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sldIdLst>
    <p:sldId id="256" r:id="rId2"/>
    <p:sldId id="259" r:id="rId3"/>
    <p:sldId id="260" r:id="rId4"/>
    <p:sldId id="275" r:id="rId5"/>
    <p:sldId id="283" r:id="rId6"/>
    <p:sldId id="284" r:id="rId7"/>
    <p:sldId id="285" r:id="rId8"/>
    <p:sldId id="286" r:id="rId9"/>
    <p:sldId id="287" r:id="rId10"/>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Arial" pitchFamily="34" charset="0"/>
        <a:ea typeface="MS PGothic" pitchFamily="34" charset="-128"/>
        <a:cs typeface="Arial" pitchFamily="34" charset="0"/>
      </a:defRPr>
    </a:lvl1pPr>
    <a:lvl2pPr marL="457200" algn="l" rtl="0" fontAlgn="base">
      <a:spcBef>
        <a:spcPct val="0"/>
      </a:spcBef>
      <a:spcAft>
        <a:spcPct val="0"/>
      </a:spcAft>
      <a:defRPr sz="2400" kern="1200">
        <a:solidFill>
          <a:schemeClr val="tx1"/>
        </a:solidFill>
        <a:latin typeface="Arial" pitchFamily="34" charset="0"/>
        <a:ea typeface="MS PGothic" pitchFamily="34" charset="-128"/>
        <a:cs typeface="Arial" pitchFamily="34" charset="0"/>
      </a:defRPr>
    </a:lvl2pPr>
    <a:lvl3pPr marL="914400" algn="l" rtl="0" fontAlgn="base">
      <a:spcBef>
        <a:spcPct val="0"/>
      </a:spcBef>
      <a:spcAft>
        <a:spcPct val="0"/>
      </a:spcAft>
      <a:defRPr sz="2400" kern="1200">
        <a:solidFill>
          <a:schemeClr val="tx1"/>
        </a:solidFill>
        <a:latin typeface="Arial" pitchFamily="34" charset="0"/>
        <a:ea typeface="MS PGothic" pitchFamily="34" charset="-128"/>
        <a:cs typeface="Arial" pitchFamily="34" charset="0"/>
      </a:defRPr>
    </a:lvl3pPr>
    <a:lvl4pPr marL="1371600" algn="l" rtl="0" fontAlgn="base">
      <a:spcBef>
        <a:spcPct val="0"/>
      </a:spcBef>
      <a:spcAft>
        <a:spcPct val="0"/>
      </a:spcAft>
      <a:defRPr sz="2400" kern="1200">
        <a:solidFill>
          <a:schemeClr val="tx1"/>
        </a:solidFill>
        <a:latin typeface="Arial" pitchFamily="34" charset="0"/>
        <a:ea typeface="MS PGothic" pitchFamily="34" charset="-128"/>
        <a:cs typeface="Arial" pitchFamily="34" charset="0"/>
      </a:defRPr>
    </a:lvl4pPr>
    <a:lvl5pPr marL="1828800" algn="l" rtl="0" fontAlgn="base">
      <a:spcBef>
        <a:spcPct val="0"/>
      </a:spcBef>
      <a:spcAft>
        <a:spcPct val="0"/>
      </a:spcAft>
      <a:defRPr sz="2400" kern="1200">
        <a:solidFill>
          <a:schemeClr val="tx1"/>
        </a:solidFill>
        <a:latin typeface="Arial" pitchFamily="34" charset="0"/>
        <a:ea typeface="MS PGothic" pitchFamily="34" charset="-128"/>
        <a:cs typeface="Arial" pitchFamily="34" charset="0"/>
      </a:defRPr>
    </a:lvl5pPr>
    <a:lvl6pPr marL="2286000" algn="l" defTabSz="914400" rtl="0" eaLnBrk="1" latinLnBrk="0" hangingPunct="1">
      <a:defRPr sz="2400" kern="1200">
        <a:solidFill>
          <a:schemeClr val="tx1"/>
        </a:solidFill>
        <a:latin typeface="Arial" pitchFamily="34" charset="0"/>
        <a:ea typeface="MS PGothic" pitchFamily="34" charset="-128"/>
        <a:cs typeface="Arial" pitchFamily="34" charset="0"/>
      </a:defRPr>
    </a:lvl6pPr>
    <a:lvl7pPr marL="2743200" algn="l" defTabSz="914400" rtl="0" eaLnBrk="1" latinLnBrk="0" hangingPunct="1">
      <a:defRPr sz="2400" kern="1200">
        <a:solidFill>
          <a:schemeClr val="tx1"/>
        </a:solidFill>
        <a:latin typeface="Arial" pitchFamily="34" charset="0"/>
        <a:ea typeface="MS PGothic" pitchFamily="34" charset="-128"/>
        <a:cs typeface="Arial" pitchFamily="34" charset="0"/>
      </a:defRPr>
    </a:lvl7pPr>
    <a:lvl8pPr marL="3200400" algn="l" defTabSz="914400" rtl="0" eaLnBrk="1" latinLnBrk="0" hangingPunct="1">
      <a:defRPr sz="2400" kern="1200">
        <a:solidFill>
          <a:schemeClr val="tx1"/>
        </a:solidFill>
        <a:latin typeface="Arial" pitchFamily="34" charset="0"/>
        <a:ea typeface="MS PGothic" pitchFamily="34" charset="-128"/>
        <a:cs typeface="Arial" pitchFamily="34" charset="0"/>
      </a:defRPr>
    </a:lvl8pPr>
    <a:lvl9pPr marL="3657600" algn="l" defTabSz="914400" rtl="0" eaLnBrk="1" latinLnBrk="0" hangingPunct="1">
      <a:defRPr sz="2400" kern="1200">
        <a:solidFill>
          <a:schemeClr val="tx1"/>
        </a:solidFill>
        <a:latin typeface="Arial" pitchFamily="34" charset="0"/>
        <a:ea typeface="MS PGothic" pitchFamily="34" charset="-128"/>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EAA48"/>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24043" autoAdjust="0"/>
    <p:restoredTop sz="90929"/>
  </p:normalViewPr>
  <p:slideViewPr>
    <p:cSldViewPr>
      <p:cViewPr varScale="1">
        <p:scale>
          <a:sx n="84" d="100"/>
          <a:sy n="84" d="100"/>
        </p:scale>
        <p:origin x="-942"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200">
                <a:latin typeface="Arial" charset="0"/>
                <a:cs typeface="+mn-cs"/>
              </a:defRPr>
            </a:lvl1pPr>
          </a:lstStyle>
          <a:p>
            <a:pPr>
              <a:defRPr/>
            </a:pPr>
            <a:endParaRPr lang="en-US"/>
          </a:p>
        </p:txBody>
      </p:sp>
      <p:sp>
        <p:nvSpPr>
          <p:cNvPr id="4099"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sz="1200">
                <a:latin typeface="Arial" charset="0"/>
                <a:cs typeface="+mn-cs"/>
              </a:defRPr>
            </a:lvl1pPr>
          </a:lstStyle>
          <a:p>
            <a:pPr>
              <a:defRPr/>
            </a:pPr>
            <a:endParaRPr lang="en-US"/>
          </a:p>
        </p:txBody>
      </p:sp>
      <p:sp>
        <p:nvSpPr>
          <p:cNvPr id="1536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102"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eaLnBrk="0" hangingPunct="0">
              <a:defRPr sz="1200">
                <a:latin typeface="Arial" charset="0"/>
                <a:cs typeface="+mn-cs"/>
              </a:defRPr>
            </a:lvl1pPr>
          </a:lstStyle>
          <a:p>
            <a:pPr>
              <a:defRPr/>
            </a:pPr>
            <a:endParaRPr lang="en-US"/>
          </a:p>
        </p:txBody>
      </p:sp>
      <p:sp>
        <p:nvSpPr>
          <p:cNvPr id="4103"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eaLnBrk="0" hangingPunct="0">
              <a:defRPr sz="1200">
                <a:latin typeface="Arial" charset="0"/>
                <a:cs typeface="+mn-cs"/>
              </a:defRPr>
            </a:lvl1pPr>
          </a:lstStyle>
          <a:p>
            <a:pPr>
              <a:defRPr/>
            </a:pPr>
            <a:fld id="{8CBAE772-AE4C-4D8A-854B-92C18040101D}"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S PGothic" pitchFamily="34" charset="-128"/>
        <a:cs typeface="+mn-cs"/>
      </a:defRPr>
    </a:lvl1pPr>
    <a:lvl2pPr marL="457200" algn="l" rtl="0" eaLnBrk="0" fontAlgn="base" hangingPunct="0">
      <a:spcBef>
        <a:spcPct val="30000"/>
      </a:spcBef>
      <a:spcAft>
        <a:spcPct val="0"/>
      </a:spcAft>
      <a:defRPr sz="1200" kern="1200">
        <a:solidFill>
          <a:schemeClr val="tx1"/>
        </a:solidFill>
        <a:latin typeface="Arial" charset="0"/>
        <a:ea typeface="MS PGothic" pitchFamily="34"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MS PGothic" pitchFamily="34"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MS PGothic" pitchFamily="34"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fld id="{7E476659-62D3-44C5-91DB-AED7DC81F05D}" type="slidenum">
              <a:rPr lang="en-US" smtClean="0">
                <a:latin typeface="Arial" pitchFamily="34" charset="0"/>
              </a:rPr>
              <a:pPr/>
              <a:t>1</a:t>
            </a:fld>
            <a:endParaRPr lang="en-US" smtClean="0">
              <a:latin typeface="Arial" pitchFamily="34" charset="0"/>
            </a:endParaRPr>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p:spPr>
        <p:txBody>
          <a:bodyPr/>
          <a:lstStyle/>
          <a:p>
            <a:pPr eaLnBrk="1" hangingPunct="1"/>
            <a:endParaRPr lang="en-US" smtClean="0">
              <a:latin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p>
            <a:fld id="{C10EFE66-4AD4-425B-952D-73481BD9C6A3}" type="slidenum">
              <a:rPr lang="en-US" altLang="ja-JP" smtClean="0">
                <a:latin typeface="Arial" pitchFamily="34" charset="0"/>
              </a:rPr>
              <a:pPr/>
              <a:t>2</a:t>
            </a:fld>
            <a:endParaRPr lang="en-US" altLang="ja-JP" smtClean="0">
              <a:latin typeface="Arial" pitchFamily="34" charset="0"/>
            </a:endParaRPr>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p:spPr>
        <p:txBody>
          <a:bodyPr/>
          <a:lstStyle/>
          <a:p>
            <a:pPr eaLnBrk="1" hangingPunct="1"/>
            <a:endParaRPr lang="en-US" altLang="ja-JP" smtClean="0">
              <a:latin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p>
            <a:fld id="{D22303A8-8DFF-49F8-A6A4-57C755E08E9E}" type="slidenum">
              <a:rPr lang="en-US" altLang="ja-JP" smtClean="0">
                <a:latin typeface="Arial" pitchFamily="34" charset="0"/>
              </a:rPr>
              <a:pPr/>
              <a:t>3</a:t>
            </a:fld>
            <a:endParaRPr lang="en-US" altLang="ja-JP" smtClean="0">
              <a:latin typeface="Arial" pitchFamily="34" charset="0"/>
            </a:endParaRPr>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p:spPr>
        <p:txBody>
          <a:bodyPr/>
          <a:lstStyle/>
          <a:p>
            <a:pPr eaLnBrk="1" hangingPunct="1"/>
            <a:endParaRPr lang="en-US" altLang="ja-JP" smtClean="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fld id="{72A6BF25-A727-49E7-A7E4-0CB35C9EB44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fld id="{B5D7B644-882D-491A-AF0E-3D92708AB92E}"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86550" y="0"/>
            <a:ext cx="2228850"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0"/>
            <a:ext cx="6534150"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fld id="{4342EBDC-E5C4-4B00-AC90-FF048CC956A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fld id="{4F8E10EA-0C20-4DDB-ACA4-44EFA4DC95C8}"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fld id="{8D613D84-933C-4B78-A72B-EF6FBA4EB141}"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 y="1219200"/>
            <a:ext cx="43434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72000" y="1219200"/>
            <a:ext cx="43434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fld id="{3E282020-0A99-4F77-94B2-6A4B13BC8B32}"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fld id="{99928976-A737-4071-9500-0457138AACA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fld id="{E2FA7A3F-3899-4778-9BF8-9B8EEDF4D87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fld id="{360EF870-9167-43F7-8DB9-37110B4291FF}"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fld id="{AA039CFE-5807-454E-B108-1FCEF2FE4F8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fld id="{047EFE0B-8E0E-425C-8DE6-CD51167C8AE2}"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0" y="0"/>
            <a:ext cx="7239000" cy="914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76200" y="1219200"/>
            <a:ext cx="8839200" cy="4876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eaLnBrk="0" hangingPunct="0">
              <a:defRPr sz="1400">
                <a:latin typeface="Arial" charset="0"/>
                <a:cs typeface="+mn-cs"/>
              </a:defRPr>
            </a:lvl1pPr>
          </a:lstStyle>
          <a:p>
            <a:pPr>
              <a:defRPr/>
            </a:pPr>
            <a:fld id="{9E442051-4263-4B88-9F85-AE47CC88519D}" type="slidenum">
              <a:rPr lang="en-US"/>
              <a:pPr>
                <a:defRPr/>
              </a:pPr>
              <a:t>‹#›</a:t>
            </a:fld>
            <a:endParaRPr lang="en-US"/>
          </a:p>
        </p:txBody>
      </p:sp>
      <p:sp>
        <p:nvSpPr>
          <p:cNvPr id="1035" name="Rectangle 11"/>
          <p:cNvSpPr>
            <a:spLocks noChangeArrowheads="1"/>
          </p:cNvSpPr>
          <p:nvPr/>
        </p:nvSpPr>
        <p:spPr bwMode="auto">
          <a:xfrm>
            <a:off x="0" y="990600"/>
            <a:ext cx="9144000" cy="76200"/>
          </a:xfrm>
          <a:prstGeom prst="rect">
            <a:avLst/>
          </a:prstGeom>
          <a:solidFill>
            <a:srgbClr val="5DAD41"/>
          </a:solidFill>
          <a:ln w="9525">
            <a:noFill/>
            <a:miter lim="800000"/>
            <a:headEnd/>
            <a:tailEnd/>
          </a:ln>
        </p:spPr>
        <p:txBody>
          <a:bodyPr/>
          <a:lstStyle/>
          <a:p>
            <a:pPr algn="ctr">
              <a:spcBef>
                <a:spcPct val="20000"/>
              </a:spcBef>
              <a:defRPr/>
            </a:pPr>
            <a:endParaRPr lang="en-US" sz="3200">
              <a:latin typeface="Arial" charset="0"/>
              <a:cs typeface="+mn-cs"/>
            </a:endParaRPr>
          </a:p>
        </p:txBody>
      </p:sp>
      <p:sp>
        <p:nvSpPr>
          <p:cNvPr id="1036" name="Text Box 12"/>
          <p:cNvSpPr txBox="1">
            <a:spLocks noChangeArrowheads="1"/>
          </p:cNvSpPr>
          <p:nvPr/>
        </p:nvSpPr>
        <p:spPr bwMode="auto">
          <a:xfrm>
            <a:off x="609600" y="6324600"/>
            <a:ext cx="1371600" cy="184150"/>
          </a:xfrm>
          <a:prstGeom prst="rect">
            <a:avLst/>
          </a:prstGeom>
          <a:noFill/>
          <a:ln w="9525">
            <a:noFill/>
            <a:miter lim="800000"/>
            <a:headEnd/>
            <a:tailEnd/>
          </a:ln>
          <a:effectLst/>
        </p:spPr>
        <p:txBody>
          <a:bodyPr>
            <a:spAutoFit/>
          </a:bodyPr>
          <a:lstStyle/>
          <a:p>
            <a:pPr eaLnBrk="0" hangingPunct="0">
              <a:spcBef>
                <a:spcPct val="50000"/>
              </a:spcBef>
              <a:defRPr/>
            </a:pPr>
            <a:r>
              <a:rPr lang="en-US" sz="600">
                <a:latin typeface="Arial" charset="0"/>
                <a:cs typeface="+mn-cs"/>
              </a:rPr>
              <a:t>© 2008 Open Grid Forum</a:t>
            </a:r>
          </a:p>
        </p:txBody>
      </p:sp>
      <p:pic>
        <p:nvPicPr>
          <p:cNvPr id="1031" name="Picture 14" descr="OGF_website"/>
          <p:cNvPicPr>
            <a:picLocks noChangeAspect="1" noChangeArrowheads="1"/>
          </p:cNvPicPr>
          <p:nvPr/>
        </p:nvPicPr>
        <p:blipFill>
          <a:blip r:embed="rId13"/>
          <a:srcRect/>
          <a:stretch>
            <a:fillRect/>
          </a:stretch>
        </p:blipFill>
        <p:spPr bwMode="auto">
          <a:xfrm>
            <a:off x="7543800" y="6248400"/>
            <a:ext cx="1200150" cy="285750"/>
          </a:xfrm>
          <a:prstGeom prst="rect">
            <a:avLst/>
          </a:prstGeom>
          <a:noFill/>
          <a:ln w="9525">
            <a:noFill/>
            <a:miter lim="800000"/>
            <a:headEnd/>
            <a:tailEnd/>
          </a:ln>
        </p:spPr>
      </p:pic>
      <p:pic>
        <p:nvPicPr>
          <p:cNvPr id="1032" name="Picture 15" descr="OGF_new_small"/>
          <p:cNvPicPr>
            <a:picLocks noChangeAspect="1" noChangeArrowheads="1"/>
          </p:cNvPicPr>
          <p:nvPr userDrawn="1"/>
        </p:nvPicPr>
        <p:blipFill>
          <a:blip r:embed="rId14"/>
          <a:srcRect/>
          <a:stretch>
            <a:fillRect/>
          </a:stretch>
        </p:blipFill>
        <p:spPr bwMode="auto">
          <a:xfrm>
            <a:off x="7769225" y="76200"/>
            <a:ext cx="841375" cy="8413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ea typeface="MS PGothic" pitchFamily="34" charset="-128"/>
        </a:defRPr>
      </a:lvl2pPr>
      <a:lvl3pPr algn="l" rtl="0" eaLnBrk="0" fontAlgn="base" hangingPunct="0">
        <a:spcBef>
          <a:spcPct val="0"/>
        </a:spcBef>
        <a:spcAft>
          <a:spcPct val="0"/>
        </a:spcAft>
        <a:defRPr sz="4000">
          <a:solidFill>
            <a:schemeClr val="tx2"/>
          </a:solidFill>
          <a:latin typeface="Arial" charset="0"/>
          <a:ea typeface="MS PGothic" pitchFamily="34" charset="-128"/>
        </a:defRPr>
      </a:lvl3pPr>
      <a:lvl4pPr algn="l" rtl="0" eaLnBrk="0" fontAlgn="base" hangingPunct="0">
        <a:spcBef>
          <a:spcPct val="0"/>
        </a:spcBef>
        <a:spcAft>
          <a:spcPct val="0"/>
        </a:spcAft>
        <a:defRPr sz="4000">
          <a:solidFill>
            <a:schemeClr val="tx2"/>
          </a:solidFill>
          <a:latin typeface="Arial" charset="0"/>
          <a:ea typeface="MS PGothic" pitchFamily="34" charset="-128"/>
        </a:defRPr>
      </a:lvl4pPr>
      <a:lvl5pPr algn="l" rtl="0" eaLnBrk="0" fontAlgn="base" hangingPunct="0">
        <a:spcBef>
          <a:spcPct val="0"/>
        </a:spcBef>
        <a:spcAft>
          <a:spcPct val="0"/>
        </a:spcAft>
        <a:defRPr sz="4000">
          <a:solidFill>
            <a:schemeClr val="tx2"/>
          </a:solidFill>
          <a:latin typeface="Arial" charset="0"/>
          <a:ea typeface="MS PGothic" pitchFamily="34" charset="-128"/>
        </a:defRPr>
      </a:lvl5pPr>
      <a:lvl6pPr marL="457200" algn="l" rtl="0" fontAlgn="base">
        <a:spcBef>
          <a:spcPct val="0"/>
        </a:spcBef>
        <a:spcAft>
          <a:spcPct val="0"/>
        </a:spcAft>
        <a:defRPr sz="4000">
          <a:solidFill>
            <a:schemeClr val="tx2"/>
          </a:solidFill>
          <a:latin typeface="Arial" charset="0"/>
          <a:ea typeface="MS PGothic" pitchFamily="34" charset="-128"/>
        </a:defRPr>
      </a:lvl6pPr>
      <a:lvl7pPr marL="914400" algn="l" rtl="0" fontAlgn="base">
        <a:spcBef>
          <a:spcPct val="0"/>
        </a:spcBef>
        <a:spcAft>
          <a:spcPct val="0"/>
        </a:spcAft>
        <a:defRPr sz="4000">
          <a:solidFill>
            <a:schemeClr val="tx2"/>
          </a:solidFill>
          <a:latin typeface="Arial" charset="0"/>
          <a:ea typeface="MS PGothic" pitchFamily="34" charset="-128"/>
        </a:defRPr>
      </a:lvl7pPr>
      <a:lvl8pPr marL="1371600" algn="l" rtl="0" fontAlgn="base">
        <a:spcBef>
          <a:spcPct val="0"/>
        </a:spcBef>
        <a:spcAft>
          <a:spcPct val="0"/>
        </a:spcAft>
        <a:defRPr sz="4000">
          <a:solidFill>
            <a:schemeClr val="tx2"/>
          </a:solidFill>
          <a:latin typeface="Arial" charset="0"/>
          <a:ea typeface="MS PGothic" pitchFamily="34" charset="-128"/>
        </a:defRPr>
      </a:lvl8pPr>
      <a:lvl9pPr marL="1828800" algn="l" rtl="0" fontAlgn="base">
        <a:spcBef>
          <a:spcPct val="0"/>
        </a:spcBef>
        <a:spcAft>
          <a:spcPct val="0"/>
        </a:spcAft>
        <a:defRPr sz="4000">
          <a:solidFill>
            <a:schemeClr val="tx2"/>
          </a:solidFill>
          <a:latin typeface="Arial" charset="0"/>
          <a:ea typeface="MS PGothic" pitchFamily="34" charset="-128"/>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Font typeface="Times"/>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Font typeface="Times"/>
        <a:buChar char="•"/>
        <a:defRPr sz="2000">
          <a:solidFill>
            <a:schemeClr val="tx1"/>
          </a:solidFill>
          <a:latin typeface="+mn-lt"/>
          <a:ea typeface="+mn-ea"/>
        </a:defRPr>
      </a:lvl4pPr>
      <a:lvl5pPr marL="2057400" indent="-228600" algn="l" rtl="0" eaLnBrk="0" fontAlgn="base" hangingPunct="0">
        <a:spcBef>
          <a:spcPct val="20000"/>
        </a:spcBef>
        <a:spcAft>
          <a:spcPct val="0"/>
        </a:spcAft>
        <a:buFont typeface="Times"/>
        <a:buChar char="•"/>
        <a:defRPr sz="2000">
          <a:solidFill>
            <a:schemeClr val="tx1"/>
          </a:solidFill>
          <a:latin typeface="+mn-lt"/>
          <a:ea typeface="+mn-ea"/>
        </a:defRPr>
      </a:lvl5pPr>
      <a:lvl6pPr marL="2514600" indent="-228600" algn="l" rtl="0" fontAlgn="base">
        <a:spcBef>
          <a:spcPct val="20000"/>
        </a:spcBef>
        <a:spcAft>
          <a:spcPct val="0"/>
        </a:spcAft>
        <a:buFont typeface="Times" pitchFamily="18" charset="0"/>
        <a:buChar char="•"/>
        <a:defRPr sz="2000">
          <a:solidFill>
            <a:schemeClr val="tx1"/>
          </a:solidFill>
          <a:latin typeface="+mn-lt"/>
          <a:ea typeface="+mn-ea"/>
        </a:defRPr>
      </a:lvl6pPr>
      <a:lvl7pPr marL="2971800" indent="-228600" algn="l" rtl="0" fontAlgn="base">
        <a:spcBef>
          <a:spcPct val="20000"/>
        </a:spcBef>
        <a:spcAft>
          <a:spcPct val="0"/>
        </a:spcAft>
        <a:buFont typeface="Times" pitchFamily="18" charset="0"/>
        <a:buChar char="•"/>
        <a:defRPr sz="2000">
          <a:solidFill>
            <a:schemeClr val="tx1"/>
          </a:solidFill>
          <a:latin typeface="+mn-lt"/>
          <a:ea typeface="+mn-ea"/>
        </a:defRPr>
      </a:lvl7pPr>
      <a:lvl8pPr marL="3429000" indent="-228600" algn="l" rtl="0" fontAlgn="base">
        <a:spcBef>
          <a:spcPct val="20000"/>
        </a:spcBef>
        <a:spcAft>
          <a:spcPct val="0"/>
        </a:spcAft>
        <a:buFont typeface="Times" pitchFamily="18" charset="0"/>
        <a:buChar char="•"/>
        <a:defRPr sz="2000">
          <a:solidFill>
            <a:schemeClr val="tx1"/>
          </a:solidFill>
          <a:latin typeface="+mn-lt"/>
          <a:ea typeface="+mn-ea"/>
        </a:defRPr>
      </a:lvl8pPr>
      <a:lvl9pPr marL="3886200" indent="-228600" algn="l" rtl="0" fontAlgn="base">
        <a:spcBef>
          <a:spcPct val="20000"/>
        </a:spcBef>
        <a:spcAft>
          <a:spcPct val="0"/>
        </a:spcAft>
        <a:buFont typeface="Times" pitchFamily="18" charset="0"/>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990600" y="2209800"/>
            <a:ext cx="7772400" cy="1219200"/>
          </a:xfrm>
        </p:spPr>
        <p:txBody>
          <a:bodyPr/>
          <a:lstStyle/>
          <a:p>
            <a:pPr eaLnBrk="1" hangingPunct="1"/>
            <a:r>
              <a:rPr lang="en-US" b="1" dirty="0" smtClean="0"/>
              <a:t>Current Status</a:t>
            </a:r>
            <a:endParaRPr lang="en-US" b="1" dirty="0" smtClean="0"/>
          </a:p>
        </p:txBody>
      </p:sp>
      <p:sp>
        <p:nvSpPr>
          <p:cNvPr id="2051" name="Rectangle 3"/>
          <p:cNvSpPr>
            <a:spLocks noGrp="1" noChangeArrowheads="1"/>
          </p:cNvSpPr>
          <p:nvPr>
            <p:ph type="subTitle" idx="1"/>
          </p:nvPr>
        </p:nvSpPr>
        <p:spPr>
          <a:xfrm>
            <a:off x="990600" y="3429000"/>
            <a:ext cx="7772400" cy="609600"/>
          </a:xfrm>
          <a:solidFill>
            <a:srgbClr val="6EAA48"/>
          </a:solidFill>
        </p:spPr>
        <p:txBody>
          <a:bodyPr/>
          <a:lstStyle/>
          <a:p>
            <a:pPr algn="l" eaLnBrk="1" hangingPunct="1"/>
            <a:r>
              <a:rPr lang="en-US" dirty="0" smtClean="0">
                <a:solidFill>
                  <a:schemeClr val="bg1"/>
                </a:solidFill>
              </a:rPr>
              <a:t>HPCBP</a:t>
            </a:r>
            <a:endParaRPr lang="en-US" dirty="0" smtClean="0">
              <a:solidFill>
                <a:schemeClr val="bg1"/>
              </a:solidFill>
            </a:endParaRPr>
          </a:p>
        </p:txBody>
      </p:sp>
      <p:sp>
        <p:nvSpPr>
          <p:cNvPr id="2052" name="Text Box 5"/>
          <p:cNvSpPr txBox="1">
            <a:spLocks noChangeArrowheads="1"/>
          </p:cNvSpPr>
          <p:nvPr/>
        </p:nvSpPr>
        <p:spPr bwMode="auto">
          <a:xfrm>
            <a:off x="609600" y="6324600"/>
            <a:ext cx="1371600" cy="184150"/>
          </a:xfrm>
          <a:prstGeom prst="rect">
            <a:avLst/>
          </a:prstGeom>
          <a:noFill/>
          <a:ln w="9525">
            <a:noFill/>
            <a:miter lim="800000"/>
            <a:headEnd/>
            <a:tailEnd/>
          </a:ln>
        </p:spPr>
        <p:txBody>
          <a:bodyPr>
            <a:spAutoFit/>
          </a:bodyPr>
          <a:lstStyle/>
          <a:p>
            <a:pPr eaLnBrk="0" hangingPunct="0">
              <a:spcBef>
                <a:spcPct val="50000"/>
              </a:spcBef>
            </a:pPr>
            <a:r>
              <a:rPr lang="en-US" sz="600"/>
              <a:t>© 2008 Open Grid Forum</a:t>
            </a:r>
          </a:p>
        </p:txBody>
      </p:sp>
      <p:pic>
        <p:nvPicPr>
          <p:cNvPr id="2053" name="Picture 6" descr="OGF_new_logo"/>
          <p:cNvPicPr>
            <a:picLocks noChangeAspect="1" noChangeArrowheads="1"/>
          </p:cNvPicPr>
          <p:nvPr/>
        </p:nvPicPr>
        <p:blipFill>
          <a:blip r:embed="rId3"/>
          <a:srcRect/>
          <a:stretch>
            <a:fillRect/>
          </a:stretch>
        </p:blipFill>
        <p:spPr bwMode="auto">
          <a:xfrm>
            <a:off x="6324600" y="381000"/>
            <a:ext cx="2206625" cy="19256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3"/>
          <p:cNvSpPr>
            <a:spLocks noGrp="1"/>
          </p:cNvSpPr>
          <p:nvPr>
            <p:ph type="ftr" sz="quarter" idx="10"/>
          </p:nvPr>
        </p:nvSpPr>
        <p:spPr>
          <a:noFill/>
        </p:spPr>
        <p:txBody>
          <a:bodyPr/>
          <a:lstStyle/>
          <a:p>
            <a:fld id="{D0274FFA-5C5C-4FE5-BE22-BCBCDDF764EE}" type="slidenum">
              <a:rPr lang="en-US" altLang="ja-JP" smtClean="0">
                <a:latin typeface="Arial" pitchFamily="34" charset="0"/>
              </a:rPr>
              <a:pPr/>
              <a:t>2</a:t>
            </a:fld>
            <a:endParaRPr lang="en-US" altLang="ja-JP" smtClean="0">
              <a:latin typeface="Arial" pitchFamily="34" charset="0"/>
            </a:endParaRPr>
          </a:p>
        </p:txBody>
      </p:sp>
      <p:sp>
        <p:nvSpPr>
          <p:cNvPr id="4099" name="Rectangle 2"/>
          <p:cNvSpPr>
            <a:spLocks noGrp="1" noChangeArrowheads="1"/>
          </p:cNvSpPr>
          <p:nvPr>
            <p:ph type="title"/>
          </p:nvPr>
        </p:nvSpPr>
        <p:spPr/>
        <p:txBody>
          <a:bodyPr/>
          <a:lstStyle/>
          <a:p>
            <a:pPr eaLnBrk="1" hangingPunct="1"/>
            <a:r>
              <a:rPr lang="en-US" altLang="ja-JP" smtClean="0"/>
              <a:t>OGF IPR Policies Apply</a:t>
            </a:r>
          </a:p>
        </p:txBody>
      </p:sp>
      <p:sp>
        <p:nvSpPr>
          <p:cNvPr id="4100" name="Rectangle 3"/>
          <p:cNvSpPr>
            <a:spLocks noGrp="1" noChangeArrowheads="1"/>
          </p:cNvSpPr>
          <p:nvPr>
            <p:ph type="body" idx="1"/>
          </p:nvPr>
        </p:nvSpPr>
        <p:spPr>
          <a:xfrm>
            <a:off x="228600" y="1524000"/>
            <a:ext cx="8610600" cy="4114800"/>
          </a:xfrm>
        </p:spPr>
        <p:txBody>
          <a:bodyPr/>
          <a:lstStyle/>
          <a:p>
            <a:pPr eaLnBrk="1" hangingPunct="1">
              <a:lnSpc>
                <a:spcPct val="90000"/>
              </a:lnSpc>
              <a:spcBef>
                <a:spcPct val="0"/>
              </a:spcBef>
            </a:pPr>
            <a:r>
              <a:rPr lang="ja-JP" altLang="en-US" sz="1200" smtClean="0"/>
              <a:t>“</a:t>
            </a:r>
            <a:r>
              <a:rPr lang="en-US" altLang="ja-JP" sz="1200" smtClean="0">
                <a:latin typeface="Verdana" pitchFamily="34" charset="0"/>
              </a:rPr>
              <a:t>I acknowledge that participation in this meeting is subject to the OGF Intellectual Property Policy.</a:t>
            </a:r>
            <a:r>
              <a:rPr lang="en-US" altLang="ja-JP" sz="1200" smtClean="0"/>
              <a:t>”</a:t>
            </a:r>
            <a:endParaRPr lang="en-US" altLang="ja-JP" sz="1200" smtClean="0">
              <a:latin typeface="Verdana" pitchFamily="34" charset="0"/>
            </a:endParaRPr>
          </a:p>
          <a:p>
            <a:pPr eaLnBrk="1" hangingPunct="1">
              <a:lnSpc>
                <a:spcPct val="90000"/>
              </a:lnSpc>
              <a:spcBef>
                <a:spcPct val="0"/>
              </a:spcBef>
            </a:pPr>
            <a:r>
              <a:rPr lang="en-US" altLang="ja-JP" sz="1200" smtClean="0">
                <a:latin typeface="Verdana" pitchFamily="34" charset="0"/>
              </a:rPr>
              <a:t>Intellectual Property Notices Note Well:  </a:t>
            </a:r>
            <a:r>
              <a:rPr lang="en-US" altLang="ja-JP" sz="1200" smtClean="0">
                <a:solidFill>
                  <a:srgbClr val="444444"/>
                </a:solidFill>
                <a:latin typeface="Verdana" pitchFamily="34" charset="0"/>
              </a:rPr>
              <a:t>All statements related to the activities of the OGF and addressed to the OGF are subject to all provisions of Appendix B of GFD-C.1, which grants to the OGF and its participants certain licenses and rights in such statements. Such statements include verbal statements in OGF meetings, as well as written and electronic communications made at any time or place, which are addressed to:</a:t>
            </a:r>
            <a:endParaRPr lang="en-US" altLang="ja-JP" sz="1200" smtClean="0">
              <a:latin typeface="Verdana" pitchFamily="34" charset="0"/>
            </a:endParaRPr>
          </a:p>
          <a:p>
            <a:pPr lvl="2" eaLnBrk="1" hangingPunct="1">
              <a:lnSpc>
                <a:spcPct val="90000"/>
              </a:lnSpc>
              <a:spcBef>
                <a:spcPct val="0"/>
              </a:spcBef>
            </a:pPr>
            <a:r>
              <a:rPr lang="en-US" altLang="ja-JP" sz="900" smtClean="0">
                <a:solidFill>
                  <a:srgbClr val="444444"/>
                </a:solidFill>
                <a:latin typeface="Verdana" pitchFamily="34" charset="0"/>
              </a:rPr>
              <a:t>the OGF plenary session, </a:t>
            </a:r>
            <a:endParaRPr lang="en-US" altLang="ja-JP" sz="900" smtClean="0">
              <a:latin typeface="Verdana" pitchFamily="34" charset="0"/>
            </a:endParaRPr>
          </a:p>
          <a:p>
            <a:pPr lvl="2" eaLnBrk="1" hangingPunct="1">
              <a:lnSpc>
                <a:spcPct val="90000"/>
              </a:lnSpc>
              <a:spcBef>
                <a:spcPct val="0"/>
              </a:spcBef>
            </a:pPr>
            <a:r>
              <a:rPr lang="en-US" altLang="ja-JP" sz="900" smtClean="0">
                <a:solidFill>
                  <a:srgbClr val="444444"/>
                </a:solidFill>
                <a:latin typeface="Verdana" pitchFamily="34" charset="0"/>
              </a:rPr>
              <a:t>any OGF working group or portion thereof, </a:t>
            </a:r>
            <a:endParaRPr lang="en-US" altLang="ja-JP" sz="900" smtClean="0">
              <a:latin typeface="Verdana" pitchFamily="34" charset="0"/>
            </a:endParaRPr>
          </a:p>
          <a:p>
            <a:pPr lvl="2" eaLnBrk="1" hangingPunct="1">
              <a:lnSpc>
                <a:spcPct val="90000"/>
              </a:lnSpc>
              <a:spcBef>
                <a:spcPct val="0"/>
              </a:spcBef>
            </a:pPr>
            <a:r>
              <a:rPr lang="en-US" altLang="ja-JP" sz="900" smtClean="0">
                <a:solidFill>
                  <a:srgbClr val="444444"/>
                </a:solidFill>
                <a:latin typeface="Verdana" pitchFamily="34" charset="0"/>
              </a:rPr>
              <a:t>the OGF Board of Directors, the GFSG, or any member thereof on behalf of the OGF, </a:t>
            </a:r>
            <a:endParaRPr lang="en-US" altLang="ja-JP" sz="900" smtClean="0">
              <a:latin typeface="Verdana" pitchFamily="34" charset="0"/>
            </a:endParaRPr>
          </a:p>
          <a:p>
            <a:pPr lvl="2" eaLnBrk="1" hangingPunct="1">
              <a:lnSpc>
                <a:spcPct val="90000"/>
              </a:lnSpc>
              <a:spcBef>
                <a:spcPct val="0"/>
              </a:spcBef>
            </a:pPr>
            <a:r>
              <a:rPr lang="en-US" altLang="ja-JP" sz="900" smtClean="0">
                <a:solidFill>
                  <a:srgbClr val="444444"/>
                </a:solidFill>
                <a:latin typeface="Verdana" pitchFamily="34" charset="0"/>
              </a:rPr>
              <a:t>the ADCOM, or any member thereof on behalf of the ADCOM, </a:t>
            </a:r>
            <a:endParaRPr lang="en-US" altLang="ja-JP" sz="900" smtClean="0">
              <a:latin typeface="Verdana" pitchFamily="34" charset="0"/>
            </a:endParaRPr>
          </a:p>
          <a:p>
            <a:pPr lvl="2" eaLnBrk="1" hangingPunct="1">
              <a:lnSpc>
                <a:spcPct val="90000"/>
              </a:lnSpc>
              <a:spcBef>
                <a:spcPct val="0"/>
              </a:spcBef>
            </a:pPr>
            <a:r>
              <a:rPr lang="en-US" altLang="ja-JP" sz="900" smtClean="0">
                <a:solidFill>
                  <a:srgbClr val="444444"/>
                </a:solidFill>
                <a:latin typeface="Verdana" pitchFamily="34" charset="0"/>
              </a:rPr>
              <a:t>any OGF mailing list, including any group list, or any other list functioning under OGF auspices, </a:t>
            </a:r>
            <a:endParaRPr lang="en-US" altLang="ja-JP" sz="900" smtClean="0">
              <a:latin typeface="Verdana" pitchFamily="34" charset="0"/>
            </a:endParaRPr>
          </a:p>
          <a:p>
            <a:pPr lvl="2" eaLnBrk="1" hangingPunct="1">
              <a:lnSpc>
                <a:spcPct val="90000"/>
              </a:lnSpc>
              <a:spcBef>
                <a:spcPct val="0"/>
              </a:spcBef>
            </a:pPr>
            <a:r>
              <a:rPr lang="en-US" altLang="ja-JP" sz="900" smtClean="0">
                <a:solidFill>
                  <a:srgbClr val="444444"/>
                </a:solidFill>
                <a:latin typeface="Verdana" pitchFamily="34" charset="0"/>
              </a:rPr>
              <a:t>the OGF Editor or the document authoring and review process </a:t>
            </a:r>
            <a:endParaRPr lang="en-US" altLang="ja-JP" sz="900" smtClean="0">
              <a:latin typeface="Verdana" pitchFamily="34" charset="0"/>
            </a:endParaRPr>
          </a:p>
          <a:p>
            <a:pPr eaLnBrk="1" hangingPunct="1">
              <a:lnSpc>
                <a:spcPct val="90000"/>
              </a:lnSpc>
              <a:spcBef>
                <a:spcPct val="0"/>
              </a:spcBef>
            </a:pPr>
            <a:r>
              <a:rPr lang="en-US" altLang="ja-JP" sz="1200" smtClean="0">
                <a:solidFill>
                  <a:srgbClr val="444444"/>
                </a:solidFill>
                <a:latin typeface="Verdana" pitchFamily="34" charset="0"/>
              </a:rPr>
              <a:t>Statements made outside of a OGF meeting, mailing list or other function, that are clearly not intended to be input to an OGF activity, group or function, are not subject to these provisions.</a:t>
            </a:r>
          </a:p>
          <a:p>
            <a:pPr eaLnBrk="1" hangingPunct="1">
              <a:lnSpc>
                <a:spcPct val="90000"/>
              </a:lnSpc>
              <a:spcBef>
                <a:spcPct val="0"/>
              </a:spcBef>
            </a:pPr>
            <a:r>
              <a:rPr lang="en-US" altLang="ja-JP" sz="1200" smtClean="0">
                <a:solidFill>
                  <a:srgbClr val="444444"/>
                </a:solidFill>
                <a:latin typeface="Verdana" pitchFamily="34" charset="0"/>
              </a:rPr>
              <a:t>Excerpt from Appendix B of GFD-C.1: </a:t>
            </a:r>
            <a:r>
              <a:rPr lang="en-US" altLang="ja-JP" sz="1200" smtClean="0">
                <a:solidFill>
                  <a:srgbClr val="444444"/>
                </a:solidFill>
              </a:rPr>
              <a:t>”</a:t>
            </a:r>
            <a:r>
              <a:rPr lang="en-US" altLang="ja-JP" sz="1200" smtClean="0">
                <a:solidFill>
                  <a:srgbClr val="444444"/>
                </a:solidFill>
                <a:latin typeface="Verdana" pitchFamily="34" charset="0"/>
              </a:rPr>
              <a:t>Where the OGF knows of rights, or claimed rights, the OGF secretariat shall attempt to obtain from the claimant of such rights, a written assurance that upon approval by the GFSG of the relevant OGF document(s), any party will be able to obtain the right to implement, use and distribute the technology or works when implementing, using or distributing technology based upon the specific specification(s) under openly specified, reasonable, non-discriminatory terms. The working group or research group proposing the use of the technology with respect to which the proprietary rights are claimed may assist the OGF secretariat in this effort. The results of this procedure shall not affect advancement of document, except that the GFSG may defer approval where a delay may facilitate the obtaining of such assurances. The results will, however, be recorded by the OGF Secretariat, and made available. The GFSG may also direct that a summary of the results be included in any GFD published containing the specification.</a:t>
            </a:r>
            <a:r>
              <a:rPr lang="en-US" altLang="ja-JP" sz="1200" smtClean="0">
                <a:solidFill>
                  <a:srgbClr val="444444"/>
                </a:solidFill>
              </a:rPr>
              <a:t>”</a:t>
            </a:r>
            <a:endParaRPr lang="en-US" altLang="ja-JP" sz="1200" smtClean="0">
              <a:solidFill>
                <a:srgbClr val="444444"/>
              </a:solidFill>
              <a:latin typeface="Verdana" pitchFamily="34" charset="0"/>
            </a:endParaRPr>
          </a:p>
          <a:p>
            <a:pPr eaLnBrk="1" hangingPunct="1">
              <a:lnSpc>
                <a:spcPct val="90000"/>
              </a:lnSpc>
              <a:spcBef>
                <a:spcPct val="0"/>
              </a:spcBef>
            </a:pPr>
            <a:endParaRPr lang="en-US" altLang="ja-JP" sz="1200" smtClean="0">
              <a:solidFill>
                <a:srgbClr val="444444"/>
              </a:solidFill>
              <a:latin typeface="Verdana" pitchFamily="34" charset="0"/>
            </a:endParaRPr>
          </a:p>
          <a:p>
            <a:pPr eaLnBrk="1" hangingPunct="1">
              <a:lnSpc>
                <a:spcPct val="90000"/>
              </a:lnSpc>
            </a:pPr>
            <a:r>
              <a:rPr lang="en-US" altLang="ja-JP" sz="1200" smtClean="0">
                <a:latin typeface="Verdana" pitchFamily="34" charset="0"/>
              </a:rPr>
              <a:t>OGF Intellectual Property Policies are adapted from the IETF Intellectual Property Policies that support the Internet Standards Process.</a:t>
            </a:r>
            <a:endParaRPr lang="en-US" altLang="ja-JP" sz="2800" smtClean="0">
              <a:latin typeface="Verdana"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Footer Placeholder 2"/>
          <p:cNvSpPr>
            <a:spLocks noGrp="1"/>
          </p:cNvSpPr>
          <p:nvPr>
            <p:ph type="ftr" sz="quarter" idx="10"/>
          </p:nvPr>
        </p:nvSpPr>
        <p:spPr>
          <a:noFill/>
        </p:spPr>
        <p:txBody>
          <a:bodyPr/>
          <a:lstStyle/>
          <a:p>
            <a:fld id="{E637CF1F-ED41-47C1-9917-2B5A9E0D2D82}" type="slidenum">
              <a:rPr lang="en-US" altLang="ja-JP" smtClean="0">
                <a:latin typeface="Arial" pitchFamily="34" charset="0"/>
              </a:rPr>
              <a:pPr/>
              <a:t>3</a:t>
            </a:fld>
            <a:endParaRPr lang="en-US" altLang="ja-JP" smtClean="0">
              <a:latin typeface="Arial" pitchFamily="34" charset="0"/>
            </a:endParaRPr>
          </a:p>
        </p:txBody>
      </p:sp>
      <p:sp>
        <p:nvSpPr>
          <p:cNvPr id="5123" name="Rectangle 2"/>
          <p:cNvSpPr>
            <a:spLocks noGrp="1" noChangeArrowheads="1"/>
          </p:cNvSpPr>
          <p:nvPr>
            <p:ph type="title"/>
          </p:nvPr>
        </p:nvSpPr>
        <p:spPr/>
        <p:txBody>
          <a:bodyPr/>
          <a:lstStyle/>
          <a:p>
            <a:pPr eaLnBrk="1" hangingPunct="1"/>
            <a:r>
              <a:rPr lang="en-US" altLang="ja-JP" smtClean="0"/>
              <a:t>Full Copyright Notice</a:t>
            </a:r>
            <a:endParaRPr lang="ja-JP" altLang="en-US" smtClean="0"/>
          </a:p>
        </p:txBody>
      </p:sp>
      <p:sp>
        <p:nvSpPr>
          <p:cNvPr id="5124" name="Text Box 3"/>
          <p:cNvSpPr txBox="1">
            <a:spLocks noChangeArrowheads="1"/>
          </p:cNvSpPr>
          <p:nvPr/>
        </p:nvSpPr>
        <p:spPr bwMode="auto">
          <a:xfrm>
            <a:off x="250825" y="1412875"/>
            <a:ext cx="8281988" cy="4054475"/>
          </a:xfrm>
          <a:prstGeom prst="rect">
            <a:avLst/>
          </a:prstGeom>
          <a:noFill/>
          <a:ln w="9525">
            <a:noFill/>
            <a:miter lim="800000"/>
            <a:headEnd/>
            <a:tailEnd/>
          </a:ln>
        </p:spPr>
        <p:txBody>
          <a:bodyPr>
            <a:spAutoFit/>
          </a:bodyPr>
          <a:lstStyle/>
          <a:p>
            <a:pPr eaLnBrk="0" hangingPunct="0"/>
            <a:r>
              <a:rPr lang="en-US" altLang="ja-JP" sz="2000"/>
              <a:t>Copyright (C) Open Grid Forum (2008). All Rights Reserved. </a:t>
            </a:r>
          </a:p>
          <a:p>
            <a:pPr eaLnBrk="0" hangingPunct="0"/>
            <a:endParaRPr lang="en-US" altLang="ja-JP" sz="2000"/>
          </a:p>
          <a:p>
            <a:pPr eaLnBrk="0" hangingPunct="0"/>
            <a:r>
              <a:rPr lang="en-US" altLang="ja-JP" sz="2000"/>
              <a:t>This document and translations of it may be copied and furnished to others, and derivative works that comment on or otherwise explain it or assist in its implementation may be prepared, copied, published and distributed, in whole or in part, without restriction of any kind, provided that the above copyright notice and this paragraph are included on all such copies and derivative works. </a:t>
            </a:r>
          </a:p>
          <a:p>
            <a:pPr eaLnBrk="0" hangingPunct="0"/>
            <a:endParaRPr lang="en-US" altLang="ja-JP" sz="2000"/>
          </a:p>
          <a:p>
            <a:pPr eaLnBrk="0" hangingPunct="0"/>
            <a:r>
              <a:rPr lang="en-US" altLang="ja-JP" sz="2000"/>
              <a:t>The limited permissions granted above are perpetual and will not be revoked by the OGF or its successors or assignees.</a:t>
            </a:r>
          </a:p>
          <a:p>
            <a:pPr eaLnBrk="0" hangingPunct="0"/>
            <a:endParaRPr lang="ja-JP" altLang="en-US" sz="2000"/>
          </a:p>
          <a:p>
            <a:pPr eaLnBrk="0" hangingPunct="0"/>
            <a:endParaRPr lang="ja-JP" altLang="en-US" sz="200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pPr eaLnBrk="1" hangingPunct="1"/>
            <a:r>
              <a:rPr lang="en-US" smtClean="0"/>
              <a:t>Agenda</a:t>
            </a:r>
          </a:p>
        </p:txBody>
      </p:sp>
      <p:sp>
        <p:nvSpPr>
          <p:cNvPr id="3075" name="Content Placeholder 3"/>
          <p:cNvSpPr>
            <a:spLocks noGrp="1"/>
          </p:cNvSpPr>
          <p:nvPr>
            <p:ph idx="1"/>
          </p:nvPr>
        </p:nvSpPr>
        <p:spPr/>
        <p:txBody>
          <a:bodyPr/>
          <a:lstStyle/>
          <a:p>
            <a:pPr eaLnBrk="1" hangingPunct="1"/>
            <a:r>
              <a:rPr lang="en-US" dirty="0" smtClean="0"/>
              <a:t>IPR Notice</a:t>
            </a:r>
          </a:p>
          <a:p>
            <a:pPr eaLnBrk="1" hangingPunct="1"/>
            <a:r>
              <a:rPr lang="en-US" dirty="0" smtClean="0"/>
              <a:t>Current Status</a:t>
            </a:r>
          </a:p>
          <a:p>
            <a:pPr eaLnBrk="1" hangingPunct="1"/>
            <a:r>
              <a:rPr lang="en-US" dirty="0" smtClean="0"/>
              <a:t>Where next?</a:t>
            </a:r>
            <a:endParaRPr lang="en-US" dirty="0" smtClean="0">
              <a:solidFill>
                <a:schemeClr val="tx1"/>
              </a:solidFill>
              <a:latin typeface="+mn-lt"/>
              <a:ea typeface="+mn-ea"/>
              <a:cs typeface="+mn-cs"/>
            </a:endParaRPr>
          </a:p>
        </p:txBody>
      </p:sp>
      <p:sp>
        <p:nvSpPr>
          <p:cNvPr id="3076" name="Footer Placeholder 2"/>
          <p:cNvSpPr>
            <a:spLocks noGrp="1"/>
          </p:cNvSpPr>
          <p:nvPr>
            <p:ph type="ftr" sz="quarter" idx="10"/>
          </p:nvPr>
        </p:nvSpPr>
        <p:spPr>
          <a:noFill/>
        </p:spPr>
        <p:txBody>
          <a:bodyPr/>
          <a:lstStyle/>
          <a:p>
            <a:fld id="{E1644558-BA00-4157-BD55-C6C49FB8F9F1}" type="slidenum">
              <a:rPr lang="en-US" smtClean="0">
                <a:latin typeface="Arial" pitchFamily="34" charset="0"/>
              </a:rPr>
              <a:pPr/>
              <a:t>4</a:t>
            </a:fld>
            <a:endParaRPr lang="en-US" smtClean="0">
              <a:latin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Status</a:t>
            </a:r>
            <a:endParaRPr lang="en-US" dirty="0"/>
          </a:p>
        </p:txBody>
      </p:sp>
      <p:sp>
        <p:nvSpPr>
          <p:cNvPr id="3" name="Content Placeholder 2"/>
          <p:cNvSpPr>
            <a:spLocks noGrp="1"/>
          </p:cNvSpPr>
          <p:nvPr>
            <p:ph idx="1"/>
          </p:nvPr>
        </p:nvSpPr>
        <p:spPr/>
        <p:txBody>
          <a:bodyPr/>
          <a:lstStyle/>
          <a:p>
            <a:r>
              <a:rPr lang="en-US" dirty="0" smtClean="0"/>
              <a:t>Proposed Recommendations</a:t>
            </a:r>
          </a:p>
          <a:p>
            <a:pPr lvl="1"/>
            <a:r>
              <a:rPr lang="en-US" dirty="0" smtClean="0"/>
              <a:t>HPC Basic Profile (+Basic Execution Service)</a:t>
            </a:r>
          </a:p>
          <a:p>
            <a:pPr lvl="1"/>
            <a:r>
              <a:rPr lang="en-US" dirty="0" smtClean="0"/>
              <a:t>HPCP Application Extensions (+JSDL)</a:t>
            </a:r>
          </a:p>
          <a:p>
            <a:r>
              <a:rPr lang="en-US" dirty="0" smtClean="0"/>
              <a:t>Becoming ‘Full Recommendation’</a:t>
            </a:r>
          </a:p>
          <a:p>
            <a:pPr lvl="1"/>
            <a:r>
              <a:rPr lang="en-US" dirty="0" smtClean="0"/>
              <a:t>Need Experience Document (Done)</a:t>
            </a:r>
          </a:p>
          <a:p>
            <a:pPr lvl="1"/>
            <a:r>
              <a:rPr lang="en-US" dirty="0" smtClean="0"/>
              <a:t>Needs to reviewed (Expert appointed)</a:t>
            </a:r>
          </a:p>
          <a:p>
            <a:pPr lvl="2"/>
            <a:r>
              <a:rPr lang="en-US" dirty="0" smtClean="0"/>
              <a:t>May take a few weeks </a:t>
            </a:r>
            <a:r>
              <a:rPr lang="en-US" dirty="0" smtClean="0">
                <a:sym typeface="Wingdings" pitchFamily="2" charset="2"/>
              </a:rPr>
              <a:t> months</a:t>
            </a:r>
            <a:endParaRPr lang="en-US" dirty="0" smtClean="0"/>
          </a:p>
          <a:p>
            <a:pPr lvl="1"/>
            <a:endParaRPr lang="en-US" dirty="0"/>
          </a:p>
        </p:txBody>
      </p:sp>
      <p:sp>
        <p:nvSpPr>
          <p:cNvPr id="4" name="Footer Placeholder 3"/>
          <p:cNvSpPr>
            <a:spLocks noGrp="1"/>
          </p:cNvSpPr>
          <p:nvPr>
            <p:ph type="ftr" sz="quarter" idx="10"/>
          </p:nvPr>
        </p:nvSpPr>
        <p:spPr/>
        <p:txBody>
          <a:bodyPr/>
          <a:lstStyle/>
          <a:p>
            <a:pPr>
              <a:defRPr/>
            </a:pPr>
            <a:fld id="{4F8E10EA-0C20-4DDB-ACA4-44EFA4DC95C8}"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Extensions</a:t>
            </a:r>
            <a:endParaRPr lang="en-US" dirty="0"/>
          </a:p>
        </p:txBody>
      </p:sp>
      <p:sp>
        <p:nvSpPr>
          <p:cNvPr id="3" name="Content Placeholder 2"/>
          <p:cNvSpPr>
            <a:spLocks noGrp="1"/>
          </p:cNvSpPr>
          <p:nvPr>
            <p:ph idx="1"/>
          </p:nvPr>
        </p:nvSpPr>
        <p:spPr/>
        <p:txBody>
          <a:bodyPr/>
          <a:lstStyle/>
          <a:p>
            <a:r>
              <a:rPr lang="en-US" dirty="0" smtClean="0"/>
              <a:t>File Staging Extension</a:t>
            </a:r>
          </a:p>
          <a:p>
            <a:pPr lvl="1"/>
            <a:r>
              <a:rPr lang="en-US" dirty="0" smtClean="0"/>
              <a:t>Gone through public comments &amp; revised</a:t>
            </a:r>
          </a:p>
          <a:p>
            <a:pPr lvl="1"/>
            <a:r>
              <a:rPr lang="en-US" dirty="0" smtClean="0"/>
              <a:t>Being published as a proposed recommendation</a:t>
            </a:r>
          </a:p>
          <a:p>
            <a:r>
              <a:rPr lang="en-US" dirty="0" smtClean="0"/>
              <a:t>Advanced Filter Extension</a:t>
            </a:r>
          </a:p>
          <a:p>
            <a:pPr lvl="1"/>
            <a:r>
              <a:rPr lang="en-US" dirty="0" smtClean="0"/>
              <a:t>Request information about a set of activities:</a:t>
            </a:r>
          </a:p>
          <a:p>
            <a:pPr lvl="2"/>
            <a:r>
              <a:rPr lang="en-US" dirty="0" smtClean="0"/>
              <a:t>Resources consumed, current state, ..</a:t>
            </a:r>
          </a:p>
          <a:p>
            <a:pPr lvl="2"/>
            <a:r>
              <a:rPr lang="en-US" dirty="0" smtClean="0"/>
              <a:t>Resource usage across the cluster</a:t>
            </a:r>
          </a:p>
          <a:p>
            <a:pPr lvl="1"/>
            <a:r>
              <a:rPr lang="en-US" dirty="0" smtClean="0"/>
              <a:t>Being published for public comment</a:t>
            </a:r>
          </a:p>
        </p:txBody>
      </p:sp>
      <p:sp>
        <p:nvSpPr>
          <p:cNvPr id="4" name="Footer Placeholder 3"/>
          <p:cNvSpPr>
            <a:spLocks noGrp="1"/>
          </p:cNvSpPr>
          <p:nvPr>
            <p:ph type="ftr" sz="quarter" idx="10"/>
          </p:nvPr>
        </p:nvSpPr>
        <p:spPr/>
        <p:txBody>
          <a:bodyPr/>
          <a:lstStyle/>
          <a:p>
            <a:pPr>
              <a:defRPr/>
            </a:pPr>
            <a:fld id="{4F8E10EA-0C20-4DDB-ACA4-44EFA4DC95C8}" type="slidenum">
              <a:rPr lang="en-US" smtClean="0"/>
              <a:pPr>
                <a:defRPr/>
              </a:pPr>
              <a:t>6</a:t>
            </a:fld>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Further Extensions</a:t>
            </a:r>
            <a:endParaRPr lang="en-US" dirty="0"/>
          </a:p>
        </p:txBody>
      </p:sp>
      <p:sp>
        <p:nvSpPr>
          <p:cNvPr id="3" name="Content Placeholder 2"/>
          <p:cNvSpPr>
            <a:spLocks noGrp="1"/>
          </p:cNvSpPr>
          <p:nvPr>
            <p:ph idx="1"/>
          </p:nvPr>
        </p:nvSpPr>
        <p:spPr/>
        <p:txBody>
          <a:bodyPr/>
          <a:lstStyle/>
          <a:p>
            <a:r>
              <a:rPr lang="en-US" dirty="0" smtClean="0"/>
              <a:t>Application Template</a:t>
            </a:r>
          </a:p>
          <a:p>
            <a:pPr lvl="1"/>
            <a:r>
              <a:rPr lang="en-US" dirty="0" smtClean="0"/>
              <a:t>Reduce the ‘generic’ information supplied in JSDL</a:t>
            </a:r>
          </a:p>
          <a:p>
            <a:pPr lvl="1"/>
            <a:r>
              <a:rPr lang="en-US" dirty="0" smtClean="0"/>
              <a:t>Match submission to server side template</a:t>
            </a:r>
          </a:p>
          <a:p>
            <a:pPr lvl="2"/>
            <a:r>
              <a:rPr lang="en-US" dirty="0" smtClean="0"/>
              <a:t>User defines what they want to run</a:t>
            </a:r>
          </a:p>
          <a:p>
            <a:pPr lvl="2"/>
            <a:r>
              <a:rPr lang="en-US" dirty="0" smtClean="0"/>
              <a:t>Server side defines executable, environment, resources,…</a:t>
            </a:r>
          </a:p>
          <a:p>
            <a:pPr lvl="1"/>
            <a:r>
              <a:rPr lang="en-US" dirty="0" smtClean="0"/>
              <a:t>Group draft</a:t>
            </a:r>
          </a:p>
          <a:p>
            <a:endParaRPr lang="en-US" dirty="0"/>
          </a:p>
        </p:txBody>
      </p:sp>
      <p:sp>
        <p:nvSpPr>
          <p:cNvPr id="4" name="Footer Placeholder 3"/>
          <p:cNvSpPr>
            <a:spLocks noGrp="1"/>
          </p:cNvSpPr>
          <p:nvPr>
            <p:ph type="ftr" sz="quarter" idx="10"/>
          </p:nvPr>
        </p:nvSpPr>
        <p:spPr/>
        <p:txBody>
          <a:bodyPr/>
          <a:lstStyle/>
          <a:p>
            <a:pPr>
              <a:defRPr/>
            </a:pPr>
            <a:fld id="{4F8E10EA-0C20-4DDB-ACA4-44EFA4DC95C8}" type="slidenum">
              <a:rPr lang="en-US" smtClean="0"/>
              <a:pPr>
                <a:defRPr/>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Further Extensions</a:t>
            </a:r>
            <a:endParaRPr lang="en-US" dirty="0"/>
          </a:p>
        </p:txBody>
      </p:sp>
      <p:sp>
        <p:nvSpPr>
          <p:cNvPr id="3" name="Content Placeholder 2"/>
          <p:cNvSpPr>
            <a:spLocks noGrp="1"/>
          </p:cNvSpPr>
          <p:nvPr>
            <p:ph idx="1"/>
          </p:nvPr>
        </p:nvSpPr>
        <p:spPr/>
        <p:txBody>
          <a:bodyPr/>
          <a:lstStyle/>
          <a:p>
            <a:r>
              <a:rPr lang="en-US" dirty="0" smtClean="0"/>
              <a:t>Kerberos Profile</a:t>
            </a:r>
          </a:p>
          <a:p>
            <a:pPr lvl="1"/>
            <a:r>
              <a:rPr lang="en-US" dirty="0" smtClean="0"/>
              <a:t>Resolve two issues:</a:t>
            </a:r>
          </a:p>
          <a:p>
            <a:pPr lvl="2"/>
            <a:r>
              <a:rPr lang="en-US" dirty="0" smtClean="0"/>
              <a:t>Kerberos to identify the submitting client to the web service</a:t>
            </a:r>
          </a:p>
          <a:p>
            <a:pPr lvl="2"/>
            <a:r>
              <a:rPr lang="en-US" dirty="0" smtClean="0"/>
              <a:t>Kerberos to be used for ‘delegated’ activities</a:t>
            </a:r>
          </a:p>
          <a:p>
            <a:pPr lvl="3"/>
            <a:r>
              <a:rPr lang="en-US" dirty="0" smtClean="0"/>
              <a:t>Job Forwarding</a:t>
            </a:r>
          </a:p>
          <a:p>
            <a:pPr lvl="3"/>
            <a:r>
              <a:rPr lang="en-US" dirty="0" smtClean="0"/>
              <a:t>File Staging</a:t>
            </a:r>
          </a:p>
          <a:p>
            <a:pPr lvl="1"/>
            <a:r>
              <a:rPr lang="en-US" dirty="0" smtClean="0"/>
              <a:t>Group draft</a:t>
            </a:r>
          </a:p>
          <a:p>
            <a:endParaRPr lang="en-US" dirty="0"/>
          </a:p>
        </p:txBody>
      </p:sp>
      <p:sp>
        <p:nvSpPr>
          <p:cNvPr id="4" name="Footer Placeholder 3"/>
          <p:cNvSpPr>
            <a:spLocks noGrp="1"/>
          </p:cNvSpPr>
          <p:nvPr>
            <p:ph type="ftr" sz="quarter" idx="10"/>
          </p:nvPr>
        </p:nvSpPr>
        <p:spPr/>
        <p:txBody>
          <a:bodyPr/>
          <a:lstStyle/>
          <a:p>
            <a:pPr>
              <a:defRPr/>
            </a:pPr>
            <a:fld id="{4F8E10EA-0C20-4DDB-ACA4-44EFA4DC95C8}" type="slidenum">
              <a:rPr lang="en-US" smtClean="0"/>
              <a:pPr>
                <a:defRPr/>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Others</a:t>
            </a:r>
            <a:endParaRPr lang="en-US" dirty="0"/>
          </a:p>
        </p:txBody>
      </p:sp>
      <p:sp>
        <p:nvSpPr>
          <p:cNvPr id="3" name="Content Placeholder 2"/>
          <p:cNvSpPr>
            <a:spLocks noGrp="1"/>
          </p:cNvSpPr>
          <p:nvPr>
            <p:ph idx="1"/>
          </p:nvPr>
        </p:nvSpPr>
        <p:spPr/>
        <p:txBody>
          <a:bodyPr/>
          <a:lstStyle/>
          <a:p>
            <a:r>
              <a:rPr lang="en-US" dirty="0" smtClean="0"/>
              <a:t>…</a:t>
            </a:r>
            <a:endParaRPr lang="en-US" dirty="0"/>
          </a:p>
        </p:txBody>
      </p:sp>
      <p:sp>
        <p:nvSpPr>
          <p:cNvPr id="4" name="Footer Placeholder 3"/>
          <p:cNvSpPr>
            <a:spLocks noGrp="1"/>
          </p:cNvSpPr>
          <p:nvPr>
            <p:ph type="ftr" sz="quarter" idx="10"/>
          </p:nvPr>
        </p:nvSpPr>
        <p:spPr/>
        <p:txBody>
          <a:bodyPr/>
          <a:lstStyle/>
          <a:p>
            <a:pPr>
              <a:defRPr/>
            </a:pPr>
            <a:fld id="{4F8E10EA-0C20-4DDB-ACA4-44EFA4DC95C8}" type="slidenum">
              <a:rPr lang="en-US" smtClean="0"/>
              <a:pPr>
                <a:defRPr/>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GF_template_v4">
  <a:themeElements>
    <a:clrScheme name="OGF_template_v4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GF_template_v4">
      <a:majorFont>
        <a:latin typeface="Arial"/>
        <a:ea typeface="MS PGothic"/>
        <a:cs typeface=""/>
      </a:majorFont>
      <a:minorFont>
        <a:latin typeface="Arial"/>
        <a:ea typeface="MS P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MS PGothic"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MS PGothic" pitchFamily="34" charset="-128"/>
          </a:defRPr>
        </a:defPPr>
      </a:lstStyle>
    </a:lnDef>
  </a:objectDefaults>
  <a:extraClrSchemeLst>
    <a:extraClrScheme>
      <a:clrScheme name="OGF_template_v4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GF_template_v4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GF_template_v4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GF_template_v4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GF_template_v4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GF_template_v4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GF_template_v4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GF_template_v4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GF_template_v4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GF_template_v4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GF_template_v4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GF_template_v4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Rep:Users:joel:OGF:Documents:Templates:OGF_template_v4.ppt</Template>
  <TotalTime>1904</TotalTime>
  <Words>709</Words>
  <Application>Microsoft PowerPoint</Application>
  <PresentationFormat>On-screen Show (4:3)</PresentationFormat>
  <Paragraphs>71</Paragraphs>
  <Slides>9</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Arial</vt:lpstr>
      <vt:lpstr>MS PGothic</vt:lpstr>
      <vt:lpstr>Times</vt:lpstr>
      <vt:lpstr>Verdana</vt:lpstr>
      <vt:lpstr>Wingdings</vt:lpstr>
      <vt:lpstr>Times New Roman</vt:lpstr>
      <vt:lpstr>OGF_template_v4</vt:lpstr>
      <vt:lpstr>Current Status</vt:lpstr>
      <vt:lpstr>OGF IPR Policies Apply</vt:lpstr>
      <vt:lpstr>Full Copyright Notice</vt:lpstr>
      <vt:lpstr>Agenda</vt:lpstr>
      <vt:lpstr>Current Status</vt:lpstr>
      <vt:lpstr>Current Extensions</vt:lpstr>
      <vt:lpstr>Further Extensions</vt:lpstr>
      <vt:lpstr>Further Extensions</vt:lpstr>
      <vt:lpstr>Others</vt:lpstr>
    </vt:vector>
  </TitlesOfParts>
  <Company>GGF</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Joel Replogle</dc:creator>
  <cp:lastModifiedBy>Steven Newhouse</cp:lastModifiedBy>
  <cp:revision>8</cp:revision>
  <dcterms:created xsi:type="dcterms:W3CDTF">2008-06-02T05:51:45Z</dcterms:created>
  <dcterms:modified xsi:type="dcterms:W3CDTF">2008-06-04T12:09:32Z</dcterms:modified>
</cp:coreProperties>
</file>