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76" r:id="rId9"/>
    <p:sldId id="279" r:id="rId10"/>
    <p:sldId id="262" r:id="rId11"/>
    <p:sldId id="263" r:id="rId12"/>
    <p:sldId id="264" r:id="rId13"/>
    <p:sldId id="265" r:id="rId14"/>
    <p:sldId id="266" r:id="rId15"/>
    <p:sldId id="280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DejaVu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5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0FDBC9D9-FB85-4BFB-8D12-4D30A4E02F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CCCD20F-78A3-4FEA-8134-5D2EDC78AB4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B5107C3-8541-46B0-96E5-235108F13281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368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C662FB0-23CA-47C4-9B29-4BBB26D6A453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378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5AABB3-5A65-4134-82F2-41AD26DD50CC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389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1A7E4-34DF-4232-9788-C461FDB8ECE1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399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4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782F53C-1C34-40AB-8970-CB16D434862A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409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6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BEB968-7BCA-4A10-952C-AC1EAED9B037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419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98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3097F2-395D-4E3A-A84B-62778634AEAF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430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55C4E29-773C-4179-AF11-2A715AEFF138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440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848BA4-FCAB-43B3-B9E1-8D4C80909D13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450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6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E159943-DDE9-4E94-AD45-2880CF2385CC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460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60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D816477-A0E7-4C09-9AF3-652ECB46A45A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86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DC2C171-57A4-4837-9F7F-7505F4D7579B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471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710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0E4ABE3-DEDA-4232-9BE7-1B81A5812D24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96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2B620F-0D77-4123-B7DF-DB6DED2351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07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5A34224-BC63-4DB1-B12B-37C762AB724B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317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3C194E1-57F6-4A45-BFF4-612B069E06D1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27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A926F62-D932-4905-8C63-7E410E37D882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37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C956B5C-3EFD-47F5-8474-D8673F29198A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348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2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BA3166-A708-4DEF-832F-5F64B48AB4E2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3584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42AEB-AEC7-4734-ABEC-A2E6A33132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2BBDF-A857-4A08-BA72-3FE14B39CE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AF684-80EF-4F2E-8222-F630E2EB68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8450-B384-4399-B3A2-8A417B3B28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D3FBB-0748-40A5-93C4-B3E69EF7D5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788EC-B8CF-4511-BA80-F0A32C2684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6A980-B35F-4673-8D8C-E546F68251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E641B-A4DA-4B28-B3E8-9552FC076C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FFCEE-FCE5-4008-A805-E02016BF8A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036E2-14F3-42DA-9B62-4FBC8E7F49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1A7B0-DC72-4C68-923B-22C3CB67BF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5C167-87A0-4DCA-8502-0938EB2E51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1751DBC-C0B2-4EFE-A171-B0C563804C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6456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224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>
                <a:solidFill>
                  <a:srgbClr val="000000"/>
                </a:solidFill>
              </a:rPr>
              <a:t>Storage in Cloud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3200">
              <a:solidFill>
                <a:srgbClr val="00000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>
                <a:solidFill>
                  <a:srgbClr val="000000"/>
                </a:solidFill>
              </a:rPr>
              <a:t>Adventure with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>
                <a:solidFill>
                  <a:srgbClr val="000000"/>
                </a:solidFill>
              </a:rPr>
              <a:t>Mikhail Mikhailovich Pomortsev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>
                <a:solidFill>
                  <a:srgbClr val="000000"/>
                </a:solidFill>
              </a:rPr>
              <a:t>(sort of, or not)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3240088" y="6083300"/>
            <a:ext cx="2792412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via Jens Jensen, STFC...</a:t>
            </a:r>
          </a:p>
          <a:p>
            <a:r>
              <a:rPr lang="en-US"/>
              <a:t>NGS surgery, 2011-02-09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Amazon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80022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File (data), metadata (k/v), permissions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Containers are called “buckets”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Addressing bucket as </a:t>
            </a:r>
            <a:r>
              <a:rPr lang="en-GB" i="1" smtClean="0"/>
              <a:t>host</a:t>
            </a:r>
            <a:r>
              <a:rPr lang="en-GB" smtClean="0"/>
              <a:t> or </a:t>
            </a:r>
            <a:r>
              <a:rPr lang="en-GB" i="1" smtClean="0"/>
              <a:t>path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i="1" smtClean="0"/>
              <a:t>Keys</a:t>
            </a:r>
            <a:r>
              <a:rPr lang="en-GB" smtClean="0"/>
              <a:t> index contents of buckets</a:t>
            </a:r>
          </a:p>
          <a:p>
            <a:pPr marL="1295400" lvl="2" indent="-287338" eaLnBrk="1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String-based “directory” support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AuZ in HTTP header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Request id &amp; other dbg info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Authentication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Amazon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User id + secret symmetric key, used with HMAC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Timestamp prevents replay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Cloud Limitations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 smtClean="0"/>
              <a:t>Atomicity, clobber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 smtClean="0"/>
              <a:t>Cost (of elasticity), limits to growth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Cf. JISC-funded Kindura project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 smtClean="0"/>
              <a:t>No standard API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De-facto standards proprietary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smtClean="0"/>
              <a:t>Partial RFC 2616 (HTTP/1.1) support?</a:t>
            </a:r>
            <a:endParaRPr lang="en-GB" sz="2000" smtClean="0"/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 smtClean="0"/>
              <a:t>Hype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Good for some things, less suitable for others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No silver bullet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400" smtClean="0"/>
              <a:t>You don't really know what you get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 smtClean="0"/>
              <a:t>Maybe not even after you've got it!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Storage Types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Constrained to geographic region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LOCKSS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Like SRM's Custodial vs Output/Replica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More in CDMI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Example – RAL's Atlas datastore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Cloudy for small customers</a:t>
            </a:r>
          </a:p>
          <a:p>
            <a:pPr marL="83185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mtClean="0"/>
              <a:t>Just write stuff into the tapestore</a:t>
            </a:r>
          </a:p>
          <a:p>
            <a:pPr marL="83185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mtClean="0"/>
              <a:t>Accounting by family and owner</a:t>
            </a:r>
          </a:p>
          <a:p>
            <a:pPr marL="83185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mtClean="0"/>
              <a:t>Networked in various ways</a:t>
            </a:r>
          </a:p>
          <a:p>
            <a:pPr marL="83185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mtClean="0"/>
              <a:t>Simple API?  (E.g. CIFS mount.)</a:t>
            </a:r>
            <a:endParaRPr lang="en-GB" smtClean="0"/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Griddy for large customers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 smtClean="0"/>
              <a:t>CDMI</a:t>
            </a:r>
            <a:endParaRPr lang="en-GB" dirty="0" smtClean="0"/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/>
            <a:r>
              <a:rPr lang="en-US" smtClean="0"/>
              <a:t>Cloud Data Management Interface</a:t>
            </a:r>
            <a:endParaRPr lang="en-GB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DaaS: CDMI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DaaS = Data storage as a Service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Caveat: there are other DaaS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SNIA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Based on existing standards eg IETF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ReST+JSON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Objects in containers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Capabilities and Accounting (pseudo)objects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Queue objects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Key/Value metadata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Legacy Access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Support existing clients: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Block: iSCSI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File: WebDAV, NFS, CIFS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OCCI (OGF)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XAM for metadata?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CDMI security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More extensive capabilities than other DaaS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Confidentiality </a:t>
            </a:r>
            <a:r>
              <a:rPr lang="en-GB" i="1" smtClean="0"/>
              <a:t>in flight</a:t>
            </a:r>
            <a:r>
              <a:rPr lang="en-GB" smtClean="0"/>
              <a:t> and </a:t>
            </a:r>
            <a:r>
              <a:rPr lang="en-GB" i="1" smtClean="0"/>
              <a:t>at rest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AuC, AuZ, ACLs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i="1" smtClean="0"/>
              <a:t>Domains</a:t>
            </a:r>
            <a:r>
              <a:rPr lang="en-GB" smtClean="0"/>
              <a:t> for data ownership and permission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Inheritance via hierarchy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Data integrity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Active protections: media scrubbing, malware detection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Audit trail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CDMI capabilities</a:t>
            </a:r>
            <a:br>
              <a:rPr lang="en-GB" smtClean="0"/>
            </a:br>
            <a:r>
              <a:rPr lang="en-GB" smtClean="0"/>
              <a:t>(implementation dependent)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3200" smtClean="0"/>
              <a:t>Delayed creation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smtClean="0"/>
              <a:t>Optionally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3200" smtClean="0"/>
              <a:t>Serialise/deserialise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3200" smtClean="0"/>
              <a:t>Copy and move obj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3200" smtClean="0"/>
              <a:t>Snapshots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3200" smtClean="0"/>
              <a:t>Access obj range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smtClean="0"/>
              <a:t>(cf HTTP ranges)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3200" smtClean="0"/>
              <a:t>“CDMI content-type”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smtClean="0"/>
              <a:t>Fields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3200" smtClean="0"/>
              <a:t>Object hold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2800" smtClean="0"/>
              <a:t>(Temp) read-only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7975"/>
            <a:ext cx="9070975" cy="1250950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Who is famous scientist, Pomortsev?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7175" y="3609975"/>
            <a:ext cx="1892300" cy="2149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3240088" y="2519363"/>
            <a:ext cx="5580062" cy="1260475"/>
          </a:xfrm>
          <a:prstGeom prst="wedgeRoundRectCallout">
            <a:avLst>
              <a:gd name="adj1" fmla="val -51167"/>
              <a:gd name="adj2" fmla="val 102727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9695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800">
                <a:solidFill>
                  <a:srgbClr val="000000"/>
                </a:solidFill>
              </a:rPr>
              <a:t>I invented the Nephoscope</a:t>
            </a:r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0313" y="4254500"/>
            <a:ext cx="2890837" cy="2224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1260475" y="6826250"/>
            <a:ext cx="7740650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264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000">
                <a:solidFill>
                  <a:srgbClr val="000000"/>
                </a:solidFill>
              </a:rPr>
              <a:t>Nephoscope measures position, velocity, and altitude of clouds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CDMI Queue Objects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Notification – event FIFO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Logging – more detailed and restricted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Query queues – queue, er, queries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Async, as results are stored in an object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CDMI capability objects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High level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Mount/access capabilities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Security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Object types supported – queues, queries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Storage system – object metadata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Data system – redundancy, cksum, latency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Capabilities of objects, containers, domains, queues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CDMI status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dirty="0" smtClean="0"/>
              <a:t>SNIA reference implementation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dirty="0" smtClean="0"/>
              <a:t>In Java</a:t>
            </a:r>
          </a:p>
          <a:p>
            <a:pPr marL="46355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dirty="0" smtClean="0"/>
              <a:t>Planned implementation in </a:t>
            </a:r>
            <a:r>
              <a:rPr lang="en-US" smtClean="0"/>
              <a:t>dCache</a:t>
            </a: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Related Work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Lots of EU-funded activity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Contrail – federated cloud access</a:t>
            </a:r>
          </a:p>
          <a:p>
            <a:pPr marL="1295400" lvl="2" indent="-287338" eaLnBrk="1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Storage: GAFS (based on XtreemFS) and Hadoop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StratusLab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What use this thing, cloud?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Pomortsev was originally interested in aeronautics, artillery, and missiles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We are interested in clouds: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As a means to do things</a:t>
            </a:r>
          </a:p>
          <a:p>
            <a:pPr marL="1295400" lvl="2" indent="-287338" eaLnBrk="1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Better?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The challenge: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Keep track of all activites</a:t>
            </a:r>
          </a:p>
          <a:p>
            <a:pPr marL="1295400" lvl="2" indent="-287338" eaLnBrk="1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Stay on the frontier (of what?)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Make use of the best suited</a:t>
            </a:r>
          </a:p>
          <a:p>
            <a:pPr marL="1295400" lvl="2" indent="-287338" eaLnBrk="1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But we need to understand the problem (cf flexible serv.)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What is thing, cloud?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3" y="1800225"/>
            <a:ext cx="9070975" cy="4989513"/>
          </a:xfrm>
        </p:spPr>
        <p:txBody>
          <a:bodyPr/>
          <a:lstStyle/>
          <a:p>
            <a:pPr marL="431800" indent="-323850" eaLnBrk="1">
              <a:buFont typeface="Times New Roman" pitchFamily="16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 Simple *cough* API (SOAP, ReST)</a:t>
            </a:r>
          </a:p>
          <a:p>
            <a:pPr marL="431800" indent="-323850" eaLnBrk="1">
              <a:buFont typeface="Times New Roman" pitchFamily="16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 Elastic – scales on demand</a:t>
            </a:r>
          </a:p>
          <a:p>
            <a:pPr marL="863600" lvl="1" indent="-323850" eaLnBrk="1">
              <a:buSzPct val="45000"/>
              <a:buFont typeface="Wingdings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Rapid allocation of resources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 Accounted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 “In the cloud” - don't know where service is</a:t>
            </a:r>
          </a:p>
          <a:p>
            <a:pPr marL="863600" lvl="1" indent="-323850" eaLnBrk="1">
              <a:buSzPct val="45000"/>
              <a:buFont typeface="Wingdings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mtClean="0"/>
              <a:t>Networked</a:t>
            </a:r>
            <a:endParaRPr lang="en-GB" smtClean="0"/>
          </a:p>
          <a:p>
            <a:pPr marL="863600" lvl="1" indent="-323850" eaLnBrk="1">
              <a:buSzPct val="45000"/>
              <a:buFont typeface="Wingdings" charset="2"/>
              <a:buChar char="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And don't care, like the grid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mtClean="0"/>
              <a:t> Resource pooling (“multi-tenancy”)</a:t>
            </a: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Clouds, what types they are?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Public – Rackspace, Azure, etc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Private – er, private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Community – shared, like NGS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Hybrid – er, hybrids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Cloud, Grid, what is difference?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In grids, you can control brokering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More parameters for resource selection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Can request – or locate – resources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In grids, you can have big resource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Dedicated grid resources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 smtClean="0"/>
              <a:t>Examples</a:t>
            </a:r>
            <a:endParaRPr lang="en-GB" dirty="0" smtClean="0"/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/>
            <a:r>
              <a:rPr lang="en-US" smtClean="0"/>
              <a:t>Not even pretending to be complete set of</a:t>
            </a:r>
            <a:endParaRPr lang="en-GB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Rackspace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dirty="0" smtClean="0"/>
              <a:t>Java, Python, .NET, Ruby, PHP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dirty="0" err="1" smtClean="0"/>
              <a:t>ReST</a:t>
            </a:r>
            <a:r>
              <a:rPr lang="en-GB" dirty="0" smtClean="0"/>
              <a:t> API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dirty="0" smtClean="0"/>
              <a:t>Can return JSON as well as XML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i="1" dirty="0" smtClean="0"/>
              <a:t>Containers</a:t>
            </a:r>
            <a:r>
              <a:rPr lang="en-GB" dirty="0" smtClean="0"/>
              <a:t> for data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dirty="0" smtClean="0"/>
              <a:t>String-based “directory” support</a:t>
            </a:r>
          </a:p>
          <a:p>
            <a:pPr marL="46355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dirty="0" smtClean="0"/>
              <a:t>Foundations for </a:t>
            </a:r>
            <a:r>
              <a:rPr lang="en-US" i="1" dirty="0" err="1" smtClean="0"/>
              <a:t>OpenStack</a:t>
            </a:r>
            <a:endParaRPr lang="en-US" i="1" dirty="0" smtClean="0"/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i="1" dirty="0" smtClean="0"/>
              <a:t>Account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i="1" dirty="0" smtClean="0"/>
              <a:t>Containers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i="1" dirty="0" smtClean="0"/>
              <a:t>Objects</a:t>
            </a:r>
            <a:endParaRPr lang="en-GB" i="1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sz="4000" smtClean="0"/>
              <a:t>Storage as PaaS: Microsoft SQL Azure</a:t>
            </a:r>
            <a:endParaRPr lang="en-GB" sz="400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buFont typeface="Arial" charset="0"/>
              <a:buChar char="•"/>
            </a:pPr>
            <a:r>
              <a:rPr lang="en-US" smtClean="0"/>
              <a:t>Azure is .NET based (but you can run other things)</a:t>
            </a:r>
          </a:p>
          <a:p>
            <a:pPr lvl="1" eaLnBrk="1">
              <a:buFont typeface="Arial" charset="0"/>
              <a:buChar char="•"/>
            </a:pPr>
            <a:r>
              <a:rPr lang="en-US" smtClean="0"/>
              <a:t>Username/password for AuC</a:t>
            </a:r>
          </a:p>
          <a:p>
            <a:pPr lvl="1" eaLnBrk="1">
              <a:buFont typeface="Arial" charset="0"/>
              <a:buChar char="•"/>
            </a:pPr>
            <a:r>
              <a:rPr lang="en-US" smtClean="0"/>
              <a:t>Port 1433...</a:t>
            </a:r>
          </a:p>
          <a:p>
            <a:pPr lvl="1" eaLnBrk="1">
              <a:buFont typeface="Arial" charset="0"/>
              <a:buChar char="•"/>
            </a:pPr>
            <a:r>
              <a:rPr lang="en-US" smtClean="0"/>
              <a:t>Still need a DBA...</a:t>
            </a:r>
          </a:p>
          <a:p>
            <a:pPr lvl="1" eaLnBrk="1">
              <a:buFont typeface="Arial" charset="0"/>
              <a:buChar char="•"/>
            </a:pPr>
            <a:r>
              <a:rPr lang="en-US" smtClean="0"/>
              <a:t>Certified data centres (SAS 70 Type 2)</a:t>
            </a:r>
          </a:p>
          <a:p>
            <a:pPr lvl="1" eaLnBrk="1">
              <a:buFont typeface="Arial" charset="0"/>
              <a:buChar char="•"/>
            </a:pPr>
            <a:endParaRPr lang="en-GB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smtClean="0"/>
              <a:t>Storage as PaaS: Hadoop</a:t>
            </a:r>
            <a:endParaRPr lang="en-GB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eaLnBrk="1">
              <a:buFont typeface="Arial" charset="0"/>
              <a:buChar char="•"/>
            </a:pPr>
            <a:r>
              <a:rPr lang="en-US" smtClean="0"/>
              <a:t>Part of Apache projects</a:t>
            </a:r>
          </a:p>
          <a:p>
            <a:pPr marL="457200" lvl="1" indent="0" eaLnBrk="1">
              <a:buFont typeface="Arial" charset="0"/>
              <a:buChar char="•"/>
            </a:pPr>
            <a:r>
              <a:rPr lang="en-US" smtClean="0"/>
              <a:t>Written in Java (1.6 req’d, Sun)</a:t>
            </a:r>
          </a:p>
          <a:p>
            <a:pPr marL="457200" lvl="1" indent="0" eaLnBrk="1">
              <a:buFont typeface="Arial" charset="0"/>
              <a:buChar char="•"/>
            </a:pPr>
            <a:r>
              <a:rPr lang="en-US" smtClean="0"/>
              <a:t>Integrates with MapReduce for computation</a:t>
            </a:r>
          </a:p>
          <a:p>
            <a:pPr marL="914400" lvl="2" indent="0" eaLnBrk="1">
              <a:buFont typeface="Arial" charset="0"/>
              <a:buChar char="•"/>
            </a:pPr>
            <a:r>
              <a:rPr lang="en-US" smtClean="0"/>
              <a:t>libhdfs for C (and stuff that links C)</a:t>
            </a:r>
          </a:p>
          <a:p>
            <a:pPr marL="914400" lvl="2" indent="0" eaLnBrk="1">
              <a:buFont typeface="Arial" charset="0"/>
              <a:buChar char="•"/>
            </a:pPr>
            <a:r>
              <a:rPr lang="en-US" smtClean="0"/>
              <a:t>“Pipes” execute (eg) C++ code</a:t>
            </a:r>
          </a:p>
          <a:p>
            <a:pPr marL="457200" lvl="1" indent="0" eaLnBrk="1">
              <a:buFont typeface="Arial" charset="0"/>
              <a:buChar char="•"/>
            </a:pPr>
            <a:r>
              <a:rPr lang="en-US" smtClean="0"/>
              <a:t>Makes use of topology for eg caching</a:t>
            </a:r>
            <a:endParaRPr lang="en-GB" smtClean="0"/>
          </a:p>
        </p:txBody>
      </p:sp>
      <p:sp>
        <p:nvSpPr>
          <p:cNvPr id="1024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>
              <a:buFont typeface="Arial" charset="0"/>
              <a:buChar char="•"/>
            </a:pPr>
            <a:r>
              <a:rPr lang="en-US" smtClean="0"/>
              <a:t>Distributed: based on HDFS</a:t>
            </a:r>
          </a:p>
          <a:p>
            <a:pPr marL="457200" lvl="1" indent="0" eaLnBrk="1">
              <a:buFont typeface="Arial" charset="0"/>
              <a:buChar char="•"/>
            </a:pPr>
            <a:r>
              <a:rPr lang="en-US" smtClean="0"/>
              <a:t>Files are split into blocks</a:t>
            </a:r>
          </a:p>
          <a:p>
            <a:pPr marL="457200" lvl="1" indent="0" eaLnBrk="1">
              <a:buFont typeface="Wingdings" charset="2"/>
              <a:buChar char="ü"/>
            </a:pPr>
            <a:r>
              <a:rPr lang="en-US" smtClean="0"/>
              <a:t>Can roll back upgrades</a:t>
            </a:r>
          </a:p>
          <a:p>
            <a:pPr marL="457200" lvl="1" indent="0" eaLnBrk="1">
              <a:buFont typeface="Wingdings" charset="2"/>
              <a:buChar char="ü"/>
            </a:pPr>
            <a:r>
              <a:rPr lang="en-US" smtClean="0"/>
              <a:t>Can rebalance datanodes</a:t>
            </a:r>
          </a:p>
          <a:p>
            <a:pPr marL="457200" lvl="1" indent="0" eaLnBrk="1">
              <a:buFont typeface="Arial" charset="0"/>
              <a:buChar char="•"/>
            </a:pPr>
            <a:r>
              <a:rPr lang="en-US" smtClean="0"/>
              <a:t>Note: draining process</a:t>
            </a:r>
            <a:endParaRPr lang="en-GB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813</Words>
  <Application>Microsoft Office PowerPoint</Application>
  <PresentationFormat>Custom</PresentationFormat>
  <Paragraphs>187</Paragraphs>
  <Slides>24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DejaVu Sans</vt:lpstr>
      <vt:lpstr>Times New Roman</vt:lpstr>
      <vt:lpstr>Wingdings</vt:lpstr>
      <vt:lpstr>StarSymbol</vt:lpstr>
      <vt:lpstr>Symbol</vt:lpstr>
      <vt:lpstr>Office Theme</vt:lpstr>
      <vt:lpstr>Slide 1</vt:lpstr>
      <vt:lpstr>Who is famous scientist, Pomortsev?</vt:lpstr>
      <vt:lpstr>What is thing, cloud?</vt:lpstr>
      <vt:lpstr>Clouds, what types they are?</vt:lpstr>
      <vt:lpstr>Cloud, Grid, what is difference?</vt:lpstr>
      <vt:lpstr>Examples</vt:lpstr>
      <vt:lpstr>Rackspace</vt:lpstr>
      <vt:lpstr>Storage as PaaS: Microsoft SQL Azure</vt:lpstr>
      <vt:lpstr>Storage as PaaS: Hadoop</vt:lpstr>
      <vt:lpstr>Amazon</vt:lpstr>
      <vt:lpstr>Authentication</vt:lpstr>
      <vt:lpstr>Cloud Limitations</vt:lpstr>
      <vt:lpstr>Storage Types</vt:lpstr>
      <vt:lpstr>Example – RAL's Atlas datastore</vt:lpstr>
      <vt:lpstr>CDMI</vt:lpstr>
      <vt:lpstr>DaaS: CDMI</vt:lpstr>
      <vt:lpstr>Legacy Access</vt:lpstr>
      <vt:lpstr>CDMI security</vt:lpstr>
      <vt:lpstr>CDMI capabilities (implementation dependent)</vt:lpstr>
      <vt:lpstr>CDMI Queue Objects</vt:lpstr>
      <vt:lpstr>CDMI capability objects</vt:lpstr>
      <vt:lpstr>CDMI status</vt:lpstr>
      <vt:lpstr>Related Work</vt:lpstr>
      <vt:lpstr>What use this thing, cloud?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 DM</cp:lastModifiedBy>
  <cp:revision>22</cp:revision>
  <cp:lastPrinted>1601-01-01T00:00:00Z</cp:lastPrinted>
  <dcterms:created xsi:type="dcterms:W3CDTF">2011-02-05T11:58:44Z</dcterms:created>
  <dcterms:modified xsi:type="dcterms:W3CDTF">2011-02-11T09:30:27Z</dcterms:modified>
</cp:coreProperties>
</file>