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73" r:id="rId7"/>
    <p:sldId id="274" r:id="rId8"/>
    <p:sldId id="276" r:id="rId9"/>
    <p:sldId id="277" r:id="rId10"/>
    <p:sldId id="278" r:id="rId11"/>
    <p:sldId id="264" r:id="rId12"/>
    <p:sldId id="270" r:id="rId13"/>
    <p:sldId id="271" r:id="rId14"/>
    <p:sldId id="261" r:id="rId15"/>
    <p:sldId id="265" r:id="rId16"/>
    <p:sldId id="262" r:id="rId17"/>
    <p:sldId id="266" r:id="rId18"/>
    <p:sldId id="263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>
        <p:scale>
          <a:sx n="100" d="100"/>
          <a:sy n="100" d="100"/>
        </p:scale>
        <p:origin x="-1784" y="-240"/>
      </p:cViewPr>
      <p:guideLst>
        <p:guide orient="horz" pos="2160"/>
        <p:guide pos="35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B00F8-4440-FC49-88ED-9E14237FE827}" type="datetimeFigureOut">
              <a:rPr lang="de-DE" smtClean="0"/>
              <a:t>18.07.11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E7C358-FE73-C740-AC15-C685344D49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8075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Storage Networking </a:t>
            </a:r>
            <a:r>
              <a:rPr lang="de-DE" dirty="0" err="1" smtClean="0"/>
              <a:t>Industry</a:t>
            </a:r>
            <a:r>
              <a:rPr lang="de-DE" dirty="0" smtClean="0"/>
              <a:t> </a:t>
            </a:r>
            <a:r>
              <a:rPr lang="de-DE" dirty="0" err="1" smtClean="0"/>
              <a:t>Association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7C358-FE73-C740-AC15-C685344D49A8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1255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0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rgbClr val="5C69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6AB30-5D39-2049-B732-668595D528D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CA99B-C7B6-4F47-BFC4-08B0A1EAA72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0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>
                <a:solidFill>
                  <a:schemeClr val="tx2">
                    <a:lumMod val="90000"/>
                  </a:schemeClr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B8AB9-FA39-B34A-88C2-7B38CB8D256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CE47B-9DE4-A24E-8168-EE49600159D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DDF51-4F65-9D4D-8533-14A40CD59B8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7ED48-24CD-5543-83F2-2606C5834B9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88ADE-F8CE-3E4E-AD23-C04288C0491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0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rgbClr val="5C69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A745D-3915-0246-9B18-0373EE194BF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auf Platzhalter ziehen oder durch Klicken auf Symbol hinzufügen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88A78-2290-594F-B65C-AA493E095A5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E98D8-4B03-6046-9162-D0CE124B73E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38BAC-9937-5445-860B-53755BB4A36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emf"/><Relationship Id="rId14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43363" y="119063"/>
            <a:ext cx="1066800" cy="32861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2BCEF71-6A90-3A47-84C1-03370874E90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pic>
        <p:nvPicPr>
          <p:cNvPr id="1033" name="Picture 7" descr="1007808_Lehrstuhl_sc_itmc_engl.pdf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318250" y="0"/>
            <a:ext cx="23685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8" descr="tud_logo_cmyk.eps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57200" y="76200"/>
            <a:ext cx="2293938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06" r:id="rId2"/>
    <p:sldLayoutId id="2147484014" r:id="rId3"/>
    <p:sldLayoutId id="2147484007" r:id="rId4"/>
    <p:sldLayoutId id="2147484015" r:id="rId5"/>
    <p:sldLayoutId id="2147484008" r:id="rId6"/>
    <p:sldLayoutId id="2147484009" r:id="rId7"/>
    <p:sldLayoutId id="2147484016" r:id="rId8"/>
    <p:sldLayoutId id="2147484010" r:id="rId9"/>
    <p:sldLayoutId id="2147484011" r:id="rId10"/>
    <p:sldLayoutId id="2147484012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 spc="-100">
          <a:solidFill>
            <a:srgbClr val="262D35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262D35"/>
          </a:solidFill>
          <a:latin typeface="Arial" pitchFamily="34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262D35"/>
          </a:solidFill>
          <a:latin typeface="Arial" pitchFamily="34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262D35"/>
          </a:solidFill>
          <a:latin typeface="Arial" pitchFamily="34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262D35"/>
          </a:solidFill>
          <a:latin typeface="Arial" pitchFamily="34" charset="0"/>
          <a:ea typeface="ＭＳ Ｐゴシック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262D35"/>
          </a:solidFill>
          <a:latin typeface="Arial" pitchFamily="34" charset="0"/>
          <a:ea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262D35"/>
          </a:solidFill>
          <a:latin typeface="Arial" pitchFamily="34" charset="0"/>
          <a:ea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262D35"/>
          </a:solidFill>
          <a:latin typeface="Arial" pitchFamily="34" charset="0"/>
          <a:ea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262D35"/>
          </a:solidFill>
          <a:latin typeface="Arial" pitchFamily="34" charset="0"/>
          <a:ea typeface="ＭＳ Ｐゴシック" charset="-128"/>
        </a:defRPr>
      </a:lvl9pPr>
    </p:titleStyle>
    <p:bodyStyle>
      <a:lvl1pPr marL="182563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400" kern="1200">
          <a:solidFill>
            <a:srgbClr val="394350"/>
          </a:solidFill>
          <a:latin typeface="+mn-lt"/>
          <a:ea typeface="ＭＳ Ｐゴシック" charset="-128"/>
          <a:cs typeface="ＭＳ Ｐゴシック" charset="-128"/>
        </a:defRPr>
      </a:lvl1pPr>
      <a:lvl2pPr marL="457200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000" kern="1200">
          <a:solidFill>
            <a:srgbClr val="57576E"/>
          </a:solidFill>
          <a:latin typeface="+mn-lt"/>
          <a:ea typeface="ＭＳ Ｐゴシック" charset="-128"/>
          <a:cs typeface="+mn-cs"/>
        </a:defRPr>
      </a:lvl2pPr>
      <a:lvl3pPr marL="730250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charset="0"/>
        <a:buChar char="•"/>
        <a:defRPr kern="1200">
          <a:solidFill>
            <a:srgbClr val="5C697C"/>
          </a:solidFill>
          <a:latin typeface="+mn-lt"/>
          <a:ea typeface="ＭＳ Ｐゴシック" charset="-128"/>
          <a:cs typeface="+mn-cs"/>
        </a:defRPr>
      </a:lvl3pPr>
      <a:lvl4pPr marL="1004888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rgbClr val="8C9CAD"/>
          </a:solidFill>
          <a:latin typeface="+mn-lt"/>
          <a:ea typeface="ＭＳ Ｐゴシック" charset="-128"/>
          <a:cs typeface="+mn-cs"/>
        </a:defRPr>
      </a:lvl4pPr>
      <a:lvl5pPr marL="1187450" indent="-136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1400" kern="1200">
          <a:solidFill>
            <a:srgbClr val="B3BDC8"/>
          </a:solidFill>
          <a:latin typeface="+mn-lt"/>
          <a:ea typeface="ＭＳ Ｐゴシック" charset="-128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ocalhost:5900/vnc_auto.html?host=localhost&amp;port=5900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cdmi.sniacloud.com/" TargetMode="External"/><Relationship Id="rId4" Type="http://schemas.openxmlformats.org/officeDocument/2006/relationships/hyperlink" Target="http://cloud-standards.org/wiki/index.php" TargetMode="External"/><Relationship Id="rId5" Type="http://schemas.openxmlformats.org/officeDocument/2006/relationships/hyperlink" Target="http://www.ogf.org/mailman/listinfo/occi-wg" TargetMode="External"/><Relationship Id="rId6" Type="http://schemas.openxmlformats.org/officeDocument/2006/relationships/hyperlink" Target="http://groups.google.com/group/cloud-demo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occi-wg.org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8131736" cy="1927225"/>
          </a:xfrm>
        </p:spPr>
        <p:txBody>
          <a:bodyPr/>
          <a:lstStyle/>
          <a:p>
            <a:r>
              <a:rPr lang="de-DE" sz="3200" dirty="0" err="1">
                <a:solidFill>
                  <a:schemeClr val="accent5">
                    <a:lumMod val="50000"/>
                  </a:schemeClr>
                </a:solidFill>
              </a:rPr>
              <a:t>Cloud</a:t>
            </a:r>
            <a:r>
              <a:rPr lang="de-DE" sz="3200" dirty="0">
                <a:solidFill>
                  <a:schemeClr val="accent5">
                    <a:lumMod val="50000"/>
                  </a:schemeClr>
                </a:solidFill>
              </a:rPr>
              <a:t> Standards </a:t>
            </a:r>
            <a:r>
              <a:rPr lang="de-DE" sz="3200" dirty="0" err="1">
                <a:solidFill>
                  <a:schemeClr val="accent5">
                    <a:lumMod val="50000"/>
                  </a:schemeClr>
                </a:solidFill>
              </a:rPr>
              <a:t>Interoperability</a:t>
            </a:r>
            <a:r>
              <a:rPr lang="de-DE" sz="3200" dirty="0" smtClean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de-DE" sz="3200" dirty="0" smtClean="0">
                <a:solidFill>
                  <a:schemeClr val="accent5">
                    <a:lumMod val="75000"/>
                  </a:schemeClr>
                </a:solidFill>
                <a:latin typeface="Arial Rounded MT Bold"/>
                <a:cs typeface="Arial Rounded MT Bold"/>
              </a:rPr>
              <a:t>Status Update on </a:t>
            </a:r>
            <a:br>
              <a:rPr lang="de-DE" sz="3200" dirty="0" smtClean="0">
                <a:solidFill>
                  <a:schemeClr val="accent5">
                    <a:lumMod val="75000"/>
                  </a:schemeClr>
                </a:solidFill>
                <a:latin typeface="Arial Rounded MT Bold"/>
                <a:cs typeface="Arial Rounded MT Bold"/>
              </a:rPr>
            </a:br>
            <a:r>
              <a:rPr lang="de-DE" sz="3200" dirty="0" smtClean="0">
                <a:solidFill>
                  <a:schemeClr val="accent5">
                    <a:lumMod val="75000"/>
                  </a:schemeClr>
                </a:solidFill>
                <a:latin typeface="Arial Rounded MT Bold"/>
                <a:cs typeface="Arial Rounded MT Bold"/>
              </a:rPr>
              <a:t>OCCI &amp; CDMI Implementations </a:t>
            </a:r>
            <a:endParaRPr lang="de-DE" sz="3200" dirty="0">
              <a:solidFill>
                <a:schemeClr val="accent5">
                  <a:lumMod val="75000"/>
                </a:schemeClr>
              </a:solidFill>
              <a:latin typeface="Arial Rounded MT Bold"/>
              <a:cs typeface="Arial Rounded MT Bold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Florian Feldhaus</a:t>
            </a:r>
          </a:p>
          <a:p>
            <a:r>
              <a:rPr lang="de-DE" dirty="0" smtClean="0"/>
              <a:t>TU Dortmund</a:t>
            </a:r>
            <a:endParaRPr lang="de-DE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Overview</a:t>
            </a:r>
            <a:r>
              <a:rPr lang="de-DE" dirty="0" smtClean="0"/>
              <a:t> OCCI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0336" cy="4876800"/>
          </a:xfrm>
        </p:spPr>
        <p:txBody>
          <a:bodyPr>
            <a:normAutofit fontScale="92500" lnSpcReduction="10000"/>
          </a:bodyPr>
          <a:lstStyle/>
          <a:p>
            <a:r>
              <a:rPr lang="de-DE" dirty="0" err="1" smtClean="0"/>
              <a:t>RESTful</a:t>
            </a:r>
            <a:r>
              <a:rPr lang="de-DE" dirty="0" smtClean="0"/>
              <a:t> API </a:t>
            </a:r>
            <a:r>
              <a:rPr lang="de-DE" dirty="0" err="1" smtClean="0"/>
              <a:t>for</a:t>
            </a:r>
            <a:r>
              <a:rPr lang="de-DE" dirty="0" smtClean="0"/>
              <a:t> Service Management (</a:t>
            </a:r>
            <a:r>
              <a:rPr lang="de-DE" dirty="0" err="1" smtClean="0"/>
              <a:t>IaaS</a:t>
            </a:r>
            <a:r>
              <a:rPr lang="de-DE" dirty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more</a:t>
            </a:r>
            <a:r>
              <a:rPr lang="de-DE" dirty="0" smtClean="0"/>
              <a:t>)</a:t>
            </a:r>
          </a:p>
          <a:p>
            <a:r>
              <a:rPr lang="de-DE" dirty="0" err="1" smtClean="0"/>
              <a:t>consisting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3 </a:t>
            </a:r>
            <a:r>
              <a:rPr lang="de-DE" dirty="0" err="1" smtClean="0"/>
              <a:t>parts</a:t>
            </a:r>
            <a:r>
              <a:rPr lang="de-DE" dirty="0" smtClean="0"/>
              <a:t> (OGF </a:t>
            </a:r>
            <a:r>
              <a:rPr lang="de-DE" dirty="0" err="1" smtClean="0"/>
              <a:t>proposed</a:t>
            </a:r>
            <a:r>
              <a:rPr lang="de-DE" dirty="0" smtClean="0"/>
              <a:t> </a:t>
            </a:r>
            <a:r>
              <a:rPr lang="de-DE" dirty="0" err="1" smtClean="0"/>
              <a:t>recommendations</a:t>
            </a:r>
            <a:r>
              <a:rPr lang="de-DE" dirty="0" smtClean="0"/>
              <a:t>)</a:t>
            </a:r>
          </a:p>
          <a:p>
            <a:pPr lvl="1"/>
            <a:r>
              <a:rPr lang="de-DE" dirty="0" smtClean="0"/>
              <a:t>Core – </a:t>
            </a:r>
            <a:r>
              <a:rPr lang="de-DE" dirty="0" err="1" smtClean="0"/>
              <a:t>defines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OCCI </a:t>
            </a:r>
            <a:r>
              <a:rPr lang="de-DE" dirty="0" err="1" smtClean="0"/>
              <a:t>model</a:t>
            </a:r>
            <a:endParaRPr lang="de-DE" dirty="0" smtClean="0"/>
          </a:p>
          <a:p>
            <a:pPr lvl="1"/>
            <a:r>
              <a:rPr lang="de-DE" dirty="0" smtClean="0"/>
              <a:t>Rendering –</a:t>
            </a:r>
            <a:r>
              <a:rPr lang="de-DE" dirty="0"/>
              <a:t> </a:t>
            </a:r>
            <a:r>
              <a:rPr lang="de-DE" dirty="0" err="1" smtClean="0"/>
              <a:t>defines</a:t>
            </a:r>
            <a:r>
              <a:rPr lang="de-DE" dirty="0" smtClean="0"/>
              <a:t> </a:t>
            </a:r>
            <a:r>
              <a:rPr lang="de-DE" dirty="0" err="1" smtClean="0"/>
              <a:t>RESTful</a:t>
            </a:r>
            <a:r>
              <a:rPr lang="de-DE" dirty="0" smtClean="0"/>
              <a:t> </a:t>
            </a:r>
            <a:r>
              <a:rPr lang="de-DE" dirty="0" err="1" smtClean="0"/>
              <a:t>rendering</a:t>
            </a:r>
            <a:r>
              <a:rPr lang="de-DE" dirty="0" smtClean="0"/>
              <a:t> </a:t>
            </a:r>
            <a:r>
              <a:rPr lang="de-DE" dirty="0" err="1" smtClean="0"/>
              <a:t>using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r>
              <a:rPr lang="de-DE" dirty="0" smtClean="0"/>
              <a:t>/</a:t>
            </a:r>
            <a:r>
              <a:rPr lang="de-DE" dirty="0" err="1" smtClean="0"/>
              <a:t>plain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r>
              <a:rPr lang="de-DE" dirty="0" smtClean="0"/>
              <a:t>/</a:t>
            </a:r>
            <a:r>
              <a:rPr lang="de-DE" dirty="0" err="1" smtClean="0"/>
              <a:t>occi</a:t>
            </a:r>
            <a:r>
              <a:rPr lang="de-DE" dirty="0"/>
              <a:t>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                   (JSON </a:t>
            </a:r>
            <a:r>
              <a:rPr lang="de-DE" dirty="0" err="1" smtClean="0"/>
              <a:t>and</a:t>
            </a:r>
            <a:r>
              <a:rPr lang="de-DE" dirty="0" smtClean="0"/>
              <a:t> XML in </a:t>
            </a:r>
            <a:r>
              <a:rPr lang="de-DE" dirty="0" err="1" smtClean="0"/>
              <a:t>next</a:t>
            </a:r>
            <a:r>
              <a:rPr lang="de-DE" dirty="0" smtClean="0"/>
              <a:t> </a:t>
            </a:r>
            <a:r>
              <a:rPr lang="de-DE" dirty="0" err="1" smtClean="0"/>
              <a:t>version</a:t>
            </a:r>
            <a:r>
              <a:rPr lang="de-DE" dirty="0" smtClean="0"/>
              <a:t>)</a:t>
            </a:r>
          </a:p>
          <a:p>
            <a:pPr lvl="1"/>
            <a:r>
              <a:rPr lang="de-DE" dirty="0" smtClean="0"/>
              <a:t>Infrastructure – </a:t>
            </a:r>
            <a:r>
              <a:rPr lang="de-DE" dirty="0" err="1" smtClean="0"/>
              <a:t>defines</a:t>
            </a:r>
            <a:r>
              <a:rPr lang="de-DE" dirty="0" smtClean="0"/>
              <a:t> </a:t>
            </a:r>
            <a:r>
              <a:rPr lang="de-DE" dirty="0" err="1" smtClean="0"/>
              <a:t>IaaS</a:t>
            </a:r>
            <a:r>
              <a:rPr lang="de-DE" dirty="0" smtClean="0"/>
              <a:t> </a:t>
            </a:r>
            <a:r>
              <a:rPr lang="de-DE" dirty="0" err="1" smtClean="0"/>
              <a:t>resource</a:t>
            </a:r>
            <a:r>
              <a:rPr lang="de-DE" dirty="0" smtClean="0"/>
              <a:t> </a:t>
            </a:r>
            <a:r>
              <a:rPr lang="de-DE" dirty="0" err="1" smtClean="0"/>
              <a:t>parameters</a:t>
            </a:r>
            <a:endParaRPr lang="de-DE" dirty="0" smtClean="0"/>
          </a:p>
          <a:p>
            <a:pPr lvl="2"/>
            <a:r>
              <a:rPr lang="de-DE" dirty="0" err="1" smtClean="0"/>
              <a:t>compute</a:t>
            </a:r>
            <a:endParaRPr lang="de-DE" dirty="0"/>
          </a:p>
          <a:p>
            <a:pPr lvl="2"/>
            <a:r>
              <a:rPr lang="de-DE" dirty="0" err="1" smtClean="0"/>
              <a:t>storage</a:t>
            </a:r>
            <a:endParaRPr lang="de-DE" dirty="0"/>
          </a:p>
          <a:p>
            <a:pPr lvl="2"/>
            <a:r>
              <a:rPr lang="de-DE" dirty="0" err="1" smtClean="0"/>
              <a:t>network</a:t>
            </a:r>
            <a:endParaRPr lang="de-DE" dirty="0"/>
          </a:p>
          <a:p>
            <a:r>
              <a:rPr lang="de-DE" dirty="0" err="1" smtClean="0"/>
              <a:t>easily</a:t>
            </a:r>
            <a:r>
              <a:rPr lang="de-DE" dirty="0" smtClean="0"/>
              <a:t> </a:t>
            </a:r>
            <a:r>
              <a:rPr lang="de-DE" dirty="0" err="1" smtClean="0"/>
              <a:t>extendible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</a:p>
          <a:p>
            <a:pPr lvl="1"/>
            <a:r>
              <a:rPr lang="de-DE" dirty="0" err="1" smtClean="0"/>
              <a:t>linking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new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external</a:t>
            </a:r>
            <a:r>
              <a:rPr lang="de-DE" dirty="0" smtClean="0"/>
              <a:t> </a:t>
            </a:r>
            <a:r>
              <a:rPr lang="de-DE" dirty="0" err="1" smtClean="0"/>
              <a:t>objects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services</a:t>
            </a:r>
            <a:r>
              <a:rPr lang="de-DE" dirty="0" smtClean="0"/>
              <a:t> </a:t>
            </a:r>
          </a:p>
          <a:p>
            <a:pPr lvl="1"/>
            <a:r>
              <a:rPr lang="de-DE" dirty="0" err="1" smtClean="0"/>
              <a:t>adding</a:t>
            </a:r>
            <a:r>
              <a:rPr lang="de-DE" dirty="0" smtClean="0"/>
              <a:t> </a:t>
            </a:r>
            <a:r>
              <a:rPr lang="de-DE" dirty="0" err="1" smtClean="0"/>
              <a:t>new</a:t>
            </a:r>
            <a:r>
              <a:rPr lang="de-DE" dirty="0" smtClean="0"/>
              <a:t> </a:t>
            </a:r>
            <a:r>
              <a:rPr lang="de-DE" dirty="0" err="1" smtClean="0"/>
              <a:t>attributes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existing</a:t>
            </a:r>
            <a:r>
              <a:rPr lang="de-DE" dirty="0" smtClean="0"/>
              <a:t> </a:t>
            </a:r>
            <a:r>
              <a:rPr lang="de-DE" dirty="0" err="1" smtClean="0"/>
              <a:t>objects</a:t>
            </a:r>
            <a:endParaRPr lang="de-DE" dirty="0" smtClean="0"/>
          </a:p>
          <a:p>
            <a:r>
              <a:rPr lang="de-DE" dirty="0" err="1" smtClean="0"/>
              <a:t>very</a:t>
            </a:r>
            <a:r>
              <a:rPr lang="de-DE" dirty="0" smtClean="0"/>
              <a:t> flexible API</a:t>
            </a:r>
          </a:p>
          <a:p>
            <a:r>
              <a:rPr lang="de-DE" dirty="0" err="1" smtClean="0"/>
              <a:t>active</a:t>
            </a:r>
            <a:r>
              <a:rPr lang="de-DE" dirty="0" smtClean="0"/>
              <a:t> </a:t>
            </a:r>
            <a:r>
              <a:rPr lang="de-DE" dirty="0" err="1" smtClean="0"/>
              <a:t>development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existing</a:t>
            </a:r>
            <a:r>
              <a:rPr lang="de-DE" dirty="0" smtClean="0"/>
              <a:t> implementations</a:t>
            </a:r>
            <a:endParaRPr lang="de-DE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301" y="2039850"/>
            <a:ext cx="5334000" cy="47800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Overview</a:t>
            </a:r>
            <a:r>
              <a:rPr lang="de-DE" dirty="0" smtClean="0"/>
              <a:t> CDMI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RESTful</a:t>
            </a:r>
            <a:r>
              <a:rPr lang="de-DE" dirty="0" smtClean="0"/>
              <a:t> API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Cloud</a:t>
            </a:r>
            <a:r>
              <a:rPr lang="de-DE" dirty="0" smtClean="0"/>
              <a:t> Data </a:t>
            </a:r>
            <a:r>
              <a:rPr lang="de-DE" dirty="0" err="1" smtClean="0"/>
              <a:t>management</a:t>
            </a:r>
            <a:endParaRPr lang="de-DE" dirty="0" smtClean="0"/>
          </a:p>
          <a:p>
            <a:r>
              <a:rPr lang="de-DE" dirty="0" err="1" smtClean="0"/>
              <a:t>developed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SNIA</a:t>
            </a:r>
          </a:p>
          <a:p>
            <a:r>
              <a:rPr lang="de-DE" dirty="0" err="1" smtClean="0"/>
              <a:t>main</a:t>
            </a:r>
            <a:r>
              <a:rPr lang="de-DE" dirty="0" smtClean="0"/>
              <a:t> </a:t>
            </a:r>
            <a:r>
              <a:rPr lang="de-DE" dirty="0" err="1" smtClean="0"/>
              <a:t>concepts</a:t>
            </a:r>
            <a:endParaRPr lang="de-DE" dirty="0" smtClean="0"/>
          </a:p>
          <a:p>
            <a:pPr lvl="1"/>
            <a:r>
              <a:rPr lang="de-DE" dirty="0" err="1"/>
              <a:t>o</a:t>
            </a:r>
            <a:r>
              <a:rPr lang="de-DE" dirty="0" err="1" smtClean="0"/>
              <a:t>bject</a:t>
            </a:r>
            <a:r>
              <a:rPr lang="de-DE" dirty="0" smtClean="0"/>
              <a:t> </a:t>
            </a:r>
            <a:r>
              <a:rPr lang="de-DE" dirty="0" err="1" smtClean="0"/>
              <a:t>storage</a:t>
            </a:r>
            <a:endParaRPr lang="de-DE" dirty="0" smtClean="0"/>
          </a:p>
          <a:p>
            <a:pPr lvl="1"/>
            <a:r>
              <a:rPr lang="de-DE" dirty="0" err="1"/>
              <a:t>support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legacy</a:t>
            </a:r>
            <a:r>
              <a:rPr lang="de-DE" dirty="0"/>
              <a:t> </a:t>
            </a:r>
            <a:r>
              <a:rPr lang="de-DE" dirty="0" err="1" smtClean="0"/>
              <a:t>storage</a:t>
            </a:r>
            <a:endParaRPr lang="de-DE" dirty="0" smtClean="0"/>
          </a:p>
          <a:p>
            <a:pPr lvl="1"/>
            <a:r>
              <a:rPr lang="de-DE" dirty="0" err="1"/>
              <a:t>c</a:t>
            </a:r>
            <a:r>
              <a:rPr lang="de-DE" dirty="0" err="1" smtClean="0"/>
              <a:t>ontainers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grouping</a:t>
            </a:r>
            <a:endParaRPr lang="de-DE" dirty="0" smtClean="0"/>
          </a:p>
          <a:p>
            <a:pPr lvl="1"/>
            <a:r>
              <a:rPr lang="de-DE" dirty="0" err="1" smtClean="0"/>
              <a:t>metadata</a:t>
            </a:r>
            <a:endParaRPr lang="de-DE" dirty="0" smtClean="0"/>
          </a:p>
          <a:p>
            <a:pPr lvl="1"/>
            <a:r>
              <a:rPr lang="de-DE" dirty="0" smtClean="0"/>
              <a:t>simple </a:t>
            </a:r>
            <a:r>
              <a:rPr lang="de-DE" dirty="0" err="1" smtClean="0"/>
              <a:t>management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4030768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SNIA </a:t>
            </a:r>
            <a:r>
              <a:rPr lang="de-DE" dirty="0" err="1" smtClean="0"/>
              <a:t>Cloud</a:t>
            </a:r>
            <a:r>
              <a:rPr lang="de-DE" dirty="0" smtClean="0"/>
              <a:t> </a:t>
            </a:r>
            <a:r>
              <a:rPr lang="de-DE" dirty="0" err="1" smtClean="0"/>
              <a:t>Plugfest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40042" cy="4876800"/>
          </a:xfrm>
        </p:spPr>
        <p:txBody>
          <a:bodyPr/>
          <a:lstStyle/>
          <a:p>
            <a:r>
              <a:rPr lang="de-DE" dirty="0" err="1" smtClean="0"/>
              <a:t>purpose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vendors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bring </a:t>
            </a:r>
            <a:r>
              <a:rPr lang="de-DE" dirty="0" err="1"/>
              <a:t>their</a:t>
            </a:r>
            <a:r>
              <a:rPr lang="de-DE" dirty="0"/>
              <a:t> implementations </a:t>
            </a:r>
            <a:r>
              <a:rPr lang="de-DE" dirty="0" err="1"/>
              <a:t>of</a:t>
            </a:r>
            <a:r>
              <a:rPr lang="de-DE" dirty="0"/>
              <a:t> CDMI </a:t>
            </a:r>
            <a:r>
              <a:rPr lang="de-DE" dirty="0" err="1"/>
              <a:t>and</a:t>
            </a:r>
            <a:r>
              <a:rPr lang="de-DE" dirty="0"/>
              <a:t> OCCI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test</a:t>
            </a:r>
            <a:r>
              <a:rPr lang="de-DE" dirty="0"/>
              <a:t>, </a:t>
            </a:r>
            <a:r>
              <a:rPr lang="de-DE" dirty="0" err="1"/>
              <a:t>identify</a:t>
            </a:r>
            <a:r>
              <a:rPr lang="de-DE" dirty="0"/>
              <a:t>, </a:t>
            </a:r>
            <a:r>
              <a:rPr lang="de-DE" dirty="0" err="1"/>
              <a:t>and</a:t>
            </a:r>
            <a:r>
              <a:rPr lang="de-DE" dirty="0"/>
              <a:t> fix </a:t>
            </a:r>
            <a:r>
              <a:rPr lang="de-DE" dirty="0" err="1"/>
              <a:t>bugs</a:t>
            </a:r>
            <a:r>
              <a:rPr lang="de-DE" dirty="0"/>
              <a:t> in a </a:t>
            </a:r>
            <a:r>
              <a:rPr lang="de-DE" dirty="0" err="1"/>
              <a:t>collaborative</a:t>
            </a:r>
            <a:r>
              <a:rPr lang="de-DE" dirty="0"/>
              <a:t> </a:t>
            </a:r>
            <a:r>
              <a:rPr lang="de-DE" dirty="0" err="1" smtClean="0"/>
              <a:t>setting</a:t>
            </a:r>
            <a:endParaRPr lang="de-DE" dirty="0" smtClean="0"/>
          </a:p>
          <a:p>
            <a:r>
              <a:rPr lang="de-DE" dirty="0" err="1" smtClean="0"/>
              <a:t>organised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/>
              <a:t>Storage Networking </a:t>
            </a:r>
            <a:r>
              <a:rPr lang="de-DE" dirty="0" err="1"/>
              <a:t>Industry</a:t>
            </a:r>
            <a:r>
              <a:rPr lang="de-DE" dirty="0"/>
              <a:t> </a:t>
            </a:r>
            <a:r>
              <a:rPr lang="de-DE" dirty="0" err="1"/>
              <a:t>Association</a:t>
            </a:r>
            <a:endParaRPr lang="de-DE" dirty="0" smtClean="0"/>
          </a:p>
          <a:p>
            <a:pPr lvl="1"/>
            <a:r>
              <a:rPr lang="de-DE" dirty="0" smtClean="0"/>
              <a:t>1st </a:t>
            </a:r>
            <a:r>
              <a:rPr lang="de-DE" dirty="0" err="1" smtClean="0"/>
              <a:t>plugfest</a:t>
            </a:r>
            <a:r>
              <a:rPr lang="de-DE" dirty="0" smtClean="0"/>
              <a:t> April 2011 </a:t>
            </a:r>
            <a:r>
              <a:rPr lang="de-DE" dirty="0" err="1" smtClean="0"/>
              <a:t>at</a:t>
            </a:r>
            <a:r>
              <a:rPr lang="de-DE" dirty="0" smtClean="0"/>
              <a:t> SNIA Technology Center</a:t>
            </a:r>
          </a:p>
          <a:p>
            <a:pPr lvl="1"/>
            <a:r>
              <a:rPr lang="de-DE" dirty="0" smtClean="0"/>
              <a:t>2nd </a:t>
            </a:r>
            <a:r>
              <a:rPr lang="de-DE" dirty="0" err="1" smtClean="0"/>
              <a:t>plugfest</a:t>
            </a:r>
            <a:r>
              <a:rPr lang="de-DE" dirty="0" smtClean="0"/>
              <a:t> </a:t>
            </a:r>
            <a:r>
              <a:rPr lang="de-DE" dirty="0" err="1" smtClean="0"/>
              <a:t>July</a:t>
            </a:r>
            <a:r>
              <a:rPr lang="de-DE" dirty="0" smtClean="0"/>
              <a:t> 2011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SNIA Technology Center</a:t>
            </a:r>
            <a:endParaRPr lang="de-DE" dirty="0" smtClean="0"/>
          </a:p>
          <a:p>
            <a:pPr lvl="1"/>
            <a:r>
              <a:rPr lang="de-DE" dirty="0" smtClean="0"/>
              <a:t>3rd </a:t>
            </a:r>
            <a:r>
              <a:rPr lang="de-DE" dirty="0" err="1" smtClean="0"/>
              <a:t>plugfest</a:t>
            </a:r>
            <a:r>
              <a:rPr lang="de-DE" dirty="0" smtClean="0"/>
              <a:t> will </a:t>
            </a:r>
            <a:r>
              <a:rPr lang="de-DE" dirty="0" err="1" smtClean="0"/>
              <a:t>be</a:t>
            </a:r>
            <a:r>
              <a:rPr lang="de-DE" dirty="0" smtClean="0"/>
              <a:t> Sep. 19 – Sep 22. 2011 in Santa Clara</a:t>
            </a:r>
          </a:p>
          <a:p>
            <a:pPr lvl="1"/>
            <a:r>
              <a:rPr lang="de-DE" dirty="0" smtClean="0"/>
              <a:t>4th </a:t>
            </a:r>
            <a:r>
              <a:rPr lang="de-DE" dirty="0" err="1" smtClean="0"/>
              <a:t>plugfest</a:t>
            </a:r>
            <a:r>
              <a:rPr lang="de-DE" dirty="0" smtClean="0"/>
              <a:t> will </a:t>
            </a:r>
            <a:r>
              <a:rPr lang="de-DE" dirty="0" err="1" smtClean="0"/>
              <a:t>be</a:t>
            </a:r>
            <a:r>
              <a:rPr lang="de-DE" dirty="0" smtClean="0"/>
              <a:t> spring 2012 in </a:t>
            </a:r>
            <a:r>
              <a:rPr lang="de-DE" dirty="0"/>
              <a:t>E</a:t>
            </a:r>
            <a:r>
              <a:rPr lang="de-DE" dirty="0" smtClean="0"/>
              <a:t>urope</a:t>
            </a:r>
          </a:p>
          <a:p>
            <a:r>
              <a:rPr lang="de-DE" dirty="0" smtClean="0"/>
              <a:t>remote </a:t>
            </a:r>
            <a:r>
              <a:rPr lang="de-DE" dirty="0" err="1" smtClean="0"/>
              <a:t>participation</a:t>
            </a:r>
            <a:r>
              <a:rPr lang="de-DE" dirty="0" smtClean="0"/>
              <a:t> </a:t>
            </a:r>
            <a:r>
              <a:rPr lang="de-DE" dirty="0" err="1" smtClean="0"/>
              <a:t>encouraged</a:t>
            </a:r>
            <a:endParaRPr lang="de-DE" dirty="0" smtClean="0"/>
          </a:p>
          <a:p>
            <a:r>
              <a:rPr lang="de-DE" dirty="0" smtClean="0"/>
              <a:t>implementations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test</a:t>
            </a:r>
            <a:r>
              <a:rPr lang="de-DE" dirty="0" smtClean="0"/>
              <a:t> </a:t>
            </a:r>
            <a:r>
              <a:rPr lang="de-DE" dirty="0" err="1" smtClean="0"/>
              <a:t>instances</a:t>
            </a:r>
            <a:r>
              <a:rPr lang="de-DE" dirty="0" smtClean="0"/>
              <a:t> will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collected</a:t>
            </a:r>
            <a:r>
              <a:rPr lang="de-DE" dirty="0" smtClean="0"/>
              <a:t> in a </a:t>
            </a:r>
            <a:r>
              <a:rPr lang="de-DE" dirty="0" err="1" smtClean="0"/>
              <a:t>wiki</a:t>
            </a:r>
            <a:endParaRPr lang="de-DE" dirty="0" smtClean="0"/>
          </a:p>
          <a:p>
            <a:pPr lvl="1"/>
            <a:r>
              <a:rPr lang="de-DE" dirty="0"/>
              <a:t>http://</a:t>
            </a:r>
            <a:r>
              <a:rPr lang="de-DE" dirty="0" err="1"/>
              <a:t>plugfest.sniacloud.com</a:t>
            </a:r>
            <a:r>
              <a:rPr lang="de-DE" dirty="0"/>
              <a:t>/</a:t>
            </a:r>
            <a:r>
              <a:rPr lang="de-DE" dirty="0" err="1"/>
              <a:t>wiki</a:t>
            </a:r>
            <a:r>
              <a:rPr lang="de-DE" dirty="0"/>
              <a:t>/</a:t>
            </a:r>
            <a:r>
              <a:rPr lang="de-DE" dirty="0" err="1" smtClean="0"/>
              <a:t>index.php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4784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Status OCCI Implementations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 smtClean="0"/>
              <a:t>OCCI 1.1 Client / Server </a:t>
            </a:r>
            <a:r>
              <a:rPr lang="de-DE" dirty="0" err="1" smtClean="0"/>
              <a:t>frameworks</a:t>
            </a:r>
            <a:endParaRPr lang="de-DE" dirty="0" smtClean="0"/>
          </a:p>
          <a:p>
            <a:pPr lvl="1"/>
            <a:r>
              <a:rPr lang="de-DE" dirty="0" err="1" smtClean="0"/>
              <a:t>pyocci</a:t>
            </a:r>
            <a:r>
              <a:rPr lang="de-DE" dirty="0" smtClean="0"/>
              <a:t> – Python </a:t>
            </a:r>
            <a:r>
              <a:rPr lang="de-DE" dirty="0" err="1" smtClean="0"/>
              <a:t>module</a:t>
            </a:r>
            <a:r>
              <a:rPr lang="de-DE" dirty="0" smtClean="0"/>
              <a:t>, </a:t>
            </a:r>
            <a:r>
              <a:rPr lang="de-DE" dirty="0" err="1" smtClean="0"/>
              <a:t>part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/>
              <a:t> Service Sharing </a:t>
            </a:r>
            <a:r>
              <a:rPr lang="de-DE" dirty="0" err="1" smtClean="0"/>
              <a:t>Facility</a:t>
            </a:r>
            <a:r>
              <a:rPr lang="de-DE" dirty="0" smtClean="0"/>
              <a:t> </a:t>
            </a:r>
            <a:r>
              <a:rPr lang="de-DE" dirty="0" err="1" smtClean="0"/>
              <a:t>developed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smtClean="0"/>
              <a:t>              </a:t>
            </a:r>
            <a:r>
              <a:rPr lang="de-DE" b="1" dirty="0" err="1" smtClean="0"/>
              <a:t>Platform</a:t>
            </a:r>
            <a:r>
              <a:rPr lang="de-DE" b="1" dirty="0" smtClean="0"/>
              <a:t> Computing</a:t>
            </a:r>
          </a:p>
          <a:p>
            <a:pPr lvl="1"/>
            <a:r>
              <a:rPr lang="de-DE" dirty="0" smtClean="0"/>
              <a:t>OCCI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OpenNebula</a:t>
            </a:r>
            <a:r>
              <a:rPr lang="de-DE" dirty="0" smtClean="0"/>
              <a:t> – Ruby </a:t>
            </a:r>
            <a:r>
              <a:rPr lang="de-DE" dirty="0" err="1" smtClean="0"/>
              <a:t>framework</a:t>
            </a:r>
            <a:r>
              <a:rPr lang="de-DE" dirty="0" smtClean="0"/>
              <a:t>, </a:t>
            </a:r>
            <a:br>
              <a:rPr lang="de-DE" dirty="0" smtClean="0"/>
            </a:br>
            <a:r>
              <a:rPr lang="de-DE" dirty="0" smtClean="0"/>
              <a:t>                                       </a:t>
            </a:r>
            <a:r>
              <a:rPr lang="de-DE" b="1" dirty="0" err="1" smtClean="0"/>
              <a:t>OpenNebula</a:t>
            </a:r>
            <a:r>
              <a:rPr lang="de-DE" b="1" dirty="0" smtClean="0"/>
              <a:t> </a:t>
            </a:r>
            <a:r>
              <a:rPr lang="de-DE" b="1" dirty="0" err="1" smtClean="0"/>
              <a:t>Ecosystem</a:t>
            </a:r>
            <a:r>
              <a:rPr lang="de-DE" b="1" dirty="0" smtClean="0"/>
              <a:t> </a:t>
            </a:r>
            <a:r>
              <a:rPr lang="de-DE" b="1" dirty="0" err="1" smtClean="0"/>
              <a:t>project</a:t>
            </a:r>
            <a:endParaRPr lang="de-DE" b="1" dirty="0" smtClean="0"/>
          </a:p>
          <a:p>
            <a:pPr lvl="1"/>
            <a:r>
              <a:rPr lang="de-DE" dirty="0" err="1"/>
              <a:t>occi-py</a:t>
            </a:r>
            <a:r>
              <a:rPr lang="de-DE" dirty="0"/>
              <a:t> – Python Framework,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              </a:t>
            </a:r>
            <a:r>
              <a:rPr lang="de-DE" dirty="0" err="1" smtClean="0"/>
              <a:t>developed</a:t>
            </a:r>
            <a:r>
              <a:rPr lang="de-DE" dirty="0" smtClean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b="1" dirty="0" smtClean="0"/>
              <a:t>OGF (Ralf </a:t>
            </a:r>
            <a:r>
              <a:rPr lang="de-DE" b="1" dirty="0" err="1" smtClean="0"/>
              <a:t>Nyren</a:t>
            </a:r>
            <a:r>
              <a:rPr lang="de-DE" b="1" dirty="0" smtClean="0"/>
              <a:t>)</a:t>
            </a:r>
          </a:p>
          <a:p>
            <a:r>
              <a:rPr lang="de-DE" dirty="0" smtClean="0"/>
              <a:t>OCCI Client </a:t>
            </a:r>
            <a:r>
              <a:rPr lang="de-DE" dirty="0" err="1" smtClean="0"/>
              <a:t>libraries</a:t>
            </a:r>
            <a:endParaRPr lang="de-DE" dirty="0" smtClean="0"/>
          </a:p>
          <a:p>
            <a:pPr lvl="1"/>
            <a:r>
              <a:rPr lang="de-DE" dirty="0"/>
              <a:t>R2AD-Cloud-</a:t>
            </a:r>
            <a:r>
              <a:rPr lang="de-DE" dirty="0" smtClean="0"/>
              <a:t>Client </a:t>
            </a:r>
            <a:r>
              <a:rPr lang="de-DE" dirty="0"/>
              <a:t>– </a:t>
            </a:r>
            <a:r>
              <a:rPr lang="de-DE" dirty="0" err="1" smtClean="0"/>
              <a:t>JavaFX</a:t>
            </a:r>
            <a:r>
              <a:rPr lang="de-DE" dirty="0" smtClean="0"/>
              <a:t> + </a:t>
            </a:r>
            <a:r>
              <a:rPr lang="de-DE" dirty="0" err="1" smtClean="0"/>
              <a:t>Android</a:t>
            </a:r>
            <a:r>
              <a:rPr lang="de-DE" dirty="0" smtClean="0"/>
              <a:t> </a:t>
            </a:r>
            <a:r>
              <a:rPr lang="de-DE" dirty="0" err="1" smtClean="0"/>
              <a:t>implementation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smtClean="0"/>
              <a:t>                                   </a:t>
            </a:r>
            <a:r>
              <a:rPr lang="de-DE" dirty="0" err="1" smtClean="0"/>
              <a:t>developed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b="1" dirty="0" smtClean="0"/>
              <a:t>R2AD</a:t>
            </a:r>
          </a:p>
          <a:p>
            <a:pPr lvl="1"/>
            <a:r>
              <a:rPr lang="de-DE" dirty="0" err="1" smtClean="0"/>
              <a:t>jClouds</a:t>
            </a:r>
            <a:r>
              <a:rPr lang="de-DE" dirty="0" smtClean="0"/>
              <a:t> </a:t>
            </a:r>
            <a:r>
              <a:rPr lang="de-DE" dirty="0" err="1" smtClean="0"/>
              <a:t>integration</a:t>
            </a:r>
            <a:r>
              <a:rPr lang="de-DE" dirty="0" smtClean="0"/>
              <a:t> </a:t>
            </a:r>
            <a:r>
              <a:rPr lang="de-DE" dirty="0"/>
              <a:t>–</a:t>
            </a:r>
            <a:r>
              <a:rPr lang="de-DE" dirty="0" smtClean="0"/>
              <a:t> </a:t>
            </a:r>
            <a:r>
              <a:rPr lang="de-DE" dirty="0" err="1" smtClean="0"/>
              <a:t>soon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released</a:t>
            </a:r>
            <a:r>
              <a:rPr lang="de-DE" dirty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b="1" dirty="0"/>
              <a:t>SLA@</a:t>
            </a:r>
            <a:r>
              <a:rPr lang="de-DE" b="1" dirty="0" smtClean="0"/>
              <a:t>SOI EU </a:t>
            </a:r>
            <a:r>
              <a:rPr lang="de-DE" b="1" dirty="0" err="1" smtClean="0"/>
              <a:t>project</a:t>
            </a:r>
            <a:endParaRPr lang="de-DE" b="1" dirty="0" smtClean="0"/>
          </a:p>
          <a:p>
            <a:r>
              <a:rPr lang="de-DE" dirty="0" smtClean="0"/>
              <a:t>OCCI </a:t>
            </a:r>
            <a:r>
              <a:rPr lang="de-DE" dirty="0" err="1" smtClean="0"/>
              <a:t>Verification</a:t>
            </a:r>
            <a:r>
              <a:rPr lang="de-DE" dirty="0" smtClean="0"/>
              <a:t> Suite</a:t>
            </a:r>
          </a:p>
          <a:p>
            <a:pPr lvl="1"/>
            <a:r>
              <a:rPr lang="de-DE" dirty="0" err="1" smtClean="0"/>
              <a:t>developed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b="1" dirty="0" smtClean="0"/>
              <a:t>OGF OCCI WG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verify</a:t>
            </a:r>
            <a:r>
              <a:rPr lang="de-DE" dirty="0" smtClean="0"/>
              <a:t> </a:t>
            </a:r>
            <a:r>
              <a:rPr lang="de-DE" dirty="0" err="1" smtClean="0"/>
              <a:t>standard</a:t>
            </a:r>
            <a:r>
              <a:rPr lang="de-DE" dirty="0" smtClean="0"/>
              <a:t> </a:t>
            </a:r>
            <a:r>
              <a:rPr lang="de-DE" dirty="0" err="1" smtClean="0"/>
              <a:t>conformity</a:t>
            </a:r>
            <a:endParaRPr lang="de-DE" dirty="0"/>
          </a:p>
          <a:p>
            <a:r>
              <a:rPr lang="de-DE" dirty="0" err="1" smtClean="0"/>
              <a:t>more</a:t>
            </a:r>
            <a:r>
              <a:rPr lang="de-DE" dirty="0" smtClean="0"/>
              <a:t> implementations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information</a:t>
            </a:r>
            <a:r>
              <a:rPr lang="de-DE" dirty="0" smtClean="0"/>
              <a:t>: </a:t>
            </a:r>
          </a:p>
          <a:p>
            <a:pPr lvl="1"/>
            <a:r>
              <a:rPr lang="de-DE" dirty="0" smtClean="0"/>
              <a:t>http</a:t>
            </a:r>
            <a:r>
              <a:rPr lang="de-DE" dirty="0"/>
              <a:t>://</a:t>
            </a:r>
            <a:r>
              <a:rPr lang="de-DE" dirty="0" err="1"/>
              <a:t>occi-wg.org</a:t>
            </a:r>
            <a:r>
              <a:rPr lang="de-DE" dirty="0"/>
              <a:t>/</a:t>
            </a:r>
            <a:r>
              <a:rPr lang="de-DE" dirty="0" err="1"/>
              <a:t>community</a:t>
            </a:r>
            <a:r>
              <a:rPr lang="de-DE" dirty="0"/>
              <a:t>/implementations/</a:t>
            </a:r>
          </a:p>
        </p:txBody>
      </p:sp>
    </p:spTree>
    <p:extLst>
      <p:ext uri="{BB962C8B-B14F-4D97-AF65-F5344CB8AC3E}">
        <p14:creationId xmlns:p14="http://schemas.microsoft.com/office/powerpoint/2010/main" val="2385459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bgerundetes Rechteck 12"/>
          <p:cNvSpPr/>
          <p:nvPr/>
        </p:nvSpPr>
        <p:spPr>
          <a:xfrm>
            <a:off x="292100" y="2801919"/>
            <a:ext cx="8636000" cy="22098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dirty="0" smtClean="0"/>
              <a:t>OCCI / CDMI Client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OCCI / CDMI </a:t>
            </a:r>
            <a:r>
              <a:rPr lang="de-DE" dirty="0" err="1" smtClean="0"/>
              <a:t>usage</a:t>
            </a:r>
            <a:endParaRPr lang="de-DE" dirty="0"/>
          </a:p>
        </p:txBody>
      </p:sp>
      <p:sp>
        <p:nvSpPr>
          <p:cNvPr id="5" name="Abgerundetes Rechteck 4"/>
          <p:cNvSpPr/>
          <p:nvPr/>
        </p:nvSpPr>
        <p:spPr>
          <a:xfrm>
            <a:off x="571500" y="3368366"/>
            <a:ext cx="1981200" cy="143510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OVF</a:t>
            </a:r>
            <a:endParaRPr lang="de-DE" dirty="0"/>
          </a:p>
        </p:txBody>
      </p:sp>
      <p:grpSp>
        <p:nvGrpSpPr>
          <p:cNvPr id="9" name="Gruppierung 8"/>
          <p:cNvGrpSpPr/>
          <p:nvPr/>
        </p:nvGrpSpPr>
        <p:grpSpPr>
          <a:xfrm>
            <a:off x="3048000" y="3368366"/>
            <a:ext cx="2933700" cy="1435100"/>
            <a:chOff x="3048000" y="2514600"/>
            <a:chExt cx="2933700" cy="1181100"/>
          </a:xfrm>
        </p:grpSpPr>
        <p:sp>
          <p:nvSpPr>
            <p:cNvPr id="8" name="Abgerundetes Rechteck 7"/>
            <p:cNvSpPr/>
            <p:nvPr/>
          </p:nvSpPr>
          <p:spPr>
            <a:xfrm>
              <a:off x="3048000" y="2514600"/>
              <a:ext cx="2933700" cy="118110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de-DE" dirty="0" smtClean="0"/>
                <a:t>Template</a:t>
              </a:r>
              <a:endParaRPr lang="de-DE" dirty="0"/>
            </a:p>
          </p:txBody>
        </p:sp>
        <p:sp>
          <p:nvSpPr>
            <p:cNvPr id="6" name="Abgerundetes Rechteck 5"/>
            <p:cNvSpPr/>
            <p:nvPr/>
          </p:nvSpPr>
          <p:spPr>
            <a:xfrm>
              <a:off x="3149600" y="3022600"/>
              <a:ext cx="1295400" cy="52070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smtClean="0"/>
                <a:t>OS</a:t>
              </a:r>
              <a:endParaRPr lang="de-DE" dirty="0"/>
            </a:p>
          </p:txBody>
        </p:sp>
        <p:sp>
          <p:nvSpPr>
            <p:cNvPr id="7" name="Abgerundetes Rechteck 6"/>
            <p:cNvSpPr/>
            <p:nvPr/>
          </p:nvSpPr>
          <p:spPr>
            <a:xfrm>
              <a:off x="4559300" y="3022600"/>
              <a:ext cx="1295400" cy="52070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 smtClean="0"/>
                <a:t>Resource</a:t>
              </a:r>
              <a:endParaRPr lang="de-DE" dirty="0"/>
            </a:p>
          </p:txBody>
        </p:sp>
      </p:grpSp>
      <p:sp>
        <p:nvSpPr>
          <p:cNvPr id="10" name="Abgerundetes Rechteck 9"/>
          <p:cNvSpPr/>
          <p:nvPr/>
        </p:nvSpPr>
        <p:spPr>
          <a:xfrm>
            <a:off x="6438900" y="3368366"/>
            <a:ext cx="1981200" cy="406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Storage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6438900" y="3882716"/>
            <a:ext cx="1981200" cy="406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Network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6438900" y="4397066"/>
            <a:ext cx="1981200" cy="406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/>
              <a:t>Compute</a:t>
            </a:r>
            <a:endParaRPr lang="de-DE" dirty="0" smtClean="0"/>
          </a:p>
        </p:txBody>
      </p:sp>
      <p:sp>
        <p:nvSpPr>
          <p:cNvPr id="14" name="Abgerundetes Rechteck 13"/>
          <p:cNvSpPr/>
          <p:nvPr/>
        </p:nvSpPr>
        <p:spPr>
          <a:xfrm>
            <a:off x="292100" y="5867400"/>
            <a:ext cx="3949700" cy="59444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OCCI Server</a:t>
            </a:r>
            <a:endParaRPr lang="de-DE" dirty="0"/>
          </a:p>
        </p:txBody>
      </p:sp>
      <p:sp>
        <p:nvSpPr>
          <p:cNvPr id="15" name="Abgerundetes Rechteck 14"/>
          <p:cNvSpPr/>
          <p:nvPr/>
        </p:nvSpPr>
        <p:spPr>
          <a:xfrm>
            <a:off x="4978400" y="5867400"/>
            <a:ext cx="3949700" cy="59444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CDMI Server</a:t>
            </a:r>
            <a:endParaRPr lang="de-DE" dirty="0"/>
          </a:p>
        </p:txBody>
      </p:sp>
      <p:cxnSp>
        <p:nvCxnSpPr>
          <p:cNvPr id="17" name="Gerade Verbindung mit Pfeil 16"/>
          <p:cNvCxnSpPr>
            <a:stCxn id="14" idx="3"/>
            <a:endCxn id="15" idx="1"/>
          </p:cNvCxnSpPr>
          <p:nvPr/>
        </p:nvCxnSpPr>
        <p:spPr>
          <a:xfrm>
            <a:off x="4241800" y="6164620"/>
            <a:ext cx="736600" cy="0"/>
          </a:xfrm>
          <a:prstGeom prst="straightConnector1">
            <a:avLst/>
          </a:prstGeom>
          <a:ln w="50800" cmpd="sng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>
            <a:endCxn id="14" idx="0"/>
          </p:cNvCxnSpPr>
          <p:nvPr/>
        </p:nvCxnSpPr>
        <p:spPr>
          <a:xfrm>
            <a:off x="2266950" y="5011719"/>
            <a:ext cx="0" cy="855681"/>
          </a:xfrm>
          <a:prstGeom prst="straightConnector1">
            <a:avLst/>
          </a:prstGeom>
          <a:ln w="50800" cmpd="sng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>
            <a:off x="6940550" y="5011719"/>
            <a:ext cx="0" cy="855681"/>
          </a:xfrm>
          <a:prstGeom prst="straightConnector1">
            <a:avLst/>
          </a:prstGeom>
          <a:ln w="50800" cmpd="sng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Bild 21" descr="radacina_men_in_black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125" y="768349"/>
            <a:ext cx="1466850" cy="1697743"/>
          </a:xfrm>
          <a:prstGeom prst="rect">
            <a:avLst/>
          </a:prstGeom>
        </p:spPr>
      </p:pic>
      <p:cxnSp>
        <p:nvCxnSpPr>
          <p:cNvPr id="24" name="Gerade Verbindung mit Pfeil 23"/>
          <p:cNvCxnSpPr>
            <a:stCxn id="13" idx="0"/>
          </p:cNvCxnSpPr>
          <p:nvPr/>
        </p:nvCxnSpPr>
        <p:spPr>
          <a:xfrm flipV="1">
            <a:off x="4610100" y="1612901"/>
            <a:ext cx="1371600" cy="1189018"/>
          </a:xfrm>
          <a:prstGeom prst="straightConnector1">
            <a:avLst/>
          </a:prstGeom>
          <a:ln w="508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742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666462"/>
            <a:ext cx="5715000" cy="605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510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 descr="OCCI Compu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660400"/>
            <a:ext cx="6972300" cy="603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679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 descr="OCCI Stora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1295400"/>
            <a:ext cx="6972300" cy="4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73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 descr="OCCI Networ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2006600"/>
            <a:ext cx="6972300" cy="283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09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OCCI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OpenNebula</a:t>
            </a:r>
            <a:endParaRPr lang="de-DE" dirty="0"/>
          </a:p>
        </p:txBody>
      </p:sp>
      <p:pic>
        <p:nvPicPr>
          <p:cNvPr id="4" name="Inhaltsplatzhalter 3" descr="ONE_OCCI_Architecture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11" r="-251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10224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ierung 15"/>
          <p:cNvGrpSpPr/>
          <p:nvPr/>
        </p:nvGrpSpPr>
        <p:grpSpPr>
          <a:xfrm>
            <a:off x="467544" y="2382622"/>
            <a:ext cx="7924800" cy="3843149"/>
            <a:chOff x="457200" y="2645832"/>
            <a:chExt cx="7924800" cy="3843149"/>
          </a:xfrm>
        </p:grpSpPr>
        <p:sp>
          <p:nvSpPr>
            <p:cNvPr id="10" name="Rechteck 9"/>
            <p:cNvSpPr/>
            <p:nvPr/>
          </p:nvSpPr>
          <p:spPr>
            <a:xfrm>
              <a:off x="457200" y="2645832"/>
              <a:ext cx="7924800" cy="499533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Rechteck 8"/>
            <p:cNvSpPr/>
            <p:nvPr/>
          </p:nvSpPr>
          <p:spPr>
            <a:xfrm>
              <a:off x="457200" y="6155267"/>
              <a:ext cx="2387600" cy="283634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Textfeld 5"/>
            <p:cNvSpPr txBox="1"/>
            <p:nvPr/>
          </p:nvSpPr>
          <p:spPr>
            <a:xfrm>
              <a:off x="4682705" y="6119649"/>
              <a:ext cx="24679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VNC </a:t>
              </a:r>
              <a:r>
                <a:rPr lang="de-DE" dirty="0" err="1" smtClean="0"/>
                <a:t>Mixin</a:t>
              </a:r>
              <a:endParaRPr lang="de-DE" dirty="0"/>
            </a:p>
          </p:txBody>
        </p:sp>
        <p:cxnSp>
          <p:nvCxnSpPr>
            <p:cNvPr id="8" name="Gerade Verbindung 7"/>
            <p:cNvCxnSpPr/>
            <p:nvPr/>
          </p:nvCxnSpPr>
          <p:spPr>
            <a:xfrm flipH="1">
              <a:off x="3073400" y="6314332"/>
              <a:ext cx="1535310" cy="0"/>
            </a:xfrm>
            <a:prstGeom prst="line">
              <a:avLst/>
            </a:prstGeom>
            <a:ln w="50800">
              <a:solidFill>
                <a:schemeClr val="tx1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>
              <a:stCxn id="6" idx="0"/>
            </p:cNvCxnSpPr>
            <p:nvPr/>
          </p:nvCxnSpPr>
          <p:spPr>
            <a:xfrm flipV="1">
              <a:off x="5916681" y="3209156"/>
              <a:ext cx="1362775" cy="2910493"/>
            </a:xfrm>
            <a:prstGeom prst="line">
              <a:avLst/>
            </a:prstGeom>
            <a:ln w="50800">
              <a:solidFill>
                <a:schemeClr val="tx1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55067"/>
          </a:xfrm>
        </p:spPr>
        <p:txBody>
          <a:bodyPr/>
          <a:lstStyle/>
          <a:p>
            <a:pPr marL="0" indent="0">
              <a:buNone/>
            </a:pPr>
            <a:r>
              <a:rPr lang="de-DE" sz="1600" dirty="0">
                <a:latin typeface="Courier"/>
                <a:cs typeface="Courier"/>
              </a:rPr>
              <a:t>X-OCCI-Attribute: </a:t>
            </a:r>
            <a:r>
              <a:rPr lang="de-DE" sz="1600" dirty="0" err="1">
                <a:latin typeface="Courier"/>
                <a:cs typeface="Courier"/>
              </a:rPr>
              <a:t>occi.compute.cores</a:t>
            </a:r>
            <a:r>
              <a:rPr lang="de-DE" sz="1600" dirty="0">
                <a:latin typeface="Courier"/>
                <a:cs typeface="Courier"/>
              </a:rPr>
              <a:t>="</a:t>
            </a:r>
            <a:r>
              <a:rPr lang="de-DE" sz="1600" dirty="0" smtClean="0">
                <a:latin typeface="Courier"/>
                <a:cs typeface="Courier"/>
              </a:rPr>
              <a:t>1“</a:t>
            </a:r>
            <a:br>
              <a:rPr lang="de-DE" sz="1600" dirty="0" smtClean="0">
                <a:latin typeface="Courier"/>
                <a:cs typeface="Courier"/>
              </a:rPr>
            </a:br>
            <a:r>
              <a:rPr lang="de-DE" sz="1600" dirty="0" smtClean="0">
                <a:latin typeface="Courier"/>
                <a:cs typeface="Courier"/>
              </a:rPr>
              <a:t>X</a:t>
            </a:r>
            <a:r>
              <a:rPr lang="de-DE" sz="1600" dirty="0">
                <a:latin typeface="Courier"/>
                <a:cs typeface="Courier"/>
              </a:rPr>
              <a:t>-OCCI-Attribute: </a:t>
            </a:r>
            <a:r>
              <a:rPr lang="de-DE" sz="1600" dirty="0" err="1">
                <a:latin typeface="Courier"/>
                <a:cs typeface="Courier"/>
              </a:rPr>
              <a:t>occi.core.summary</a:t>
            </a:r>
            <a:r>
              <a:rPr lang="de-DE" sz="1600" dirty="0">
                <a:latin typeface="Courier"/>
                <a:cs typeface="Courier"/>
              </a:rPr>
              <a:t>="A </a:t>
            </a:r>
            <a:r>
              <a:rPr lang="de-DE" sz="1600" dirty="0" err="1">
                <a:latin typeface="Courier"/>
                <a:cs typeface="Courier"/>
              </a:rPr>
              <a:t>short</a:t>
            </a:r>
            <a:r>
              <a:rPr lang="de-DE" sz="1600" dirty="0">
                <a:latin typeface="Courier"/>
                <a:cs typeface="Courier"/>
              </a:rPr>
              <a:t> </a:t>
            </a:r>
            <a:r>
              <a:rPr lang="de-DE" sz="1600" dirty="0" err="1" smtClean="0">
                <a:latin typeface="Courier"/>
                <a:cs typeface="Courier"/>
              </a:rPr>
              <a:t>summary</a:t>
            </a:r>
            <a:r>
              <a:rPr lang="de-DE" sz="1600" dirty="0" smtClean="0">
                <a:latin typeface="Courier"/>
                <a:cs typeface="Courier"/>
              </a:rPr>
              <a:t>“</a:t>
            </a:r>
            <a:br>
              <a:rPr lang="de-DE" sz="1600" dirty="0" smtClean="0">
                <a:latin typeface="Courier"/>
                <a:cs typeface="Courier"/>
              </a:rPr>
            </a:br>
            <a:r>
              <a:rPr lang="de-DE" sz="1600" dirty="0" smtClean="0">
                <a:latin typeface="Courier"/>
                <a:cs typeface="Courier"/>
              </a:rPr>
              <a:t>X</a:t>
            </a:r>
            <a:r>
              <a:rPr lang="de-DE" sz="1600" dirty="0">
                <a:latin typeface="Courier"/>
                <a:cs typeface="Courier"/>
              </a:rPr>
              <a:t>-OCCI-Attribute: </a:t>
            </a:r>
            <a:r>
              <a:rPr lang="de-DE" sz="1600" dirty="0" err="1">
                <a:latin typeface="Courier"/>
                <a:cs typeface="Courier"/>
              </a:rPr>
              <a:t>occi.core.title</a:t>
            </a:r>
            <a:r>
              <a:rPr lang="de-DE" sz="1600" dirty="0">
                <a:latin typeface="Courier"/>
                <a:cs typeface="Courier"/>
              </a:rPr>
              <a:t>="</a:t>
            </a:r>
            <a:r>
              <a:rPr lang="de-DE" sz="1600" dirty="0" err="1">
                <a:latin typeface="Courier"/>
                <a:cs typeface="Courier"/>
              </a:rPr>
              <a:t>My</a:t>
            </a:r>
            <a:r>
              <a:rPr lang="de-DE" sz="1600" dirty="0">
                <a:latin typeface="Courier"/>
                <a:cs typeface="Courier"/>
              </a:rPr>
              <a:t> </a:t>
            </a:r>
            <a:r>
              <a:rPr lang="de-DE" sz="1600" dirty="0" smtClean="0">
                <a:latin typeface="Courier"/>
                <a:cs typeface="Courier"/>
              </a:rPr>
              <a:t>VM“</a:t>
            </a:r>
            <a:br>
              <a:rPr lang="de-DE" sz="1600" dirty="0" smtClean="0">
                <a:latin typeface="Courier"/>
                <a:cs typeface="Courier"/>
              </a:rPr>
            </a:br>
            <a:r>
              <a:rPr lang="de-DE" sz="1600" dirty="0" smtClean="0">
                <a:latin typeface="Courier"/>
                <a:cs typeface="Courier"/>
              </a:rPr>
              <a:t>X</a:t>
            </a:r>
            <a:r>
              <a:rPr lang="de-DE" sz="1600" dirty="0">
                <a:latin typeface="Courier"/>
                <a:cs typeface="Courier"/>
              </a:rPr>
              <a:t>-OCCI-Attribute: </a:t>
            </a:r>
            <a:r>
              <a:rPr lang="de-DE" sz="1600" dirty="0" err="1">
                <a:latin typeface="Courier"/>
                <a:cs typeface="Courier"/>
              </a:rPr>
              <a:t>opennebula.vm.web_vnc</a:t>
            </a:r>
            <a:r>
              <a:rPr lang="de-DE" sz="1600" dirty="0" smtClean="0">
                <a:latin typeface="Courier"/>
                <a:cs typeface="Courier"/>
              </a:rPr>
              <a:t>=</a:t>
            </a:r>
            <a:br>
              <a:rPr lang="de-DE" sz="1600" dirty="0" smtClean="0">
                <a:latin typeface="Courier"/>
                <a:cs typeface="Courier"/>
              </a:rPr>
            </a:br>
            <a:r>
              <a:rPr lang="de-DE" sz="1600" dirty="0" smtClean="0">
                <a:latin typeface="Courier"/>
                <a:cs typeface="Courier"/>
              </a:rPr>
              <a:t>  </a:t>
            </a:r>
            <a:r>
              <a:rPr lang="de-DE" sz="1600" dirty="0" smtClean="0">
                <a:latin typeface="Courier"/>
                <a:cs typeface="Courier"/>
                <a:hlinkClick r:id="rId2"/>
              </a:rPr>
              <a:t>http</a:t>
            </a:r>
            <a:r>
              <a:rPr lang="de-DE" sz="1600" dirty="0">
                <a:latin typeface="Courier"/>
                <a:cs typeface="Courier"/>
                <a:hlinkClick r:id="rId2"/>
              </a:rPr>
              <a:t>:/</a:t>
            </a:r>
            <a:r>
              <a:rPr lang="de-DE" sz="1600" dirty="0" smtClean="0">
                <a:latin typeface="Courier"/>
                <a:cs typeface="Courier"/>
                <a:hlinkClick r:id="rId2"/>
              </a:rPr>
              <a:t>/localhost:5900/</a:t>
            </a:r>
            <a:r>
              <a:rPr lang="de-DE" sz="1600" dirty="0">
                <a:latin typeface="Courier"/>
                <a:cs typeface="Courier"/>
                <a:hlinkClick r:id="rId2"/>
              </a:rPr>
              <a:t>vnc_auto.html?host</a:t>
            </a:r>
            <a:r>
              <a:rPr lang="de-DE" sz="1600" dirty="0" smtClean="0">
                <a:latin typeface="Courier"/>
                <a:cs typeface="Courier"/>
                <a:hlinkClick r:id="rId2"/>
              </a:rPr>
              <a:t>=localhost&amp;</a:t>
            </a:r>
            <a:r>
              <a:rPr lang="de-DE" sz="1600" dirty="0">
                <a:latin typeface="Courier"/>
                <a:cs typeface="Courier"/>
                <a:hlinkClick r:id="rId2"/>
              </a:rPr>
              <a:t>port=</a:t>
            </a:r>
            <a:r>
              <a:rPr lang="de-DE" sz="1600" dirty="0" smtClean="0">
                <a:latin typeface="Courier"/>
                <a:cs typeface="Courier"/>
                <a:hlinkClick r:id="rId2"/>
              </a:rPr>
              <a:t>5900</a:t>
            </a:r>
            <a:r>
              <a:rPr lang="de-DE" sz="1600" dirty="0" smtClean="0">
                <a:latin typeface="Courier"/>
                <a:cs typeface="Courier"/>
              </a:rPr>
              <a:t/>
            </a:r>
            <a:br>
              <a:rPr lang="de-DE" sz="1600" dirty="0" smtClean="0">
                <a:latin typeface="Courier"/>
                <a:cs typeface="Courier"/>
              </a:rPr>
            </a:br>
            <a:r>
              <a:rPr lang="de-DE" sz="1600" dirty="0" smtClean="0">
                <a:latin typeface="Courier"/>
                <a:cs typeface="Courier"/>
              </a:rPr>
              <a:t>X</a:t>
            </a:r>
            <a:r>
              <a:rPr lang="de-DE" sz="1600" dirty="0">
                <a:latin typeface="Courier"/>
                <a:cs typeface="Courier"/>
              </a:rPr>
              <a:t>-OCCI-Attribute: </a:t>
            </a:r>
            <a:r>
              <a:rPr lang="de-DE" sz="1600" dirty="0" err="1">
                <a:latin typeface="Courier"/>
                <a:cs typeface="Courier"/>
              </a:rPr>
              <a:t>occi.core.id</a:t>
            </a:r>
            <a:r>
              <a:rPr lang="de-DE" sz="1600" dirty="0" smtClean="0">
                <a:latin typeface="Courier"/>
                <a:cs typeface="Courier"/>
              </a:rPr>
              <a:t>=</a:t>
            </a:r>
            <a:br>
              <a:rPr lang="de-DE" sz="1600" dirty="0" smtClean="0">
                <a:latin typeface="Courier"/>
                <a:cs typeface="Courier"/>
              </a:rPr>
            </a:br>
            <a:r>
              <a:rPr lang="de-DE" sz="1600" dirty="0" smtClean="0">
                <a:latin typeface="Courier"/>
                <a:cs typeface="Courier"/>
              </a:rPr>
              <a:t>  "</a:t>
            </a:r>
            <a:r>
              <a:rPr lang="de-DE" sz="1600" dirty="0">
                <a:latin typeface="Courier"/>
                <a:cs typeface="Courier"/>
              </a:rPr>
              <a:t>38381d16-b001-11e0-8d67-</a:t>
            </a:r>
            <a:r>
              <a:rPr lang="de-DE" sz="1600" dirty="0" smtClean="0">
                <a:latin typeface="Courier"/>
                <a:cs typeface="Courier"/>
              </a:rPr>
              <a:t>00163e211160“</a:t>
            </a:r>
            <a:br>
              <a:rPr lang="de-DE" sz="1600" dirty="0" smtClean="0">
                <a:latin typeface="Courier"/>
                <a:cs typeface="Courier"/>
              </a:rPr>
            </a:br>
            <a:r>
              <a:rPr lang="de-DE" sz="1600" dirty="0" smtClean="0">
                <a:latin typeface="Courier"/>
                <a:cs typeface="Courier"/>
              </a:rPr>
              <a:t>X</a:t>
            </a:r>
            <a:r>
              <a:rPr lang="de-DE" sz="1600" dirty="0">
                <a:latin typeface="Courier"/>
                <a:cs typeface="Courier"/>
              </a:rPr>
              <a:t>-OCCI-Attribute: </a:t>
            </a:r>
            <a:r>
              <a:rPr lang="de-DE" sz="1600" dirty="0" err="1">
                <a:latin typeface="Courier"/>
                <a:cs typeface="Courier"/>
              </a:rPr>
              <a:t>occi.compute.memory</a:t>
            </a:r>
            <a:r>
              <a:rPr lang="de-DE" sz="1600" dirty="0">
                <a:latin typeface="Courier"/>
                <a:cs typeface="Courier"/>
              </a:rPr>
              <a:t>="</a:t>
            </a:r>
            <a:r>
              <a:rPr lang="de-DE" sz="1600" dirty="0" smtClean="0">
                <a:latin typeface="Courier"/>
                <a:cs typeface="Courier"/>
              </a:rPr>
              <a:t>4096“</a:t>
            </a:r>
            <a:br>
              <a:rPr lang="de-DE" sz="1600" dirty="0" smtClean="0">
                <a:latin typeface="Courier"/>
                <a:cs typeface="Courier"/>
              </a:rPr>
            </a:br>
            <a:r>
              <a:rPr lang="de-DE" sz="1600" dirty="0" smtClean="0">
                <a:latin typeface="Courier"/>
                <a:cs typeface="Courier"/>
              </a:rPr>
              <a:t>X</a:t>
            </a:r>
            <a:r>
              <a:rPr lang="de-DE" sz="1600" dirty="0">
                <a:latin typeface="Courier"/>
                <a:cs typeface="Courier"/>
              </a:rPr>
              <a:t>-OCCI-Attribute: </a:t>
            </a:r>
            <a:r>
              <a:rPr lang="de-DE" sz="1600" dirty="0" err="1">
                <a:latin typeface="Courier"/>
                <a:cs typeface="Courier"/>
              </a:rPr>
              <a:t>occi.compute.state</a:t>
            </a:r>
            <a:r>
              <a:rPr lang="de-DE" sz="1600" dirty="0" smtClean="0">
                <a:latin typeface="Courier"/>
                <a:cs typeface="Courier"/>
              </a:rPr>
              <a:t>=“</a:t>
            </a:r>
            <a:r>
              <a:rPr lang="de-DE" sz="1600" dirty="0" err="1" smtClean="0">
                <a:latin typeface="Courier"/>
                <a:cs typeface="Courier"/>
              </a:rPr>
              <a:t>active</a:t>
            </a:r>
            <a:r>
              <a:rPr lang="de-DE" sz="1600" dirty="0" smtClean="0">
                <a:latin typeface="Courier"/>
                <a:cs typeface="Courier"/>
              </a:rPr>
              <a:t>“</a:t>
            </a:r>
            <a:br>
              <a:rPr lang="de-DE" sz="1600" dirty="0" smtClean="0">
                <a:latin typeface="Courier"/>
                <a:cs typeface="Courier"/>
              </a:rPr>
            </a:br>
            <a:r>
              <a:rPr lang="de-DE" sz="1600" dirty="0" smtClean="0">
                <a:latin typeface="Courier"/>
                <a:cs typeface="Courier"/>
              </a:rPr>
              <a:t>X</a:t>
            </a:r>
            <a:r>
              <a:rPr lang="de-DE" sz="1600" dirty="0">
                <a:latin typeface="Courier"/>
                <a:cs typeface="Courier"/>
              </a:rPr>
              <a:t>-OCCI-Attribute: </a:t>
            </a:r>
            <a:r>
              <a:rPr lang="de-DE" sz="1600" dirty="0" err="1">
                <a:latin typeface="Courier"/>
                <a:cs typeface="Courier"/>
              </a:rPr>
              <a:t>occi.compute.architecture</a:t>
            </a:r>
            <a:r>
              <a:rPr lang="de-DE" sz="1600" dirty="0">
                <a:latin typeface="Courier"/>
                <a:cs typeface="Courier"/>
              </a:rPr>
              <a:t>="x86"</a:t>
            </a:r>
          </a:p>
          <a:p>
            <a:pPr marL="0" indent="0">
              <a:buNone/>
            </a:pPr>
            <a:r>
              <a:rPr lang="de-DE" sz="1600" dirty="0">
                <a:latin typeface="Courier"/>
                <a:cs typeface="Courier"/>
              </a:rPr>
              <a:t>Link: &lt;/</a:t>
            </a:r>
            <a:r>
              <a:rPr lang="de-DE" sz="1600" dirty="0" err="1">
                <a:latin typeface="Courier"/>
                <a:cs typeface="Courier"/>
              </a:rPr>
              <a:t>storage</a:t>
            </a:r>
            <a:r>
              <a:rPr lang="de-DE" sz="1600" dirty="0" smtClean="0">
                <a:latin typeface="Courier"/>
                <a:cs typeface="Courier"/>
              </a:rPr>
              <a:t>/...&gt;;...</a:t>
            </a:r>
            <a:br>
              <a:rPr lang="de-DE" sz="1600" dirty="0" smtClean="0">
                <a:latin typeface="Courier"/>
                <a:cs typeface="Courier"/>
              </a:rPr>
            </a:br>
            <a:r>
              <a:rPr lang="de-DE" sz="1600" dirty="0" smtClean="0">
                <a:latin typeface="Courier"/>
                <a:cs typeface="Courier"/>
              </a:rPr>
              <a:t>Link</a:t>
            </a:r>
            <a:r>
              <a:rPr lang="de-DE" sz="1600" dirty="0">
                <a:latin typeface="Courier"/>
                <a:cs typeface="Courier"/>
              </a:rPr>
              <a:t>: &lt;/</a:t>
            </a:r>
            <a:r>
              <a:rPr lang="de-DE" sz="1600" dirty="0" err="1">
                <a:latin typeface="Courier"/>
                <a:cs typeface="Courier"/>
              </a:rPr>
              <a:t>network</a:t>
            </a:r>
            <a:r>
              <a:rPr lang="de-DE" sz="1600" dirty="0" smtClean="0">
                <a:latin typeface="Courier"/>
                <a:cs typeface="Courier"/>
              </a:rPr>
              <a:t>/...&gt;;...</a:t>
            </a:r>
            <a:br>
              <a:rPr lang="de-DE" sz="1600" dirty="0" smtClean="0">
                <a:latin typeface="Courier"/>
                <a:cs typeface="Courier"/>
              </a:rPr>
            </a:br>
            <a:r>
              <a:rPr lang="de-DE" sz="1600" dirty="0" smtClean="0">
                <a:latin typeface="Courier"/>
                <a:cs typeface="Courier"/>
              </a:rPr>
              <a:t>Link</a:t>
            </a:r>
            <a:r>
              <a:rPr lang="de-DE" sz="1600" dirty="0">
                <a:latin typeface="Courier"/>
                <a:cs typeface="Courier"/>
              </a:rPr>
              <a:t>: &lt;/</a:t>
            </a:r>
            <a:r>
              <a:rPr lang="de-DE" sz="1600" dirty="0" err="1">
                <a:latin typeface="Courier"/>
                <a:cs typeface="Courier"/>
              </a:rPr>
              <a:t>compute</a:t>
            </a:r>
            <a:r>
              <a:rPr lang="de-DE" sz="1600" dirty="0" smtClean="0">
                <a:latin typeface="Courier"/>
                <a:cs typeface="Courier"/>
              </a:rPr>
              <a:t>/...?</a:t>
            </a:r>
            <a:r>
              <a:rPr lang="de-DE" sz="1600" dirty="0">
                <a:latin typeface="Courier"/>
                <a:cs typeface="Courier"/>
              </a:rPr>
              <a:t>action=</a:t>
            </a:r>
            <a:r>
              <a:rPr lang="de-DE" sz="1600" dirty="0" err="1">
                <a:latin typeface="Courier"/>
                <a:cs typeface="Courier"/>
              </a:rPr>
              <a:t>restart</a:t>
            </a:r>
            <a:r>
              <a:rPr lang="de-DE" sz="1600" dirty="0">
                <a:latin typeface="Courier"/>
                <a:cs typeface="Courier"/>
              </a:rPr>
              <a:t>&gt;</a:t>
            </a:r>
            <a:r>
              <a:rPr lang="de-DE" sz="1600" dirty="0" smtClean="0">
                <a:latin typeface="Courier"/>
                <a:cs typeface="Courier"/>
              </a:rPr>
              <a:t>;...</a:t>
            </a:r>
            <a:br>
              <a:rPr lang="de-DE" sz="1600" dirty="0" smtClean="0">
                <a:latin typeface="Courier"/>
                <a:cs typeface="Courier"/>
              </a:rPr>
            </a:br>
            <a:r>
              <a:rPr lang="de-DE" sz="1600" dirty="0" smtClean="0">
                <a:latin typeface="Courier"/>
                <a:cs typeface="Courier"/>
              </a:rPr>
              <a:t>Link</a:t>
            </a:r>
            <a:r>
              <a:rPr lang="de-DE" sz="1600" dirty="0">
                <a:latin typeface="Courier"/>
                <a:cs typeface="Courier"/>
              </a:rPr>
              <a:t>: &lt;/</a:t>
            </a:r>
            <a:r>
              <a:rPr lang="de-DE" sz="1600" dirty="0" err="1">
                <a:latin typeface="Courier"/>
                <a:cs typeface="Courier"/>
              </a:rPr>
              <a:t>compute</a:t>
            </a:r>
            <a:r>
              <a:rPr lang="de-DE" sz="1600" dirty="0" smtClean="0">
                <a:latin typeface="Courier"/>
                <a:cs typeface="Courier"/>
              </a:rPr>
              <a:t>/...?</a:t>
            </a:r>
            <a:r>
              <a:rPr lang="de-DE" sz="1600" dirty="0">
                <a:latin typeface="Courier"/>
                <a:cs typeface="Courier"/>
              </a:rPr>
              <a:t>action=</a:t>
            </a:r>
            <a:r>
              <a:rPr lang="de-DE" sz="1600" dirty="0" err="1">
                <a:latin typeface="Courier"/>
                <a:cs typeface="Courier"/>
              </a:rPr>
              <a:t>start</a:t>
            </a:r>
            <a:r>
              <a:rPr lang="de-DE" sz="1600" dirty="0">
                <a:latin typeface="Courier"/>
                <a:cs typeface="Courier"/>
              </a:rPr>
              <a:t>&gt;</a:t>
            </a:r>
            <a:r>
              <a:rPr lang="de-DE" sz="1600" dirty="0" smtClean="0">
                <a:latin typeface="Courier"/>
                <a:cs typeface="Courier"/>
              </a:rPr>
              <a:t>;...</a:t>
            </a:r>
            <a:br>
              <a:rPr lang="de-DE" sz="1600" dirty="0" smtClean="0">
                <a:latin typeface="Courier"/>
                <a:cs typeface="Courier"/>
              </a:rPr>
            </a:br>
            <a:r>
              <a:rPr lang="de-DE" sz="1600" dirty="0" smtClean="0">
                <a:latin typeface="Courier"/>
                <a:cs typeface="Courier"/>
              </a:rPr>
              <a:t>Link</a:t>
            </a:r>
            <a:r>
              <a:rPr lang="de-DE" sz="1600" dirty="0">
                <a:latin typeface="Courier"/>
                <a:cs typeface="Courier"/>
              </a:rPr>
              <a:t>: &lt;/</a:t>
            </a:r>
            <a:r>
              <a:rPr lang="de-DE" sz="1600" dirty="0" err="1">
                <a:latin typeface="Courier"/>
                <a:cs typeface="Courier"/>
              </a:rPr>
              <a:t>compute</a:t>
            </a:r>
            <a:r>
              <a:rPr lang="de-DE" sz="1600" dirty="0" smtClean="0">
                <a:latin typeface="Courier"/>
                <a:cs typeface="Courier"/>
              </a:rPr>
              <a:t>/...?</a:t>
            </a:r>
            <a:r>
              <a:rPr lang="de-DE" sz="1600" dirty="0">
                <a:latin typeface="Courier"/>
                <a:cs typeface="Courier"/>
              </a:rPr>
              <a:t>action=</a:t>
            </a:r>
            <a:r>
              <a:rPr lang="de-DE" sz="1600" dirty="0" err="1">
                <a:latin typeface="Courier"/>
                <a:cs typeface="Courier"/>
              </a:rPr>
              <a:t>stop</a:t>
            </a:r>
            <a:r>
              <a:rPr lang="de-DE" sz="1600" dirty="0">
                <a:latin typeface="Courier"/>
                <a:cs typeface="Courier"/>
              </a:rPr>
              <a:t>&gt;</a:t>
            </a:r>
            <a:r>
              <a:rPr lang="de-DE" sz="1600" dirty="0" smtClean="0">
                <a:latin typeface="Courier"/>
                <a:cs typeface="Courier"/>
              </a:rPr>
              <a:t>;...</a:t>
            </a:r>
            <a:br>
              <a:rPr lang="de-DE" sz="1600" dirty="0" smtClean="0">
                <a:latin typeface="Courier"/>
                <a:cs typeface="Courier"/>
              </a:rPr>
            </a:br>
            <a:r>
              <a:rPr lang="de-DE" sz="1600" dirty="0" smtClean="0">
                <a:latin typeface="Courier"/>
                <a:cs typeface="Courier"/>
              </a:rPr>
              <a:t>Link</a:t>
            </a:r>
            <a:r>
              <a:rPr lang="de-DE" sz="1600" dirty="0">
                <a:latin typeface="Courier"/>
                <a:cs typeface="Courier"/>
              </a:rPr>
              <a:t>: &lt;/</a:t>
            </a:r>
            <a:r>
              <a:rPr lang="de-DE" sz="1600" dirty="0" err="1" smtClean="0">
                <a:latin typeface="Courier"/>
                <a:cs typeface="Courier"/>
              </a:rPr>
              <a:t>compute</a:t>
            </a:r>
            <a:r>
              <a:rPr lang="de-DE" sz="1600" dirty="0" smtClean="0">
                <a:latin typeface="Courier"/>
                <a:cs typeface="Courier"/>
              </a:rPr>
              <a:t>...?</a:t>
            </a:r>
            <a:r>
              <a:rPr lang="de-DE" sz="1600" dirty="0">
                <a:latin typeface="Courier"/>
                <a:cs typeface="Courier"/>
              </a:rPr>
              <a:t>action=</a:t>
            </a:r>
            <a:r>
              <a:rPr lang="de-DE" sz="1600" dirty="0" err="1">
                <a:latin typeface="Courier"/>
                <a:cs typeface="Courier"/>
              </a:rPr>
              <a:t>suspend</a:t>
            </a:r>
            <a:r>
              <a:rPr lang="de-DE" sz="1600" dirty="0">
                <a:latin typeface="Courier"/>
                <a:cs typeface="Courier"/>
              </a:rPr>
              <a:t>&gt;</a:t>
            </a:r>
            <a:r>
              <a:rPr lang="de-DE" sz="1600" dirty="0" smtClean="0">
                <a:latin typeface="Courier"/>
                <a:cs typeface="Courier"/>
              </a:rPr>
              <a:t>;...</a:t>
            </a:r>
            <a:endParaRPr lang="de-DE" sz="16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de-DE" sz="1600" dirty="0" err="1">
                <a:latin typeface="Courier"/>
                <a:cs typeface="Courier"/>
              </a:rPr>
              <a:t>Category</a:t>
            </a:r>
            <a:r>
              <a:rPr lang="de-DE" sz="1600" dirty="0">
                <a:latin typeface="Courier"/>
                <a:cs typeface="Courier"/>
              </a:rPr>
              <a:t>: </a:t>
            </a:r>
            <a:r>
              <a:rPr lang="de-DE" sz="1600" dirty="0" err="1">
                <a:latin typeface="Courier"/>
                <a:cs typeface="Courier"/>
              </a:rPr>
              <a:t>compute</a:t>
            </a:r>
            <a:r>
              <a:rPr lang="de-DE" sz="1600" dirty="0">
                <a:latin typeface="Courier"/>
                <a:cs typeface="Courier"/>
              </a:rPr>
              <a:t>; </a:t>
            </a:r>
            <a:r>
              <a:rPr lang="de-DE" sz="1600" dirty="0" smtClean="0">
                <a:latin typeface="Courier"/>
                <a:cs typeface="Courier"/>
              </a:rPr>
              <a:t>...</a:t>
            </a:r>
            <a:br>
              <a:rPr lang="de-DE" sz="1600" dirty="0" smtClean="0">
                <a:latin typeface="Courier"/>
                <a:cs typeface="Courier"/>
              </a:rPr>
            </a:br>
            <a:r>
              <a:rPr lang="de-DE" sz="1600" dirty="0" err="1" smtClean="0">
                <a:latin typeface="Courier"/>
                <a:cs typeface="Courier"/>
              </a:rPr>
              <a:t>Category</a:t>
            </a:r>
            <a:r>
              <a:rPr lang="de-DE" sz="1600" dirty="0">
                <a:latin typeface="Courier"/>
                <a:cs typeface="Courier"/>
              </a:rPr>
              <a:t>: </a:t>
            </a:r>
            <a:r>
              <a:rPr lang="de-DE" sz="1600" dirty="0" err="1">
                <a:latin typeface="Courier"/>
                <a:cs typeface="Courier"/>
              </a:rPr>
              <a:t>vnc</a:t>
            </a:r>
            <a:r>
              <a:rPr lang="de-DE" sz="1600" dirty="0">
                <a:latin typeface="Courier"/>
                <a:cs typeface="Courier"/>
              </a:rPr>
              <a:t>; </a:t>
            </a:r>
            <a:r>
              <a:rPr lang="de-DE" sz="1600" dirty="0" smtClean="0">
                <a:latin typeface="Courier"/>
                <a:cs typeface="Courier"/>
              </a:rPr>
              <a:t>...</a:t>
            </a:r>
            <a:endParaRPr lang="de-DE" sz="1600" dirty="0">
              <a:latin typeface="Courier"/>
              <a:cs typeface="Courier"/>
            </a:endParaRPr>
          </a:p>
          <a:p>
            <a:pPr marL="0" indent="0">
              <a:buNone/>
            </a:pPr>
            <a:endParaRPr lang="de-DE" sz="1600" dirty="0">
              <a:latin typeface="Courier"/>
              <a:cs typeface="Courier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OCCI </a:t>
            </a:r>
            <a:r>
              <a:rPr lang="de-DE" dirty="0" err="1" smtClean="0"/>
              <a:t>compute</a:t>
            </a:r>
            <a:r>
              <a:rPr lang="de-DE" dirty="0" smtClean="0"/>
              <a:t> </a:t>
            </a:r>
            <a:r>
              <a:rPr lang="de-DE" dirty="0" err="1" smtClean="0"/>
              <a:t>object</a:t>
            </a:r>
            <a:r>
              <a:rPr lang="de-DE" dirty="0" smtClean="0"/>
              <a:t> GET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1468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1801" y="639908"/>
            <a:ext cx="8280398" cy="6124284"/>
          </a:xfrm>
        </p:spPr>
      </p:pic>
    </p:spTree>
    <p:extLst>
      <p:ext uri="{BB962C8B-B14F-4D97-AF65-F5344CB8AC3E}">
        <p14:creationId xmlns:p14="http://schemas.microsoft.com/office/powerpoint/2010/main" val="1131327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Status CDMI Implementations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7400" cy="4876800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SNIA CDMI Reference Implementation</a:t>
            </a:r>
          </a:p>
          <a:p>
            <a:pPr lvl="1"/>
            <a:r>
              <a:rPr lang="de-DE" dirty="0" err="1" smtClean="0"/>
              <a:t>reference</a:t>
            </a:r>
            <a:r>
              <a:rPr lang="de-DE" dirty="0" smtClean="0"/>
              <a:t> </a:t>
            </a:r>
            <a:r>
              <a:rPr lang="de-DE" dirty="0" err="1" smtClean="0"/>
              <a:t>implementation</a:t>
            </a:r>
            <a:r>
              <a:rPr lang="de-DE" dirty="0" smtClean="0"/>
              <a:t> &amp; </a:t>
            </a:r>
            <a:r>
              <a:rPr lang="de-DE" dirty="0" err="1" smtClean="0"/>
              <a:t>installation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OCCI / CDMI </a:t>
            </a:r>
            <a:r>
              <a:rPr lang="de-DE" dirty="0" err="1" smtClean="0"/>
              <a:t>support</a:t>
            </a:r>
            <a:endParaRPr lang="de-DE" dirty="0" smtClean="0"/>
          </a:p>
          <a:p>
            <a:pPr lvl="1"/>
            <a:r>
              <a:rPr lang="de-DE" dirty="0" err="1"/>
              <a:t>developed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b="1" dirty="0" smtClean="0"/>
              <a:t>SNIA</a:t>
            </a:r>
          </a:p>
          <a:p>
            <a:r>
              <a:rPr lang="de-DE" dirty="0" err="1" smtClean="0"/>
              <a:t>NetApp</a:t>
            </a:r>
            <a:r>
              <a:rPr lang="de-DE" dirty="0" smtClean="0"/>
              <a:t> </a:t>
            </a:r>
            <a:r>
              <a:rPr lang="de-DE" dirty="0"/>
              <a:t>CDMI </a:t>
            </a:r>
            <a:r>
              <a:rPr lang="de-DE" dirty="0" smtClean="0"/>
              <a:t>Server</a:t>
            </a:r>
          </a:p>
          <a:p>
            <a:pPr lvl="1"/>
            <a:r>
              <a:rPr lang="de-DE" dirty="0" err="1" smtClean="0"/>
              <a:t>developed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closed</a:t>
            </a:r>
            <a:r>
              <a:rPr lang="de-DE" dirty="0" smtClean="0"/>
              <a:t> </a:t>
            </a:r>
            <a:r>
              <a:rPr lang="de-DE" dirty="0" err="1" smtClean="0"/>
              <a:t>source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b="1" dirty="0" err="1" smtClean="0"/>
              <a:t>NetApp</a:t>
            </a:r>
            <a:r>
              <a:rPr lang="de-DE" dirty="0" smtClean="0"/>
              <a:t>, but </a:t>
            </a:r>
            <a:r>
              <a:rPr lang="de-DE" dirty="0" err="1" smtClean="0"/>
              <a:t>testing</a:t>
            </a:r>
            <a:r>
              <a:rPr lang="de-DE" dirty="0" smtClean="0"/>
              <a:t> </a:t>
            </a:r>
            <a:r>
              <a:rPr lang="de-DE" dirty="0" err="1" smtClean="0"/>
              <a:t>instance</a:t>
            </a:r>
            <a:r>
              <a:rPr lang="de-DE" dirty="0" smtClean="0"/>
              <a:t> </a:t>
            </a:r>
            <a:r>
              <a:rPr lang="de-DE" dirty="0" err="1" smtClean="0"/>
              <a:t>available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Plugfest</a:t>
            </a:r>
            <a:r>
              <a:rPr lang="de-DE" dirty="0" smtClean="0"/>
              <a:t> </a:t>
            </a:r>
            <a:r>
              <a:rPr lang="de-DE" dirty="0" err="1" smtClean="0"/>
              <a:t>participants</a:t>
            </a:r>
            <a:endParaRPr lang="de-DE" dirty="0" smtClean="0"/>
          </a:p>
          <a:p>
            <a:r>
              <a:rPr lang="de-DE" dirty="0"/>
              <a:t>CDMI-Proxy</a:t>
            </a:r>
            <a:endParaRPr lang="de-DE" dirty="0" smtClean="0"/>
          </a:p>
          <a:p>
            <a:pPr lvl="1"/>
            <a:r>
              <a:rPr lang="de-DE" dirty="0" smtClean="0"/>
              <a:t>CDMI </a:t>
            </a:r>
            <a:r>
              <a:rPr lang="de-DE" dirty="0" err="1"/>
              <a:t>proxy</a:t>
            </a:r>
            <a:r>
              <a:rPr lang="de-DE" dirty="0"/>
              <a:t> </a:t>
            </a:r>
            <a:r>
              <a:rPr lang="de-DE" dirty="0" err="1"/>
              <a:t>server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public</a:t>
            </a:r>
            <a:r>
              <a:rPr lang="de-DE" dirty="0"/>
              <a:t> </a:t>
            </a:r>
            <a:r>
              <a:rPr lang="de-DE" dirty="0" err="1"/>
              <a:t>cloud</a:t>
            </a:r>
            <a:r>
              <a:rPr lang="de-DE" dirty="0"/>
              <a:t> </a:t>
            </a:r>
            <a:r>
              <a:rPr lang="de-DE" dirty="0" err="1" smtClean="0"/>
              <a:t>backends</a:t>
            </a:r>
            <a:r>
              <a:rPr lang="de-DE" dirty="0" smtClean="0"/>
              <a:t> e.g. AWS, </a:t>
            </a:r>
            <a:r>
              <a:rPr lang="de-DE" dirty="0" err="1" smtClean="0"/>
              <a:t>Azure</a:t>
            </a:r>
            <a:endParaRPr lang="de-DE" dirty="0" smtClean="0"/>
          </a:p>
          <a:p>
            <a:pPr lvl="1"/>
            <a:r>
              <a:rPr lang="de-DE" dirty="0" err="1" smtClean="0"/>
              <a:t>developed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part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 </a:t>
            </a:r>
            <a:r>
              <a:rPr lang="de-DE" b="1" dirty="0" smtClean="0"/>
              <a:t>VENUS-C EU </a:t>
            </a:r>
            <a:r>
              <a:rPr lang="de-DE" b="1" dirty="0" err="1" smtClean="0"/>
              <a:t>project</a:t>
            </a:r>
            <a:r>
              <a:rPr lang="de-DE" dirty="0" smtClean="0"/>
              <a:t> </a:t>
            </a:r>
            <a:r>
              <a:rPr lang="de-DE" dirty="0" err="1" smtClean="0"/>
              <a:t>under</a:t>
            </a:r>
            <a:r>
              <a:rPr lang="de-DE" dirty="0" smtClean="0"/>
              <a:t> BSD </a:t>
            </a:r>
            <a:r>
              <a:rPr lang="de-DE" dirty="0" err="1" smtClean="0"/>
              <a:t>license</a:t>
            </a:r>
            <a:endParaRPr lang="de-DE" dirty="0"/>
          </a:p>
          <a:p>
            <a:r>
              <a:rPr lang="de-DE" dirty="0" smtClean="0"/>
              <a:t>CDMI </a:t>
            </a:r>
            <a:r>
              <a:rPr lang="de-DE" dirty="0" err="1" smtClean="0"/>
              <a:t>client</a:t>
            </a:r>
            <a:r>
              <a:rPr lang="de-DE" dirty="0" smtClean="0"/>
              <a:t> </a:t>
            </a:r>
            <a:r>
              <a:rPr lang="de-DE" dirty="0" err="1" smtClean="0"/>
              <a:t>libraries</a:t>
            </a:r>
            <a:endParaRPr lang="de-DE" dirty="0" smtClean="0"/>
          </a:p>
          <a:p>
            <a:pPr lvl="1"/>
            <a:r>
              <a:rPr lang="de-DE" dirty="0" smtClean="0"/>
              <a:t>Python – </a:t>
            </a:r>
            <a:r>
              <a:rPr lang="de-DE" dirty="0" err="1" smtClean="0"/>
              <a:t>developed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b="1" dirty="0" smtClean="0"/>
              <a:t>VENUS-C</a:t>
            </a:r>
            <a:r>
              <a:rPr lang="de-DE" dirty="0" smtClean="0"/>
              <a:t>, BSD </a:t>
            </a:r>
            <a:r>
              <a:rPr lang="de-DE" dirty="0" err="1" smtClean="0"/>
              <a:t>license</a:t>
            </a:r>
            <a:endParaRPr lang="de-DE" dirty="0" smtClean="0"/>
          </a:p>
          <a:p>
            <a:pPr lvl="1"/>
            <a:r>
              <a:rPr lang="de-DE" dirty="0" smtClean="0"/>
              <a:t>Java</a:t>
            </a:r>
            <a:r>
              <a:rPr lang="de-DE" dirty="0"/>
              <a:t> – </a:t>
            </a:r>
            <a:r>
              <a:rPr lang="de-DE" dirty="0" err="1"/>
              <a:t>developed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b="1" dirty="0"/>
              <a:t>VENUS-</a:t>
            </a:r>
            <a:r>
              <a:rPr lang="de-DE" b="1" dirty="0" smtClean="0"/>
              <a:t>C</a:t>
            </a:r>
            <a:r>
              <a:rPr lang="de-DE" dirty="0" smtClean="0"/>
              <a:t>, BSD </a:t>
            </a:r>
            <a:r>
              <a:rPr lang="de-DE" dirty="0" err="1"/>
              <a:t>license</a:t>
            </a:r>
            <a:endParaRPr lang="de-DE" dirty="0" smtClean="0"/>
          </a:p>
          <a:p>
            <a:pPr lvl="1"/>
            <a:r>
              <a:rPr lang="de-DE" dirty="0" smtClean="0"/>
              <a:t>Ruby (</a:t>
            </a:r>
            <a:r>
              <a:rPr lang="de-DE" dirty="0" err="1" smtClean="0"/>
              <a:t>under</a:t>
            </a:r>
            <a:r>
              <a:rPr lang="de-DE" dirty="0" smtClean="0"/>
              <a:t> </a:t>
            </a:r>
            <a:r>
              <a:rPr lang="de-DE" dirty="0" err="1" smtClean="0"/>
              <a:t>dev</a:t>
            </a:r>
            <a:r>
              <a:rPr lang="de-DE" dirty="0" smtClean="0"/>
              <a:t>.) </a:t>
            </a:r>
            <a:r>
              <a:rPr lang="de-DE" dirty="0"/>
              <a:t>– </a:t>
            </a:r>
            <a:r>
              <a:rPr lang="de-DE" dirty="0" err="1"/>
              <a:t>developed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b="1" dirty="0" err="1" smtClean="0"/>
              <a:t>OpenNebula</a:t>
            </a:r>
            <a:r>
              <a:rPr lang="de-DE" dirty="0" smtClean="0"/>
              <a:t>, Apache 2.0 </a:t>
            </a:r>
            <a:r>
              <a:rPr lang="de-DE" dirty="0" err="1" smtClean="0"/>
              <a:t>license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7704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470900" cy="9906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OCCI</a:t>
            </a:r>
            <a:r>
              <a:rPr lang="de-DE" dirty="0"/>
              <a:t> </a:t>
            </a:r>
            <a:r>
              <a:rPr lang="de-DE" dirty="0" smtClean="0"/>
              <a:t>/ CDMI Integration Scenario </a:t>
            </a:r>
            <a:r>
              <a:rPr lang="de-DE" dirty="0" err="1" smtClean="0"/>
              <a:t>Hadoop</a:t>
            </a:r>
            <a:endParaRPr lang="de-DE" dirty="0"/>
          </a:p>
        </p:txBody>
      </p:sp>
      <p:pic>
        <p:nvPicPr>
          <p:cNvPr id="6" name="Inhaltsplatzhalter 5" descr="OCCI-CDMI Scenario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40" r="-1334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51237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Outlook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several</a:t>
            </a:r>
            <a:r>
              <a:rPr lang="de-DE" dirty="0" smtClean="0"/>
              <a:t> </a:t>
            </a:r>
            <a:r>
              <a:rPr lang="de-DE" dirty="0" err="1" smtClean="0"/>
              <a:t>active</a:t>
            </a:r>
            <a:r>
              <a:rPr lang="de-DE" dirty="0" smtClean="0"/>
              <a:t> OCCI </a:t>
            </a:r>
            <a:r>
              <a:rPr lang="de-DE" dirty="0" err="1" smtClean="0"/>
              <a:t>and</a:t>
            </a:r>
            <a:r>
              <a:rPr lang="de-DE" dirty="0" smtClean="0"/>
              <a:t> CDMI implementations</a:t>
            </a:r>
          </a:p>
          <a:p>
            <a:pPr lvl="1"/>
            <a:r>
              <a:rPr lang="de-DE" dirty="0" err="1" smtClean="0"/>
              <a:t>progressing</a:t>
            </a:r>
            <a:r>
              <a:rPr lang="de-DE" dirty="0" smtClean="0"/>
              <a:t> </a:t>
            </a:r>
            <a:r>
              <a:rPr lang="de-DE" dirty="0" err="1" smtClean="0"/>
              <a:t>well</a:t>
            </a:r>
            <a:r>
              <a:rPr lang="de-DE" dirty="0" smtClean="0"/>
              <a:t> </a:t>
            </a:r>
            <a:r>
              <a:rPr lang="de-DE" dirty="0" err="1" smtClean="0"/>
              <a:t>into</a:t>
            </a:r>
            <a:r>
              <a:rPr lang="de-DE" dirty="0" smtClean="0"/>
              <a:t> </a:t>
            </a:r>
            <a:r>
              <a:rPr lang="de-DE" dirty="0" err="1" smtClean="0"/>
              <a:t>production</a:t>
            </a:r>
            <a:r>
              <a:rPr lang="de-DE" dirty="0" smtClean="0"/>
              <a:t> </a:t>
            </a:r>
            <a:r>
              <a:rPr lang="de-DE" dirty="0" err="1" smtClean="0"/>
              <a:t>ready</a:t>
            </a:r>
            <a:r>
              <a:rPr lang="de-DE" dirty="0" smtClean="0"/>
              <a:t> </a:t>
            </a:r>
            <a:r>
              <a:rPr lang="de-DE" dirty="0" err="1" smtClean="0"/>
              <a:t>solutions</a:t>
            </a:r>
            <a:endParaRPr lang="de-DE" dirty="0" smtClean="0"/>
          </a:p>
          <a:p>
            <a:r>
              <a:rPr lang="de-DE" dirty="0" err="1" smtClean="0"/>
              <a:t>integration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OCCI </a:t>
            </a:r>
            <a:r>
              <a:rPr lang="de-DE" dirty="0" err="1" smtClean="0"/>
              <a:t>and</a:t>
            </a:r>
            <a:r>
              <a:rPr lang="de-DE" dirty="0" smtClean="0"/>
              <a:t> CDMI </a:t>
            </a:r>
            <a:r>
              <a:rPr lang="de-DE" dirty="0" err="1" smtClean="0"/>
              <a:t>works</a:t>
            </a:r>
            <a:r>
              <a:rPr lang="de-DE" dirty="0" smtClean="0"/>
              <a:t> </a:t>
            </a:r>
            <a:r>
              <a:rPr lang="de-DE" dirty="0" err="1" smtClean="0"/>
              <a:t>well</a:t>
            </a:r>
            <a:endParaRPr lang="de-DE" dirty="0" smtClean="0"/>
          </a:p>
          <a:p>
            <a:r>
              <a:rPr lang="de-DE" dirty="0" smtClean="0"/>
              <a:t>OVF </a:t>
            </a:r>
            <a:r>
              <a:rPr lang="de-DE" dirty="0" err="1" smtClean="0"/>
              <a:t>integration</a:t>
            </a:r>
            <a:r>
              <a:rPr lang="de-DE" dirty="0" smtClean="0"/>
              <a:t> </a:t>
            </a:r>
            <a:r>
              <a:rPr lang="de-DE" dirty="0" err="1" smtClean="0"/>
              <a:t>under</a:t>
            </a:r>
            <a:r>
              <a:rPr lang="de-DE" dirty="0" smtClean="0"/>
              <a:t> </a:t>
            </a:r>
            <a:r>
              <a:rPr lang="de-DE" dirty="0" err="1" smtClean="0"/>
              <a:t>active</a:t>
            </a:r>
            <a:r>
              <a:rPr lang="de-DE" dirty="0" smtClean="0"/>
              <a:t> </a:t>
            </a:r>
            <a:r>
              <a:rPr lang="de-DE" dirty="0" err="1" smtClean="0"/>
              <a:t>development</a:t>
            </a:r>
            <a:endParaRPr lang="de-DE" dirty="0"/>
          </a:p>
          <a:p>
            <a:r>
              <a:rPr lang="de-DE" dirty="0" smtClean="0"/>
              <a:t>SNIA </a:t>
            </a:r>
            <a:r>
              <a:rPr lang="de-DE" dirty="0" err="1" smtClean="0"/>
              <a:t>Cloud</a:t>
            </a:r>
            <a:r>
              <a:rPr lang="de-DE" dirty="0" smtClean="0"/>
              <a:t> </a:t>
            </a:r>
            <a:r>
              <a:rPr lang="de-DE" dirty="0" err="1" smtClean="0"/>
              <a:t>Plugfest</a:t>
            </a:r>
            <a:r>
              <a:rPr lang="de-DE" dirty="0" smtClean="0"/>
              <a:t> </a:t>
            </a:r>
            <a:r>
              <a:rPr lang="de-DE" dirty="0" err="1" smtClean="0"/>
              <a:t>important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testing</a:t>
            </a:r>
            <a:r>
              <a:rPr lang="de-DE" dirty="0" smtClean="0"/>
              <a:t> </a:t>
            </a:r>
            <a:r>
              <a:rPr lang="de-DE" dirty="0" err="1" smtClean="0"/>
              <a:t>interoperability</a:t>
            </a:r>
            <a:endParaRPr lang="de-DE" dirty="0" smtClean="0"/>
          </a:p>
          <a:p>
            <a:r>
              <a:rPr lang="de-DE" dirty="0" err="1" smtClean="0"/>
              <a:t>next</a:t>
            </a:r>
            <a:r>
              <a:rPr lang="de-DE" dirty="0" smtClean="0"/>
              <a:t> </a:t>
            </a:r>
            <a:r>
              <a:rPr lang="de-DE" dirty="0" err="1" smtClean="0"/>
              <a:t>steps</a:t>
            </a:r>
            <a:r>
              <a:rPr lang="de-DE" dirty="0" smtClean="0"/>
              <a:t>:</a:t>
            </a:r>
          </a:p>
          <a:p>
            <a:pPr lvl="1"/>
            <a:r>
              <a:rPr lang="de-DE" dirty="0" err="1" smtClean="0"/>
              <a:t>advance</a:t>
            </a:r>
            <a:r>
              <a:rPr lang="de-DE" dirty="0" smtClean="0"/>
              <a:t> </a:t>
            </a:r>
            <a:r>
              <a:rPr lang="de-DE" dirty="0" err="1" smtClean="0"/>
              <a:t>standards</a:t>
            </a:r>
            <a:r>
              <a:rPr lang="de-DE" dirty="0" smtClean="0"/>
              <a:t> </a:t>
            </a:r>
            <a:r>
              <a:rPr lang="de-DE" dirty="0" err="1" smtClean="0"/>
              <a:t>using</a:t>
            </a:r>
            <a:r>
              <a:rPr lang="de-DE" dirty="0" smtClean="0"/>
              <a:t> </a:t>
            </a:r>
            <a:r>
              <a:rPr lang="de-DE" dirty="0" err="1" smtClean="0"/>
              <a:t>exerpience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implementations</a:t>
            </a:r>
          </a:p>
          <a:p>
            <a:pPr lvl="1"/>
            <a:r>
              <a:rPr lang="de-DE" dirty="0" err="1" smtClean="0"/>
              <a:t>write</a:t>
            </a:r>
            <a:r>
              <a:rPr lang="de-DE" dirty="0" smtClean="0"/>
              <a:t> </a:t>
            </a:r>
            <a:r>
              <a:rPr lang="de-DE" dirty="0" err="1" smtClean="0"/>
              <a:t>implementation</a:t>
            </a:r>
            <a:r>
              <a:rPr lang="de-DE" dirty="0" smtClean="0"/>
              <a:t> </a:t>
            </a:r>
            <a:r>
              <a:rPr lang="de-DE" dirty="0" err="1" smtClean="0"/>
              <a:t>experience</a:t>
            </a:r>
            <a:r>
              <a:rPr lang="de-DE" dirty="0" smtClean="0"/>
              <a:t> </a:t>
            </a:r>
            <a:r>
              <a:rPr lang="de-DE" dirty="0" err="1" smtClean="0"/>
              <a:t>guides</a:t>
            </a:r>
            <a:endParaRPr lang="de-DE" dirty="0" smtClean="0"/>
          </a:p>
          <a:p>
            <a:pPr lvl="1"/>
            <a:r>
              <a:rPr lang="de-DE" dirty="0" err="1" smtClean="0"/>
              <a:t>develop</a:t>
            </a:r>
            <a:r>
              <a:rPr lang="de-DE" dirty="0" smtClean="0"/>
              <a:t> </a:t>
            </a:r>
            <a:r>
              <a:rPr lang="de-DE" dirty="0" err="1" smtClean="0"/>
              <a:t>combined</a:t>
            </a:r>
            <a:r>
              <a:rPr lang="de-DE" dirty="0" smtClean="0"/>
              <a:t> OCCI / CDMI / OVF </a:t>
            </a:r>
            <a:r>
              <a:rPr lang="de-DE" dirty="0" err="1" smtClean="0"/>
              <a:t>verification</a:t>
            </a:r>
            <a:r>
              <a:rPr lang="de-DE" dirty="0" smtClean="0"/>
              <a:t> </a:t>
            </a:r>
            <a:r>
              <a:rPr lang="de-DE" dirty="0" err="1" smtClean="0"/>
              <a:t>suite</a:t>
            </a:r>
            <a:endParaRPr lang="de-DE" dirty="0" smtClean="0"/>
          </a:p>
          <a:p>
            <a:pPr lvl="1"/>
            <a:r>
              <a:rPr lang="de-DE" dirty="0" smtClean="0"/>
              <a:t>stress/</a:t>
            </a:r>
            <a:r>
              <a:rPr lang="de-DE" dirty="0" err="1" smtClean="0"/>
              <a:t>scaling</a:t>
            </a:r>
            <a:r>
              <a:rPr lang="de-DE" dirty="0" smtClean="0"/>
              <a:t> </a:t>
            </a:r>
            <a:r>
              <a:rPr lang="de-DE" dirty="0" err="1" smtClean="0"/>
              <a:t>testing</a:t>
            </a:r>
            <a:endParaRPr lang="de-DE" dirty="0"/>
          </a:p>
          <a:p>
            <a:pPr lvl="1"/>
            <a:r>
              <a:rPr lang="de-DE" dirty="0" err="1" smtClean="0"/>
              <a:t>interoperability</a:t>
            </a:r>
            <a:r>
              <a:rPr lang="de-DE" dirty="0" smtClean="0"/>
              <a:t> </a:t>
            </a:r>
            <a:r>
              <a:rPr lang="de-DE" dirty="0" err="1" smtClean="0"/>
              <a:t>testing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015237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More </a:t>
            </a:r>
            <a:r>
              <a:rPr lang="de-DE" dirty="0" err="1" smtClean="0"/>
              <a:t>information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dirty="0" smtClean="0"/>
              <a:t>OCCI WG </a:t>
            </a:r>
            <a:r>
              <a:rPr lang="de-DE" dirty="0" err="1" smtClean="0"/>
              <a:t>website</a:t>
            </a:r>
            <a:r>
              <a:rPr lang="de-DE" dirty="0" smtClean="0"/>
              <a:t>: </a:t>
            </a:r>
            <a:r>
              <a:rPr lang="de-DE" dirty="0" smtClean="0">
                <a:hlinkClick r:id="rId2"/>
              </a:rPr>
              <a:t>http://www.occi-wg.org</a:t>
            </a:r>
            <a:endParaRPr lang="de-DE" dirty="0" smtClean="0"/>
          </a:p>
          <a:p>
            <a:r>
              <a:rPr lang="de-DE" dirty="0" smtClean="0"/>
              <a:t>SNIA CDMI </a:t>
            </a:r>
            <a:r>
              <a:rPr lang="de-DE" dirty="0" err="1" smtClean="0"/>
              <a:t>website</a:t>
            </a:r>
            <a:r>
              <a:rPr lang="de-DE" dirty="0"/>
              <a:t>: http://</a:t>
            </a:r>
            <a:r>
              <a:rPr lang="de-DE" dirty="0" err="1"/>
              <a:t>www.sniacloud.com</a:t>
            </a:r>
            <a:r>
              <a:rPr lang="de-DE" dirty="0"/>
              <a:t>/</a:t>
            </a:r>
            <a:endParaRPr lang="de-DE" dirty="0" smtClean="0"/>
          </a:p>
          <a:p>
            <a:r>
              <a:rPr lang="de-DE" dirty="0" smtClean="0"/>
              <a:t>OCCI </a:t>
            </a:r>
            <a:r>
              <a:rPr lang="de-DE" dirty="0" err="1" smtClean="0"/>
              <a:t>specification</a:t>
            </a:r>
            <a:r>
              <a:rPr lang="de-DE" dirty="0"/>
              <a:t>: http://</a:t>
            </a:r>
            <a:r>
              <a:rPr lang="de-DE" dirty="0" err="1"/>
              <a:t>www.ogf.org</a:t>
            </a:r>
            <a:r>
              <a:rPr lang="de-DE" dirty="0"/>
              <a:t>/</a:t>
            </a:r>
            <a:r>
              <a:rPr lang="de-DE" dirty="0" err="1"/>
              <a:t>gf</a:t>
            </a:r>
            <a:r>
              <a:rPr lang="de-DE" dirty="0"/>
              <a:t>/</a:t>
            </a:r>
            <a:r>
              <a:rPr lang="de-DE" dirty="0" err="1"/>
              <a:t>docs</a:t>
            </a:r>
            <a:r>
              <a:rPr lang="de-DE" dirty="0"/>
              <a:t>/</a:t>
            </a:r>
            <a:endParaRPr lang="de-DE" dirty="0" smtClean="0"/>
          </a:p>
          <a:p>
            <a:r>
              <a:rPr lang="de-DE" dirty="0" smtClean="0"/>
              <a:t>CDMI </a:t>
            </a:r>
            <a:r>
              <a:rPr lang="de-DE" dirty="0" err="1" smtClean="0"/>
              <a:t>specification</a:t>
            </a:r>
            <a:r>
              <a:rPr lang="de-DE" dirty="0"/>
              <a:t>: </a:t>
            </a:r>
            <a:r>
              <a:rPr lang="de-DE" dirty="0">
                <a:hlinkClick r:id="rId3"/>
              </a:rPr>
              <a:t>http://cdmi.sniacloud.com</a:t>
            </a:r>
            <a:r>
              <a:rPr lang="de-DE" dirty="0" smtClean="0">
                <a:hlinkClick r:id="rId3"/>
              </a:rPr>
              <a:t>/</a:t>
            </a:r>
            <a:endParaRPr lang="de-DE" dirty="0" smtClean="0"/>
          </a:p>
          <a:p>
            <a:r>
              <a:rPr lang="de-DE" dirty="0" err="1" smtClean="0"/>
              <a:t>Cloud</a:t>
            </a:r>
            <a:r>
              <a:rPr lang="de-DE" dirty="0" smtClean="0"/>
              <a:t> </a:t>
            </a:r>
            <a:r>
              <a:rPr lang="de-DE" dirty="0"/>
              <a:t>Standards </a:t>
            </a:r>
            <a:r>
              <a:rPr lang="de-DE" dirty="0" smtClean="0"/>
              <a:t>Wiki</a:t>
            </a:r>
            <a:endParaRPr lang="de-DE" dirty="0"/>
          </a:p>
          <a:p>
            <a:pPr lvl="1"/>
            <a:r>
              <a:rPr lang="de-DE" dirty="0" smtClean="0">
                <a:hlinkClick r:id="rId4"/>
              </a:rPr>
              <a:t>http</a:t>
            </a:r>
            <a:r>
              <a:rPr lang="de-DE" dirty="0">
                <a:hlinkClick r:id="rId4"/>
              </a:rPr>
              <a:t>://cloud-standards.org/wiki/</a:t>
            </a:r>
            <a:r>
              <a:rPr lang="de-DE" dirty="0" smtClean="0">
                <a:hlinkClick r:id="rId4"/>
              </a:rPr>
              <a:t>index.php</a:t>
            </a:r>
            <a:endParaRPr lang="de-DE" dirty="0"/>
          </a:p>
          <a:p>
            <a:r>
              <a:rPr lang="de-DE" dirty="0" smtClean="0"/>
              <a:t>OCCI Mailinglist</a:t>
            </a:r>
          </a:p>
          <a:p>
            <a:pPr lvl="1"/>
            <a:r>
              <a:rPr lang="de-DE" dirty="0">
                <a:hlinkClick r:id="rId5"/>
              </a:rPr>
              <a:t>http://</a:t>
            </a:r>
            <a:r>
              <a:rPr lang="de-DE" dirty="0" err="1">
                <a:hlinkClick r:id="rId5"/>
              </a:rPr>
              <a:t>www.ogf.org</a:t>
            </a:r>
            <a:r>
              <a:rPr lang="de-DE" dirty="0">
                <a:hlinkClick r:id="rId5"/>
              </a:rPr>
              <a:t>/</a:t>
            </a:r>
            <a:r>
              <a:rPr lang="de-DE" dirty="0" err="1">
                <a:hlinkClick r:id="rId5"/>
              </a:rPr>
              <a:t>mailman</a:t>
            </a:r>
            <a:r>
              <a:rPr lang="de-DE" dirty="0">
                <a:hlinkClick r:id="rId5"/>
              </a:rPr>
              <a:t>/</a:t>
            </a:r>
            <a:r>
              <a:rPr lang="de-DE" dirty="0" err="1">
                <a:hlinkClick r:id="rId5"/>
              </a:rPr>
              <a:t>listinfo</a:t>
            </a:r>
            <a:r>
              <a:rPr lang="de-DE" dirty="0">
                <a:hlinkClick r:id="rId5"/>
              </a:rPr>
              <a:t>/</a:t>
            </a:r>
            <a:r>
              <a:rPr lang="de-DE" dirty="0" err="1">
                <a:hlinkClick r:id="rId5"/>
              </a:rPr>
              <a:t>occi-wg</a:t>
            </a:r>
            <a:endParaRPr lang="de-DE" dirty="0" smtClean="0"/>
          </a:p>
          <a:p>
            <a:r>
              <a:rPr lang="de-DE" dirty="0" err="1" smtClean="0"/>
              <a:t>Cloud</a:t>
            </a:r>
            <a:r>
              <a:rPr lang="de-DE" dirty="0" smtClean="0"/>
              <a:t>-Demo Google Group</a:t>
            </a:r>
          </a:p>
          <a:p>
            <a:pPr lvl="1"/>
            <a:r>
              <a:rPr lang="de-DE" dirty="0">
                <a:hlinkClick r:id="rId6"/>
              </a:rPr>
              <a:t>http://groups.google.com/group/cloud-</a:t>
            </a:r>
            <a:r>
              <a:rPr lang="de-DE" dirty="0" smtClean="0">
                <a:hlinkClick r:id="rId6"/>
              </a:rPr>
              <a:t>demo</a:t>
            </a:r>
            <a:endParaRPr lang="de-DE" dirty="0" smtClean="0"/>
          </a:p>
          <a:p>
            <a:r>
              <a:rPr lang="de-DE" dirty="0" smtClean="0"/>
              <a:t>Open Standards, An Open </a:t>
            </a:r>
            <a:r>
              <a:rPr lang="de-DE" dirty="0" err="1" smtClean="0"/>
              <a:t>Cloud</a:t>
            </a:r>
            <a:r>
              <a:rPr lang="de-DE" dirty="0" smtClean="0"/>
              <a:t> – DMTF APTS </a:t>
            </a:r>
            <a:r>
              <a:rPr lang="de-DE" dirty="0" err="1" smtClean="0"/>
              <a:t>mtg</a:t>
            </a:r>
            <a:r>
              <a:rPr lang="de-DE" dirty="0" smtClean="0"/>
              <a:t>. 2011</a:t>
            </a:r>
            <a:br>
              <a:rPr lang="de-DE" dirty="0" smtClean="0"/>
            </a:br>
            <a:r>
              <a:rPr lang="de-DE" dirty="0" err="1" smtClean="0"/>
              <a:t>by</a:t>
            </a:r>
            <a:r>
              <a:rPr lang="de-DE" dirty="0" smtClean="0"/>
              <a:t> Andy Edmonds, </a:t>
            </a:r>
            <a:r>
              <a:rPr lang="de-DE" dirty="0" err="1" smtClean="0"/>
              <a:t>Thijs</a:t>
            </a:r>
            <a:r>
              <a:rPr lang="de-DE" dirty="0" smtClean="0"/>
              <a:t> </a:t>
            </a:r>
            <a:r>
              <a:rPr lang="de-DE" dirty="0" err="1" smtClean="0"/>
              <a:t>Metsch</a:t>
            </a:r>
            <a:r>
              <a:rPr lang="de-DE" dirty="0" smtClean="0"/>
              <a:t>, Eugene </a:t>
            </a:r>
            <a:r>
              <a:rPr lang="de-DE" dirty="0" err="1" smtClean="0"/>
              <a:t>Luster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20482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88314" y="3055322"/>
            <a:ext cx="73673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400" dirty="0" err="1" smtClean="0"/>
              <a:t>Thank</a:t>
            </a:r>
            <a:r>
              <a:rPr lang="de-DE" sz="4400" dirty="0" smtClean="0"/>
              <a:t> </a:t>
            </a:r>
            <a:r>
              <a:rPr lang="de-DE" sz="4400" dirty="0" err="1" smtClean="0"/>
              <a:t>you</a:t>
            </a:r>
            <a:r>
              <a:rPr lang="de-DE" sz="4400" dirty="0" smtClean="0"/>
              <a:t> </a:t>
            </a:r>
            <a:r>
              <a:rPr lang="de-DE" sz="4400" dirty="0" err="1" smtClean="0"/>
              <a:t>for</a:t>
            </a:r>
            <a:r>
              <a:rPr lang="de-DE" sz="4400" dirty="0" smtClean="0"/>
              <a:t> </a:t>
            </a:r>
            <a:r>
              <a:rPr lang="de-DE" sz="4400" dirty="0" err="1" smtClean="0"/>
              <a:t>your</a:t>
            </a:r>
            <a:r>
              <a:rPr lang="de-DE" sz="4400" dirty="0" smtClean="0"/>
              <a:t> </a:t>
            </a:r>
            <a:r>
              <a:rPr lang="de-DE" sz="4400" dirty="0" err="1" smtClean="0"/>
              <a:t>attention</a:t>
            </a:r>
            <a:r>
              <a:rPr lang="de-DE" sz="4400" dirty="0" smtClean="0"/>
              <a:t>!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val="2014356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c_powerpoint_template_v1_1_english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larity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sc_powerpoint_template_v1_1_english.potx</Template>
  <TotalTime>1039</TotalTime>
  <Words>510</Words>
  <Application>Microsoft Macintosh PowerPoint</Application>
  <PresentationFormat>Bildschirmpräsentation (4:3)</PresentationFormat>
  <Paragraphs>106</Paragraphs>
  <Slides>18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19" baseType="lpstr">
      <vt:lpstr>sc_powerpoint_template_v1_1_english</vt:lpstr>
      <vt:lpstr>Cloud Standards Interoperability: Status Update on  OCCI &amp; CDMI Implementations </vt:lpstr>
      <vt:lpstr>Overview OCCI</vt:lpstr>
      <vt:lpstr>Overview CDMI</vt:lpstr>
      <vt:lpstr>SNIA Cloud Plugfest</vt:lpstr>
      <vt:lpstr>Status OCCI Implementations</vt:lpstr>
      <vt:lpstr>OCCI / CDMI usage</vt:lpstr>
      <vt:lpstr>PowerPoint-Präsentation</vt:lpstr>
      <vt:lpstr>PowerPoint-Präsentation</vt:lpstr>
      <vt:lpstr>PowerPoint-Präsentation</vt:lpstr>
      <vt:lpstr>PowerPoint-Präsentation</vt:lpstr>
      <vt:lpstr>OCCI for OpenNebula</vt:lpstr>
      <vt:lpstr>OCCI compute object GET</vt:lpstr>
      <vt:lpstr>PowerPoint-Präsentation</vt:lpstr>
      <vt:lpstr>Status CDMI Implementations</vt:lpstr>
      <vt:lpstr>OCCI / CDMI Integration Scenario Hadoop</vt:lpstr>
      <vt:lpstr>Outlook</vt:lpstr>
      <vt:lpstr>More information</vt:lpstr>
      <vt:lpstr>PowerPoint-Präsentation</vt:lpstr>
    </vt:vector>
  </TitlesOfParts>
  <Company>TU Dortmund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Florian Feldhaus</dc:creator>
  <cp:lastModifiedBy>Florian Feldhaus</cp:lastModifiedBy>
  <cp:revision>41</cp:revision>
  <dcterms:created xsi:type="dcterms:W3CDTF">2010-10-19T14:12:25Z</dcterms:created>
  <dcterms:modified xsi:type="dcterms:W3CDTF">2011-07-18T18:01:12Z</dcterms:modified>
</cp:coreProperties>
</file>