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2"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rry Sobieski" initials="JS" lastIdx="5"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0" d="100"/>
          <a:sy n="100" d="100"/>
        </p:scale>
        <p:origin x="-1232"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commentAuthors" Target="commentAuthors.xml"/><Relationship Id="rId10"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2-06-06T08:04:55.107" idx="2">
    <p:pos x="10" y="10"/>
    <p:text>Will need to slso specify an SDP for source and destination as well or the problem recurs with tree segmentations.   How do you specify a segment acros Net B between B.A and B.C ??
Using a full SDP (dual STPs) prevents using an STP reference for per</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2-06-06T08:18:28.861" idx="1">
    <p:pos x="2" y="10"/>
    <p:text>Actually the valid path would be only:
A.1in, A.Bout, B.Cout, C.Dout, D.1out      You don't need to specify both STPs for each SDP…
This nomenclature will need to be used for Query as well.  
The end network permision still works by using the last hop STP reference.</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12-06-06T06:01:11.143" idx="3">
    <p:pos x="10" y="10"/>
    <p:text>THis is just a wordy form of the 1st solution.
It assumes a local network knows what is dstward or srcward.   This is ambiguous in meshed networks.
THis is bad solution.</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28C80C-6256-474E-8C33-A637C19F0E79}" type="datetimeFigureOut">
              <a:rPr lang="en-US" smtClean="0"/>
              <a:t>6/6/12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72D30-BCF5-3D44-BCEC-7E5E39CDF25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28C80C-6256-474E-8C33-A637C19F0E79}" type="datetimeFigureOut">
              <a:rPr lang="en-US" smtClean="0"/>
              <a:t>6/6/12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72D30-BCF5-3D44-BCEC-7E5E39CDF25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28C80C-6256-474E-8C33-A637C19F0E79}" type="datetimeFigureOut">
              <a:rPr lang="en-US" smtClean="0"/>
              <a:t>6/6/12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72D30-BCF5-3D44-BCEC-7E5E39CDF25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28C80C-6256-474E-8C33-A637C19F0E79}" type="datetimeFigureOut">
              <a:rPr lang="en-US" smtClean="0"/>
              <a:t>6/6/12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72D30-BCF5-3D44-BCEC-7E5E39CDF25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28C80C-6256-474E-8C33-A637C19F0E79}" type="datetimeFigureOut">
              <a:rPr lang="en-US" smtClean="0"/>
              <a:t>6/6/12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72D30-BCF5-3D44-BCEC-7E5E39CDF25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28C80C-6256-474E-8C33-A637C19F0E79}" type="datetimeFigureOut">
              <a:rPr lang="en-US" smtClean="0"/>
              <a:t>6/6/12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572D30-BCF5-3D44-BCEC-7E5E39CDF25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28C80C-6256-474E-8C33-A637C19F0E79}" type="datetimeFigureOut">
              <a:rPr lang="en-US" smtClean="0"/>
              <a:t>6/6/12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572D30-BCF5-3D44-BCEC-7E5E39CDF25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28C80C-6256-474E-8C33-A637C19F0E79}" type="datetimeFigureOut">
              <a:rPr lang="en-US" smtClean="0"/>
              <a:t>6/6/12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572D30-BCF5-3D44-BCEC-7E5E39CDF25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28C80C-6256-474E-8C33-A637C19F0E79}" type="datetimeFigureOut">
              <a:rPr lang="en-US" smtClean="0"/>
              <a:t>6/6/12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572D30-BCF5-3D44-BCEC-7E5E39CDF25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28C80C-6256-474E-8C33-A637C19F0E79}" type="datetimeFigureOut">
              <a:rPr lang="en-US" smtClean="0"/>
              <a:t>6/6/12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572D30-BCF5-3D44-BCEC-7E5E39CDF25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28C80C-6256-474E-8C33-A637C19F0E79}" type="datetimeFigureOut">
              <a:rPr lang="en-US" smtClean="0"/>
              <a:t>6/6/12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572D30-BCF5-3D44-BCEC-7E5E39CDF25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28C80C-6256-474E-8C33-A637C19F0E79}" type="datetimeFigureOut">
              <a:rPr lang="en-US" smtClean="0"/>
              <a:t>6/6/12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572D30-BCF5-3D44-BCEC-7E5E39CDF25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omments" Target="../comments/commen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omments" Target="../comments/commen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omments" Target="../comments/commen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loud 8"/>
          <p:cNvSpPr/>
          <p:nvPr/>
        </p:nvSpPr>
        <p:spPr>
          <a:xfrm>
            <a:off x="3949992" y="890419"/>
            <a:ext cx="1341769" cy="931981"/>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latin typeface="Arial"/>
                <a:cs typeface="Arial"/>
              </a:rPr>
              <a:t>Network </a:t>
            </a:r>
            <a:r>
              <a:rPr lang="en-US" sz="1400" dirty="0">
                <a:solidFill>
                  <a:srgbClr val="000000"/>
                </a:solidFill>
                <a:latin typeface="Arial"/>
                <a:cs typeface="Arial"/>
              </a:rPr>
              <a:t>B</a:t>
            </a:r>
          </a:p>
        </p:txBody>
      </p:sp>
      <p:sp>
        <p:nvSpPr>
          <p:cNvPr id="10" name="Cloud 9"/>
          <p:cNvSpPr/>
          <p:nvPr/>
        </p:nvSpPr>
        <p:spPr>
          <a:xfrm>
            <a:off x="3949992" y="2523094"/>
            <a:ext cx="1341769" cy="931981"/>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latin typeface="Arial"/>
                <a:cs typeface="Arial"/>
              </a:rPr>
              <a:t>Network C</a:t>
            </a:r>
            <a:endParaRPr lang="en-US" sz="1400" dirty="0">
              <a:solidFill>
                <a:srgbClr val="000000"/>
              </a:solidFill>
              <a:latin typeface="Arial"/>
              <a:cs typeface="Arial"/>
            </a:endParaRPr>
          </a:p>
        </p:txBody>
      </p:sp>
      <p:sp>
        <p:nvSpPr>
          <p:cNvPr id="11" name="Cloud 10"/>
          <p:cNvSpPr/>
          <p:nvPr/>
        </p:nvSpPr>
        <p:spPr>
          <a:xfrm>
            <a:off x="7175531" y="1706757"/>
            <a:ext cx="1341769" cy="931981"/>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latin typeface="Arial"/>
                <a:cs typeface="Arial"/>
              </a:rPr>
              <a:t>Network </a:t>
            </a:r>
            <a:r>
              <a:rPr lang="en-US" sz="1400" dirty="0">
                <a:solidFill>
                  <a:srgbClr val="000000"/>
                </a:solidFill>
                <a:latin typeface="Arial"/>
                <a:cs typeface="Arial"/>
              </a:rPr>
              <a:t>D</a:t>
            </a:r>
          </a:p>
        </p:txBody>
      </p:sp>
      <p:sp>
        <p:nvSpPr>
          <p:cNvPr id="32" name="Cloud 31"/>
          <p:cNvSpPr/>
          <p:nvPr/>
        </p:nvSpPr>
        <p:spPr>
          <a:xfrm>
            <a:off x="724454" y="1706757"/>
            <a:ext cx="1341769" cy="931981"/>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latin typeface="Arial"/>
                <a:cs typeface="Arial"/>
              </a:rPr>
              <a:t>Network A</a:t>
            </a:r>
            <a:endParaRPr lang="en-US" sz="1400" dirty="0">
              <a:solidFill>
                <a:srgbClr val="000000"/>
              </a:solidFill>
              <a:latin typeface="Arial"/>
              <a:cs typeface="Arial"/>
            </a:endParaRPr>
          </a:p>
        </p:txBody>
      </p:sp>
      <p:sp>
        <p:nvSpPr>
          <p:cNvPr id="4" name="TextBox 3"/>
          <p:cNvSpPr txBox="1"/>
          <p:nvPr/>
        </p:nvSpPr>
        <p:spPr>
          <a:xfrm>
            <a:off x="3569450" y="956300"/>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B.A</a:t>
            </a:r>
            <a:endParaRPr lang="en-US" sz="1000" dirty="0">
              <a:latin typeface="Arial"/>
              <a:cs typeface="Arial"/>
            </a:endParaRPr>
          </a:p>
        </p:txBody>
      </p:sp>
      <p:sp>
        <p:nvSpPr>
          <p:cNvPr id="5" name="TextBox 4"/>
          <p:cNvSpPr txBox="1"/>
          <p:nvPr/>
        </p:nvSpPr>
        <p:spPr>
          <a:xfrm>
            <a:off x="1783645" y="2379093"/>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A.C</a:t>
            </a:r>
            <a:endParaRPr lang="en-US" sz="1000" dirty="0">
              <a:latin typeface="Arial"/>
              <a:cs typeface="Arial"/>
            </a:endParaRPr>
          </a:p>
        </p:txBody>
      </p:sp>
      <p:sp>
        <p:nvSpPr>
          <p:cNvPr id="6" name="TextBox 5"/>
          <p:cNvSpPr txBox="1"/>
          <p:nvPr/>
        </p:nvSpPr>
        <p:spPr>
          <a:xfrm>
            <a:off x="5214191" y="948192"/>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B.D</a:t>
            </a:r>
            <a:endParaRPr lang="en-US" sz="1000" dirty="0">
              <a:latin typeface="Arial"/>
              <a:cs typeface="Arial"/>
            </a:endParaRPr>
          </a:p>
        </p:txBody>
      </p:sp>
      <p:sp>
        <p:nvSpPr>
          <p:cNvPr id="7" name="TextBox 6"/>
          <p:cNvSpPr txBox="1"/>
          <p:nvPr/>
        </p:nvSpPr>
        <p:spPr>
          <a:xfrm>
            <a:off x="6962590" y="2422350"/>
            <a:ext cx="434071"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D.C</a:t>
            </a:r>
            <a:endParaRPr lang="en-US" sz="1000" dirty="0">
              <a:latin typeface="Arial"/>
              <a:cs typeface="Arial"/>
            </a:endParaRPr>
          </a:p>
        </p:txBody>
      </p:sp>
      <p:cxnSp>
        <p:nvCxnSpPr>
          <p:cNvPr id="12" name="Straight Connector 11"/>
          <p:cNvCxnSpPr>
            <a:stCxn id="9" idx="0"/>
            <a:endCxn id="58" idx="2"/>
          </p:cNvCxnSpPr>
          <p:nvPr/>
        </p:nvCxnSpPr>
        <p:spPr>
          <a:xfrm>
            <a:off x="5290643" y="1356410"/>
            <a:ext cx="1941641" cy="569054"/>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a:stCxn id="10" idx="0"/>
            <a:endCxn id="53" idx="2"/>
          </p:cNvCxnSpPr>
          <p:nvPr/>
        </p:nvCxnSpPr>
        <p:spPr>
          <a:xfrm flipV="1">
            <a:off x="5290643" y="2414606"/>
            <a:ext cx="1839216" cy="574479"/>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a:stCxn id="52" idx="2"/>
            <a:endCxn id="9" idx="2"/>
          </p:cNvCxnSpPr>
          <p:nvPr/>
        </p:nvCxnSpPr>
        <p:spPr>
          <a:xfrm rot="5400000" flipH="1" flipV="1">
            <a:off x="2751587" y="619833"/>
            <a:ext cx="465990" cy="1939144"/>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a:stCxn id="10" idx="2"/>
            <a:endCxn id="20" idx="6"/>
          </p:cNvCxnSpPr>
          <p:nvPr/>
        </p:nvCxnSpPr>
        <p:spPr>
          <a:xfrm rot="10800000">
            <a:off x="1963798" y="2363395"/>
            <a:ext cx="1990357" cy="625691"/>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a:stCxn id="10" idx="3"/>
            <a:endCxn id="9" idx="1"/>
          </p:cNvCxnSpPr>
          <p:nvPr/>
        </p:nvCxnSpPr>
        <p:spPr>
          <a:xfrm rot="5400000" flipH="1" flipV="1">
            <a:off x="4243391" y="2198895"/>
            <a:ext cx="754973" cy="1588"/>
          </a:xfrm>
          <a:prstGeom prst="line">
            <a:avLst/>
          </a:prstGeom>
        </p:spPr>
        <p:style>
          <a:lnRef idx="2">
            <a:schemeClr val="accent1"/>
          </a:lnRef>
          <a:fillRef idx="0">
            <a:schemeClr val="accent1"/>
          </a:fillRef>
          <a:effectRef idx="1">
            <a:schemeClr val="accent1"/>
          </a:effectRef>
          <a:fontRef idx="minor">
            <a:schemeClr val="tx1"/>
          </a:fontRef>
        </p:style>
      </p:cxnSp>
      <p:sp>
        <p:nvSpPr>
          <p:cNvPr id="17" name="Oval 16"/>
          <p:cNvSpPr/>
          <p:nvPr/>
        </p:nvSpPr>
        <p:spPr>
          <a:xfrm>
            <a:off x="673241" y="2112126"/>
            <a:ext cx="102425" cy="102425"/>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3902941" y="1305197"/>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Oval 18"/>
          <p:cNvSpPr/>
          <p:nvPr/>
        </p:nvSpPr>
        <p:spPr>
          <a:xfrm>
            <a:off x="1912585" y="1771826"/>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Oval 19"/>
          <p:cNvSpPr/>
          <p:nvPr/>
        </p:nvSpPr>
        <p:spPr>
          <a:xfrm>
            <a:off x="1861372" y="2312181"/>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5240548" y="1306785"/>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Oval 21"/>
          <p:cNvSpPr/>
          <p:nvPr/>
        </p:nvSpPr>
        <p:spPr>
          <a:xfrm>
            <a:off x="3898779" y="2923204"/>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Oval 22"/>
          <p:cNvSpPr/>
          <p:nvPr/>
        </p:nvSpPr>
        <p:spPr>
          <a:xfrm>
            <a:off x="8466087" y="2060913"/>
            <a:ext cx="102425" cy="102425"/>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TextBox 24"/>
          <p:cNvSpPr txBox="1"/>
          <p:nvPr/>
        </p:nvSpPr>
        <p:spPr>
          <a:xfrm>
            <a:off x="4231797" y="1763228"/>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B.C</a:t>
            </a:r>
            <a:endParaRPr lang="en-US" sz="1000" dirty="0">
              <a:latin typeface="Arial"/>
              <a:cs typeface="Arial"/>
            </a:endParaRPr>
          </a:p>
        </p:txBody>
      </p:sp>
      <p:sp>
        <p:nvSpPr>
          <p:cNvPr id="26" name="TextBox 25"/>
          <p:cNvSpPr txBox="1"/>
          <p:nvPr/>
        </p:nvSpPr>
        <p:spPr>
          <a:xfrm>
            <a:off x="3623666" y="2572366"/>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C.A</a:t>
            </a:r>
            <a:endParaRPr lang="en-US" sz="1000" dirty="0">
              <a:latin typeface="Arial"/>
              <a:cs typeface="Arial"/>
            </a:endParaRPr>
          </a:p>
        </p:txBody>
      </p:sp>
      <p:sp>
        <p:nvSpPr>
          <p:cNvPr id="27" name="TextBox 26"/>
          <p:cNvSpPr txBox="1"/>
          <p:nvPr/>
        </p:nvSpPr>
        <p:spPr>
          <a:xfrm>
            <a:off x="7016407" y="1525354"/>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a:latin typeface="Arial"/>
                <a:cs typeface="Arial"/>
              </a:rPr>
              <a:t>D</a:t>
            </a:r>
            <a:r>
              <a:rPr lang="en-US" sz="1000" dirty="0" smtClean="0">
                <a:latin typeface="Arial"/>
                <a:cs typeface="Arial"/>
              </a:rPr>
              <a:t>.B</a:t>
            </a:r>
            <a:endParaRPr lang="en-US" sz="1000" dirty="0">
              <a:latin typeface="Arial"/>
              <a:cs typeface="Arial"/>
            </a:endParaRPr>
          </a:p>
        </p:txBody>
      </p:sp>
      <p:sp>
        <p:nvSpPr>
          <p:cNvPr id="28" name="TextBox 27"/>
          <p:cNvSpPr txBox="1"/>
          <p:nvPr/>
        </p:nvSpPr>
        <p:spPr>
          <a:xfrm>
            <a:off x="5186340" y="2571404"/>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C.D</a:t>
            </a:r>
            <a:endParaRPr lang="en-US" sz="1000" dirty="0">
              <a:latin typeface="Arial"/>
              <a:cs typeface="Arial"/>
            </a:endParaRPr>
          </a:p>
        </p:txBody>
      </p:sp>
      <p:sp>
        <p:nvSpPr>
          <p:cNvPr id="29" name="TextBox 28"/>
          <p:cNvSpPr txBox="1"/>
          <p:nvPr/>
        </p:nvSpPr>
        <p:spPr>
          <a:xfrm>
            <a:off x="4570459" y="2163338"/>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C.B</a:t>
            </a:r>
            <a:endParaRPr lang="en-US" sz="1000" dirty="0">
              <a:latin typeface="Arial"/>
              <a:cs typeface="Arial"/>
            </a:endParaRPr>
          </a:p>
        </p:txBody>
      </p:sp>
      <p:sp>
        <p:nvSpPr>
          <p:cNvPr id="30" name="Oval 29"/>
          <p:cNvSpPr/>
          <p:nvPr/>
        </p:nvSpPr>
        <p:spPr>
          <a:xfrm>
            <a:off x="5240548" y="2923204"/>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TextBox 30"/>
          <p:cNvSpPr txBox="1"/>
          <p:nvPr/>
        </p:nvSpPr>
        <p:spPr>
          <a:xfrm>
            <a:off x="432377" y="131643"/>
            <a:ext cx="8327921" cy="400110"/>
          </a:xfrm>
          <a:prstGeom prst="rect">
            <a:avLst/>
          </a:prstGeom>
          <a:noFill/>
        </p:spPr>
        <p:txBody>
          <a:bodyPr wrap="none" rtlCol="0">
            <a:spAutoFit/>
          </a:bodyPr>
          <a:lstStyle/>
          <a:p>
            <a:pPr algn="ctr"/>
            <a:r>
              <a:rPr lang="en-US" sz="2000" b="1" dirty="0" smtClean="0"/>
              <a:t>Problem statement: EROs can be ambiguous with implicit bi-directional STPs </a:t>
            </a:r>
            <a:endParaRPr lang="en-US" sz="2000" b="1" dirty="0"/>
          </a:p>
        </p:txBody>
      </p:sp>
      <p:sp>
        <p:nvSpPr>
          <p:cNvPr id="45" name="TextBox 44"/>
          <p:cNvSpPr txBox="1"/>
          <p:nvPr/>
        </p:nvSpPr>
        <p:spPr>
          <a:xfrm>
            <a:off x="392945" y="1771826"/>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a:latin typeface="Arial"/>
                <a:cs typeface="Arial"/>
              </a:rPr>
              <a:t>A</a:t>
            </a:r>
            <a:r>
              <a:rPr lang="en-US" sz="1000" dirty="0" smtClean="0">
                <a:latin typeface="Arial"/>
                <a:cs typeface="Arial"/>
              </a:rPr>
              <a:t>.1</a:t>
            </a:r>
            <a:endParaRPr lang="en-US" sz="1000" dirty="0">
              <a:latin typeface="Arial"/>
              <a:cs typeface="Arial"/>
            </a:endParaRPr>
          </a:p>
        </p:txBody>
      </p:sp>
      <p:sp>
        <p:nvSpPr>
          <p:cNvPr id="52" name="TextBox 51"/>
          <p:cNvSpPr txBox="1"/>
          <p:nvPr/>
        </p:nvSpPr>
        <p:spPr>
          <a:xfrm>
            <a:off x="1799133" y="1422290"/>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A.B</a:t>
            </a:r>
            <a:endParaRPr lang="en-US" sz="1000" dirty="0">
              <a:latin typeface="Arial"/>
              <a:cs typeface="Arial"/>
            </a:endParaRPr>
          </a:p>
        </p:txBody>
      </p:sp>
      <p:sp>
        <p:nvSpPr>
          <p:cNvPr id="53" name="Oval 52"/>
          <p:cNvSpPr/>
          <p:nvPr/>
        </p:nvSpPr>
        <p:spPr>
          <a:xfrm>
            <a:off x="7129859" y="2363393"/>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Oval 57"/>
          <p:cNvSpPr/>
          <p:nvPr/>
        </p:nvSpPr>
        <p:spPr>
          <a:xfrm>
            <a:off x="7232284" y="1874251"/>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TextBox 58"/>
          <p:cNvSpPr txBox="1"/>
          <p:nvPr/>
        </p:nvSpPr>
        <p:spPr>
          <a:xfrm>
            <a:off x="8432116" y="1712016"/>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a:latin typeface="Arial"/>
                <a:cs typeface="Arial"/>
              </a:rPr>
              <a:t>D</a:t>
            </a:r>
            <a:r>
              <a:rPr lang="en-US" sz="1000" dirty="0" smtClean="0">
                <a:latin typeface="Arial"/>
                <a:cs typeface="Arial"/>
              </a:rPr>
              <a:t>.1</a:t>
            </a:r>
            <a:endParaRPr lang="en-US" sz="1000" dirty="0">
              <a:latin typeface="Arial"/>
              <a:cs typeface="Arial"/>
            </a:endParaRPr>
          </a:p>
        </p:txBody>
      </p:sp>
      <p:sp>
        <p:nvSpPr>
          <p:cNvPr id="85" name="Oval 84"/>
          <p:cNvSpPr/>
          <p:nvPr/>
        </p:nvSpPr>
        <p:spPr>
          <a:xfrm>
            <a:off x="4570459" y="2520191"/>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Oval 85"/>
          <p:cNvSpPr/>
          <p:nvPr/>
        </p:nvSpPr>
        <p:spPr>
          <a:xfrm>
            <a:off x="4568870" y="1770989"/>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Rectangle 87"/>
          <p:cNvSpPr/>
          <p:nvPr/>
        </p:nvSpPr>
        <p:spPr>
          <a:xfrm>
            <a:off x="2114823" y="4650028"/>
            <a:ext cx="361677"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89" name="Rectangle 88"/>
          <p:cNvSpPr/>
          <p:nvPr/>
        </p:nvSpPr>
        <p:spPr>
          <a:xfrm>
            <a:off x="2114823" y="4915108"/>
            <a:ext cx="361677"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0" name="Rectangle 89"/>
          <p:cNvSpPr/>
          <p:nvPr/>
        </p:nvSpPr>
        <p:spPr>
          <a:xfrm>
            <a:off x="1820301" y="5182804"/>
            <a:ext cx="361677"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1" name="Rectangle 90"/>
          <p:cNvSpPr/>
          <p:nvPr/>
        </p:nvSpPr>
        <p:spPr>
          <a:xfrm>
            <a:off x="2643012" y="5182804"/>
            <a:ext cx="361677"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2" name="Rectangle 91"/>
          <p:cNvSpPr/>
          <p:nvPr/>
        </p:nvSpPr>
        <p:spPr>
          <a:xfrm>
            <a:off x="7580056" y="4915108"/>
            <a:ext cx="361677"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3" name="Rectangle 92"/>
          <p:cNvSpPr/>
          <p:nvPr/>
        </p:nvSpPr>
        <p:spPr>
          <a:xfrm>
            <a:off x="4672884" y="4915108"/>
            <a:ext cx="361677"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4" name="Rectangle 93"/>
          <p:cNvSpPr/>
          <p:nvPr/>
        </p:nvSpPr>
        <p:spPr>
          <a:xfrm>
            <a:off x="4663551" y="4650028"/>
            <a:ext cx="361677"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5" name="Rectangle 94"/>
          <p:cNvSpPr/>
          <p:nvPr/>
        </p:nvSpPr>
        <p:spPr>
          <a:xfrm>
            <a:off x="7580056" y="4650028"/>
            <a:ext cx="361677"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6" name="Rectangle 95"/>
          <p:cNvSpPr/>
          <p:nvPr/>
        </p:nvSpPr>
        <p:spPr>
          <a:xfrm>
            <a:off x="2230887" y="5182804"/>
            <a:ext cx="361677" cy="225360"/>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7" name="Rectangle 96"/>
          <p:cNvSpPr/>
          <p:nvPr/>
        </p:nvSpPr>
        <p:spPr>
          <a:xfrm>
            <a:off x="5080195" y="4650028"/>
            <a:ext cx="361677" cy="225360"/>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8" name="Rectangle 97"/>
          <p:cNvSpPr/>
          <p:nvPr/>
        </p:nvSpPr>
        <p:spPr>
          <a:xfrm>
            <a:off x="5496839" y="4650028"/>
            <a:ext cx="361677" cy="225360"/>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9" name="Rectangle 98"/>
          <p:cNvSpPr/>
          <p:nvPr/>
        </p:nvSpPr>
        <p:spPr>
          <a:xfrm>
            <a:off x="6746771" y="4650028"/>
            <a:ext cx="361677" cy="225360"/>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100" name="Rectangle 99"/>
          <p:cNvSpPr/>
          <p:nvPr/>
        </p:nvSpPr>
        <p:spPr>
          <a:xfrm>
            <a:off x="5913483" y="4650028"/>
            <a:ext cx="361677" cy="225360"/>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101" name="Rectangle 100"/>
          <p:cNvSpPr/>
          <p:nvPr/>
        </p:nvSpPr>
        <p:spPr>
          <a:xfrm>
            <a:off x="7163415" y="4650028"/>
            <a:ext cx="361677" cy="225360"/>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102" name="Rectangle 101"/>
          <p:cNvSpPr/>
          <p:nvPr/>
        </p:nvSpPr>
        <p:spPr>
          <a:xfrm>
            <a:off x="5496839" y="4915108"/>
            <a:ext cx="361677" cy="225360"/>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103" name="Rectangle 102"/>
          <p:cNvSpPr/>
          <p:nvPr/>
        </p:nvSpPr>
        <p:spPr>
          <a:xfrm>
            <a:off x="6330127" y="4650028"/>
            <a:ext cx="361677" cy="225360"/>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104" name="Rectangle 103"/>
          <p:cNvSpPr/>
          <p:nvPr/>
        </p:nvSpPr>
        <p:spPr>
          <a:xfrm>
            <a:off x="5080195" y="4915108"/>
            <a:ext cx="361677" cy="225360"/>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105" name="Rectangle 104"/>
          <p:cNvSpPr/>
          <p:nvPr/>
        </p:nvSpPr>
        <p:spPr>
          <a:xfrm>
            <a:off x="5913483" y="4915108"/>
            <a:ext cx="361677" cy="225360"/>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106" name="Rectangle 105"/>
          <p:cNvSpPr/>
          <p:nvPr/>
        </p:nvSpPr>
        <p:spPr>
          <a:xfrm>
            <a:off x="6330127" y="4915108"/>
            <a:ext cx="361677" cy="225360"/>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107" name="Rectangle 106"/>
          <p:cNvSpPr/>
          <p:nvPr/>
        </p:nvSpPr>
        <p:spPr>
          <a:xfrm>
            <a:off x="6746771" y="4915108"/>
            <a:ext cx="361677" cy="225360"/>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108" name="Rectangle 107"/>
          <p:cNvSpPr/>
          <p:nvPr/>
        </p:nvSpPr>
        <p:spPr>
          <a:xfrm>
            <a:off x="7163415" y="4915108"/>
            <a:ext cx="361677" cy="225360"/>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grpSp>
        <p:nvGrpSpPr>
          <p:cNvPr id="117" name="Group 116"/>
          <p:cNvGrpSpPr/>
          <p:nvPr/>
        </p:nvGrpSpPr>
        <p:grpSpPr>
          <a:xfrm>
            <a:off x="3179483" y="6201323"/>
            <a:ext cx="2785034" cy="258256"/>
            <a:chOff x="2860911" y="6201323"/>
            <a:chExt cx="2785034" cy="258256"/>
          </a:xfrm>
        </p:grpSpPr>
        <p:sp>
          <p:nvSpPr>
            <p:cNvPr id="109" name="Rectangle 108"/>
            <p:cNvSpPr/>
            <p:nvPr/>
          </p:nvSpPr>
          <p:spPr>
            <a:xfrm>
              <a:off x="2860911" y="6213358"/>
              <a:ext cx="2757184" cy="246221"/>
            </a:xfrm>
            <a:prstGeom prst="rect">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11" name="Group 58"/>
            <p:cNvGrpSpPr/>
            <p:nvPr/>
          </p:nvGrpSpPr>
          <p:grpSpPr>
            <a:xfrm>
              <a:off x="2930264" y="6201323"/>
              <a:ext cx="1282581" cy="246221"/>
              <a:chOff x="2107969" y="6264642"/>
              <a:chExt cx="1282581" cy="246221"/>
            </a:xfrm>
          </p:grpSpPr>
          <p:sp>
            <p:nvSpPr>
              <p:cNvPr id="115" name="Oval 114"/>
              <p:cNvSpPr/>
              <p:nvPr/>
            </p:nvSpPr>
            <p:spPr>
              <a:xfrm>
                <a:off x="2107969" y="6336540"/>
                <a:ext cx="102425" cy="102425"/>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6" name="TextBox 115"/>
              <p:cNvSpPr txBox="1"/>
              <p:nvPr/>
            </p:nvSpPr>
            <p:spPr>
              <a:xfrm>
                <a:off x="2210394" y="6264642"/>
                <a:ext cx="1180156" cy="246221"/>
              </a:xfrm>
              <a:prstGeom prst="rect">
                <a:avLst/>
              </a:prstGeom>
              <a:noFill/>
            </p:spPr>
            <p:txBody>
              <a:bodyPr wrap="none" rtlCol="0">
                <a:spAutoFit/>
              </a:bodyPr>
              <a:lstStyle/>
              <a:p>
                <a:r>
                  <a:rPr lang="en-US" sz="1000" dirty="0" smtClean="0">
                    <a:latin typeface="Arial"/>
                    <a:cs typeface="Arial"/>
                  </a:rPr>
                  <a:t>Terminating</a:t>
                </a:r>
                <a:r>
                  <a:rPr lang="en-US" sz="1000" i="1" dirty="0" smtClean="0">
                    <a:latin typeface="Arial"/>
                    <a:cs typeface="Arial"/>
                  </a:rPr>
                  <a:t>* </a:t>
                </a:r>
                <a:r>
                  <a:rPr lang="en-US" sz="1000" dirty="0" smtClean="0">
                    <a:latin typeface="Arial"/>
                    <a:cs typeface="Arial"/>
                  </a:rPr>
                  <a:t>STP</a:t>
                </a:r>
                <a:endParaRPr lang="en-US" sz="1000" dirty="0">
                  <a:latin typeface="Arial"/>
                  <a:cs typeface="Arial"/>
                </a:endParaRPr>
              </a:p>
            </p:txBody>
          </p:sp>
        </p:grpSp>
        <p:grpSp>
          <p:nvGrpSpPr>
            <p:cNvPr id="112" name="Group 59"/>
            <p:cNvGrpSpPr/>
            <p:nvPr/>
          </p:nvGrpSpPr>
          <p:grpSpPr>
            <a:xfrm>
              <a:off x="4277766" y="6201323"/>
              <a:ext cx="1368179" cy="246221"/>
              <a:chOff x="2107969" y="6264642"/>
              <a:chExt cx="1368179" cy="246221"/>
            </a:xfrm>
          </p:grpSpPr>
          <p:sp>
            <p:nvSpPr>
              <p:cNvPr id="113" name="Oval 112"/>
              <p:cNvSpPr/>
              <p:nvPr/>
            </p:nvSpPr>
            <p:spPr>
              <a:xfrm>
                <a:off x="2107969" y="6336540"/>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4" name="TextBox 113"/>
              <p:cNvSpPr txBox="1"/>
              <p:nvPr/>
            </p:nvSpPr>
            <p:spPr>
              <a:xfrm>
                <a:off x="2210394" y="6264642"/>
                <a:ext cx="1265754" cy="246221"/>
              </a:xfrm>
              <a:prstGeom prst="rect">
                <a:avLst/>
              </a:prstGeom>
              <a:noFill/>
            </p:spPr>
            <p:txBody>
              <a:bodyPr wrap="none" rtlCol="0">
                <a:spAutoFit/>
              </a:bodyPr>
              <a:lstStyle/>
              <a:p>
                <a:r>
                  <a:rPr lang="en-US" sz="1000" dirty="0" smtClean="0">
                    <a:latin typeface="Arial"/>
                    <a:cs typeface="Arial"/>
                  </a:rPr>
                  <a:t>Intermediate* STP</a:t>
                </a:r>
              </a:p>
            </p:txBody>
          </p:sp>
        </p:grpSp>
      </p:grpSp>
      <p:sp>
        <p:nvSpPr>
          <p:cNvPr id="87" name="TextBox 86"/>
          <p:cNvSpPr txBox="1"/>
          <p:nvPr/>
        </p:nvSpPr>
        <p:spPr>
          <a:xfrm>
            <a:off x="1059391" y="4281125"/>
            <a:ext cx="7025218" cy="1200329"/>
          </a:xfrm>
          <a:prstGeom prst="rect">
            <a:avLst/>
          </a:prstGeom>
          <a:noFill/>
        </p:spPr>
        <p:txBody>
          <a:bodyPr wrap="none" rtlCol="0">
            <a:spAutoFit/>
          </a:bodyPr>
          <a:lstStyle/>
          <a:p>
            <a:r>
              <a:rPr lang="en-US" b="1" dirty="0" smtClean="0"/>
              <a:t>Request					Valid Path Solutions</a:t>
            </a:r>
          </a:p>
          <a:p>
            <a:r>
              <a:rPr lang="en-US" dirty="0" smtClean="0"/>
              <a:t>  A-Point = A.1				  Path 1: A.1, A.B, B.A, </a:t>
            </a:r>
            <a:r>
              <a:rPr lang="en-US" b="1" dirty="0" smtClean="0"/>
              <a:t>B.C</a:t>
            </a:r>
            <a:r>
              <a:rPr lang="en-US" dirty="0" smtClean="0"/>
              <a:t>, C.B, C.D, D.C, D.1</a:t>
            </a:r>
          </a:p>
          <a:p>
            <a:r>
              <a:rPr lang="en-US" dirty="0" smtClean="0"/>
              <a:t>  Z-Point = D.1				  Path 2: A.1, A.C, C.A, C.B, </a:t>
            </a:r>
            <a:r>
              <a:rPr lang="en-US" b="1" dirty="0" smtClean="0"/>
              <a:t>B.C</a:t>
            </a:r>
            <a:r>
              <a:rPr lang="en-US" dirty="0" smtClean="0"/>
              <a:t>, B.D, D.B, D.1</a:t>
            </a:r>
          </a:p>
          <a:p>
            <a:r>
              <a:rPr lang="en-US" dirty="0" smtClean="0"/>
              <a:t>  ERO = A.1, </a:t>
            </a:r>
            <a:r>
              <a:rPr lang="en-US" b="1" dirty="0" smtClean="0"/>
              <a:t>B.C</a:t>
            </a:r>
            <a:r>
              <a:rPr lang="en-US" dirty="0" smtClean="0"/>
              <a:t>, D.1</a:t>
            </a:r>
          </a:p>
        </p:txBody>
      </p:sp>
      <p:sp>
        <p:nvSpPr>
          <p:cNvPr id="118" name="TextBox 117"/>
          <p:cNvSpPr txBox="1"/>
          <p:nvPr/>
        </p:nvSpPr>
        <p:spPr>
          <a:xfrm>
            <a:off x="3864907" y="6611779"/>
            <a:ext cx="1513530" cy="246221"/>
          </a:xfrm>
          <a:prstGeom prst="rect">
            <a:avLst/>
          </a:prstGeom>
          <a:noFill/>
        </p:spPr>
        <p:txBody>
          <a:bodyPr wrap="none" rtlCol="0">
            <a:spAutoFit/>
          </a:bodyPr>
          <a:lstStyle/>
          <a:p>
            <a:r>
              <a:rPr lang="en-US" sz="1000" i="1" dirty="0" smtClean="0"/>
              <a:t>* As per request instance</a:t>
            </a:r>
            <a:endParaRPr lang="en-US" sz="1000" i="1" dirty="0"/>
          </a:p>
        </p:txBody>
      </p:sp>
      <p:sp>
        <p:nvSpPr>
          <p:cNvPr id="119" name="Freeform 118"/>
          <p:cNvSpPr/>
          <p:nvPr/>
        </p:nvSpPr>
        <p:spPr>
          <a:xfrm>
            <a:off x="747889" y="1312333"/>
            <a:ext cx="7761111" cy="1700389"/>
          </a:xfrm>
          <a:custGeom>
            <a:avLst/>
            <a:gdLst>
              <a:gd name="connsiteX0" fmla="*/ 0 w 7761111"/>
              <a:gd name="connsiteY0" fmla="*/ 811389 h 1700389"/>
              <a:gd name="connsiteX1" fmla="*/ 1213555 w 7761111"/>
              <a:gd name="connsiteY1" fmla="*/ 479778 h 1700389"/>
              <a:gd name="connsiteX2" fmla="*/ 3203222 w 7761111"/>
              <a:gd name="connsiteY2" fmla="*/ 0 h 1700389"/>
              <a:gd name="connsiteX3" fmla="*/ 3908778 w 7761111"/>
              <a:gd name="connsiteY3" fmla="*/ 508000 h 1700389"/>
              <a:gd name="connsiteX4" fmla="*/ 3908778 w 7761111"/>
              <a:gd name="connsiteY4" fmla="*/ 1255889 h 1700389"/>
              <a:gd name="connsiteX5" fmla="*/ 4550833 w 7761111"/>
              <a:gd name="connsiteY5" fmla="*/ 1700389 h 1700389"/>
              <a:gd name="connsiteX6" fmla="*/ 6434667 w 7761111"/>
              <a:gd name="connsiteY6" fmla="*/ 1114778 h 1700389"/>
              <a:gd name="connsiteX7" fmla="*/ 7761111 w 7761111"/>
              <a:gd name="connsiteY7" fmla="*/ 825500 h 1700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11" h="1700389">
                <a:moveTo>
                  <a:pt x="0" y="811389"/>
                </a:moveTo>
                <a:lnTo>
                  <a:pt x="1213555" y="479778"/>
                </a:lnTo>
                <a:lnTo>
                  <a:pt x="3203222" y="0"/>
                </a:lnTo>
                <a:lnTo>
                  <a:pt x="3908778" y="508000"/>
                </a:lnTo>
                <a:lnTo>
                  <a:pt x="3908778" y="1255889"/>
                </a:lnTo>
                <a:lnTo>
                  <a:pt x="4550833" y="1700389"/>
                </a:lnTo>
                <a:lnTo>
                  <a:pt x="6434667" y="1114778"/>
                </a:lnTo>
                <a:lnTo>
                  <a:pt x="7761111" y="825500"/>
                </a:lnTo>
              </a:path>
            </a:pathLst>
          </a:custGeom>
          <a:ln w="25400" cap="flat" cmpd="sng" algn="ctr">
            <a:solidFill>
              <a:srgbClr val="800000"/>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0" name="Freeform 119"/>
          <p:cNvSpPr/>
          <p:nvPr/>
        </p:nvSpPr>
        <p:spPr>
          <a:xfrm>
            <a:off x="719667" y="1319389"/>
            <a:ext cx="7796389" cy="1707444"/>
          </a:xfrm>
          <a:custGeom>
            <a:avLst/>
            <a:gdLst>
              <a:gd name="connsiteX0" fmla="*/ 0 w 7796389"/>
              <a:gd name="connsiteY0" fmla="*/ 881944 h 1707444"/>
              <a:gd name="connsiteX1" fmla="*/ 1192389 w 7796389"/>
              <a:gd name="connsiteY1" fmla="*/ 1072444 h 1707444"/>
              <a:gd name="connsiteX2" fmla="*/ 3224389 w 7796389"/>
              <a:gd name="connsiteY2" fmla="*/ 1707444 h 1707444"/>
              <a:gd name="connsiteX3" fmla="*/ 3859389 w 7796389"/>
              <a:gd name="connsiteY3" fmla="*/ 1248833 h 1707444"/>
              <a:gd name="connsiteX4" fmla="*/ 3866444 w 7796389"/>
              <a:gd name="connsiteY4" fmla="*/ 500944 h 1707444"/>
              <a:gd name="connsiteX5" fmla="*/ 4572000 w 7796389"/>
              <a:gd name="connsiteY5" fmla="*/ 0 h 1707444"/>
              <a:gd name="connsiteX6" fmla="*/ 6568722 w 7796389"/>
              <a:gd name="connsiteY6" fmla="*/ 585611 h 1707444"/>
              <a:gd name="connsiteX7" fmla="*/ 7796389 w 7796389"/>
              <a:gd name="connsiteY7" fmla="*/ 754944 h 1707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96389" h="1707444">
                <a:moveTo>
                  <a:pt x="0" y="881944"/>
                </a:moveTo>
                <a:lnTo>
                  <a:pt x="1192389" y="1072444"/>
                </a:lnTo>
                <a:lnTo>
                  <a:pt x="3224389" y="1707444"/>
                </a:lnTo>
                <a:lnTo>
                  <a:pt x="3859389" y="1248833"/>
                </a:lnTo>
                <a:cubicBezTo>
                  <a:pt x="3861741" y="999537"/>
                  <a:pt x="3866444" y="500944"/>
                  <a:pt x="3866444" y="500944"/>
                </a:cubicBezTo>
                <a:lnTo>
                  <a:pt x="4572000" y="0"/>
                </a:lnTo>
                <a:lnTo>
                  <a:pt x="6568722" y="585611"/>
                </a:lnTo>
                <a:lnTo>
                  <a:pt x="7796389" y="754944"/>
                </a:lnTo>
              </a:path>
            </a:pathLst>
          </a:custGeom>
          <a:ln w="25400" cap="flat" cmpd="sng" algn="ctr">
            <a:solidFill>
              <a:srgbClr val="000090"/>
            </a:solidFill>
            <a:prstDash val="dashDot"/>
            <a:round/>
            <a:headEnd type="none" w="med" len="med"/>
            <a:tailEnd type="none" w="med"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1" name="TextBox 120"/>
          <p:cNvSpPr txBox="1"/>
          <p:nvPr/>
        </p:nvSpPr>
        <p:spPr>
          <a:xfrm rot="20775820">
            <a:off x="2597272" y="1308586"/>
            <a:ext cx="582211" cy="276999"/>
          </a:xfrm>
          <a:prstGeom prst="rect">
            <a:avLst/>
          </a:prstGeom>
          <a:noFill/>
        </p:spPr>
        <p:txBody>
          <a:bodyPr wrap="none" rtlCol="0">
            <a:spAutoFit/>
          </a:bodyPr>
          <a:lstStyle/>
          <a:p>
            <a:r>
              <a:rPr lang="en-US" sz="1200" b="1" dirty="0" smtClean="0"/>
              <a:t>Path 1</a:t>
            </a:r>
            <a:endParaRPr lang="en-US" sz="1200" b="1" dirty="0"/>
          </a:p>
        </p:txBody>
      </p:sp>
      <p:sp>
        <p:nvSpPr>
          <p:cNvPr id="122" name="TextBox 121"/>
          <p:cNvSpPr txBox="1"/>
          <p:nvPr/>
        </p:nvSpPr>
        <p:spPr>
          <a:xfrm rot="1076876">
            <a:off x="2663232" y="2676654"/>
            <a:ext cx="582211" cy="276999"/>
          </a:xfrm>
          <a:prstGeom prst="rect">
            <a:avLst/>
          </a:prstGeom>
          <a:noFill/>
        </p:spPr>
        <p:txBody>
          <a:bodyPr wrap="none" rtlCol="0">
            <a:spAutoFit/>
          </a:bodyPr>
          <a:lstStyle/>
          <a:p>
            <a:r>
              <a:rPr lang="en-US" sz="1200" b="1" dirty="0" smtClean="0"/>
              <a:t>Path 2</a:t>
            </a:r>
            <a:endParaRPr lang="en-US" sz="1200" b="1" dirty="0"/>
          </a:p>
        </p:txBody>
      </p:sp>
      <p:sp>
        <p:nvSpPr>
          <p:cNvPr id="124" name="Rectangular Callout 123"/>
          <p:cNvSpPr/>
          <p:nvPr/>
        </p:nvSpPr>
        <p:spPr>
          <a:xfrm>
            <a:off x="5080196" y="1874252"/>
            <a:ext cx="1481471" cy="186662"/>
          </a:xfrm>
          <a:prstGeom prst="wedgeRectCallout">
            <a:avLst>
              <a:gd name="adj1" fmla="val -78772"/>
              <a:gd name="adj2" fmla="val -77465"/>
            </a:avLst>
          </a:prstGeom>
          <a:solidFill>
            <a:schemeClr val="bg1">
              <a:lumMod val="8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rgbClr val="000000"/>
                </a:solidFill>
              </a:rPr>
              <a:t>Selected STP (B.C) in ERO </a:t>
            </a:r>
            <a:endParaRPr lang="en-US" sz="1000" dirty="0">
              <a:solidFill>
                <a:srgbClr val="000000"/>
              </a:solidFill>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loud 8"/>
          <p:cNvSpPr/>
          <p:nvPr/>
        </p:nvSpPr>
        <p:spPr>
          <a:xfrm>
            <a:off x="3949992" y="890419"/>
            <a:ext cx="1341769" cy="931981"/>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latin typeface="Arial"/>
                <a:cs typeface="Arial"/>
              </a:rPr>
              <a:t>Network </a:t>
            </a:r>
            <a:r>
              <a:rPr lang="en-US" sz="1400" dirty="0">
                <a:solidFill>
                  <a:srgbClr val="000000"/>
                </a:solidFill>
                <a:latin typeface="Arial"/>
                <a:cs typeface="Arial"/>
              </a:rPr>
              <a:t>B</a:t>
            </a:r>
          </a:p>
        </p:txBody>
      </p:sp>
      <p:sp>
        <p:nvSpPr>
          <p:cNvPr id="10" name="Cloud 9"/>
          <p:cNvSpPr/>
          <p:nvPr/>
        </p:nvSpPr>
        <p:spPr>
          <a:xfrm>
            <a:off x="3949992" y="2523094"/>
            <a:ext cx="1341769" cy="931981"/>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latin typeface="Arial"/>
                <a:cs typeface="Arial"/>
              </a:rPr>
              <a:t>Network C</a:t>
            </a:r>
            <a:endParaRPr lang="en-US" sz="1400" dirty="0">
              <a:solidFill>
                <a:srgbClr val="000000"/>
              </a:solidFill>
              <a:latin typeface="Arial"/>
              <a:cs typeface="Arial"/>
            </a:endParaRPr>
          </a:p>
        </p:txBody>
      </p:sp>
      <p:sp>
        <p:nvSpPr>
          <p:cNvPr id="11" name="Cloud 10"/>
          <p:cNvSpPr/>
          <p:nvPr/>
        </p:nvSpPr>
        <p:spPr>
          <a:xfrm>
            <a:off x="7175531" y="1706757"/>
            <a:ext cx="1341769" cy="931981"/>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latin typeface="Arial"/>
                <a:cs typeface="Arial"/>
              </a:rPr>
              <a:t>Network </a:t>
            </a:r>
            <a:r>
              <a:rPr lang="en-US" sz="1400" dirty="0">
                <a:solidFill>
                  <a:srgbClr val="000000"/>
                </a:solidFill>
                <a:latin typeface="Arial"/>
                <a:cs typeface="Arial"/>
              </a:rPr>
              <a:t>D</a:t>
            </a:r>
          </a:p>
        </p:txBody>
      </p:sp>
      <p:sp>
        <p:nvSpPr>
          <p:cNvPr id="32" name="Cloud 31"/>
          <p:cNvSpPr/>
          <p:nvPr/>
        </p:nvSpPr>
        <p:spPr>
          <a:xfrm>
            <a:off x="724454" y="1706757"/>
            <a:ext cx="1341769" cy="931981"/>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latin typeface="Arial"/>
                <a:cs typeface="Arial"/>
              </a:rPr>
              <a:t>Network A</a:t>
            </a:r>
            <a:endParaRPr lang="en-US" sz="1400" dirty="0">
              <a:solidFill>
                <a:srgbClr val="000000"/>
              </a:solidFill>
              <a:latin typeface="Arial"/>
              <a:cs typeface="Arial"/>
            </a:endParaRPr>
          </a:p>
        </p:txBody>
      </p:sp>
      <p:sp>
        <p:nvSpPr>
          <p:cNvPr id="4" name="TextBox 3"/>
          <p:cNvSpPr txBox="1"/>
          <p:nvPr/>
        </p:nvSpPr>
        <p:spPr>
          <a:xfrm>
            <a:off x="3569450" y="956300"/>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B.A</a:t>
            </a:r>
            <a:endParaRPr lang="en-US" sz="1000" dirty="0">
              <a:latin typeface="Arial"/>
              <a:cs typeface="Arial"/>
            </a:endParaRPr>
          </a:p>
        </p:txBody>
      </p:sp>
      <p:sp>
        <p:nvSpPr>
          <p:cNvPr id="5" name="TextBox 4"/>
          <p:cNvSpPr txBox="1"/>
          <p:nvPr/>
        </p:nvSpPr>
        <p:spPr>
          <a:xfrm>
            <a:off x="1783645" y="2379093"/>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A.C</a:t>
            </a:r>
            <a:endParaRPr lang="en-US" sz="1000" dirty="0">
              <a:latin typeface="Arial"/>
              <a:cs typeface="Arial"/>
            </a:endParaRPr>
          </a:p>
        </p:txBody>
      </p:sp>
      <p:sp>
        <p:nvSpPr>
          <p:cNvPr id="6" name="TextBox 5"/>
          <p:cNvSpPr txBox="1"/>
          <p:nvPr/>
        </p:nvSpPr>
        <p:spPr>
          <a:xfrm>
            <a:off x="5214191" y="948192"/>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B.D</a:t>
            </a:r>
            <a:endParaRPr lang="en-US" sz="1000" dirty="0">
              <a:latin typeface="Arial"/>
              <a:cs typeface="Arial"/>
            </a:endParaRPr>
          </a:p>
        </p:txBody>
      </p:sp>
      <p:sp>
        <p:nvSpPr>
          <p:cNvPr id="7" name="TextBox 6"/>
          <p:cNvSpPr txBox="1"/>
          <p:nvPr/>
        </p:nvSpPr>
        <p:spPr>
          <a:xfrm>
            <a:off x="6962590" y="2422350"/>
            <a:ext cx="434071"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D.C</a:t>
            </a:r>
            <a:endParaRPr lang="en-US" sz="1000" dirty="0">
              <a:latin typeface="Arial"/>
              <a:cs typeface="Arial"/>
            </a:endParaRPr>
          </a:p>
        </p:txBody>
      </p:sp>
      <p:cxnSp>
        <p:nvCxnSpPr>
          <p:cNvPr id="12" name="Straight Connector 11"/>
          <p:cNvCxnSpPr>
            <a:stCxn id="9" idx="0"/>
            <a:endCxn id="58" idx="2"/>
          </p:cNvCxnSpPr>
          <p:nvPr/>
        </p:nvCxnSpPr>
        <p:spPr>
          <a:xfrm>
            <a:off x="5290643" y="1356410"/>
            <a:ext cx="1941641" cy="569054"/>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a:stCxn id="10" idx="0"/>
            <a:endCxn id="53" idx="2"/>
          </p:cNvCxnSpPr>
          <p:nvPr/>
        </p:nvCxnSpPr>
        <p:spPr>
          <a:xfrm flipV="1">
            <a:off x="5290643" y="2414606"/>
            <a:ext cx="1839216" cy="574479"/>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a:stCxn id="52" idx="2"/>
            <a:endCxn id="9" idx="2"/>
          </p:cNvCxnSpPr>
          <p:nvPr/>
        </p:nvCxnSpPr>
        <p:spPr>
          <a:xfrm rot="5400000" flipH="1" flipV="1">
            <a:off x="2751587" y="619833"/>
            <a:ext cx="465990" cy="1939144"/>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a:stCxn id="10" idx="2"/>
            <a:endCxn id="20" idx="6"/>
          </p:cNvCxnSpPr>
          <p:nvPr/>
        </p:nvCxnSpPr>
        <p:spPr>
          <a:xfrm rot="10800000">
            <a:off x="1963798" y="2363395"/>
            <a:ext cx="1990357" cy="625691"/>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a:stCxn id="10" idx="3"/>
            <a:endCxn id="9" idx="1"/>
          </p:cNvCxnSpPr>
          <p:nvPr/>
        </p:nvCxnSpPr>
        <p:spPr>
          <a:xfrm rot="5400000" flipH="1" flipV="1">
            <a:off x="4243391" y="2198895"/>
            <a:ext cx="754973" cy="1588"/>
          </a:xfrm>
          <a:prstGeom prst="line">
            <a:avLst/>
          </a:prstGeom>
        </p:spPr>
        <p:style>
          <a:lnRef idx="2">
            <a:schemeClr val="accent1"/>
          </a:lnRef>
          <a:fillRef idx="0">
            <a:schemeClr val="accent1"/>
          </a:fillRef>
          <a:effectRef idx="1">
            <a:schemeClr val="accent1"/>
          </a:effectRef>
          <a:fontRef idx="minor">
            <a:schemeClr val="tx1"/>
          </a:fontRef>
        </p:style>
      </p:cxnSp>
      <p:sp>
        <p:nvSpPr>
          <p:cNvPr id="17" name="Oval 16"/>
          <p:cNvSpPr/>
          <p:nvPr/>
        </p:nvSpPr>
        <p:spPr>
          <a:xfrm>
            <a:off x="673241" y="2112126"/>
            <a:ext cx="102425" cy="102425"/>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3902941" y="1305197"/>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Oval 18"/>
          <p:cNvSpPr/>
          <p:nvPr/>
        </p:nvSpPr>
        <p:spPr>
          <a:xfrm>
            <a:off x="1912585" y="1771826"/>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Oval 19"/>
          <p:cNvSpPr/>
          <p:nvPr/>
        </p:nvSpPr>
        <p:spPr>
          <a:xfrm>
            <a:off x="1861372" y="2312181"/>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5240548" y="1306785"/>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Oval 21"/>
          <p:cNvSpPr/>
          <p:nvPr/>
        </p:nvSpPr>
        <p:spPr>
          <a:xfrm>
            <a:off x="3898779" y="2923204"/>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Oval 22"/>
          <p:cNvSpPr/>
          <p:nvPr/>
        </p:nvSpPr>
        <p:spPr>
          <a:xfrm>
            <a:off x="8466087" y="2060913"/>
            <a:ext cx="102425" cy="102425"/>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TextBox 24"/>
          <p:cNvSpPr txBox="1"/>
          <p:nvPr/>
        </p:nvSpPr>
        <p:spPr>
          <a:xfrm>
            <a:off x="4231797" y="1763228"/>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B.C</a:t>
            </a:r>
            <a:endParaRPr lang="en-US" sz="1000" dirty="0">
              <a:latin typeface="Arial"/>
              <a:cs typeface="Arial"/>
            </a:endParaRPr>
          </a:p>
        </p:txBody>
      </p:sp>
      <p:sp>
        <p:nvSpPr>
          <p:cNvPr id="26" name="TextBox 25"/>
          <p:cNvSpPr txBox="1"/>
          <p:nvPr/>
        </p:nvSpPr>
        <p:spPr>
          <a:xfrm>
            <a:off x="3623666" y="2572366"/>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C.A</a:t>
            </a:r>
            <a:endParaRPr lang="en-US" sz="1000" dirty="0">
              <a:latin typeface="Arial"/>
              <a:cs typeface="Arial"/>
            </a:endParaRPr>
          </a:p>
        </p:txBody>
      </p:sp>
      <p:sp>
        <p:nvSpPr>
          <p:cNvPr id="27" name="TextBox 26"/>
          <p:cNvSpPr txBox="1"/>
          <p:nvPr/>
        </p:nvSpPr>
        <p:spPr>
          <a:xfrm>
            <a:off x="7016407" y="1525354"/>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a:latin typeface="Arial"/>
                <a:cs typeface="Arial"/>
              </a:rPr>
              <a:t>D</a:t>
            </a:r>
            <a:r>
              <a:rPr lang="en-US" sz="1000" dirty="0" smtClean="0">
                <a:latin typeface="Arial"/>
                <a:cs typeface="Arial"/>
              </a:rPr>
              <a:t>.B</a:t>
            </a:r>
            <a:endParaRPr lang="en-US" sz="1000" dirty="0">
              <a:latin typeface="Arial"/>
              <a:cs typeface="Arial"/>
            </a:endParaRPr>
          </a:p>
        </p:txBody>
      </p:sp>
      <p:sp>
        <p:nvSpPr>
          <p:cNvPr id="28" name="TextBox 27"/>
          <p:cNvSpPr txBox="1"/>
          <p:nvPr/>
        </p:nvSpPr>
        <p:spPr>
          <a:xfrm>
            <a:off x="5186340" y="2571404"/>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C.D</a:t>
            </a:r>
            <a:endParaRPr lang="en-US" sz="1000" dirty="0">
              <a:latin typeface="Arial"/>
              <a:cs typeface="Arial"/>
            </a:endParaRPr>
          </a:p>
        </p:txBody>
      </p:sp>
      <p:sp>
        <p:nvSpPr>
          <p:cNvPr id="30" name="Oval 29"/>
          <p:cNvSpPr/>
          <p:nvPr/>
        </p:nvSpPr>
        <p:spPr>
          <a:xfrm>
            <a:off x="5240548" y="2923204"/>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TextBox 30"/>
          <p:cNvSpPr txBox="1"/>
          <p:nvPr/>
        </p:nvSpPr>
        <p:spPr>
          <a:xfrm>
            <a:off x="1701152" y="131643"/>
            <a:ext cx="5741701" cy="400110"/>
          </a:xfrm>
          <a:prstGeom prst="rect">
            <a:avLst/>
          </a:prstGeom>
          <a:noFill/>
        </p:spPr>
        <p:txBody>
          <a:bodyPr wrap="none" rtlCol="0">
            <a:spAutoFit/>
          </a:bodyPr>
          <a:lstStyle/>
          <a:p>
            <a:pPr algn="ctr"/>
            <a:r>
              <a:rPr lang="en-US" sz="2000" b="1" dirty="0" smtClean="0"/>
              <a:t>Solution Option 1: Use Dual-</a:t>
            </a:r>
            <a:r>
              <a:rPr lang="en-US" sz="2000" b="1" dirty="0" err="1" smtClean="0"/>
              <a:t>STPs/Full-SDPs</a:t>
            </a:r>
            <a:r>
              <a:rPr lang="en-US" sz="2000" b="1" dirty="0" smtClean="0"/>
              <a:t> for </a:t>
            </a:r>
            <a:r>
              <a:rPr lang="en-US" sz="2000" b="1" dirty="0" err="1" smtClean="0"/>
              <a:t>EROs</a:t>
            </a:r>
            <a:endParaRPr lang="en-US" sz="2000" b="1" dirty="0"/>
          </a:p>
        </p:txBody>
      </p:sp>
      <p:sp>
        <p:nvSpPr>
          <p:cNvPr id="45" name="TextBox 44"/>
          <p:cNvSpPr txBox="1"/>
          <p:nvPr/>
        </p:nvSpPr>
        <p:spPr>
          <a:xfrm>
            <a:off x="392945" y="1771826"/>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a:latin typeface="Arial"/>
                <a:cs typeface="Arial"/>
              </a:rPr>
              <a:t>A</a:t>
            </a:r>
            <a:r>
              <a:rPr lang="en-US" sz="1000" dirty="0" smtClean="0">
                <a:latin typeface="Arial"/>
                <a:cs typeface="Arial"/>
              </a:rPr>
              <a:t>.1</a:t>
            </a:r>
            <a:endParaRPr lang="en-US" sz="1000" dirty="0">
              <a:latin typeface="Arial"/>
              <a:cs typeface="Arial"/>
            </a:endParaRPr>
          </a:p>
        </p:txBody>
      </p:sp>
      <p:sp>
        <p:nvSpPr>
          <p:cNvPr id="52" name="TextBox 51"/>
          <p:cNvSpPr txBox="1"/>
          <p:nvPr/>
        </p:nvSpPr>
        <p:spPr>
          <a:xfrm>
            <a:off x="1799133" y="1422290"/>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A.B</a:t>
            </a:r>
            <a:endParaRPr lang="en-US" sz="1000" dirty="0">
              <a:latin typeface="Arial"/>
              <a:cs typeface="Arial"/>
            </a:endParaRPr>
          </a:p>
        </p:txBody>
      </p:sp>
      <p:sp>
        <p:nvSpPr>
          <p:cNvPr id="53" name="Oval 52"/>
          <p:cNvSpPr/>
          <p:nvPr/>
        </p:nvSpPr>
        <p:spPr>
          <a:xfrm>
            <a:off x="7129859" y="2363393"/>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Oval 57"/>
          <p:cNvSpPr/>
          <p:nvPr/>
        </p:nvSpPr>
        <p:spPr>
          <a:xfrm>
            <a:off x="7232284" y="1874251"/>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TextBox 58"/>
          <p:cNvSpPr txBox="1"/>
          <p:nvPr/>
        </p:nvSpPr>
        <p:spPr>
          <a:xfrm>
            <a:off x="8432116" y="1712016"/>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a:latin typeface="Arial"/>
                <a:cs typeface="Arial"/>
              </a:rPr>
              <a:t>D</a:t>
            </a:r>
            <a:r>
              <a:rPr lang="en-US" sz="1000" dirty="0" smtClean="0">
                <a:latin typeface="Arial"/>
                <a:cs typeface="Arial"/>
              </a:rPr>
              <a:t>.1</a:t>
            </a:r>
            <a:endParaRPr lang="en-US" sz="1000" dirty="0">
              <a:latin typeface="Arial"/>
              <a:cs typeface="Arial"/>
            </a:endParaRPr>
          </a:p>
        </p:txBody>
      </p:sp>
      <p:sp>
        <p:nvSpPr>
          <p:cNvPr id="85" name="Oval 84"/>
          <p:cNvSpPr/>
          <p:nvPr/>
        </p:nvSpPr>
        <p:spPr>
          <a:xfrm>
            <a:off x="4570459" y="2520191"/>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Oval 85"/>
          <p:cNvSpPr/>
          <p:nvPr/>
        </p:nvSpPr>
        <p:spPr>
          <a:xfrm>
            <a:off x="4568870" y="1770989"/>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Rectangle 87"/>
          <p:cNvSpPr/>
          <p:nvPr/>
        </p:nvSpPr>
        <p:spPr>
          <a:xfrm>
            <a:off x="2114823" y="4650028"/>
            <a:ext cx="361677"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89" name="Rectangle 88"/>
          <p:cNvSpPr/>
          <p:nvPr/>
        </p:nvSpPr>
        <p:spPr>
          <a:xfrm>
            <a:off x="2114823" y="4915108"/>
            <a:ext cx="361677"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0" name="Rectangle 89"/>
          <p:cNvSpPr/>
          <p:nvPr/>
        </p:nvSpPr>
        <p:spPr>
          <a:xfrm>
            <a:off x="1820301" y="5182804"/>
            <a:ext cx="361677"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1" name="Rectangle 90"/>
          <p:cNvSpPr/>
          <p:nvPr/>
        </p:nvSpPr>
        <p:spPr>
          <a:xfrm>
            <a:off x="3066372" y="5182804"/>
            <a:ext cx="361677"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4" name="Rectangle 93"/>
          <p:cNvSpPr/>
          <p:nvPr/>
        </p:nvSpPr>
        <p:spPr>
          <a:xfrm>
            <a:off x="4663551" y="4650028"/>
            <a:ext cx="361677"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5" name="Rectangle 94"/>
          <p:cNvSpPr/>
          <p:nvPr/>
        </p:nvSpPr>
        <p:spPr>
          <a:xfrm>
            <a:off x="7580056" y="4650028"/>
            <a:ext cx="361677"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6" name="Rectangle 95"/>
          <p:cNvSpPr/>
          <p:nvPr/>
        </p:nvSpPr>
        <p:spPr>
          <a:xfrm>
            <a:off x="2259111" y="5182804"/>
            <a:ext cx="746557" cy="225360"/>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7" name="Rectangle 96"/>
          <p:cNvSpPr/>
          <p:nvPr/>
        </p:nvSpPr>
        <p:spPr>
          <a:xfrm>
            <a:off x="5080195" y="4650028"/>
            <a:ext cx="778321" cy="225360"/>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9" name="Rectangle 98"/>
          <p:cNvSpPr/>
          <p:nvPr/>
        </p:nvSpPr>
        <p:spPr>
          <a:xfrm>
            <a:off x="6746771" y="4650028"/>
            <a:ext cx="778321" cy="225360"/>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100" name="Rectangle 99"/>
          <p:cNvSpPr/>
          <p:nvPr/>
        </p:nvSpPr>
        <p:spPr>
          <a:xfrm>
            <a:off x="5913483" y="4650028"/>
            <a:ext cx="778321" cy="225360"/>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grpSp>
        <p:nvGrpSpPr>
          <p:cNvPr id="2" name="Group 116"/>
          <p:cNvGrpSpPr/>
          <p:nvPr/>
        </p:nvGrpSpPr>
        <p:grpSpPr>
          <a:xfrm>
            <a:off x="3179483" y="6201323"/>
            <a:ext cx="2785034" cy="258256"/>
            <a:chOff x="2860911" y="6201323"/>
            <a:chExt cx="2785034" cy="258256"/>
          </a:xfrm>
        </p:grpSpPr>
        <p:sp>
          <p:nvSpPr>
            <p:cNvPr id="109" name="Rectangle 108"/>
            <p:cNvSpPr/>
            <p:nvPr/>
          </p:nvSpPr>
          <p:spPr>
            <a:xfrm>
              <a:off x="2860911" y="6213358"/>
              <a:ext cx="2757184" cy="246221"/>
            </a:xfrm>
            <a:prstGeom prst="rect">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 name="Group 58"/>
            <p:cNvGrpSpPr/>
            <p:nvPr/>
          </p:nvGrpSpPr>
          <p:grpSpPr>
            <a:xfrm>
              <a:off x="2930264" y="6201323"/>
              <a:ext cx="1282581" cy="246221"/>
              <a:chOff x="2107969" y="6264642"/>
              <a:chExt cx="1282581" cy="246221"/>
            </a:xfrm>
          </p:grpSpPr>
          <p:sp>
            <p:nvSpPr>
              <p:cNvPr id="115" name="Oval 114"/>
              <p:cNvSpPr/>
              <p:nvPr/>
            </p:nvSpPr>
            <p:spPr>
              <a:xfrm>
                <a:off x="2107969" y="6336540"/>
                <a:ext cx="102425" cy="102425"/>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6" name="TextBox 115"/>
              <p:cNvSpPr txBox="1"/>
              <p:nvPr/>
            </p:nvSpPr>
            <p:spPr>
              <a:xfrm>
                <a:off x="2210394" y="6264642"/>
                <a:ext cx="1180156" cy="246221"/>
              </a:xfrm>
              <a:prstGeom prst="rect">
                <a:avLst/>
              </a:prstGeom>
              <a:noFill/>
            </p:spPr>
            <p:txBody>
              <a:bodyPr wrap="none" rtlCol="0">
                <a:spAutoFit/>
              </a:bodyPr>
              <a:lstStyle/>
              <a:p>
                <a:r>
                  <a:rPr lang="en-US" sz="1000" dirty="0" smtClean="0">
                    <a:latin typeface="Arial"/>
                    <a:cs typeface="Arial"/>
                  </a:rPr>
                  <a:t>Terminating</a:t>
                </a:r>
                <a:r>
                  <a:rPr lang="en-US" sz="1000" i="1" dirty="0" smtClean="0">
                    <a:latin typeface="Arial"/>
                    <a:cs typeface="Arial"/>
                  </a:rPr>
                  <a:t>* </a:t>
                </a:r>
                <a:r>
                  <a:rPr lang="en-US" sz="1000" dirty="0" smtClean="0">
                    <a:latin typeface="Arial"/>
                    <a:cs typeface="Arial"/>
                  </a:rPr>
                  <a:t>STP</a:t>
                </a:r>
                <a:endParaRPr lang="en-US" sz="1000" dirty="0">
                  <a:latin typeface="Arial"/>
                  <a:cs typeface="Arial"/>
                </a:endParaRPr>
              </a:p>
            </p:txBody>
          </p:sp>
        </p:grpSp>
        <p:grpSp>
          <p:nvGrpSpPr>
            <p:cNvPr id="8" name="Group 59"/>
            <p:cNvGrpSpPr/>
            <p:nvPr/>
          </p:nvGrpSpPr>
          <p:grpSpPr>
            <a:xfrm>
              <a:off x="4277766" y="6201323"/>
              <a:ext cx="1368179" cy="246221"/>
              <a:chOff x="2107969" y="6264642"/>
              <a:chExt cx="1368179" cy="246221"/>
            </a:xfrm>
          </p:grpSpPr>
          <p:sp>
            <p:nvSpPr>
              <p:cNvPr id="113" name="Oval 112"/>
              <p:cNvSpPr/>
              <p:nvPr/>
            </p:nvSpPr>
            <p:spPr>
              <a:xfrm>
                <a:off x="2107969" y="6336540"/>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4" name="TextBox 113"/>
              <p:cNvSpPr txBox="1"/>
              <p:nvPr/>
            </p:nvSpPr>
            <p:spPr>
              <a:xfrm>
                <a:off x="2210394" y="6264642"/>
                <a:ext cx="1265754" cy="246221"/>
              </a:xfrm>
              <a:prstGeom prst="rect">
                <a:avLst/>
              </a:prstGeom>
              <a:noFill/>
            </p:spPr>
            <p:txBody>
              <a:bodyPr wrap="none" rtlCol="0">
                <a:spAutoFit/>
              </a:bodyPr>
              <a:lstStyle/>
              <a:p>
                <a:r>
                  <a:rPr lang="en-US" sz="1000" dirty="0" smtClean="0">
                    <a:latin typeface="Arial"/>
                    <a:cs typeface="Arial"/>
                  </a:rPr>
                  <a:t>Intermediate* STP</a:t>
                </a:r>
              </a:p>
            </p:txBody>
          </p:sp>
        </p:grpSp>
      </p:grpSp>
      <p:sp>
        <p:nvSpPr>
          <p:cNvPr id="118" name="TextBox 117"/>
          <p:cNvSpPr txBox="1"/>
          <p:nvPr/>
        </p:nvSpPr>
        <p:spPr>
          <a:xfrm>
            <a:off x="3864907" y="6611779"/>
            <a:ext cx="1513530" cy="246221"/>
          </a:xfrm>
          <a:prstGeom prst="rect">
            <a:avLst/>
          </a:prstGeom>
          <a:noFill/>
        </p:spPr>
        <p:txBody>
          <a:bodyPr wrap="none" rtlCol="0">
            <a:spAutoFit/>
          </a:bodyPr>
          <a:lstStyle/>
          <a:p>
            <a:r>
              <a:rPr lang="en-US" sz="1000" i="1" dirty="0" smtClean="0"/>
              <a:t>* As per request instance</a:t>
            </a:r>
            <a:endParaRPr lang="en-US" sz="1000" i="1" dirty="0"/>
          </a:p>
        </p:txBody>
      </p:sp>
      <p:sp>
        <p:nvSpPr>
          <p:cNvPr id="119" name="Freeform 118"/>
          <p:cNvSpPr/>
          <p:nvPr/>
        </p:nvSpPr>
        <p:spPr>
          <a:xfrm>
            <a:off x="747889" y="1312333"/>
            <a:ext cx="7761111" cy="1700389"/>
          </a:xfrm>
          <a:custGeom>
            <a:avLst/>
            <a:gdLst>
              <a:gd name="connsiteX0" fmla="*/ 0 w 7761111"/>
              <a:gd name="connsiteY0" fmla="*/ 811389 h 1700389"/>
              <a:gd name="connsiteX1" fmla="*/ 1213555 w 7761111"/>
              <a:gd name="connsiteY1" fmla="*/ 479778 h 1700389"/>
              <a:gd name="connsiteX2" fmla="*/ 3203222 w 7761111"/>
              <a:gd name="connsiteY2" fmla="*/ 0 h 1700389"/>
              <a:gd name="connsiteX3" fmla="*/ 3908778 w 7761111"/>
              <a:gd name="connsiteY3" fmla="*/ 508000 h 1700389"/>
              <a:gd name="connsiteX4" fmla="*/ 3908778 w 7761111"/>
              <a:gd name="connsiteY4" fmla="*/ 1255889 h 1700389"/>
              <a:gd name="connsiteX5" fmla="*/ 4550833 w 7761111"/>
              <a:gd name="connsiteY5" fmla="*/ 1700389 h 1700389"/>
              <a:gd name="connsiteX6" fmla="*/ 6434667 w 7761111"/>
              <a:gd name="connsiteY6" fmla="*/ 1114778 h 1700389"/>
              <a:gd name="connsiteX7" fmla="*/ 7761111 w 7761111"/>
              <a:gd name="connsiteY7" fmla="*/ 825500 h 1700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11" h="1700389">
                <a:moveTo>
                  <a:pt x="0" y="811389"/>
                </a:moveTo>
                <a:lnTo>
                  <a:pt x="1213555" y="479778"/>
                </a:lnTo>
                <a:lnTo>
                  <a:pt x="3203222" y="0"/>
                </a:lnTo>
                <a:lnTo>
                  <a:pt x="3908778" y="508000"/>
                </a:lnTo>
                <a:lnTo>
                  <a:pt x="3908778" y="1255889"/>
                </a:lnTo>
                <a:lnTo>
                  <a:pt x="4550833" y="1700389"/>
                </a:lnTo>
                <a:lnTo>
                  <a:pt x="6434667" y="1114778"/>
                </a:lnTo>
                <a:lnTo>
                  <a:pt x="7761111" y="825500"/>
                </a:lnTo>
              </a:path>
            </a:pathLst>
          </a:custGeom>
          <a:ln w="25400" cap="flat" cmpd="sng" algn="ctr">
            <a:solidFill>
              <a:srgbClr val="800000"/>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1" name="TextBox 120"/>
          <p:cNvSpPr txBox="1"/>
          <p:nvPr/>
        </p:nvSpPr>
        <p:spPr>
          <a:xfrm rot="20775820">
            <a:off x="2597272" y="1308586"/>
            <a:ext cx="582211" cy="276999"/>
          </a:xfrm>
          <a:prstGeom prst="rect">
            <a:avLst/>
          </a:prstGeom>
          <a:noFill/>
        </p:spPr>
        <p:txBody>
          <a:bodyPr wrap="none" rtlCol="0">
            <a:spAutoFit/>
          </a:bodyPr>
          <a:lstStyle/>
          <a:p>
            <a:r>
              <a:rPr lang="en-US" sz="1200" b="1" dirty="0" smtClean="0"/>
              <a:t>Path 1</a:t>
            </a:r>
            <a:endParaRPr lang="en-US" sz="1200" b="1" dirty="0"/>
          </a:p>
        </p:txBody>
      </p:sp>
      <p:sp>
        <p:nvSpPr>
          <p:cNvPr id="87" name="TextBox 86"/>
          <p:cNvSpPr txBox="1"/>
          <p:nvPr/>
        </p:nvSpPr>
        <p:spPr>
          <a:xfrm>
            <a:off x="1059391" y="4281125"/>
            <a:ext cx="7025218" cy="1200329"/>
          </a:xfrm>
          <a:prstGeom prst="rect">
            <a:avLst/>
          </a:prstGeom>
          <a:noFill/>
        </p:spPr>
        <p:txBody>
          <a:bodyPr wrap="none" rtlCol="0">
            <a:spAutoFit/>
          </a:bodyPr>
          <a:lstStyle/>
          <a:p>
            <a:r>
              <a:rPr lang="en-US" b="1" dirty="0" smtClean="0"/>
              <a:t>Request					Valid Path Solutions</a:t>
            </a:r>
          </a:p>
          <a:p>
            <a:r>
              <a:rPr lang="en-US" dirty="0" smtClean="0"/>
              <a:t>  A-Point = A.1				  Path 1: A.1, A.B, B.A, </a:t>
            </a:r>
            <a:r>
              <a:rPr lang="en-US" b="1" dirty="0" smtClean="0"/>
              <a:t>B.C, C.B</a:t>
            </a:r>
            <a:r>
              <a:rPr lang="en-US" dirty="0" smtClean="0"/>
              <a:t>, C.D, D.C, D.1</a:t>
            </a:r>
          </a:p>
          <a:p>
            <a:r>
              <a:rPr lang="en-US" dirty="0" smtClean="0"/>
              <a:t>  Z-Point = D.1				</a:t>
            </a:r>
          </a:p>
          <a:p>
            <a:r>
              <a:rPr lang="en-US" dirty="0" smtClean="0"/>
              <a:t>  ERO = A.1, </a:t>
            </a:r>
            <a:r>
              <a:rPr lang="en-US" b="1" dirty="0" smtClean="0"/>
              <a:t>B.C, C.B</a:t>
            </a:r>
            <a:r>
              <a:rPr lang="en-US" dirty="0" smtClean="0"/>
              <a:t>, D.1</a:t>
            </a:r>
          </a:p>
        </p:txBody>
      </p:sp>
      <p:sp>
        <p:nvSpPr>
          <p:cNvPr id="72" name="Rectangular Callout 71"/>
          <p:cNvSpPr/>
          <p:nvPr/>
        </p:nvSpPr>
        <p:spPr>
          <a:xfrm>
            <a:off x="5080196" y="1874251"/>
            <a:ext cx="298241" cy="340299"/>
          </a:xfrm>
          <a:prstGeom prst="wedgeRectCallout">
            <a:avLst>
              <a:gd name="adj1" fmla="val -194692"/>
              <a:gd name="adj2" fmla="val 149422"/>
            </a:avLst>
          </a:prstGeom>
          <a:solidFill>
            <a:schemeClr val="bg1">
              <a:lumMod val="8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rgbClr val="000000"/>
              </a:solidFill>
            </a:endParaRPr>
          </a:p>
        </p:txBody>
      </p:sp>
      <p:sp>
        <p:nvSpPr>
          <p:cNvPr id="71" name="Rectangular Callout 70"/>
          <p:cNvSpPr/>
          <p:nvPr/>
        </p:nvSpPr>
        <p:spPr>
          <a:xfrm>
            <a:off x="5080196" y="1874251"/>
            <a:ext cx="1481471" cy="340299"/>
          </a:xfrm>
          <a:prstGeom prst="wedgeRectCallout">
            <a:avLst>
              <a:gd name="adj1" fmla="val -80201"/>
              <a:gd name="adj2" fmla="val -56731"/>
            </a:avLst>
          </a:prstGeom>
          <a:solidFill>
            <a:schemeClr val="bg1">
              <a:lumMod val="8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rgbClr val="000000"/>
                </a:solidFill>
              </a:rPr>
              <a:t>Selected Dual-STP/Full-SDP (B.C, C.B) in ERO </a:t>
            </a:r>
            <a:endParaRPr lang="en-US" sz="1000" dirty="0">
              <a:solidFill>
                <a:srgbClr val="000000"/>
              </a:solidFill>
            </a:endParaRPr>
          </a:p>
        </p:txBody>
      </p:sp>
      <p:sp>
        <p:nvSpPr>
          <p:cNvPr id="29" name="TextBox 28"/>
          <p:cNvSpPr txBox="1"/>
          <p:nvPr/>
        </p:nvSpPr>
        <p:spPr>
          <a:xfrm>
            <a:off x="4570459" y="2163338"/>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C.B</a:t>
            </a:r>
            <a:endParaRPr lang="en-US" sz="1000" dirty="0">
              <a:latin typeface="Arial"/>
              <a:cs typeface="Arial"/>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loud 8"/>
          <p:cNvSpPr/>
          <p:nvPr/>
        </p:nvSpPr>
        <p:spPr>
          <a:xfrm>
            <a:off x="3949992" y="890419"/>
            <a:ext cx="1341769" cy="931981"/>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latin typeface="Arial"/>
                <a:cs typeface="Arial"/>
              </a:rPr>
              <a:t>Network </a:t>
            </a:r>
            <a:r>
              <a:rPr lang="en-US" sz="1400" dirty="0">
                <a:solidFill>
                  <a:srgbClr val="000000"/>
                </a:solidFill>
                <a:latin typeface="Arial"/>
                <a:cs typeface="Arial"/>
              </a:rPr>
              <a:t>B</a:t>
            </a:r>
          </a:p>
        </p:txBody>
      </p:sp>
      <p:sp>
        <p:nvSpPr>
          <p:cNvPr id="10" name="Cloud 9"/>
          <p:cNvSpPr/>
          <p:nvPr/>
        </p:nvSpPr>
        <p:spPr>
          <a:xfrm>
            <a:off x="3949992" y="2523094"/>
            <a:ext cx="1341769" cy="931981"/>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latin typeface="Arial"/>
                <a:cs typeface="Arial"/>
              </a:rPr>
              <a:t>Network C</a:t>
            </a:r>
            <a:endParaRPr lang="en-US" sz="1400" dirty="0">
              <a:solidFill>
                <a:srgbClr val="000000"/>
              </a:solidFill>
              <a:latin typeface="Arial"/>
              <a:cs typeface="Arial"/>
            </a:endParaRPr>
          </a:p>
        </p:txBody>
      </p:sp>
      <p:sp>
        <p:nvSpPr>
          <p:cNvPr id="11" name="Cloud 10"/>
          <p:cNvSpPr/>
          <p:nvPr/>
        </p:nvSpPr>
        <p:spPr>
          <a:xfrm>
            <a:off x="7175531" y="1706757"/>
            <a:ext cx="1341769" cy="931981"/>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latin typeface="Arial"/>
                <a:cs typeface="Arial"/>
              </a:rPr>
              <a:t>Network </a:t>
            </a:r>
            <a:r>
              <a:rPr lang="en-US" sz="1400" dirty="0">
                <a:solidFill>
                  <a:srgbClr val="000000"/>
                </a:solidFill>
                <a:latin typeface="Arial"/>
                <a:cs typeface="Arial"/>
              </a:rPr>
              <a:t>D</a:t>
            </a:r>
          </a:p>
        </p:txBody>
      </p:sp>
      <p:sp>
        <p:nvSpPr>
          <p:cNvPr id="32" name="Cloud 31"/>
          <p:cNvSpPr/>
          <p:nvPr/>
        </p:nvSpPr>
        <p:spPr>
          <a:xfrm>
            <a:off x="724454" y="1706757"/>
            <a:ext cx="1341769" cy="931981"/>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latin typeface="Arial"/>
                <a:cs typeface="Arial"/>
              </a:rPr>
              <a:t>Network A</a:t>
            </a:r>
            <a:endParaRPr lang="en-US" sz="1400" dirty="0">
              <a:solidFill>
                <a:srgbClr val="000000"/>
              </a:solidFill>
              <a:latin typeface="Arial"/>
              <a:cs typeface="Arial"/>
            </a:endParaRPr>
          </a:p>
        </p:txBody>
      </p:sp>
      <p:sp>
        <p:nvSpPr>
          <p:cNvPr id="4" name="TextBox 3"/>
          <p:cNvSpPr txBox="1"/>
          <p:nvPr/>
        </p:nvSpPr>
        <p:spPr>
          <a:xfrm>
            <a:off x="3569450" y="956300"/>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B.A</a:t>
            </a:r>
            <a:endParaRPr lang="en-US" sz="1000" dirty="0">
              <a:latin typeface="Arial"/>
              <a:cs typeface="Arial"/>
            </a:endParaRPr>
          </a:p>
        </p:txBody>
      </p:sp>
      <p:sp>
        <p:nvSpPr>
          <p:cNvPr id="5" name="TextBox 4"/>
          <p:cNvSpPr txBox="1"/>
          <p:nvPr/>
        </p:nvSpPr>
        <p:spPr>
          <a:xfrm>
            <a:off x="1783645" y="2379093"/>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A.C</a:t>
            </a:r>
            <a:endParaRPr lang="en-US" sz="1000" dirty="0">
              <a:latin typeface="Arial"/>
              <a:cs typeface="Arial"/>
            </a:endParaRPr>
          </a:p>
        </p:txBody>
      </p:sp>
      <p:sp>
        <p:nvSpPr>
          <p:cNvPr id="6" name="TextBox 5"/>
          <p:cNvSpPr txBox="1"/>
          <p:nvPr/>
        </p:nvSpPr>
        <p:spPr>
          <a:xfrm>
            <a:off x="5214191" y="948192"/>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B.D</a:t>
            </a:r>
            <a:endParaRPr lang="en-US" sz="1000" dirty="0">
              <a:latin typeface="Arial"/>
              <a:cs typeface="Arial"/>
            </a:endParaRPr>
          </a:p>
        </p:txBody>
      </p:sp>
      <p:sp>
        <p:nvSpPr>
          <p:cNvPr id="7" name="TextBox 6"/>
          <p:cNvSpPr txBox="1"/>
          <p:nvPr/>
        </p:nvSpPr>
        <p:spPr>
          <a:xfrm>
            <a:off x="6962590" y="2422350"/>
            <a:ext cx="434071"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D.C</a:t>
            </a:r>
            <a:endParaRPr lang="en-US" sz="1000" dirty="0">
              <a:latin typeface="Arial"/>
              <a:cs typeface="Arial"/>
            </a:endParaRPr>
          </a:p>
        </p:txBody>
      </p:sp>
      <p:cxnSp>
        <p:nvCxnSpPr>
          <p:cNvPr id="12" name="Straight Connector 11"/>
          <p:cNvCxnSpPr>
            <a:stCxn id="9" idx="0"/>
            <a:endCxn id="58" idx="2"/>
          </p:cNvCxnSpPr>
          <p:nvPr/>
        </p:nvCxnSpPr>
        <p:spPr>
          <a:xfrm>
            <a:off x="5290643" y="1356410"/>
            <a:ext cx="1941641" cy="569054"/>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a:stCxn id="10" idx="0"/>
            <a:endCxn id="53" idx="2"/>
          </p:cNvCxnSpPr>
          <p:nvPr/>
        </p:nvCxnSpPr>
        <p:spPr>
          <a:xfrm flipV="1">
            <a:off x="5290643" y="2414606"/>
            <a:ext cx="1839216" cy="574479"/>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a:stCxn id="52" idx="2"/>
            <a:endCxn id="9" idx="2"/>
          </p:cNvCxnSpPr>
          <p:nvPr/>
        </p:nvCxnSpPr>
        <p:spPr>
          <a:xfrm rot="5400000" flipH="1" flipV="1">
            <a:off x="2751587" y="619833"/>
            <a:ext cx="465990" cy="1939144"/>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a:stCxn id="10" idx="2"/>
            <a:endCxn id="20" idx="6"/>
          </p:cNvCxnSpPr>
          <p:nvPr/>
        </p:nvCxnSpPr>
        <p:spPr>
          <a:xfrm rot="10800000">
            <a:off x="1963798" y="2363395"/>
            <a:ext cx="1990357" cy="625691"/>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a:stCxn id="10" idx="3"/>
            <a:endCxn id="9" idx="1"/>
          </p:cNvCxnSpPr>
          <p:nvPr/>
        </p:nvCxnSpPr>
        <p:spPr>
          <a:xfrm rot="5400000" flipH="1" flipV="1">
            <a:off x="4243391" y="2198895"/>
            <a:ext cx="754973" cy="1588"/>
          </a:xfrm>
          <a:prstGeom prst="line">
            <a:avLst/>
          </a:prstGeom>
        </p:spPr>
        <p:style>
          <a:lnRef idx="2">
            <a:schemeClr val="accent1"/>
          </a:lnRef>
          <a:fillRef idx="0">
            <a:schemeClr val="accent1"/>
          </a:fillRef>
          <a:effectRef idx="1">
            <a:schemeClr val="accent1"/>
          </a:effectRef>
          <a:fontRef idx="minor">
            <a:schemeClr val="tx1"/>
          </a:fontRef>
        </p:style>
      </p:cxnSp>
      <p:sp>
        <p:nvSpPr>
          <p:cNvPr id="17" name="Oval 16"/>
          <p:cNvSpPr/>
          <p:nvPr/>
        </p:nvSpPr>
        <p:spPr>
          <a:xfrm>
            <a:off x="673241" y="2112126"/>
            <a:ext cx="102425" cy="102425"/>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3902941" y="1305197"/>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Oval 18"/>
          <p:cNvSpPr/>
          <p:nvPr/>
        </p:nvSpPr>
        <p:spPr>
          <a:xfrm>
            <a:off x="1912585" y="1771826"/>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Oval 19"/>
          <p:cNvSpPr/>
          <p:nvPr/>
        </p:nvSpPr>
        <p:spPr>
          <a:xfrm>
            <a:off x="1861372" y="2312181"/>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5240548" y="1306785"/>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Oval 21"/>
          <p:cNvSpPr/>
          <p:nvPr/>
        </p:nvSpPr>
        <p:spPr>
          <a:xfrm>
            <a:off x="3898779" y="2923204"/>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Oval 22"/>
          <p:cNvSpPr/>
          <p:nvPr/>
        </p:nvSpPr>
        <p:spPr>
          <a:xfrm>
            <a:off x="8466087" y="2060913"/>
            <a:ext cx="102425" cy="102425"/>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TextBox 24"/>
          <p:cNvSpPr txBox="1"/>
          <p:nvPr/>
        </p:nvSpPr>
        <p:spPr>
          <a:xfrm>
            <a:off x="4231797" y="1763228"/>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B.C</a:t>
            </a:r>
            <a:endParaRPr lang="en-US" sz="1000" dirty="0">
              <a:latin typeface="Arial"/>
              <a:cs typeface="Arial"/>
            </a:endParaRPr>
          </a:p>
        </p:txBody>
      </p:sp>
      <p:sp>
        <p:nvSpPr>
          <p:cNvPr id="26" name="TextBox 25"/>
          <p:cNvSpPr txBox="1"/>
          <p:nvPr/>
        </p:nvSpPr>
        <p:spPr>
          <a:xfrm>
            <a:off x="3623666" y="2572366"/>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C.A</a:t>
            </a:r>
            <a:endParaRPr lang="en-US" sz="1000" dirty="0">
              <a:latin typeface="Arial"/>
              <a:cs typeface="Arial"/>
            </a:endParaRPr>
          </a:p>
        </p:txBody>
      </p:sp>
      <p:sp>
        <p:nvSpPr>
          <p:cNvPr id="27" name="TextBox 26"/>
          <p:cNvSpPr txBox="1"/>
          <p:nvPr/>
        </p:nvSpPr>
        <p:spPr>
          <a:xfrm>
            <a:off x="7016407" y="1525354"/>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a:latin typeface="Arial"/>
                <a:cs typeface="Arial"/>
              </a:rPr>
              <a:t>D</a:t>
            </a:r>
            <a:r>
              <a:rPr lang="en-US" sz="1000" dirty="0" smtClean="0">
                <a:latin typeface="Arial"/>
                <a:cs typeface="Arial"/>
              </a:rPr>
              <a:t>.B</a:t>
            </a:r>
            <a:endParaRPr lang="en-US" sz="1000" dirty="0">
              <a:latin typeface="Arial"/>
              <a:cs typeface="Arial"/>
            </a:endParaRPr>
          </a:p>
        </p:txBody>
      </p:sp>
      <p:sp>
        <p:nvSpPr>
          <p:cNvPr id="28" name="TextBox 27"/>
          <p:cNvSpPr txBox="1"/>
          <p:nvPr/>
        </p:nvSpPr>
        <p:spPr>
          <a:xfrm>
            <a:off x="5186340" y="2571404"/>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C.D</a:t>
            </a:r>
            <a:endParaRPr lang="en-US" sz="1000" dirty="0">
              <a:latin typeface="Arial"/>
              <a:cs typeface="Arial"/>
            </a:endParaRPr>
          </a:p>
        </p:txBody>
      </p:sp>
      <p:sp>
        <p:nvSpPr>
          <p:cNvPr id="30" name="Oval 29"/>
          <p:cNvSpPr/>
          <p:nvPr/>
        </p:nvSpPr>
        <p:spPr>
          <a:xfrm>
            <a:off x="5240548" y="2923204"/>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TextBox 30"/>
          <p:cNvSpPr txBox="1"/>
          <p:nvPr/>
        </p:nvSpPr>
        <p:spPr>
          <a:xfrm>
            <a:off x="1805858" y="131643"/>
            <a:ext cx="5622052" cy="400110"/>
          </a:xfrm>
          <a:prstGeom prst="rect">
            <a:avLst/>
          </a:prstGeom>
          <a:noFill/>
        </p:spPr>
        <p:txBody>
          <a:bodyPr wrap="none" rtlCol="0">
            <a:spAutoFit/>
          </a:bodyPr>
          <a:lstStyle/>
          <a:p>
            <a:r>
              <a:rPr lang="en-US" sz="2000" b="1" dirty="0" smtClean="0"/>
              <a:t>Solution Option 2: Add Polarity/Orientation to </a:t>
            </a:r>
            <a:r>
              <a:rPr lang="en-US" sz="2000" b="1" dirty="0" err="1" smtClean="0"/>
              <a:t>STPs</a:t>
            </a:r>
            <a:endParaRPr lang="en-US" sz="2000" b="1" dirty="0"/>
          </a:p>
        </p:txBody>
      </p:sp>
      <p:sp>
        <p:nvSpPr>
          <p:cNvPr id="45" name="TextBox 44"/>
          <p:cNvSpPr txBox="1"/>
          <p:nvPr/>
        </p:nvSpPr>
        <p:spPr>
          <a:xfrm>
            <a:off x="392945" y="1771826"/>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a:latin typeface="Arial"/>
                <a:cs typeface="Arial"/>
              </a:rPr>
              <a:t>A</a:t>
            </a:r>
            <a:r>
              <a:rPr lang="en-US" sz="1000" dirty="0" smtClean="0">
                <a:latin typeface="Arial"/>
                <a:cs typeface="Arial"/>
              </a:rPr>
              <a:t>.1</a:t>
            </a:r>
            <a:endParaRPr lang="en-US" sz="1000" dirty="0">
              <a:latin typeface="Arial"/>
              <a:cs typeface="Arial"/>
            </a:endParaRPr>
          </a:p>
        </p:txBody>
      </p:sp>
      <p:sp>
        <p:nvSpPr>
          <p:cNvPr id="52" name="TextBox 51"/>
          <p:cNvSpPr txBox="1"/>
          <p:nvPr/>
        </p:nvSpPr>
        <p:spPr>
          <a:xfrm>
            <a:off x="1799133" y="1422290"/>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A.B</a:t>
            </a:r>
            <a:endParaRPr lang="en-US" sz="1000" dirty="0">
              <a:latin typeface="Arial"/>
              <a:cs typeface="Arial"/>
            </a:endParaRPr>
          </a:p>
        </p:txBody>
      </p:sp>
      <p:sp>
        <p:nvSpPr>
          <p:cNvPr id="53" name="Oval 52"/>
          <p:cNvSpPr/>
          <p:nvPr/>
        </p:nvSpPr>
        <p:spPr>
          <a:xfrm>
            <a:off x="7129859" y="2363393"/>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Oval 57"/>
          <p:cNvSpPr/>
          <p:nvPr/>
        </p:nvSpPr>
        <p:spPr>
          <a:xfrm>
            <a:off x="7232284" y="1874251"/>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TextBox 58"/>
          <p:cNvSpPr txBox="1"/>
          <p:nvPr/>
        </p:nvSpPr>
        <p:spPr>
          <a:xfrm>
            <a:off x="8432116" y="1712016"/>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a:latin typeface="Arial"/>
                <a:cs typeface="Arial"/>
              </a:rPr>
              <a:t>D</a:t>
            </a:r>
            <a:r>
              <a:rPr lang="en-US" sz="1000" dirty="0" smtClean="0">
                <a:latin typeface="Arial"/>
                <a:cs typeface="Arial"/>
              </a:rPr>
              <a:t>.1</a:t>
            </a:r>
            <a:endParaRPr lang="en-US" sz="1000" dirty="0">
              <a:latin typeface="Arial"/>
              <a:cs typeface="Arial"/>
            </a:endParaRPr>
          </a:p>
        </p:txBody>
      </p:sp>
      <p:sp>
        <p:nvSpPr>
          <p:cNvPr id="85" name="Oval 84"/>
          <p:cNvSpPr/>
          <p:nvPr/>
        </p:nvSpPr>
        <p:spPr>
          <a:xfrm>
            <a:off x="4570459" y="2520191"/>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Oval 85"/>
          <p:cNvSpPr/>
          <p:nvPr/>
        </p:nvSpPr>
        <p:spPr>
          <a:xfrm>
            <a:off x="4568870" y="1770989"/>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Rectangle 87"/>
          <p:cNvSpPr/>
          <p:nvPr/>
        </p:nvSpPr>
        <p:spPr>
          <a:xfrm>
            <a:off x="2114823" y="4650028"/>
            <a:ext cx="636844"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89" name="Rectangle 88"/>
          <p:cNvSpPr/>
          <p:nvPr/>
        </p:nvSpPr>
        <p:spPr>
          <a:xfrm>
            <a:off x="2114823" y="4915108"/>
            <a:ext cx="742677"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0" name="Rectangle 89"/>
          <p:cNvSpPr/>
          <p:nvPr/>
        </p:nvSpPr>
        <p:spPr>
          <a:xfrm>
            <a:off x="1820301" y="5189860"/>
            <a:ext cx="627977"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1" name="Rectangle 90"/>
          <p:cNvSpPr/>
          <p:nvPr/>
        </p:nvSpPr>
        <p:spPr>
          <a:xfrm>
            <a:off x="3388611" y="5189860"/>
            <a:ext cx="753000"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4" name="Rectangle 93"/>
          <p:cNvSpPr/>
          <p:nvPr/>
        </p:nvSpPr>
        <p:spPr>
          <a:xfrm>
            <a:off x="4663551" y="4650028"/>
            <a:ext cx="627092"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5" name="Rectangle 94"/>
          <p:cNvSpPr/>
          <p:nvPr/>
        </p:nvSpPr>
        <p:spPr>
          <a:xfrm>
            <a:off x="6208889" y="4915108"/>
            <a:ext cx="753701"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6" name="Rectangle 95"/>
          <p:cNvSpPr/>
          <p:nvPr/>
        </p:nvSpPr>
        <p:spPr>
          <a:xfrm>
            <a:off x="2572710" y="5189860"/>
            <a:ext cx="746557" cy="225360"/>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7" name="Rectangle 96"/>
          <p:cNvSpPr/>
          <p:nvPr/>
        </p:nvSpPr>
        <p:spPr>
          <a:xfrm>
            <a:off x="5378437" y="4650028"/>
            <a:ext cx="778321" cy="225360"/>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9" name="Rectangle 98"/>
          <p:cNvSpPr/>
          <p:nvPr/>
        </p:nvSpPr>
        <p:spPr>
          <a:xfrm>
            <a:off x="7790192" y="4650028"/>
            <a:ext cx="641924" cy="225360"/>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100" name="Rectangle 99"/>
          <p:cNvSpPr/>
          <p:nvPr/>
        </p:nvSpPr>
        <p:spPr>
          <a:xfrm>
            <a:off x="6945548" y="4650028"/>
            <a:ext cx="778321" cy="225360"/>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grpSp>
        <p:nvGrpSpPr>
          <p:cNvPr id="2" name="Group 116"/>
          <p:cNvGrpSpPr/>
          <p:nvPr/>
        </p:nvGrpSpPr>
        <p:grpSpPr>
          <a:xfrm>
            <a:off x="3179483" y="6201323"/>
            <a:ext cx="2785034" cy="258256"/>
            <a:chOff x="2860911" y="6201323"/>
            <a:chExt cx="2785034" cy="258256"/>
          </a:xfrm>
        </p:grpSpPr>
        <p:sp>
          <p:nvSpPr>
            <p:cNvPr id="109" name="Rectangle 108"/>
            <p:cNvSpPr/>
            <p:nvPr/>
          </p:nvSpPr>
          <p:spPr>
            <a:xfrm>
              <a:off x="2860911" y="6213358"/>
              <a:ext cx="2757184" cy="246221"/>
            </a:xfrm>
            <a:prstGeom prst="rect">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 name="Group 58"/>
            <p:cNvGrpSpPr/>
            <p:nvPr/>
          </p:nvGrpSpPr>
          <p:grpSpPr>
            <a:xfrm>
              <a:off x="2930264" y="6201323"/>
              <a:ext cx="1282581" cy="246221"/>
              <a:chOff x="2107969" y="6264642"/>
              <a:chExt cx="1282581" cy="246221"/>
            </a:xfrm>
          </p:grpSpPr>
          <p:sp>
            <p:nvSpPr>
              <p:cNvPr id="115" name="Oval 114"/>
              <p:cNvSpPr/>
              <p:nvPr/>
            </p:nvSpPr>
            <p:spPr>
              <a:xfrm>
                <a:off x="2107969" y="6336540"/>
                <a:ext cx="102425" cy="102425"/>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6" name="TextBox 115"/>
              <p:cNvSpPr txBox="1"/>
              <p:nvPr/>
            </p:nvSpPr>
            <p:spPr>
              <a:xfrm>
                <a:off x="2210394" y="6264642"/>
                <a:ext cx="1180156" cy="246221"/>
              </a:xfrm>
              <a:prstGeom prst="rect">
                <a:avLst/>
              </a:prstGeom>
              <a:noFill/>
            </p:spPr>
            <p:txBody>
              <a:bodyPr wrap="none" rtlCol="0">
                <a:spAutoFit/>
              </a:bodyPr>
              <a:lstStyle/>
              <a:p>
                <a:r>
                  <a:rPr lang="en-US" sz="1000" dirty="0" smtClean="0">
                    <a:latin typeface="Arial"/>
                    <a:cs typeface="Arial"/>
                  </a:rPr>
                  <a:t>Terminating</a:t>
                </a:r>
                <a:r>
                  <a:rPr lang="en-US" sz="1000" i="1" dirty="0" smtClean="0">
                    <a:latin typeface="Arial"/>
                    <a:cs typeface="Arial"/>
                  </a:rPr>
                  <a:t>* </a:t>
                </a:r>
                <a:r>
                  <a:rPr lang="en-US" sz="1000" dirty="0" smtClean="0">
                    <a:latin typeface="Arial"/>
                    <a:cs typeface="Arial"/>
                  </a:rPr>
                  <a:t>STP</a:t>
                </a:r>
                <a:endParaRPr lang="en-US" sz="1000" dirty="0">
                  <a:latin typeface="Arial"/>
                  <a:cs typeface="Arial"/>
                </a:endParaRPr>
              </a:p>
            </p:txBody>
          </p:sp>
        </p:grpSp>
        <p:grpSp>
          <p:nvGrpSpPr>
            <p:cNvPr id="8" name="Group 59"/>
            <p:cNvGrpSpPr/>
            <p:nvPr/>
          </p:nvGrpSpPr>
          <p:grpSpPr>
            <a:xfrm>
              <a:off x="4277766" y="6201323"/>
              <a:ext cx="1368179" cy="246221"/>
              <a:chOff x="2107969" y="6264642"/>
              <a:chExt cx="1368179" cy="246221"/>
            </a:xfrm>
          </p:grpSpPr>
          <p:sp>
            <p:nvSpPr>
              <p:cNvPr id="113" name="Oval 112"/>
              <p:cNvSpPr/>
              <p:nvPr/>
            </p:nvSpPr>
            <p:spPr>
              <a:xfrm>
                <a:off x="2107969" y="6336540"/>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4" name="TextBox 113"/>
              <p:cNvSpPr txBox="1"/>
              <p:nvPr/>
            </p:nvSpPr>
            <p:spPr>
              <a:xfrm>
                <a:off x="2210394" y="6264642"/>
                <a:ext cx="1265754" cy="246221"/>
              </a:xfrm>
              <a:prstGeom prst="rect">
                <a:avLst/>
              </a:prstGeom>
              <a:noFill/>
            </p:spPr>
            <p:txBody>
              <a:bodyPr wrap="none" rtlCol="0">
                <a:spAutoFit/>
              </a:bodyPr>
              <a:lstStyle/>
              <a:p>
                <a:r>
                  <a:rPr lang="en-US" sz="1000" dirty="0" smtClean="0">
                    <a:latin typeface="Arial"/>
                    <a:cs typeface="Arial"/>
                  </a:rPr>
                  <a:t>Intermediate* STP</a:t>
                </a:r>
              </a:p>
            </p:txBody>
          </p:sp>
        </p:grpSp>
      </p:grpSp>
      <p:sp>
        <p:nvSpPr>
          <p:cNvPr id="118" name="TextBox 117"/>
          <p:cNvSpPr txBox="1"/>
          <p:nvPr/>
        </p:nvSpPr>
        <p:spPr>
          <a:xfrm>
            <a:off x="3864907" y="6611779"/>
            <a:ext cx="1513530" cy="246221"/>
          </a:xfrm>
          <a:prstGeom prst="rect">
            <a:avLst/>
          </a:prstGeom>
          <a:noFill/>
        </p:spPr>
        <p:txBody>
          <a:bodyPr wrap="none" rtlCol="0">
            <a:spAutoFit/>
          </a:bodyPr>
          <a:lstStyle/>
          <a:p>
            <a:r>
              <a:rPr lang="en-US" sz="1000" i="1" dirty="0" smtClean="0"/>
              <a:t>* As per request instance</a:t>
            </a:r>
            <a:endParaRPr lang="en-US" sz="1000" i="1" dirty="0"/>
          </a:p>
        </p:txBody>
      </p:sp>
      <p:sp>
        <p:nvSpPr>
          <p:cNvPr id="119" name="Freeform 118"/>
          <p:cNvSpPr/>
          <p:nvPr/>
        </p:nvSpPr>
        <p:spPr>
          <a:xfrm>
            <a:off x="747889" y="1312333"/>
            <a:ext cx="7761111" cy="1700389"/>
          </a:xfrm>
          <a:custGeom>
            <a:avLst/>
            <a:gdLst>
              <a:gd name="connsiteX0" fmla="*/ 0 w 7761111"/>
              <a:gd name="connsiteY0" fmla="*/ 811389 h 1700389"/>
              <a:gd name="connsiteX1" fmla="*/ 1213555 w 7761111"/>
              <a:gd name="connsiteY1" fmla="*/ 479778 h 1700389"/>
              <a:gd name="connsiteX2" fmla="*/ 3203222 w 7761111"/>
              <a:gd name="connsiteY2" fmla="*/ 0 h 1700389"/>
              <a:gd name="connsiteX3" fmla="*/ 3908778 w 7761111"/>
              <a:gd name="connsiteY3" fmla="*/ 508000 h 1700389"/>
              <a:gd name="connsiteX4" fmla="*/ 3908778 w 7761111"/>
              <a:gd name="connsiteY4" fmla="*/ 1255889 h 1700389"/>
              <a:gd name="connsiteX5" fmla="*/ 4550833 w 7761111"/>
              <a:gd name="connsiteY5" fmla="*/ 1700389 h 1700389"/>
              <a:gd name="connsiteX6" fmla="*/ 6434667 w 7761111"/>
              <a:gd name="connsiteY6" fmla="*/ 1114778 h 1700389"/>
              <a:gd name="connsiteX7" fmla="*/ 7761111 w 7761111"/>
              <a:gd name="connsiteY7" fmla="*/ 825500 h 1700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11" h="1700389">
                <a:moveTo>
                  <a:pt x="0" y="811389"/>
                </a:moveTo>
                <a:lnTo>
                  <a:pt x="1213555" y="479778"/>
                </a:lnTo>
                <a:lnTo>
                  <a:pt x="3203222" y="0"/>
                </a:lnTo>
                <a:lnTo>
                  <a:pt x="3908778" y="508000"/>
                </a:lnTo>
                <a:lnTo>
                  <a:pt x="3908778" y="1255889"/>
                </a:lnTo>
                <a:lnTo>
                  <a:pt x="4550833" y="1700389"/>
                </a:lnTo>
                <a:lnTo>
                  <a:pt x="6434667" y="1114778"/>
                </a:lnTo>
                <a:lnTo>
                  <a:pt x="7761111" y="825500"/>
                </a:lnTo>
              </a:path>
            </a:pathLst>
          </a:custGeom>
          <a:ln w="25400" cap="flat" cmpd="sng" algn="ctr">
            <a:solidFill>
              <a:srgbClr val="800000"/>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1" name="TextBox 120"/>
          <p:cNvSpPr txBox="1"/>
          <p:nvPr/>
        </p:nvSpPr>
        <p:spPr>
          <a:xfrm rot="20775820">
            <a:off x="2597272" y="1308586"/>
            <a:ext cx="582211" cy="276999"/>
          </a:xfrm>
          <a:prstGeom prst="rect">
            <a:avLst/>
          </a:prstGeom>
          <a:noFill/>
        </p:spPr>
        <p:txBody>
          <a:bodyPr wrap="none" rtlCol="0">
            <a:spAutoFit/>
          </a:bodyPr>
          <a:lstStyle/>
          <a:p>
            <a:r>
              <a:rPr lang="en-US" sz="1200" b="1" dirty="0" smtClean="0"/>
              <a:t>Path 1</a:t>
            </a:r>
            <a:endParaRPr lang="en-US" sz="1200" b="1" dirty="0"/>
          </a:p>
        </p:txBody>
      </p:sp>
      <p:sp>
        <p:nvSpPr>
          <p:cNvPr id="71" name="Rectangular Callout 70"/>
          <p:cNvSpPr/>
          <p:nvPr/>
        </p:nvSpPr>
        <p:spPr>
          <a:xfrm>
            <a:off x="5080196" y="1874251"/>
            <a:ext cx="1666575" cy="340299"/>
          </a:xfrm>
          <a:prstGeom prst="wedgeRectCallout">
            <a:avLst>
              <a:gd name="adj1" fmla="val -76391"/>
              <a:gd name="adj2" fmla="val -62951"/>
            </a:avLst>
          </a:prstGeom>
          <a:solidFill>
            <a:schemeClr val="bg1">
              <a:lumMod val="8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rgbClr val="000000"/>
                </a:solidFill>
              </a:rPr>
              <a:t>Selected STP with orientation (</a:t>
            </a:r>
            <a:r>
              <a:rPr lang="en-US" sz="1000" dirty="0" err="1" smtClean="0">
                <a:solidFill>
                  <a:srgbClr val="000000"/>
                </a:solidFill>
              </a:rPr>
              <a:t>B.C_out</a:t>
            </a:r>
            <a:r>
              <a:rPr lang="en-US" sz="1000" dirty="0" smtClean="0">
                <a:solidFill>
                  <a:srgbClr val="000000"/>
                </a:solidFill>
              </a:rPr>
              <a:t>) in ERO </a:t>
            </a:r>
            <a:endParaRPr lang="en-US" sz="1000" dirty="0">
              <a:solidFill>
                <a:srgbClr val="000000"/>
              </a:solidFill>
            </a:endParaRPr>
          </a:p>
        </p:txBody>
      </p:sp>
      <p:sp>
        <p:nvSpPr>
          <p:cNvPr id="29" name="TextBox 28"/>
          <p:cNvSpPr txBox="1"/>
          <p:nvPr/>
        </p:nvSpPr>
        <p:spPr>
          <a:xfrm>
            <a:off x="4570459" y="2163338"/>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C.B</a:t>
            </a:r>
            <a:endParaRPr lang="en-US" sz="1000" dirty="0">
              <a:latin typeface="Arial"/>
              <a:cs typeface="Arial"/>
            </a:endParaRPr>
          </a:p>
        </p:txBody>
      </p:sp>
      <p:sp>
        <p:nvSpPr>
          <p:cNvPr id="60" name="Rectangle 59"/>
          <p:cNvSpPr/>
          <p:nvPr/>
        </p:nvSpPr>
        <p:spPr>
          <a:xfrm>
            <a:off x="6238086" y="4650028"/>
            <a:ext cx="619914" cy="225360"/>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61" name="Rectangle 60"/>
          <p:cNvSpPr/>
          <p:nvPr/>
        </p:nvSpPr>
        <p:spPr>
          <a:xfrm>
            <a:off x="4663551" y="4915108"/>
            <a:ext cx="778321" cy="225360"/>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62" name="Rectangle 61"/>
          <p:cNvSpPr/>
          <p:nvPr/>
        </p:nvSpPr>
        <p:spPr>
          <a:xfrm>
            <a:off x="5515676" y="4915108"/>
            <a:ext cx="619914" cy="225360"/>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87" name="TextBox 86"/>
          <p:cNvSpPr txBox="1"/>
          <p:nvPr/>
        </p:nvSpPr>
        <p:spPr>
          <a:xfrm>
            <a:off x="1059391" y="4281125"/>
            <a:ext cx="7571867" cy="1200329"/>
          </a:xfrm>
          <a:prstGeom prst="rect">
            <a:avLst/>
          </a:prstGeom>
          <a:noFill/>
        </p:spPr>
        <p:txBody>
          <a:bodyPr wrap="none" rtlCol="0">
            <a:spAutoFit/>
          </a:bodyPr>
          <a:lstStyle/>
          <a:p>
            <a:r>
              <a:rPr lang="en-US" b="1" dirty="0" smtClean="0"/>
              <a:t>Request					Valid Path Solutions</a:t>
            </a:r>
          </a:p>
          <a:p>
            <a:r>
              <a:rPr lang="en-US" dirty="0" smtClean="0"/>
              <a:t>  A-Point = A.1_in			  Path 1: A.1_in, </a:t>
            </a:r>
            <a:r>
              <a:rPr lang="en-US" dirty="0" err="1" smtClean="0"/>
              <a:t>A.B_out</a:t>
            </a:r>
            <a:r>
              <a:rPr lang="en-US" dirty="0" smtClean="0"/>
              <a:t>, </a:t>
            </a:r>
            <a:r>
              <a:rPr lang="en-US" dirty="0" err="1" smtClean="0"/>
              <a:t>B.A_in</a:t>
            </a:r>
            <a:r>
              <a:rPr lang="en-US" dirty="0" smtClean="0"/>
              <a:t>, </a:t>
            </a:r>
            <a:r>
              <a:rPr lang="en-US" b="1" dirty="0" err="1" smtClean="0"/>
              <a:t>B.C_out</a:t>
            </a:r>
            <a:r>
              <a:rPr lang="en-US" b="1" dirty="0" smtClean="0"/>
              <a:t>, </a:t>
            </a:r>
            <a:r>
              <a:rPr lang="en-US" dirty="0" err="1" smtClean="0"/>
              <a:t>C.B_in</a:t>
            </a:r>
            <a:r>
              <a:rPr lang="en-US" dirty="0" smtClean="0"/>
              <a:t>, </a:t>
            </a:r>
          </a:p>
          <a:p>
            <a:r>
              <a:rPr lang="en-US" dirty="0" smtClean="0"/>
              <a:t>  Z-Point = D.1_out				      </a:t>
            </a:r>
            <a:r>
              <a:rPr lang="en-US" dirty="0" err="1" smtClean="0"/>
              <a:t>C.D_out</a:t>
            </a:r>
            <a:r>
              <a:rPr lang="en-US" dirty="0" smtClean="0"/>
              <a:t>, </a:t>
            </a:r>
            <a:r>
              <a:rPr lang="en-US" dirty="0" err="1" smtClean="0"/>
              <a:t>D.C_in</a:t>
            </a:r>
            <a:r>
              <a:rPr lang="en-US" dirty="0" smtClean="0"/>
              <a:t>, D.1_out</a:t>
            </a:r>
          </a:p>
          <a:p>
            <a:r>
              <a:rPr lang="en-US" dirty="0" smtClean="0"/>
              <a:t>  ERO = A.1_in, </a:t>
            </a:r>
            <a:r>
              <a:rPr lang="en-US" b="1" dirty="0" err="1" smtClean="0"/>
              <a:t>B.C_out</a:t>
            </a:r>
            <a:r>
              <a:rPr lang="en-US" dirty="0" smtClean="0"/>
              <a:t>, D.1_out</a:t>
            </a:r>
          </a:p>
        </p:txBody>
      </p:sp>
      <p:sp>
        <p:nvSpPr>
          <p:cNvPr id="24" name="Rectangular Callout 23"/>
          <p:cNvSpPr/>
          <p:nvPr/>
        </p:nvSpPr>
        <p:spPr>
          <a:xfrm>
            <a:off x="5974961" y="3030214"/>
            <a:ext cx="2946400" cy="1156925"/>
          </a:xfrm>
          <a:prstGeom prst="wedgeRectCallout">
            <a:avLst>
              <a:gd name="adj1" fmla="val -38189"/>
              <a:gd name="adj2" fmla="val 8819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These STPs are redundant.  If </a:t>
            </a:r>
            <a:r>
              <a:rPr lang="en-US" dirty="0" err="1" smtClean="0"/>
              <a:t>A.Bout</a:t>
            </a:r>
            <a:r>
              <a:rPr lang="en-US" dirty="0" smtClean="0"/>
              <a:t> is explicitly specified, then </a:t>
            </a:r>
            <a:r>
              <a:rPr lang="en-US" dirty="0" err="1" smtClean="0"/>
              <a:t>B.Ain</a:t>
            </a:r>
            <a:r>
              <a:rPr lang="en-US" dirty="0" smtClean="0"/>
              <a:t> is implied.</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loud 8"/>
          <p:cNvSpPr/>
          <p:nvPr/>
        </p:nvSpPr>
        <p:spPr>
          <a:xfrm>
            <a:off x="3949992" y="890419"/>
            <a:ext cx="1341769" cy="931981"/>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latin typeface="Arial"/>
                <a:cs typeface="Arial"/>
              </a:rPr>
              <a:t>Network </a:t>
            </a:r>
            <a:r>
              <a:rPr lang="en-US" sz="1400" dirty="0">
                <a:solidFill>
                  <a:srgbClr val="000000"/>
                </a:solidFill>
                <a:latin typeface="Arial"/>
                <a:cs typeface="Arial"/>
              </a:rPr>
              <a:t>B</a:t>
            </a:r>
          </a:p>
        </p:txBody>
      </p:sp>
      <p:sp>
        <p:nvSpPr>
          <p:cNvPr id="10" name="Cloud 9"/>
          <p:cNvSpPr/>
          <p:nvPr/>
        </p:nvSpPr>
        <p:spPr>
          <a:xfrm>
            <a:off x="3949992" y="2523094"/>
            <a:ext cx="1341769" cy="931981"/>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latin typeface="Arial"/>
                <a:cs typeface="Arial"/>
              </a:rPr>
              <a:t>Network C</a:t>
            </a:r>
            <a:endParaRPr lang="en-US" sz="1400" dirty="0">
              <a:solidFill>
                <a:srgbClr val="000000"/>
              </a:solidFill>
              <a:latin typeface="Arial"/>
              <a:cs typeface="Arial"/>
            </a:endParaRPr>
          </a:p>
        </p:txBody>
      </p:sp>
      <p:sp>
        <p:nvSpPr>
          <p:cNvPr id="11" name="Cloud 10"/>
          <p:cNvSpPr/>
          <p:nvPr/>
        </p:nvSpPr>
        <p:spPr>
          <a:xfrm>
            <a:off x="7175531" y="1706757"/>
            <a:ext cx="1341769" cy="931981"/>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latin typeface="Arial"/>
                <a:cs typeface="Arial"/>
              </a:rPr>
              <a:t>Network </a:t>
            </a:r>
            <a:r>
              <a:rPr lang="en-US" sz="1400" dirty="0">
                <a:solidFill>
                  <a:srgbClr val="000000"/>
                </a:solidFill>
                <a:latin typeface="Arial"/>
                <a:cs typeface="Arial"/>
              </a:rPr>
              <a:t>D</a:t>
            </a:r>
          </a:p>
        </p:txBody>
      </p:sp>
      <p:sp>
        <p:nvSpPr>
          <p:cNvPr id="32" name="Cloud 31"/>
          <p:cNvSpPr/>
          <p:nvPr/>
        </p:nvSpPr>
        <p:spPr>
          <a:xfrm>
            <a:off x="724454" y="1706757"/>
            <a:ext cx="1341769" cy="931981"/>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latin typeface="Arial"/>
                <a:cs typeface="Arial"/>
              </a:rPr>
              <a:t>Network A</a:t>
            </a:r>
            <a:endParaRPr lang="en-US" sz="1400" dirty="0">
              <a:solidFill>
                <a:srgbClr val="000000"/>
              </a:solidFill>
              <a:latin typeface="Arial"/>
              <a:cs typeface="Arial"/>
            </a:endParaRPr>
          </a:p>
        </p:txBody>
      </p:sp>
      <p:sp>
        <p:nvSpPr>
          <p:cNvPr id="4" name="TextBox 3"/>
          <p:cNvSpPr txBox="1"/>
          <p:nvPr/>
        </p:nvSpPr>
        <p:spPr>
          <a:xfrm>
            <a:off x="3569450" y="956300"/>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B.A</a:t>
            </a:r>
            <a:endParaRPr lang="en-US" sz="1000" dirty="0">
              <a:latin typeface="Arial"/>
              <a:cs typeface="Arial"/>
            </a:endParaRPr>
          </a:p>
        </p:txBody>
      </p:sp>
      <p:sp>
        <p:nvSpPr>
          <p:cNvPr id="5" name="TextBox 4"/>
          <p:cNvSpPr txBox="1"/>
          <p:nvPr/>
        </p:nvSpPr>
        <p:spPr>
          <a:xfrm>
            <a:off x="1783645" y="2379093"/>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A.C</a:t>
            </a:r>
            <a:endParaRPr lang="en-US" sz="1000" dirty="0">
              <a:latin typeface="Arial"/>
              <a:cs typeface="Arial"/>
            </a:endParaRPr>
          </a:p>
        </p:txBody>
      </p:sp>
      <p:sp>
        <p:nvSpPr>
          <p:cNvPr id="6" name="TextBox 5"/>
          <p:cNvSpPr txBox="1"/>
          <p:nvPr/>
        </p:nvSpPr>
        <p:spPr>
          <a:xfrm>
            <a:off x="5214191" y="948192"/>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B.D</a:t>
            </a:r>
            <a:endParaRPr lang="en-US" sz="1000" dirty="0">
              <a:latin typeface="Arial"/>
              <a:cs typeface="Arial"/>
            </a:endParaRPr>
          </a:p>
        </p:txBody>
      </p:sp>
      <p:sp>
        <p:nvSpPr>
          <p:cNvPr id="7" name="TextBox 6"/>
          <p:cNvSpPr txBox="1"/>
          <p:nvPr/>
        </p:nvSpPr>
        <p:spPr>
          <a:xfrm>
            <a:off x="6962590" y="2422350"/>
            <a:ext cx="434071"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D.C</a:t>
            </a:r>
            <a:endParaRPr lang="en-US" sz="1000" dirty="0">
              <a:latin typeface="Arial"/>
              <a:cs typeface="Arial"/>
            </a:endParaRPr>
          </a:p>
        </p:txBody>
      </p:sp>
      <p:cxnSp>
        <p:nvCxnSpPr>
          <p:cNvPr id="12" name="Straight Connector 11"/>
          <p:cNvCxnSpPr>
            <a:stCxn id="9" idx="0"/>
            <a:endCxn id="58" idx="2"/>
          </p:cNvCxnSpPr>
          <p:nvPr/>
        </p:nvCxnSpPr>
        <p:spPr>
          <a:xfrm>
            <a:off x="5290643" y="1356410"/>
            <a:ext cx="1941641" cy="569054"/>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a:stCxn id="10" idx="0"/>
            <a:endCxn id="53" idx="2"/>
          </p:cNvCxnSpPr>
          <p:nvPr/>
        </p:nvCxnSpPr>
        <p:spPr>
          <a:xfrm flipV="1">
            <a:off x="5290643" y="2414606"/>
            <a:ext cx="1839216" cy="574479"/>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a:stCxn id="52" idx="2"/>
            <a:endCxn id="9" idx="2"/>
          </p:cNvCxnSpPr>
          <p:nvPr/>
        </p:nvCxnSpPr>
        <p:spPr>
          <a:xfrm rot="5400000" flipH="1" flipV="1">
            <a:off x="2751587" y="619833"/>
            <a:ext cx="465990" cy="1939144"/>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a:stCxn id="10" idx="2"/>
            <a:endCxn id="20" idx="6"/>
          </p:cNvCxnSpPr>
          <p:nvPr/>
        </p:nvCxnSpPr>
        <p:spPr>
          <a:xfrm rot="10800000">
            <a:off x="1963798" y="2363395"/>
            <a:ext cx="1990357" cy="625691"/>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a:stCxn id="10" idx="3"/>
            <a:endCxn id="9" idx="1"/>
          </p:cNvCxnSpPr>
          <p:nvPr/>
        </p:nvCxnSpPr>
        <p:spPr>
          <a:xfrm rot="5400000" flipH="1" flipV="1">
            <a:off x="4243391" y="2198895"/>
            <a:ext cx="754973" cy="1588"/>
          </a:xfrm>
          <a:prstGeom prst="line">
            <a:avLst/>
          </a:prstGeom>
        </p:spPr>
        <p:style>
          <a:lnRef idx="2">
            <a:schemeClr val="accent1"/>
          </a:lnRef>
          <a:fillRef idx="0">
            <a:schemeClr val="accent1"/>
          </a:fillRef>
          <a:effectRef idx="1">
            <a:schemeClr val="accent1"/>
          </a:effectRef>
          <a:fontRef idx="minor">
            <a:schemeClr val="tx1"/>
          </a:fontRef>
        </p:style>
      </p:cxnSp>
      <p:sp>
        <p:nvSpPr>
          <p:cNvPr id="17" name="Oval 16"/>
          <p:cNvSpPr/>
          <p:nvPr/>
        </p:nvSpPr>
        <p:spPr>
          <a:xfrm>
            <a:off x="673241" y="2112126"/>
            <a:ext cx="102425" cy="102425"/>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3902941" y="1305197"/>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Oval 18"/>
          <p:cNvSpPr/>
          <p:nvPr/>
        </p:nvSpPr>
        <p:spPr>
          <a:xfrm>
            <a:off x="1912585" y="1771826"/>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Oval 19"/>
          <p:cNvSpPr/>
          <p:nvPr/>
        </p:nvSpPr>
        <p:spPr>
          <a:xfrm>
            <a:off x="1861372" y="2312181"/>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5240548" y="1306785"/>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Oval 21"/>
          <p:cNvSpPr/>
          <p:nvPr/>
        </p:nvSpPr>
        <p:spPr>
          <a:xfrm>
            <a:off x="3898779" y="2923204"/>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Oval 22"/>
          <p:cNvSpPr/>
          <p:nvPr/>
        </p:nvSpPr>
        <p:spPr>
          <a:xfrm>
            <a:off x="8466087" y="2060913"/>
            <a:ext cx="102425" cy="102425"/>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TextBox 24"/>
          <p:cNvSpPr txBox="1"/>
          <p:nvPr/>
        </p:nvSpPr>
        <p:spPr>
          <a:xfrm>
            <a:off x="4231797" y="1763228"/>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B.C</a:t>
            </a:r>
            <a:endParaRPr lang="en-US" sz="1000" dirty="0">
              <a:latin typeface="Arial"/>
              <a:cs typeface="Arial"/>
            </a:endParaRPr>
          </a:p>
        </p:txBody>
      </p:sp>
      <p:sp>
        <p:nvSpPr>
          <p:cNvPr id="26" name="TextBox 25"/>
          <p:cNvSpPr txBox="1"/>
          <p:nvPr/>
        </p:nvSpPr>
        <p:spPr>
          <a:xfrm>
            <a:off x="3623666" y="2572366"/>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C.A</a:t>
            </a:r>
            <a:endParaRPr lang="en-US" sz="1000" dirty="0">
              <a:latin typeface="Arial"/>
              <a:cs typeface="Arial"/>
            </a:endParaRPr>
          </a:p>
        </p:txBody>
      </p:sp>
      <p:sp>
        <p:nvSpPr>
          <p:cNvPr id="27" name="TextBox 26"/>
          <p:cNvSpPr txBox="1"/>
          <p:nvPr/>
        </p:nvSpPr>
        <p:spPr>
          <a:xfrm>
            <a:off x="7016407" y="1525354"/>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a:latin typeface="Arial"/>
                <a:cs typeface="Arial"/>
              </a:rPr>
              <a:t>D</a:t>
            </a:r>
            <a:r>
              <a:rPr lang="en-US" sz="1000" dirty="0" smtClean="0">
                <a:latin typeface="Arial"/>
                <a:cs typeface="Arial"/>
              </a:rPr>
              <a:t>.B</a:t>
            </a:r>
            <a:endParaRPr lang="en-US" sz="1000" dirty="0">
              <a:latin typeface="Arial"/>
              <a:cs typeface="Arial"/>
            </a:endParaRPr>
          </a:p>
        </p:txBody>
      </p:sp>
      <p:sp>
        <p:nvSpPr>
          <p:cNvPr id="28" name="TextBox 27"/>
          <p:cNvSpPr txBox="1"/>
          <p:nvPr/>
        </p:nvSpPr>
        <p:spPr>
          <a:xfrm>
            <a:off x="5186340" y="2571404"/>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C.D</a:t>
            </a:r>
            <a:endParaRPr lang="en-US" sz="1000" dirty="0">
              <a:latin typeface="Arial"/>
              <a:cs typeface="Arial"/>
            </a:endParaRPr>
          </a:p>
        </p:txBody>
      </p:sp>
      <p:sp>
        <p:nvSpPr>
          <p:cNvPr id="30" name="Oval 29"/>
          <p:cNvSpPr/>
          <p:nvPr/>
        </p:nvSpPr>
        <p:spPr>
          <a:xfrm>
            <a:off x="5240548" y="2923204"/>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TextBox 30"/>
          <p:cNvSpPr txBox="1"/>
          <p:nvPr/>
        </p:nvSpPr>
        <p:spPr>
          <a:xfrm>
            <a:off x="2104909" y="131643"/>
            <a:ext cx="4934188" cy="707886"/>
          </a:xfrm>
          <a:prstGeom prst="rect">
            <a:avLst/>
          </a:prstGeom>
          <a:noFill/>
        </p:spPr>
        <p:txBody>
          <a:bodyPr wrap="none" rtlCol="0">
            <a:spAutoFit/>
          </a:bodyPr>
          <a:lstStyle/>
          <a:p>
            <a:pPr algn="ctr"/>
            <a:r>
              <a:rPr lang="en-US" sz="2000" b="1" dirty="0" smtClean="0"/>
              <a:t>Solution Option 3: Use Directional</a:t>
            </a:r>
            <a:r>
              <a:rPr lang="en-US" sz="2000" b="1" baseline="30000" dirty="0" smtClean="0"/>
              <a:t>+</a:t>
            </a:r>
            <a:r>
              <a:rPr lang="en-US" sz="2000" b="1" dirty="0" smtClean="0"/>
              <a:t> </a:t>
            </a:r>
            <a:r>
              <a:rPr lang="en-US" sz="2000" b="1" dirty="0" err="1" smtClean="0"/>
              <a:t>SDPs</a:t>
            </a:r>
            <a:endParaRPr lang="en-US" sz="2000" b="1" dirty="0" smtClean="0"/>
          </a:p>
          <a:p>
            <a:pPr algn="ctr"/>
            <a:r>
              <a:rPr lang="en-US" sz="2000" b="1" dirty="0" smtClean="0"/>
              <a:t>(Directed Demarcation Point (DDP)) for </a:t>
            </a:r>
            <a:r>
              <a:rPr lang="en-US" sz="2000" b="1" dirty="0" err="1" smtClean="0"/>
              <a:t>EROs</a:t>
            </a:r>
            <a:endParaRPr lang="en-US" sz="2000" b="1" dirty="0"/>
          </a:p>
        </p:txBody>
      </p:sp>
      <p:sp>
        <p:nvSpPr>
          <p:cNvPr id="45" name="TextBox 44"/>
          <p:cNvSpPr txBox="1"/>
          <p:nvPr/>
        </p:nvSpPr>
        <p:spPr>
          <a:xfrm>
            <a:off x="392945" y="1771826"/>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a:latin typeface="Arial"/>
                <a:cs typeface="Arial"/>
              </a:rPr>
              <a:t>A</a:t>
            </a:r>
            <a:r>
              <a:rPr lang="en-US" sz="1000" dirty="0" smtClean="0">
                <a:latin typeface="Arial"/>
                <a:cs typeface="Arial"/>
              </a:rPr>
              <a:t>.1</a:t>
            </a:r>
            <a:endParaRPr lang="en-US" sz="1000" dirty="0">
              <a:latin typeface="Arial"/>
              <a:cs typeface="Arial"/>
            </a:endParaRPr>
          </a:p>
        </p:txBody>
      </p:sp>
      <p:sp>
        <p:nvSpPr>
          <p:cNvPr id="52" name="TextBox 51"/>
          <p:cNvSpPr txBox="1"/>
          <p:nvPr/>
        </p:nvSpPr>
        <p:spPr>
          <a:xfrm>
            <a:off x="1799133" y="1422290"/>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A.B</a:t>
            </a:r>
            <a:endParaRPr lang="en-US" sz="1000" dirty="0">
              <a:latin typeface="Arial"/>
              <a:cs typeface="Arial"/>
            </a:endParaRPr>
          </a:p>
        </p:txBody>
      </p:sp>
      <p:sp>
        <p:nvSpPr>
          <p:cNvPr id="53" name="Oval 52"/>
          <p:cNvSpPr/>
          <p:nvPr/>
        </p:nvSpPr>
        <p:spPr>
          <a:xfrm>
            <a:off x="7129859" y="2363393"/>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Oval 57"/>
          <p:cNvSpPr/>
          <p:nvPr/>
        </p:nvSpPr>
        <p:spPr>
          <a:xfrm>
            <a:off x="7232284" y="1874251"/>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TextBox 58"/>
          <p:cNvSpPr txBox="1"/>
          <p:nvPr/>
        </p:nvSpPr>
        <p:spPr>
          <a:xfrm>
            <a:off x="8432116" y="1712016"/>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a:latin typeface="Arial"/>
                <a:cs typeface="Arial"/>
              </a:rPr>
              <a:t>D</a:t>
            </a:r>
            <a:r>
              <a:rPr lang="en-US" sz="1000" dirty="0" smtClean="0">
                <a:latin typeface="Arial"/>
                <a:cs typeface="Arial"/>
              </a:rPr>
              <a:t>.1</a:t>
            </a:r>
            <a:endParaRPr lang="en-US" sz="1000" dirty="0">
              <a:latin typeface="Arial"/>
              <a:cs typeface="Arial"/>
            </a:endParaRPr>
          </a:p>
        </p:txBody>
      </p:sp>
      <p:sp>
        <p:nvSpPr>
          <p:cNvPr id="85" name="Oval 84"/>
          <p:cNvSpPr/>
          <p:nvPr/>
        </p:nvSpPr>
        <p:spPr>
          <a:xfrm>
            <a:off x="4570459" y="2520191"/>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Oval 85"/>
          <p:cNvSpPr/>
          <p:nvPr/>
        </p:nvSpPr>
        <p:spPr>
          <a:xfrm>
            <a:off x="4568870" y="1770989"/>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Rectangle 87"/>
          <p:cNvSpPr/>
          <p:nvPr/>
        </p:nvSpPr>
        <p:spPr>
          <a:xfrm>
            <a:off x="1776135" y="4650028"/>
            <a:ext cx="361677"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89" name="Rectangle 88"/>
          <p:cNvSpPr/>
          <p:nvPr/>
        </p:nvSpPr>
        <p:spPr>
          <a:xfrm>
            <a:off x="1776135" y="4915108"/>
            <a:ext cx="361677"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0" name="Rectangle 89"/>
          <p:cNvSpPr/>
          <p:nvPr/>
        </p:nvSpPr>
        <p:spPr>
          <a:xfrm>
            <a:off x="1481613" y="5182804"/>
            <a:ext cx="361677"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1" name="Rectangle 90"/>
          <p:cNvSpPr/>
          <p:nvPr/>
        </p:nvSpPr>
        <p:spPr>
          <a:xfrm>
            <a:off x="1481613" y="5753644"/>
            <a:ext cx="361677"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4" name="Rectangle 93"/>
          <p:cNvSpPr/>
          <p:nvPr/>
        </p:nvSpPr>
        <p:spPr>
          <a:xfrm>
            <a:off x="4748155" y="4650028"/>
            <a:ext cx="361677"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5" name="Rectangle 94"/>
          <p:cNvSpPr/>
          <p:nvPr/>
        </p:nvSpPr>
        <p:spPr>
          <a:xfrm>
            <a:off x="7803448" y="5182804"/>
            <a:ext cx="361677"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6" name="Rectangle 95"/>
          <p:cNvSpPr/>
          <p:nvPr/>
        </p:nvSpPr>
        <p:spPr>
          <a:xfrm>
            <a:off x="1481613" y="5478724"/>
            <a:ext cx="3049804" cy="225360"/>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7" name="Rectangle 96"/>
          <p:cNvSpPr/>
          <p:nvPr/>
        </p:nvSpPr>
        <p:spPr>
          <a:xfrm>
            <a:off x="4748155" y="5182804"/>
            <a:ext cx="2991789" cy="225360"/>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9" name="Rectangle 98"/>
          <p:cNvSpPr/>
          <p:nvPr/>
        </p:nvSpPr>
        <p:spPr>
          <a:xfrm>
            <a:off x="4748155" y="4915108"/>
            <a:ext cx="3041181" cy="225360"/>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100" name="Rectangle 99"/>
          <p:cNvSpPr/>
          <p:nvPr/>
        </p:nvSpPr>
        <p:spPr>
          <a:xfrm>
            <a:off x="5185967" y="4650028"/>
            <a:ext cx="2979158" cy="225360"/>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grpSp>
        <p:nvGrpSpPr>
          <p:cNvPr id="2" name="Group 116"/>
          <p:cNvGrpSpPr/>
          <p:nvPr/>
        </p:nvGrpSpPr>
        <p:grpSpPr>
          <a:xfrm>
            <a:off x="3179483" y="6201323"/>
            <a:ext cx="2785034" cy="258256"/>
            <a:chOff x="2860911" y="6201323"/>
            <a:chExt cx="2785034" cy="258256"/>
          </a:xfrm>
        </p:grpSpPr>
        <p:sp>
          <p:nvSpPr>
            <p:cNvPr id="109" name="Rectangle 108"/>
            <p:cNvSpPr/>
            <p:nvPr/>
          </p:nvSpPr>
          <p:spPr>
            <a:xfrm>
              <a:off x="2860911" y="6213358"/>
              <a:ext cx="2757184" cy="246221"/>
            </a:xfrm>
            <a:prstGeom prst="rect">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 name="Group 58"/>
            <p:cNvGrpSpPr/>
            <p:nvPr/>
          </p:nvGrpSpPr>
          <p:grpSpPr>
            <a:xfrm>
              <a:off x="2930264" y="6201323"/>
              <a:ext cx="1282581" cy="246221"/>
              <a:chOff x="2107969" y="6264642"/>
              <a:chExt cx="1282581" cy="246221"/>
            </a:xfrm>
          </p:grpSpPr>
          <p:sp>
            <p:nvSpPr>
              <p:cNvPr id="115" name="Oval 114"/>
              <p:cNvSpPr/>
              <p:nvPr/>
            </p:nvSpPr>
            <p:spPr>
              <a:xfrm>
                <a:off x="2107969" y="6336540"/>
                <a:ext cx="102425" cy="102425"/>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6" name="TextBox 115"/>
              <p:cNvSpPr txBox="1"/>
              <p:nvPr/>
            </p:nvSpPr>
            <p:spPr>
              <a:xfrm>
                <a:off x="2210394" y="6264642"/>
                <a:ext cx="1180156" cy="246221"/>
              </a:xfrm>
              <a:prstGeom prst="rect">
                <a:avLst/>
              </a:prstGeom>
              <a:noFill/>
            </p:spPr>
            <p:txBody>
              <a:bodyPr wrap="none" rtlCol="0">
                <a:spAutoFit/>
              </a:bodyPr>
              <a:lstStyle/>
              <a:p>
                <a:r>
                  <a:rPr lang="en-US" sz="1000" dirty="0" smtClean="0">
                    <a:latin typeface="Arial"/>
                    <a:cs typeface="Arial"/>
                  </a:rPr>
                  <a:t>Terminating</a:t>
                </a:r>
                <a:r>
                  <a:rPr lang="en-US" sz="1000" i="1" dirty="0" smtClean="0">
                    <a:latin typeface="Arial"/>
                    <a:cs typeface="Arial"/>
                  </a:rPr>
                  <a:t>* </a:t>
                </a:r>
                <a:r>
                  <a:rPr lang="en-US" sz="1000" dirty="0" smtClean="0">
                    <a:latin typeface="Arial"/>
                    <a:cs typeface="Arial"/>
                  </a:rPr>
                  <a:t>STP</a:t>
                </a:r>
                <a:endParaRPr lang="en-US" sz="1000" dirty="0">
                  <a:latin typeface="Arial"/>
                  <a:cs typeface="Arial"/>
                </a:endParaRPr>
              </a:p>
            </p:txBody>
          </p:sp>
        </p:grpSp>
        <p:grpSp>
          <p:nvGrpSpPr>
            <p:cNvPr id="8" name="Group 59"/>
            <p:cNvGrpSpPr/>
            <p:nvPr/>
          </p:nvGrpSpPr>
          <p:grpSpPr>
            <a:xfrm>
              <a:off x="4277766" y="6201323"/>
              <a:ext cx="1368179" cy="246221"/>
              <a:chOff x="2107969" y="6264642"/>
              <a:chExt cx="1368179" cy="246221"/>
            </a:xfrm>
          </p:grpSpPr>
          <p:sp>
            <p:nvSpPr>
              <p:cNvPr id="113" name="Oval 112"/>
              <p:cNvSpPr/>
              <p:nvPr/>
            </p:nvSpPr>
            <p:spPr>
              <a:xfrm>
                <a:off x="2107969" y="6336540"/>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4" name="TextBox 113"/>
              <p:cNvSpPr txBox="1"/>
              <p:nvPr/>
            </p:nvSpPr>
            <p:spPr>
              <a:xfrm>
                <a:off x="2210394" y="6264642"/>
                <a:ext cx="1265754" cy="246221"/>
              </a:xfrm>
              <a:prstGeom prst="rect">
                <a:avLst/>
              </a:prstGeom>
              <a:noFill/>
            </p:spPr>
            <p:txBody>
              <a:bodyPr wrap="none" rtlCol="0">
                <a:spAutoFit/>
              </a:bodyPr>
              <a:lstStyle/>
              <a:p>
                <a:r>
                  <a:rPr lang="en-US" sz="1000" dirty="0" smtClean="0">
                    <a:latin typeface="Arial"/>
                    <a:cs typeface="Arial"/>
                  </a:rPr>
                  <a:t>Intermediate* STP</a:t>
                </a:r>
              </a:p>
            </p:txBody>
          </p:sp>
        </p:grpSp>
      </p:grpSp>
      <p:sp>
        <p:nvSpPr>
          <p:cNvPr id="118" name="TextBox 117"/>
          <p:cNvSpPr txBox="1"/>
          <p:nvPr/>
        </p:nvSpPr>
        <p:spPr>
          <a:xfrm>
            <a:off x="2060283" y="6611779"/>
            <a:ext cx="5023434" cy="246221"/>
          </a:xfrm>
          <a:prstGeom prst="rect">
            <a:avLst/>
          </a:prstGeom>
          <a:noFill/>
        </p:spPr>
        <p:txBody>
          <a:bodyPr wrap="square" rtlCol="0">
            <a:spAutoFit/>
          </a:bodyPr>
          <a:lstStyle/>
          <a:p>
            <a:r>
              <a:rPr lang="en-US" sz="1000" i="1" baseline="30000" dirty="0" smtClean="0"/>
              <a:t>+</a:t>
            </a:r>
            <a:r>
              <a:rPr lang="en-US" sz="1000" i="1" dirty="0" smtClean="0"/>
              <a:t> Direction is relative to source/destination STP	* As per request instance</a:t>
            </a:r>
            <a:endParaRPr lang="en-US" sz="1000" i="1" dirty="0"/>
          </a:p>
        </p:txBody>
      </p:sp>
      <p:sp>
        <p:nvSpPr>
          <p:cNvPr id="119" name="Freeform 118"/>
          <p:cNvSpPr/>
          <p:nvPr/>
        </p:nvSpPr>
        <p:spPr>
          <a:xfrm>
            <a:off x="747889" y="1312333"/>
            <a:ext cx="7761111" cy="1700389"/>
          </a:xfrm>
          <a:custGeom>
            <a:avLst/>
            <a:gdLst>
              <a:gd name="connsiteX0" fmla="*/ 0 w 7761111"/>
              <a:gd name="connsiteY0" fmla="*/ 811389 h 1700389"/>
              <a:gd name="connsiteX1" fmla="*/ 1213555 w 7761111"/>
              <a:gd name="connsiteY1" fmla="*/ 479778 h 1700389"/>
              <a:gd name="connsiteX2" fmla="*/ 3203222 w 7761111"/>
              <a:gd name="connsiteY2" fmla="*/ 0 h 1700389"/>
              <a:gd name="connsiteX3" fmla="*/ 3908778 w 7761111"/>
              <a:gd name="connsiteY3" fmla="*/ 508000 h 1700389"/>
              <a:gd name="connsiteX4" fmla="*/ 3908778 w 7761111"/>
              <a:gd name="connsiteY4" fmla="*/ 1255889 h 1700389"/>
              <a:gd name="connsiteX5" fmla="*/ 4550833 w 7761111"/>
              <a:gd name="connsiteY5" fmla="*/ 1700389 h 1700389"/>
              <a:gd name="connsiteX6" fmla="*/ 6434667 w 7761111"/>
              <a:gd name="connsiteY6" fmla="*/ 1114778 h 1700389"/>
              <a:gd name="connsiteX7" fmla="*/ 7761111 w 7761111"/>
              <a:gd name="connsiteY7" fmla="*/ 825500 h 1700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11" h="1700389">
                <a:moveTo>
                  <a:pt x="0" y="811389"/>
                </a:moveTo>
                <a:lnTo>
                  <a:pt x="1213555" y="479778"/>
                </a:lnTo>
                <a:lnTo>
                  <a:pt x="3203222" y="0"/>
                </a:lnTo>
                <a:lnTo>
                  <a:pt x="3908778" y="508000"/>
                </a:lnTo>
                <a:lnTo>
                  <a:pt x="3908778" y="1255889"/>
                </a:lnTo>
                <a:lnTo>
                  <a:pt x="4550833" y="1700389"/>
                </a:lnTo>
                <a:lnTo>
                  <a:pt x="6434667" y="1114778"/>
                </a:lnTo>
                <a:lnTo>
                  <a:pt x="7761111" y="825500"/>
                </a:lnTo>
              </a:path>
            </a:pathLst>
          </a:custGeom>
          <a:ln w="25400" cap="flat" cmpd="sng" algn="ctr">
            <a:solidFill>
              <a:srgbClr val="800000"/>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1" name="TextBox 120"/>
          <p:cNvSpPr txBox="1"/>
          <p:nvPr/>
        </p:nvSpPr>
        <p:spPr>
          <a:xfrm rot="20775820">
            <a:off x="2597272" y="1308586"/>
            <a:ext cx="582211" cy="276999"/>
          </a:xfrm>
          <a:prstGeom prst="rect">
            <a:avLst/>
          </a:prstGeom>
          <a:noFill/>
        </p:spPr>
        <p:txBody>
          <a:bodyPr wrap="none" rtlCol="0">
            <a:spAutoFit/>
          </a:bodyPr>
          <a:lstStyle/>
          <a:p>
            <a:r>
              <a:rPr lang="en-US" sz="1200" b="1" dirty="0" smtClean="0"/>
              <a:t>Path 1</a:t>
            </a:r>
            <a:endParaRPr lang="en-US" sz="1200" b="1" dirty="0"/>
          </a:p>
        </p:txBody>
      </p:sp>
      <p:sp>
        <p:nvSpPr>
          <p:cNvPr id="72" name="Rectangular Callout 71"/>
          <p:cNvSpPr/>
          <p:nvPr/>
        </p:nvSpPr>
        <p:spPr>
          <a:xfrm>
            <a:off x="5080196" y="1874251"/>
            <a:ext cx="298241" cy="340299"/>
          </a:xfrm>
          <a:prstGeom prst="wedgeRectCallout">
            <a:avLst>
              <a:gd name="adj1" fmla="val -194692"/>
              <a:gd name="adj2" fmla="val 149422"/>
            </a:avLst>
          </a:prstGeom>
          <a:solidFill>
            <a:schemeClr val="bg1">
              <a:lumMod val="8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rgbClr val="000000"/>
              </a:solidFill>
            </a:endParaRPr>
          </a:p>
        </p:txBody>
      </p:sp>
      <p:sp>
        <p:nvSpPr>
          <p:cNvPr id="71" name="Rectangular Callout 70"/>
          <p:cNvSpPr/>
          <p:nvPr/>
        </p:nvSpPr>
        <p:spPr>
          <a:xfrm>
            <a:off x="5080196" y="1822202"/>
            <a:ext cx="1666575" cy="392348"/>
          </a:xfrm>
          <a:prstGeom prst="wedgeRectCallout">
            <a:avLst>
              <a:gd name="adj1" fmla="val -80201"/>
              <a:gd name="adj2" fmla="val -56731"/>
            </a:avLst>
          </a:prstGeom>
          <a:solidFill>
            <a:schemeClr val="bg1">
              <a:lumMod val="8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rgbClr val="000000"/>
                </a:solidFill>
              </a:rPr>
              <a:t>Selected DDP (</a:t>
            </a:r>
            <a:r>
              <a:rPr lang="en-US" sz="1000" dirty="0" err="1" smtClean="0">
                <a:solidFill>
                  <a:srgbClr val="000000"/>
                </a:solidFill>
              </a:rPr>
              <a:t>SrcWard:B.C</a:t>
            </a:r>
            <a:r>
              <a:rPr lang="en-US" sz="1000" dirty="0" smtClean="0">
                <a:solidFill>
                  <a:srgbClr val="000000"/>
                </a:solidFill>
              </a:rPr>
              <a:t>, </a:t>
            </a:r>
            <a:r>
              <a:rPr lang="en-US" sz="1000" dirty="0" err="1" smtClean="0">
                <a:solidFill>
                  <a:srgbClr val="000000"/>
                </a:solidFill>
              </a:rPr>
              <a:t>DstWard:C.B</a:t>
            </a:r>
            <a:r>
              <a:rPr lang="en-US" sz="1000" dirty="0" smtClean="0">
                <a:solidFill>
                  <a:srgbClr val="000000"/>
                </a:solidFill>
              </a:rPr>
              <a:t>) in ERO </a:t>
            </a:r>
            <a:endParaRPr lang="en-US" sz="1000" dirty="0">
              <a:solidFill>
                <a:srgbClr val="000000"/>
              </a:solidFill>
            </a:endParaRPr>
          </a:p>
        </p:txBody>
      </p:sp>
      <p:sp>
        <p:nvSpPr>
          <p:cNvPr id="29" name="TextBox 28"/>
          <p:cNvSpPr txBox="1"/>
          <p:nvPr/>
        </p:nvSpPr>
        <p:spPr>
          <a:xfrm>
            <a:off x="4570459" y="2163338"/>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C.B</a:t>
            </a:r>
            <a:endParaRPr lang="en-US" sz="1000" dirty="0">
              <a:latin typeface="Arial"/>
              <a:cs typeface="Arial"/>
            </a:endParaRPr>
          </a:p>
        </p:txBody>
      </p:sp>
      <p:sp>
        <p:nvSpPr>
          <p:cNvPr id="87" name="TextBox 86"/>
          <p:cNvSpPr txBox="1"/>
          <p:nvPr/>
        </p:nvSpPr>
        <p:spPr>
          <a:xfrm>
            <a:off x="694996" y="4281125"/>
            <a:ext cx="7754008" cy="1754327"/>
          </a:xfrm>
          <a:prstGeom prst="rect">
            <a:avLst/>
          </a:prstGeom>
          <a:noFill/>
        </p:spPr>
        <p:txBody>
          <a:bodyPr wrap="none" rtlCol="0">
            <a:spAutoFit/>
          </a:bodyPr>
          <a:lstStyle/>
          <a:p>
            <a:r>
              <a:rPr lang="en-US" b="1" dirty="0" smtClean="0"/>
              <a:t>Request						Valid Path Solutions</a:t>
            </a:r>
          </a:p>
          <a:p>
            <a:r>
              <a:rPr lang="en-US" dirty="0" smtClean="0"/>
              <a:t>  A-Point = A.1					  Path 1: A.1, </a:t>
            </a:r>
            <a:r>
              <a:rPr lang="en-US" dirty="0" err="1" smtClean="0"/>
              <a:t>DDP(SrcWard:A.B</a:t>
            </a:r>
            <a:r>
              <a:rPr lang="en-US" dirty="0" smtClean="0"/>
              <a:t>, </a:t>
            </a:r>
            <a:r>
              <a:rPr lang="en-US" dirty="0" err="1" smtClean="0"/>
              <a:t>DstWard:B.A</a:t>
            </a:r>
            <a:r>
              <a:rPr lang="en-US" dirty="0" smtClean="0"/>
              <a:t>), </a:t>
            </a:r>
          </a:p>
          <a:p>
            <a:r>
              <a:rPr lang="en-US" dirty="0" smtClean="0"/>
              <a:t>  Z-Point = D.1					               </a:t>
            </a:r>
            <a:r>
              <a:rPr lang="en-US" b="1" dirty="0" err="1" smtClean="0"/>
              <a:t>DDP(SrcWard:B.C</a:t>
            </a:r>
            <a:r>
              <a:rPr lang="en-US" b="1" dirty="0" smtClean="0"/>
              <a:t>, </a:t>
            </a:r>
            <a:r>
              <a:rPr lang="en-US" b="1" dirty="0" err="1" smtClean="0"/>
              <a:t>DstWard:C.B</a:t>
            </a:r>
            <a:r>
              <a:rPr lang="en-US" b="1" dirty="0" smtClean="0"/>
              <a:t>)</a:t>
            </a:r>
            <a:r>
              <a:rPr lang="en-US" dirty="0" smtClean="0"/>
              <a:t>,</a:t>
            </a:r>
          </a:p>
          <a:p>
            <a:r>
              <a:rPr lang="en-US" dirty="0" smtClean="0"/>
              <a:t>  ERO = A.1,						      </a:t>
            </a:r>
            <a:r>
              <a:rPr lang="en-US" dirty="0" err="1" smtClean="0"/>
              <a:t>DDP(SrcWard:C.D</a:t>
            </a:r>
            <a:r>
              <a:rPr lang="en-US" dirty="0" smtClean="0"/>
              <a:t>, </a:t>
            </a:r>
            <a:r>
              <a:rPr lang="en-US" dirty="0" err="1" smtClean="0"/>
              <a:t>DstWard:D.C</a:t>
            </a:r>
            <a:r>
              <a:rPr lang="en-US" dirty="0" smtClean="0"/>
              <a:t>), D.1 </a:t>
            </a:r>
          </a:p>
          <a:p>
            <a:r>
              <a:rPr lang="en-US" b="1" dirty="0" smtClean="0"/>
              <a:t>	     </a:t>
            </a:r>
            <a:r>
              <a:rPr lang="en-US" b="1" dirty="0" err="1" smtClean="0"/>
              <a:t>DDP(SrcWard:B.C</a:t>
            </a:r>
            <a:r>
              <a:rPr lang="en-US" b="1" dirty="0" smtClean="0"/>
              <a:t>, </a:t>
            </a:r>
            <a:r>
              <a:rPr lang="en-US" b="1" dirty="0" err="1" smtClean="0"/>
              <a:t>DstWard:C.B</a:t>
            </a:r>
            <a:r>
              <a:rPr lang="en-US" b="1" dirty="0" smtClean="0"/>
              <a:t>)</a:t>
            </a:r>
            <a:r>
              <a:rPr lang="en-US" dirty="0" smtClean="0"/>
              <a:t>,</a:t>
            </a:r>
          </a:p>
          <a:p>
            <a:r>
              <a:rPr lang="en-US" dirty="0" smtClean="0"/>
              <a:t>	     D.1</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p:cNvCxnSpPr/>
          <p:nvPr/>
        </p:nvCxnSpPr>
        <p:spPr>
          <a:xfrm>
            <a:off x="4042494" y="1296788"/>
            <a:ext cx="105095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65" name="Straight Connector 64"/>
          <p:cNvCxnSpPr/>
          <p:nvPr/>
        </p:nvCxnSpPr>
        <p:spPr>
          <a:xfrm>
            <a:off x="4042494" y="1683505"/>
            <a:ext cx="1050956" cy="0"/>
          </a:xfrm>
          <a:prstGeom prst="line">
            <a:avLst/>
          </a:prstGeom>
        </p:spPr>
        <p:style>
          <a:lnRef idx="2">
            <a:schemeClr val="accent1"/>
          </a:lnRef>
          <a:fillRef idx="0">
            <a:schemeClr val="accent1"/>
          </a:fillRef>
          <a:effectRef idx="1">
            <a:schemeClr val="accent1"/>
          </a:effectRef>
          <a:fontRef idx="minor">
            <a:schemeClr val="tx1"/>
          </a:fontRef>
        </p:style>
      </p:cxnSp>
      <p:sp>
        <p:nvSpPr>
          <p:cNvPr id="9" name="Cloud 8"/>
          <p:cNvSpPr/>
          <p:nvPr/>
        </p:nvSpPr>
        <p:spPr>
          <a:xfrm>
            <a:off x="4930386" y="1067890"/>
            <a:ext cx="1341769" cy="931981"/>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latin typeface="Arial"/>
                <a:cs typeface="Arial"/>
              </a:rPr>
              <a:t>Network </a:t>
            </a:r>
            <a:r>
              <a:rPr lang="en-US" sz="1400" dirty="0">
                <a:solidFill>
                  <a:srgbClr val="000000"/>
                </a:solidFill>
                <a:latin typeface="Arial"/>
                <a:cs typeface="Arial"/>
              </a:rPr>
              <a:t>B</a:t>
            </a:r>
          </a:p>
        </p:txBody>
      </p:sp>
      <p:sp>
        <p:nvSpPr>
          <p:cNvPr id="32" name="Cloud 31"/>
          <p:cNvSpPr/>
          <p:nvPr/>
        </p:nvSpPr>
        <p:spPr>
          <a:xfrm>
            <a:off x="2868125" y="1061178"/>
            <a:ext cx="1341769" cy="931981"/>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latin typeface="Arial"/>
                <a:cs typeface="Arial"/>
              </a:rPr>
              <a:t>Network A</a:t>
            </a:r>
            <a:endParaRPr lang="en-US" sz="1400" dirty="0">
              <a:solidFill>
                <a:srgbClr val="000000"/>
              </a:solidFill>
              <a:latin typeface="Arial"/>
              <a:cs typeface="Arial"/>
            </a:endParaRPr>
          </a:p>
        </p:txBody>
      </p:sp>
      <p:sp>
        <p:nvSpPr>
          <p:cNvPr id="19" name="Oval 18"/>
          <p:cNvSpPr/>
          <p:nvPr/>
        </p:nvSpPr>
        <p:spPr>
          <a:xfrm>
            <a:off x="4118224" y="1245575"/>
            <a:ext cx="102425" cy="102425"/>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Oval 19"/>
          <p:cNvSpPr/>
          <p:nvPr/>
        </p:nvSpPr>
        <p:spPr>
          <a:xfrm>
            <a:off x="4067012" y="1632292"/>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TextBox 30"/>
          <p:cNvSpPr txBox="1"/>
          <p:nvPr/>
        </p:nvSpPr>
        <p:spPr>
          <a:xfrm>
            <a:off x="2144036" y="331698"/>
            <a:ext cx="4774765" cy="523220"/>
          </a:xfrm>
          <a:prstGeom prst="rect">
            <a:avLst/>
          </a:prstGeom>
          <a:noFill/>
        </p:spPr>
        <p:txBody>
          <a:bodyPr wrap="none" rtlCol="0">
            <a:spAutoFit/>
          </a:bodyPr>
          <a:lstStyle/>
          <a:p>
            <a:pPr algn="ctr"/>
            <a:r>
              <a:rPr lang="en-US" sz="2800" b="1" dirty="0" smtClean="0"/>
              <a:t>Basic Path Ambiguity Problem:</a:t>
            </a:r>
            <a:endParaRPr lang="en-US" sz="2800" b="1" dirty="0"/>
          </a:p>
        </p:txBody>
      </p:sp>
      <p:sp>
        <p:nvSpPr>
          <p:cNvPr id="45" name="TextBox 44"/>
          <p:cNvSpPr txBox="1"/>
          <p:nvPr/>
        </p:nvSpPr>
        <p:spPr>
          <a:xfrm>
            <a:off x="4176829" y="896678"/>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a:latin typeface="Arial"/>
                <a:cs typeface="Arial"/>
              </a:rPr>
              <a:t>A</a:t>
            </a:r>
            <a:r>
              <a:rPr lang="en-US" sz="1000" dirty="0" smtClean="0">
                <a:latin typeface="Arial"/>
                <a:cs typeface="Arial"/>
              </a:rPr>
              <a:t>.1</a:t>
            </a:r>
            <a:endParaRPr lang="en-US" sz="1000" dirty="0">
              <a:latin typeface="Arial"/>
              <a:cs typeface="Arial"/>
            </a:endParaRPr>
          </a:p>
        </p:txBody>
      </p:sp>
      <p:sp>
        <p:nvSpPr>
          <p:cNvPr id="85" name="Oval 84"/>
          <p:cNvSpPr/>
          <p:nvPr/>
        </p:nvSpPr>
        <p:spPr>
          <a:xfrm>
            <a:off x="4906825" y="1647211"/>
            <a:ext cx="102425" cy="102425"/>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Oval 85"/>
          <p:cNvSpPr/>
          <p:nvPr/>
        </p:nvSpPr>
        <p:spPr>
          <a:xfrm>
            <a:off x="5035712" y="1247642"/>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Rectangle 93"/>
          <p:cNvSpPr/>
          <p:nvPr/>
        </p:nvSpPr>
        <p:spPr>
          <a:xfrm>
            <a:off x="5996978" y="2410483"/>
            <a:ext cx="361677"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5" name="Rectangle 94"/>
          <p:cNvSpPr/>
          <p:nvPr/>
        </p:nvSpPr>
        <p:spPr>
          <a:xfrm>
            <a:off x="6890681" y="2410483"/>
            <a:ext cx="361677"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100" name="Rectangle 99"/>
          <p:cNvSpPr/>
          <p:nvPr/>
        </p:nvSpPr>
        <p:spPr>
          <a:xfrm>
            <a:off x="6434790" y="2410483"/>
            <a:ext cx="393566" cy="225360"/>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grpSp>
        <p:nvGrpSpPr>
          <p:cNvPr id="2" name="Group 116"/>
          <p:cNvGrpSpPr/>
          <p:nvPr/>
        </p:nvGrpSpPr>
        <p:grpSpPr>
          <a:xfrm>
            <a:off x="3179483" y="6201323"/>
            <a:ext cx="2785034" cy="258256"/>
            <a:chOff x="2860911" y="6201323"/>
            <a:chExt cx="2785034" cy="258256"/>
          </a:xfrm>
        </p:grpSpPr>
        <p:sp>
          <p:nvSpPr>
            <p:cNvPr id="109" name="Rectangle 108"/>
            <p:cNvSpPr/>
            <p:nvPr/>
          </p:nvSpPr>
          <p:spPr>
            <a:xfrm>
              <a:off x="2860911" y="6213358"/>
              <a:ext cx="2757184" cy="246221"/>
            </a:xfrm>
            <a:prstGeom prst="rect">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 name="Group 58"/>
            <p:cNvGrpSpPr/>
            <p:nvPr/>
          </p:nvGrpSpPr>
          <p:grpSpPr>
            <a:xfrm>
              <a:off x="2930264" y="6201323"/>
              <a:ext cx="1282581" cy="246221"/>
              <a:chOff x="2107969" y="6264642"/>
              <a:chExt cx="1282581" cy="246221"/>
            </a:xfrm>
          </p:grpSpPr>
          <p:sp>
            <p:nvSpPr>
              <p:cNvPr id="115" name="Oval 114"/>
              <p:cNvSpPr/>
              <p:nvPr/>
            </p:nvSpPr>
            <p:spPr>
              <a:xfrm>
                <a:off x="2107969" y="6336540"/>
                <a:ext cx="102425" cy="102425"/>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6" name="TextBox 115"/>
              <p:cNvSpPr txBox="1"/>
              <p:nvPr/>
            </p:nvSpPr>
            <p:spPr>
              <a:xfrm>
                <a:off x="2210394" y="6264642"/>
                <a:ext cx="1180156" cy="246221"/>
              </a:xfrm>
              <a:prstGeom prst="rect">
                <a:avLst/>
              </a:prstGeom>
              <a:noFill/>
            </p:spPr>
            <p:txBody>
              <a:bodyPr wrap="none" rtlCol="0">
                <a:spAutoFit/>
              </a:bodyPr>
              <a:lstStyle/>
              <a:p>
                <a:r>
                  <a:rPr lang="en-US" sz="1000" dirty="0" smtClean="0">
                    <a:latin typeface="Arial"/>
                    <a:cs typeface="Arial"/>
                  </a:rPr>
                  <a:t>Terminating</a:t>
                </a:r>
                <a:r>
                  <a:rPr lang="en-US" sz="1000" i="1" dirty="0" smtClean="0">
                    <a:latin typeface="Arial"/>
                    <a:cs typeface="Arial"/>
                  </a:rPr>
                  <a:t>* </a:t>
                </a:r>
                <a:r>
                  <a:rPr lang="en-US" sz="1000" dirty="0" smtClean="0">
                    <a:latin typeface="Arial"/>
                    <a:cs typeface="Arial"/>
                  </a:rPr>
                  <a:t>STP</a:t>
                </a:r>
                <a:endParaRPr lang="en-US" sz="1000" dirty="0">
                  <a:latin typeface="Arial"/>
                  <a:cs typeface="Arial"/>
                </a:endParaRPr>
              </a:p>
            </p:txBody>
          </p:sp>
        </p:grpSp>
        <p:grpSp>
          <p:nvGrpSpPr>
            <p:cNvPr id="8" name="Group 59"/>
            <p:cNvGrpSpPr/>
            <p:nvPr/>
          </p:nvGrpSpPr>
          <p:grpSpPr>
            <a:xfrm>
              <a:off x="4277766" y="6201323"/>
              <a:ext cx="1368179" cy="246221"/>
              <a:chOff x="2107969" y="6264642"/>
              <a:chExt cx="1368179" cy="246221"/>
            </a:xfrm>
          </p:grpSpPr>
          <p:sp>
            <p:nvSpPr>
              <p:cNvPr id="113" name="Oval 112"/>
              <p:cNvSpPr/>
              <p:nvPr/>
            </p:nvSpPr>
            <p:spPr>
              <a:xfrm>
                <a:off x="2107969" y="6336540"/>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4" name="TextBox 113"/>
              <p:cNvSpPr txBox="1"/>
              <p:nvPr/>
            </p:nvSpPr>
            <p:spPr>
              <a:xfrm>
                <a:off x="2210394" y="6264642"/>
                <a:ext cx="1265754" cy="246221"/>
              </a:xfrm>
              <a:prstGeom prst="rect">
                <a:avLst/>
              </a:prstGeom>
              <a:noFill/>
            </p:spPr>
            <p:txBody>
              <a:bodyPr wrap="none" rtlCol="0">
                <a:spAutoFit/>
              </a:bodyPr>
              <a:lstStyle/>
              <a:p>
                <a:r>
                  <a:rPr lang="en-US" sz="1000" dirty="0" smtClean="0">
                    <a:latin typeface="Arial"/>
                    <a:cs typeface="Arial"/>
                  </a:rPr>
                  <a:t>Intermediate* STP</a:t>
                </a:r>
              </a:p>
            </p:txBody>
          </p:sp>
        </p:grpSp>
      </p:grpSp>
      <p:sp>
        <p:nvSpPr>
          <p:cNvPr id="69" name="TextBox 68"/>
          <p:cNvSpPr txBox="1"/>
          <p:nvPr/>
        </p:nvSpPr>
        <p:spPr>
          <a:xfrm>
            <a:off x="4067012" y="1683505"/>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a:latin typeface="Arial"/>
                <a:cs typeface="Arial"/>
              </a:rPr>
              <a:t>A</a:t>
            </a:r>
            <a:r>
              <a:rPr lang="en-US" sz="1000" dirty="0" smtClean="0">
                <a:latin typeface="Arial"/>
                <a:cs typeface="Arial"/>
              </a:rPr>
              <a:t>.2</a:t>
            </a:r>
            <a:endParaRPr lang="en-US" sz="1000" dirty="0">
              <a:latin typeface="Arial"/>
              <a:cs typeface="Arial"/>
            </a:endParaRPr>
          </a:p>
        </p:txBody>
      </p:sp>
      <p:sp>
        <p:nvSpPr>
          <p:cNvPr id="70" name="TextBox 69"/>
          <p:cNvSpPr txBox="1"/>
          <p:nvPr/>
        </p:nvSpPr>
        <p:spPr>
          <a:xfrm>
            <a:off x="4728045" y="912303"/>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B.1</a:t>
            </a:r>
            <a:endParaRPr lang="en-US" sz="1000" dirty="0">
              <a:latin typeface="Arial"/>
              <a:cs typeface="Arial"/>
            </a:endParaRPr>
          </a:p>
        </p:txBody>
      </p:sp>
      <p:sp>
        <p:nvSpPr>
          <p:cNvPr id="73" name="TextBox 72"/>
          <p:cNvSpPr txBox="1"/>
          <p:nvPr/>
        </p:nvSpPr>
        <p:spPr>
          <a:xfrm>
            <a:off x="4608583" y="1683241"/>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B.2</a:t>
            </a:r>
            <a:endParaRPr lang="en-US" sz="1000" dirty="0">
              <a:latin typeface="Arial"/>
              <a:cs typeface="Arial"/>
            </a:endParaRPr>
          </a:p>
        </p:txBody>
      </p:sp>
      <p:sp>
        <p:nvSpPr>
          <p:cNvPr id="74" name="Rectangle 73"/>
          <p:cNvSpPr/>
          <p:nvPr/>
        </p:nvSpPr>
        <p:spPr>
          <a:xfrm>
            <a:off x="5996972" y="2723756"/>
            <a:ext cx="361677"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75" name="Rectangle 74"/>
          <p:cNvSpPr/>
          <p:nvPr/>
        </p:nvSpPr>
        <p:spPr>
          <a:xfrm>
            <a:off x="6890675" y="2723756"/>
            <a:ext cx="361677"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76" name="Rectangle 75"/>
          <p:cNvSpPr/>
          <p:nvPr/>
        </p:nvSpPr>
        <p:spPr>
          <a:xfrm>
            <a:off x="6434784" y="2723756"/>
            <a:ext cx="393566" cy="225360"/>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cxnSp>
        <p:nvCxnSpPr>
          <p:cNvPr id="77" name="Straight Connector 76"/>
          <p:cNvCxnSpPr/>
          <p:nvPr/>
        </p:nvCxnSpPr>
        <p:spPr>
          <a:xfrm>
            <a:off x="1965233" y="3865866"/>
            <a:ext cx="105095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a:off x="1965233" y="4252583"/>
            <a:ext cx="1050956" cy="0"/>
          </a:xfrm>
          <a:prstGeom prst="line">
            <a:avLst/>
          </a:prstGeom>
        </p:spPr>
        <p:style>
          <a:lnRef idx="2">
            <a:schemeClr val="accent1"/>
          </a:lnRef>
          <a:fillRef idx="0">
            <a:schemeClr val="accent1"/>
          </a:fillRef>
          <a:effectRef idx="1">
            <a:schemeClr val="accent1"/>
          </a:effectRef>
          <a:fontRef idx="minor">
            <a:schemeClr val="tx1"/>
          </a:fontRef>
        </p:style>
      </p:cxnSp>
      <p:sp>
        <p:nvSpPr>
          <p:cNvPr id="79" name="Cloud 78"/>
          <p:cNvSpPr/>
          <p:nvPr/>
        </p:nvSpPr>
        <p:spPr>
          <a:xfrm>
            <a:off x="2853125" y="3636968"/>
            <a:ext cx="1341769" cy="931981"/>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latin typeface="Arial"/>
                <a:cs typeface="Arial"/>
              </a:rPr>
              <a:t>Network </a:t>
            </a:r>
            <a:r>
              <a:rPr lang="en-US" sz="1400" dirty="0">
                <a:solidFill>
                  <a:srgbClr val="000000"/>
                </a:solidFill>
                <a:latin typeface="Arial"/>
                <a:cs typeface="Arial"/>
              </a:rPr>
              <a:t>B</a:t>
            </a:r>
          </a:p>
        </p:txBody>
      </p:sp>
      <p:sp>
        <p:nvSpPr>
          <p:cNvPr id="80" name="Cloud 79"/>
          <p:cNvSpPr/>
          <p:nvPr/>
        </p:nvSpPr>
        <p:spPr>
          <a:xfrm>
            <a:off x="790864" y="3630256"/>
            <a:ext cx="1341769" cy="931981"/>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latin typeface="Arial"/>
                <a:cs typeface="Arial"/>
              </a:rPr>
              <a:t>Network A</a:t>
            </a:r>
            <a:endParaRPr lang="en-US" sz="1400" dirty="0">
              <a:solidFill>
                <a:srgbClr val="000000"/>
              </a:solidFill>
              <a:latin typeface="Arial"/>
              <a:cs typeface="Arial"/>
            </a:endParaRPr>
          </a:p>
        </p:txBody>
      </p:sp>
      <p:sp>
        <p:nvSpPr>
          <p:cNvPr id="81" name="Oval 80"/>
          <p:cNvSpPr/>
          <p:nvPr/>
        </p:nvSpPr>
        <p:spPr>
          <a:xfrm>
            <a:off x="2040963" y="3814653"/>
            <a:ext cx="102425" cy="102425"/>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 name="Oval 81"/>
          <p:cNvSpPr/>
          <p:nvPr/>
        </p:nvSpPr>
        <p:spPr>
          <a:xfrm>
            <a:off x="1989751" y="4201370"/>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TextBox 82"/>
          <p:cNvSpPr txBox="1"/>
          <p:nvPr/>
        </p:nvSpPr>
        <p:spPr>
          <a:xfrm>
            <a:off x="2108289" y="3483263"/>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a:latin typeface="Arial"/>
                <a:cs typeface="Arial"/>
              </a:rPr>
              <a:t>A</a:t>
            </a:r>
            <a:r>
              <a:rPr lang="en-US" sz="1000" dirty="0" smtClean="0">
                <a:latin typeface="Arial"/>
                <a:cs typeface="Arial"/>
              </a:rPr>
              <a:t>.1</a:t>
            </a:r>
            <a:endParaRPr lang="en-US" sz="1000" dirty="0">
              <a:latin typeface="Arial"/>
              <a:cs typeface="Arial"/>
            </a:endParaRPr>
          </a:p>
        </p:txBody>
      </p:sp>
      <p:sp>
        <p:nvSpPr>
          <p:cNvPr id="84" name="Oval 83"/>
          <p:cNvSpPr/>
          <p:nvPr/>
        </p:nvSpPr>
        <p:spPr>
          <a:xfrm>
            <a:off x="2829564" y="4216289"/>
            <a:ext cx="102425" cy="102425"/>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Oval 91"/>
          <p:cNvSpPr/>
          <p:nvPr/>
        </p:nvSpPr>
        <p:spPr>
          <a:xfrm>
            <a:off x="2958451" y="3816720"/>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TextBox 92"/>
          <p:cNvSpPr txBox="1"/>
          <p:nvPr/>
        </p:nvSpPr>
        <p:spPr>
          <a:xfrm>
            <a:off x="1989751" y="4252583"/>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a:latin typeface="Arial"/>
                <a:cs typeface="Arial"/>
              </a:rPr>
              <a:t>A</a:t>
            </a:r>
            <a:r>
              <a:rPr lang="en-US" sz="1000" dirty="0" smtClean="0">
                <a:latin typeface="Arial"/>
                <a:cs typeface="Arial"/>
              </a:rPr>
              <a:t>.2</a:t>
            </a:r>
            <a:endParaRPr lang="en-US" sz="1000" dirty="0">
              <a:latin typeface="Arial"/>
              <a:cs typeface="Arial"/>
            </a:endParaRPr>
          </a:p>
        </p:txBody>
      </p:sp>
      <p:sp>
        <p:nvSpPr>
          <p:cNvPr id="98" name="TextBox 97"/>
          <p:cNvSpPr txBox="1"/>
          <p:nvPr/>
        </p:nvSpPr>
        <p:spPr>
          <a:xfrm>
            <a:off x="2650784" y="3481381"/>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B.1</a:t>
            </a:r>
            <a:endParaRPr lang="en-US" sz="1000" dirty="0">
              <a:latin typeface="Arial"/>
              <a:cs typeface="Arial"/>
            </a:endParaRPr>
          </a:p>
        </p:txBody>
      </p:sp>
      <p:sp>
        <p:nvSpPr>
          <p:cNvPr id="101" name="TextBox 100"/>
          <p:cNvSpPr txBox="1"/>
          <p:nvPr/>
        </p:nvSpPr>
        <p:spPr>
          <a:xfrm>
            <a:off x="2531322" y="4252319"/>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B.2</a:t>
            </a:r>
            <a:endParaRPr lang="en-US" sz="1000" dirty="0">
              <a:latin typeface="Arial"/>
              <a:cs typeface="Arial"/>
            </a:endParaRPr>
          </a:p>
        </p:txBody>
      </p:sp>
      <p:cxnSp>
        <p:nvCxnSpPr>
          <p:cNvPr id="134" name="Straight Connector 133"/>
          <p:cNvCxnSpPr/>
          <p:nvPr/>
        </p:nvCxnSpPr>
        <p:spPr>
          <a:xfrm>
            <a:off x="2132633" y="3872906"/>
            <a:ext cx="871706" cy="0"/>
          </a:xfrm>
          <a:prstGeom prst="line">
            <a:avLst/>
          </a:prstGeom>
          <a:ln>
            <a:solidFill>
              <a:srgbClr val="FF0000"/>
            </a:solidFill>
            <a:prstDash val="sysDash"/>
          </a:ln>
        </p:spPr>
        <p:style>
          <a:lnRef idx="2">
            <a:schemeClr val="accent1"/>
          </a:lnRef>
          <a:fillRef idx="0">
            <a:schemeClr val="accent1"/>
          </a:fillRef>
          <a:effectRef idx="1">
            <a:schemeClr val="accent1"/>
          </a:effectRef>
          <a:fontRef idx="minor">
            <a:schemeClr val="tx1"/>
          </a:fontRef>
        </p:style>
      </p:cxnSp>
      <p:sp>
        <p:nvSpPr>
          <p:cNvPr id="135" name="Freeform 134"/>
          <p:cNvSpPr/>
          <p:nvPr/>
        </p:nvSpPr>
        <p:spPr>
          <a:xfrm flipH="1">
            <a:off x="2889541" y="3897394"/>
            <a:ext cx="284600" cy="355189"/>
          </a:xfrm>
          <a:custGeom>
            <a:avLst/>
            <a:gdLst>
              <a:gd name="connsiteX0" fmla="*/ 203416 w 203416"/>
              <a:gd name="connsiteY0" fmla="*/ 0 h 381000"/>
              <a:gd name="connsiteX1" fmla="*/ 216 w 203416"/>
              <a:gd name="connsiteY1" fmla="*/ 169333 h 381000"/>
              <a:gd name="connsiteX2" fmla="*/ 161082 w 203416"/>
              <a:gd name="connsiteY2" fmla="*/ 381000 h 381000"/>
              <a:gd name="connsiteX0" fmla="*/ 204557 w 297690"/>
              <a:gd name="connsiteY0" fmla="*/ 0 h 440267"/>
              <a:gd name="connsiteX1" fmla="*/ 1357 w 297690"/>
              <a:gd name="connsiteY1" fmla="*/ 169333 h 440267"/>
              <a:gd name="connsiteX2" fmla="*/ 297690 w 297690"/>
              <a:gd name="connsiteY2" fmla="*/ 440267 h 440267"/>
              <a:gd name="connsiteX0" fmla="*/ 206114 w 350047"/>
              <a:gd name="connsiteY0" fmla="*/ 0 h 406401"/>
              <a:gd name="connsiteX1" fmla="*/ 2914 w 350047"/>
              <a:gd name="connsiteY1" fmla="*/ 169333 h 406401"/>
              <a:gd name="connsiteX2" fmla="*/ 350047 w 350047"/>
              <a:gd name="connsiteY2" fmla="*/ 406401 h 406401"/>
              <a:gd name="connsiteX0" fmla="*/ 140667 w 284600"/>
              <a:gd name="connsiteY0" fmla="*/ 0 h 406401"/>
              <a:gd name="connsiteX1" fmla="*/ 5200 w 284600"/>
              <a:gd name="connsiteY1" fmla="*/ 270933 h 406401"/>
              <a:gd name="connsiteX2" fmla="*/ 284600 w 284600"/>
              <a:gd name="connsiteY2" fmla="*/ 406401 h 406401"/>
            </a:gdLst>
            <a:ahLst/>
            <a:cxnLst>
              <a:cxn ang="0">
                <a:pos x="connsiteX0" y="connsiteY0"/>
              </a:cxn>
              <a:cxn ang="0">
                <a:pos x="connsiteX1" y="connsiteY1"/>
              </a:cxn>
              <a:cxn ang="0">
                <a:pos x="connsiteX2" y="connsiteY2"/>
              </a:cxn>
            </a:cxnLst>
            <a:rect l="l" t="t" r="r" b="b"/>
            <a:pathLst>
              <a:path w="284600" h="406401">
                <a:moveTo>
                  <a:pt x="140667" y="0"/>
                </a:moveTo>
                <a:cubicBezTo>
                  <a:pt x="42595" y="52916"/>
                  <a:pt x="-18789" y="203199"/>
                  <a:pt x="5200" y="270933"/>
                </a:cubicBezTo>
                <a:cubicBezTo>
                  <a:pt x="29189" y="338667"/>
                  <a:pt x="284600" y="406401"/>
                  <a:pt x="284600" y="406401"/>
                </a:cubicBezTo>
              </a:path>
            </a:pathLst>
          </a:custGeom>
          <a:ln>
            <a:solidFill>
              <a:srgbClr val="FF0000"/>
            </a:solidFill>
            <a:prstDash val="sys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2" name="TextBox 41"/>
          <p:cNvSpPr txBox="1"/>
          <p:nvPr/>
        </p:nvSpPr>
        <p:spPr>
          <a:xfrm>
            <a:off x="2047304" y="4686560"/>
            <a:ext cx="782260" cy="369332"/>
          </a:xfrm>
          <a:prstGeom prst="rect">
            <a:avLst/>
          </a:prstGeom>
          <a:noFill/>
        </p:spPr>
        <p:txBody>
          <a:bodyPr wrap="none" rtlCol="0">
            <a:spAutoFit/>
          </a:bodyPr>
          <a:lstStyle/>
          <a:p>
            <a:r>
              <a:rPr lang="en-US" dirty="0" smtClean="0"/>
              <a:t>Path 1</a:t>
            </a:r>
            <a:endParaRPr lang="en-US" dirty="0"/>
          </a:p>
        </p:txBody>
      </p:sp>
      <p:cxnSp>
        <p:nvCxnSpPr>
          <p:cNvPr id="136" name="Straight Connector 135"/>
          <p:cNvCxnSpPr/>
          <p:nvPr/>
        </p:nvCxnSpPr>
        <p:spPr>
          <a:xfrm>
            <a:off x="6124702" y="3949346"/>
            <a:ext cx="105095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7" name="Straight Connector 136"/>
          <p:cNvCxnSpPr/>
          <p:nvPr/>
        </p:nvCxnSpPr>
        <p:spPr>
          <a:xfrm>
            <a:off x="6124702" y="4336063"/>
            <a:ext cx="1050956" cy="0"/>
          </a:xfrm>
          <a:prstGeom prst="line">
            <a:avLst/>
          </a:prstGeom>
        </p:spPr>
        <p:style>
          <a:lnRef idx="2">
            <a:schemeClr val="accent1"/>
          </a:lnRef>
          <a:fillRef idx="0">
            <a:schemeClr val="accent1"/>
          </a:fillRef>
          <a:effectRef idx="1">
            <a:schemeClr val="accent1"/>
          </a:effectRef>
          <a:fontRef idx="minor">
            <a:schemeClr val="tx1"/>
          </a:fontRef>
        </p:style>
      </p:cxnSp>
      <p:sp>
        <p:nvSpPr>
          <p:cNvPr id="138" name="Cloud 137"/>
          <p:cNvSpPr/>
          <p:nvPr/>
        </p:nvSpPr>
        <p:spPr>
          <a:xfrm>
            <a:off x="7012594" y="3720448"/>
            <a:ext cx="1341769" cy="931981"/>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latin typeface="Arial"/>
                <a:cs typeface="Arial"/>
              </a:rPr>
              <a:t>Network </a:t>
            </a:r>
            <a:r>
              <a:rPr lang="en-US" sz="1400" dirty="0">
                <a:solidFill>
                  <a:srgbClr val="000000"/>
                </a:solidFill>
                <a:latin typeface="Arial"/>
                <a:cs typeface="Arial"/>
              </a:rPr>
              <a:t>B</a:t>
            </a:r>
          </a:p>
        </p:txBody>
      </p:sp>
      <p:sp>
        <p:nvSpPr>
          <p:cNvPr id="139" name="Cloud 138"/>
          <p:cNvSpPr/>
          <p:nvPr/>
        </p:nvSpPr>
        <p:spPr>
          <a:xfrm>
            <a:off x="4950333" y="3713736"/>
            <a:ext cx="1341769" cy="931981"/>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latin typeface="Arial"/>
                <a:cs typeface="Arial"/>
              </a:rPr>
              <a:t>Network A</a:t>
            </a:r>
            <a:endParaRPr lang="en-US" sz="1400" dirty="0">
              <a:solidFill>
                <a:srgbClr val="000000"/>
              </a:solidFill>
              <a:latin typeface="Arial"/>
              <a:cs typeface="Arial"/>
            </a:endParaRPr>
          </a:p>
        </p:txBody>
      </p:sp>
      <p:sp>
        <p:nvSpPr>
          <p:cNvPr id="140" name="Oval 139"/>
          <p:cNvSpPr/>
          <p:nvPr/>
        </p:nvSpPr>
        <p:spPr>
          <a:xfrm>
            <a:off x="6200432" y="3898133"/>
            <a:ext cx="102425" cy="102425"/>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1" name="Oval 140"/>
          <p:cNvSpPr/>
          <p:nvPr/>
        </p:nvSpPr>
        <p:spPr>
          <a:xfrm>
            <a:off x="6149220" y="4284850"/>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2" name="TextBox 141"/>
          <p:cNvSpPr txBox="1"/>
          <p:nvPr/>
        </p:nvSpPr>
        <p:spPr>
          <a:xfrm>
            <a:off x="6267758" y="3566743"/>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a:latin typeface="Arial"/>
                <a:cs typeface="Arial"/>
              </a:rPr>
              <a:t>A</a:t>
            </a:r>
            <a:r>
              <a:rPr lang="en-US" sz="1000" dirty="0" smtClean="0">
                <a:latin typeface="Arial"/>
                <a:cs typeface="Arial"/>
              </a:rPr>
              <a:t>.1</a:t>
            </a:r>
            <a:endParaRPr lang="en-US" sz="1000" dirty="0">
              <a:latin typeface="Arial"/>
              <a:cs typeface="Arial"/>
            </a:endParaRPr>
          </a:p>
        </p:txBody>
      </p:sp>
      <p:sp>
        <p:nvSpPr>
          <p:cNvPr id="143" name="Oval 142"/>
          <p:cNvSpPr/>
          <p:nvPr/>
        </p:nvSpPr>
        <p:spPr>
          <a:xfrm>
            <a:off x="6989033" y="4299769"/>
            <a:ext cx="102425" cy="102425"/>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4" name="Oval 143"/>
          <p:cNvSpPr/>
          <p:nvPr/>
        </p:nvSpPr>
        <p:spPr>
          <a:xfrm>
            <a:off x="7117920" y="3900200"/>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5" name="TextBox 144"/>
          <p:cNvSpPr txBox="1"/>
          <p:nvPr/>
        </p:nvSpPr>
        <p:spPr>
          <a:xfrm>
            <a:off x="6149220" y="4336063"/>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a:latin typeface="Arial"/>
                <a:cs typeface="Arial"/>
              </a:rPr>
              <a:t>A</a:t>
            </a:r>
            <a:r>
              <a:rPr lang="en-US" sz="1000" dirty="0" smtClean="0">
                <a:latin typeface="Arial"/>
                <a:cs typeface="Arial"/>
              </a:rPr>
              <a:t>.2</a:t>
            </a:r>
            <a:endParaRPr lang="en-US" sz="1000" dirty="0">
              <a:latin typeface="Arial"/>
              <a:cs typeface="Arial"/>
            </a:endParaRPr>
          </a:p>
        </p:txBody>
      </p:sp>
      <p:sp>
        <p:nvSpPr>
          <p:cNvPr id="146" name="TextBox 145"/>
          <p:cNvSpPr txBox="1"/>
          <p:nvPr/>
        </p:nvSpPr>
        <p:spPr>
          <a:xfrm>
            <a:off x="6810253" y="3564861"/>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B.1</a:t>
            </a:r>
            <a:endParaRPr lang="en-US" sz="1000" dirty="0">
              <a:latin typeface="Arial"/>
              <a:cs typeface="Arial"/>
            </a:endParaRPr>
          </a:p>
        </p:txBody>
      </p:sp>
      <p:sp>
        <p:nvSpPr>
          <p:cNvPr id="147" name="TextBox 146"/>
          <p:cNvSpPr txBox="1"/>
          <p:nvPr/>
        </p:nvSpPr>
        <p:spPr>
          <a:xfrm>
            <a:off x="6690791" y="4335799"/>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B.2</a:t>
            </a:r>
            <a:endParaRPr lang="en-US" sz="1000" dirty="0">
              <a:latin typeface="Arial"/>
              <a:cs typeface="Arial"/>
            </a:endParaRPr>
          </a:p>
        </p:txBody>
      </p:sp>
      <p:cxnSp>
        <p:nvCxnSpPr>
          <p:cNvPr id="148" name="Straight Connector 147"/>
          <p:cNvCxnSpPr/>
          <p:nvPr/>
        </p:nvCxnSpPr>
        <p:spPr>
          <a:xfrm>
            <a:off x="6140888" y="4364519"/>
            <a:ext cx="871706" cy="0"/>
          </a:xfrm>
          <a:prstGeom prst="line">
            <a:avLst/>
          </a:prstGeom>
          <a:ln>
            <a:solidFill>
              <a:srgbClr val="FF0000"/>
            </a:solidFill>
            <a:prstDash val="sysDash"/>
          </a:ln>
        </p:spPr>
        <p:style>
          <a:lnRef idx="2">
            <a:schemeClr val="accent1"/>
          </a:lnRef>
          <a:fillRef idx="0">
            <a:schemeClr val="accent1"/>
          </a:fillRef>
          <a:effectRef idx="1">
            <a:schemeClr val="accent1"/>
          </a:effectRef>
          <a:fontRef idx="minor">
            <a:schemeClr val="tx1"/>
          </a:fontRef>
        </p:style>
      </p:cxnSp>
      <p:sp>
        <p:nvSpPr>
          <p:cNvPr id="150" name="TextBox 149"/>
          <p:cNvSpPr txBox="1"/>
          <p:nvPr/>
        </p:nvSpPr>
        <p:spPr>
          <a:xfrm>
            <a:off x="6206773" y="4718643"/>
            <a:ext cx="782260" cy="369332"/>
          </a:xfrm>
          <a:prstGeom prst="rect">
            <a:avLst/>
          </a:prstGeom>
          <a:noFill/>
        </p:spPr>
        <p:txBody>
          <a:bodyPr wrap="none" rtlCol="0">
            <a:spAutoFit/>
          </a:bodyPr>
          <a:lstStyle/>
          <a:p>
            <a:r>
              <a:rPr lang="en-US" dirty="0" smtClean="0"/>
              <a:t>Path 2</a:t>
            </a:r>
            <a:endParaRPr lang="en-US" dirty="0"/>
          </a:p>
        </p:txBody>
      </p:sp>
      <p:sp>
        <p:nvSpPr>
          <p:cNvPr id="40" name="Freeform 39"/>
          <p:cNvSpPr/>
          <p:nvPr/>
        </p:nvSpPr>
        <p:spPr>
          <a:xfrm>
            <a:off x="6003357" y="3966853"/>
            <a:ext cx="203416" cy="381000"/>
          </a:xfrm>
          <a:custGeom>
            <a:avLst/>
            <a:gdLst>
              <a:gd name="connsiteX0" fmla="*/ 203416 w 203416"/>
              <a:gd name="connsiteY0" fmla="*/ 0 h 381000"/>
              <a:gd name="connsiteX1" fmla="*/ 216 w 203416"/>
              <a:gd name="connsiteY1" fmla="*/ 169333 h 381000"/>
              <a:gd name="connsiteX2" fmla="*/ 161082 w 203416"/>
              <a:gd name="connsiteY2" fmla="*/ 381000 h 381000"/>
            </a:gdLst>
            <a:ahLst/>
            <a:cxnLst>
              <a:cxn ang="0">
                <a:pos x="connsiteX0" y="connsiteY0"/>
              </a:cxn>
              <a:cxn ang="0">
                <a:pos x="connsiteX1" y="connsiteY1"/>
              </a:cxn>
              <a:cxn ang="0">
                <a:pos x="connsiteX2" y="connsiteY2"/>
              </a:cxn>
            </a:cxnLst>
            <a:rect l="l" t="t" r="r" b="b"/>
            <a:pathLst>
              <a:path w="203416" h="381000">
                <a:moveTo>
                  <a:pt x="203416" y="0"/>
                </a:moveTo>
                <a:cubicBezTo>
                  <a:pt x="105344" y="52916"/>
                  <a:pt x="7272" y="105833"/>
                  <a:pt x="216" y="169333"/>
                </a:cubicBezTo>
                <a:cubicBezTo>
                  <a:pt x="-6840" y="232833"/>
                  <a:pt x="161082" y="381000"/>
                  <a:pt x="161082" y="381000"/>
                </a:cubicBezTo>
              </a:path>
            </a:pathLst>
          </a:custGeom>
          <a:ln>
            <a:solidFill>
              <a:srgbClr val="FF0000"/>
            </a:solidFill>
            <a:prstDash val="sys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1" name="Rectangle 150"/>
          <p:cNvSpPr/>
          <p:nvPr/>
        </p:nvSpPr>
        <p:spPr>
          <a:xfrm>
            <a:off x="2999893" y="2723756"/>
            <a:ext cx="361677"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152" name="Rectangle 151"/>
          <p:cNvSpPr/>
          <p:nvPr/>
        </p:nvSpPr>
        <p:spPr>
          <a:xfrm>
            <a:off x="3009871" y="2410483"/>
            <a:ext cx="361677"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87" name="TextBox 86"/>
          <p:cNvSpPr txBox="1"/>
          <p:nvPr/>
        </p:nvSpPr>
        <p:spPr>
          <a:xfrm>
            <a:off x="1976861" y="2086692"/>
            <a:ext cx="5680167" cy="1477328"/>
          </a:xfrm>
          <a:prstGeom prst="rect">
            <a:avLst/>
          </a:prstGeom>
          <a:noFill/>
        </p:spPr>
        <p:txBody>
          <a:bodyPr wrap="square" rtlCol="0">
            <a:spAutoFit/>
          </a:bodyPr>
          <a:lstStyle/>
          <a:p>
            <a:r>
              <a:rPr lang="en-US" b="1" dirty="0" smtClean="0"/>
              <a:t>Request						Valid Path Solutions</a:t>
            </a:r>
          </a:p>
          <a:p>
            <a:r>
              <a:rPr lang="en-US" dirty="0" smtClean="0"/>
              <a:t>  A-Point = A.1					  Path 1: A.</a:t>
            </a:r>
            <a:r>
              <a:rPr lang="en-US" dirty="0" smtClean="0"/>
              <a:t>1, B.1, B.2</a:t>
            </a:r>
          </a:p>
          <a:p>
            <a:r>
              <a:rPr lang="en-US" dirty="0"/>
              <a:t> </a:t>
            </a:r>
            <a:r>
              <a:rPr lang="en-US" dirty="0" smtClean="0"/>
              <a:t> Z-Point = B.2                                       Path 2: A.1, A.2, B.2</a:t>
            </a:r>
          </a:p>
          <a:p>
            <a:r>
              <a:rPr lang="en-US" dirty="0" smtClean="0"/>
              <a:t>Path 1 and Path 2 are not compatible! Their respective ingress and egress points reside in different networks!   </a:t>
            </a:r>
            <a:endParaRPr lang="en-US" dirty="0" smtClean="0"/>
          </a:p>
        </p:txBody>
      </p:sp>
      <p:sp>
        <p:nvSpPr>
          <p:cNvPr id="153" name="TextBox 152"/>
          <p:cNvSpPr txBox="1"/>
          <p:nvPr/>
        </p:nvSpPr>
        <p:spPr>
          <a:xfrm>
            <a:off x="551477" y="5055892"/>
            <a:ext cx="8353136" cy="923330"/>
          </a:xfrm>
          <a:prstGeom prst="rect">
            <a:avLst/>
          </a:prstGeom>
          <a:noFill/>
        </p:spPr>
        <p:txBody>
          <a:bodyPr wrap="square" rtlCol="0">
            <a:spAutoFit/>
          </a:bodyPr>
          <a:lstStyle/>
          <a:p>
            <a:r>
              <a:rPr lang="en-US" dirty="0" smtClean="0"/>
              <a:t>Since there are no intermediate SDPs, EROs </a:t>
            </a:r>
            <a:r>
              <a:rPr lang="en-US" dirty="0" smtClean="0"/>
              <a:t>are irrelevant to resolving </a:t>
            </a:r>
            <a:r>
              <a:rPr lang="en-US" dirty="0" smtClean="0"/>
              <a:t>path ambiguity.</a:t>
            </a:r>
          </a:p>
          <a:p>
            <a:r>
              <a:rPr lang="en-US" dirty="0" smtClean="0"/>
              <a:t>The ambiguity exists for A.1&gt;A.2 as well.  And B.1&gt;B.2.  And B.1&gt;A.2.</a:t>
            </a:r>
            <a:endParaRPr lang="en-US" dirty="0" smtClean="0"/>
          </a:p>
          <a:p>
            <a:r>
              <a:rPr lang="en-US" dirty="0" smtClean="0"/>
              <a:t>Only one reservation segment is correct.  The other will not work.</a:t>
            </a:r>
            <a:endParaRPr lang="en-US" dirty="0" smtClean="0"/>
          </a:p>
        </p:txBody>
      </p:sp>
    </p:spTree>
    <p:extLst>
      <p:ext uri="{BB962C8B-B14F-4D97-AF65-F5344CB8AC3E}">
        <p14:creationId xmlns:p14="http://schemas.microsoft.com/office/powerpoint/2010/main" val="238841683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Connector 71"/>
          <p:cNvCxnSpPr/>
          <p:nvPr/>
        </p:nvCxnSpPr>
        <p:spPr>
          <a:xfrm>
            <a:off x="4151397" y="1248467"/>
            <a:ext cx="105095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4087181" y="1108636"/>
            <a:ext cx="105095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65" name="Straight Connector 64"/>
          <p:cNvCxnSpPr/>
          <p:nvPr/>
        </p:nvCxnSpPr>
        <p:spPr>
          <a:xfrm>
            <a:off x="4042494" y="1581905"/>
            <a:ext cx="1050956" cy="0"/>
          </a:xfrm>
          <a:prstGeom prst="line">
            <a:avLst/>
          </a:prstGeom>
        </p:spPr>
        <p:style>
          <a:lnRef idx="2">
            <a:schemeClr val="accent1"/>
          </a:lnRef>
          <a:fillRef idx="0">
            <a:schemeClr val="accent1"/>
          </a:fillRef>
          <a:effectRef idx="1">
            <a:schemeClr val="accent1"/>
          </a:effectRef>
          <a:fontRef idx="minor">
            <a:schemeClr val="tx1"/>
          </a:fontRef>
        </p:style>
      </p:cxnSp>
      <p:sp>
        <p:nvSpPr>
          <p:cNvPr id="9" name="Cloud 8"/>
          <p:cNvSpPr/>
          <p:nvPr/>
        </p:nvSpPr>
        <p:spPr>
          <a:xfrm>
            <a:off x="4930386" y="966290"/>
            <a:ext cx="1341769" cy="931981"/>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latin typeface="Arial"/>
                <a:cs typeface="Arial"/>
              </a:rPr>
              <a:t>Network </a:t>
            </a:r>
            <a:r>
              <a:rPr lang="en-US" sz="1400" dirty="0">
                <a:solidFill>
                  <a:srgbClr val="000000"/>
                </a:solidFill>
                <a:latin typeface="Arial"/>
                <a:cs typeface="Arial"/>
              </a:rPr>
              <a:t>B</a:t>
            </a:r>
          </a:p>
        </p:txBody>
      </p:sp>
      <p:sp>
        <p:nvSpPr>
          <p:cNvPr id="32" name="Cloud 31"/>
          <p:cNvSpPr/>
          <p:nvPr/>
        </p:nvSpPr>
        <p:spPr>
          <a:xfrm>
            <a:off x="2868125" y="959578"/>
            <a:ext cx="1341769" cy="931981"/>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latin typeface="Arial"/>
                <a:cs typeface="Arial"/>
              </a:rPr>
              <a:t>Network A</a:t>
            </a:r>
            <a:endParaRPr lang="en-US" sz="1400" dirty="0">
              <a:solidFill>
                <a:srgbClr val="000000"/>
              </a:solidFill>
              <a:latin typeface="Arial"/>
              <a:cs typeface="Arial"/>
            </a:endParaRPr>
          </a:p>
        </p:txBody>
      </p:sp>
      <p:sp>
        <p:nvSpPr>
          <p:cNvPr id="31" name="TextBox 30"/>
          <p:cNvSpPr txBox="1"/>
          <p:nvPr/>
        </p:nvSpPr>
        <p:spPr>
          <a:xfrm>
            <a:off x="2134867" y="226992"/>
            <a:ext cx="4234578" cy="523220"/>
          </a:xfrm>
          <a:prstGeom prst="rect">
            <a:avLst/>
          </a:prstGeom>
          <a:noFill/>
        </p:spPr>
        <p:txBody>
          <a:bodyPr wrap="none" rtlCol="0">
            <a:spAutoFit/>
          </a:bodyPr>
          <a:lstStyle/>
          <a:p>
            <a:pPr algn="ctr"/>
            <a:r>
              <a:rPr lang="en-US" sz="2800" b="1" dirty="0" smtClean="0"/>
              <a:t>JS proposal: Oriented STPs:</a:t>
            </a:r>
            <a:endParaRPr lang="en-US" sz="2800" b="1" dirty="0"/>
          </a:p>
        </p:txBody>
      </p:sp>
      <p:sp>
        <p:nvSpPr>
          <p:cNvPr id="45" name="TextBox 44"/>
          <p:cNvSpPr txBox="1"/>
          <p:nvPr/>
        </p:nvSpPr>
        <p:spPr>
          <a:xfrm>
            <a:off x="4120312" y="862415"/>
            <a:ext cx="556563" cy="246221"/>
          </a:xfrm>
          <a:prstGeom prst="rect">
            <a:avLst/>
          </a:prstGeom>
          <a:noFill/>
        </p:spPr>
        <p:txBody>
          <a:bodyPr wrap="none" rtlCol="0">
            <a:spAutoFit/>
          </a:bodyPr>
          <a:lstStyle/>
          <a:p>
            <a:pPr algn="ctr"/>
            <a:r>
              <a:rPr lang="en-US" sz="1000" dirty="0" smtClean="0">
                <a:latin typeface="Arial"/>
                <a:cs typeface="Arial"/>
              </a:rPr>
              <a:t>A</a:t>
            </a:r>
            <a:r>
              <a:rPr lang="en-US" sz="1000" dirty="0" smtClean="0">
                <a:latin typeface="Arial"/>
                <a:cs typeface="Arial"/>
              </a:rPr>
              <a:t>.</a:t>
            </a:r>
            <a:r>
              <a:rPr lang="en-US" sz="1000" dirty="0" smtClean="0">
                <a:latin typeface="Arial"/>
                <a:cs typeface="Arial"/>
              </a:rPr>
              <a:t>1out</a:t>
            </a:r>
            <a:endParaRPr lang="en-US" sz="1000" dirty="0">
              <a:latin typeface="Arial"/>
              <a:cs typeface="Arial"/>
            </a:endParaRPr>
          </a:p>
        </p:txBody>
      </p:sp>
      <p:sp>
        <p:nvSpPr>
          <p:cNvPr id="94" name="Rectangle 93"/>
          <p:cNvSpPr/>
          <p:nvPr/>
        </p:nvSpPr>
        <p:spPr>
          <a:xfrm>
            <a:off x="5936668" y="2308883"/>
            <a:ext cx="644306"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95" name="Rectangle 94"/>
          <p:cNvSpPr/>
          <p:nvPr/>
        </p:nvSpPr>
        <p:spPr>
          <a:xfrm>
            <a:off x="7290590" y="2308883"/>
            <a:ext cx="640560"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100" name="Rectangle 99"/>
          <p:cNvSpPr/>
          <p:nvPr/>
        </p:nvSpPr>
        <p:spPr>
          <a:xfrm>
            <a:off x="6685995" y="2308883"/>
            <a:ext cx="534350" cy="225360"/>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70" name="TextBox 69"/>
          <p:cNvSpPr txBox="1"/>
          <p:nvPr/>
        </p:nvSpPr>
        <p:spPr>
          <a:xfrm>
            <a:off x="4761476" y="821303"/>
            <a:ext cx="476963" cy="246221"/>
          </a:xfrm>
          <a:prstGeom prst="rect">
            <a:avLst/>
          </a:prstGeom>
          <a:noFill/>
        </p:spPr>
        <p:txBody>
          <a:bodyPr wrap="none" rtlCol="0">
            <a:spAutoFit/>
          </a:bodyPr>
          <a:lstStyle/>
          <a:p>
            <a:pPr algn="ctr"/>
            <a:r>
              <a:rPr lang="en-US" sz="1000" dirty="0" smtClean="0">
                <a:latin typeface="Arial"/>
                <a:cs typeface="Arial"/>
              </a:rPr>
              <a:t>B.1in</a:t>
            </a:r>
            <a:endParaRPr lang="en-US" sz="1000" dirty="0">
              <a:latin typeface="Arial"/>
              <a:cs typeface="Arial"/>
            </a:endParaRPr>
          </a:p>
        </p:txBody>
      </p:sp>
      <p:cxnSp>
        <p:nvCxnSpPr>
          <p:cNvPr id="77" name="Straight Connector 76"/>
          <p:cNvCxnSpPr/>
          <p:nvPr/>
        </p:nvCxnSpPr>
        <p:spPr>
          <a:xfrm>
            <a:off x="1965233" y="3535666"/>
            <a:ext cx="105095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a:off x="1965233" y="3922383"/>
            <a:ext cx="1050956" cy="0"/>
          </a:xfrm>
          <a:prstGeom prst="line">
            <a:avLst/>
          </a:prstGeom>
        </p:spPr>
        <p:style>
          <a:lnRef idx="2">
            <a:schemeClr val="accent1"/>
          </a:lnRef>
          <a:fillRef idx="0">
            <a:schemeClr val="accent1"/>
          </a:fillRef>
          <a:effectRef idx="1">
            <a:schemeClr val="accent1"/>
          </a:effectRef>
          <a:fontRef idx="minor">
            <a:schemeClr val="tx1"/>
          </a:fontRef>
        </p:style>
      </p:cxnSp>
      <p:sp>
        <p:nvSpPr>
          <p:cNvPr id="79" name="Cloud 78"/>
          <p:cNvSpPr/>
          <p:nvPr/>
        </p:nvSpPr>
        <p:spPr>
          <a:xfrm>
            <a:off x="2853125" y="3306768"/>
            <a:ext cx="1341769" cy="931981"/>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latin typeface="Arial"/>
                <a:cs typeface="Arial"/>
              </a:rPr>
              <a:t>Network </a:t>
            </a:r>
            <a:r>
              <a:rPr lang="en-US" sz="1400" dirty="0">
                <a:solidFill>
                  <a:srgbClr val="000000"/>
                </a:solidFill>
                <a:latin typeface="Arial"/>
                <a:cs typeface="Arial"/>
              </a:rPr>
              <a:t>B</a:t>
            </a:r>
          </a:p>
        </p:txBody>
      </p:sp>
      <p:sp>
        <p:nvSpPr>
          <p:cNvPr id="80" name="Cloud 79"/>
          <p:cNvSpPr/>
          <p:nvPr/>
        </p:nvSpPr>
        <p:spPr>
          <a:xfrm>
            <a:off x="790864" y="3300056"/>
            <a:ext cx="1341769" cy="931981"/>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latin typeface="Arial"/>
                <a:cs typeface="Arial"/>
              </a:rPr>
              <a:t>Network A</a:t>
            </a:r>
            <a:endParaRPr lang="en-US" sz="1400" dirty="0">
              <a:solidFill>
                <a:srgbClr val="000000"/>
              </a:solidFill>
              <a:latin typeface="Arial"/>
              <a:cs typeface="Arial"/>
            </a:endParaRPr>
          </a:p>
        </p:txBody>
      </p:sp>
      <p:sp>
        <p:nvSpPr>
          <p:cNvPr id="81" name="Oval 80"/>
          <p:cNvSpPr/>
          <p:nvPr/>
        </p:nvSpPr>
        <p:spPr>
          <a:xfrm>
            <a:off x="2040963" y="3484453"/>
            <a:ext cx="102425" cy="102425"/>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 name="Oval 81"/>
          <p:cNvSpPr/>
          <p:nvPr/>
        </p:nvSpPr>
        <p:spPr>
          <a:xfrm>
            <a:off x="1989751" y="3871170"/>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TextBox 82"/>
          <p:cNvSpPr txBox="1"/>
          <p:nvPr/>
        </p:nvSpPr>
        <p:spPr>
          <a:xfrm>
            <a:off x="2108289" y="3153063"/>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a:latin typeface="Arial"/>
                <a:cs typeface="Arial"/>
              </a:rPr>
              <a:t>A</a:t>
            </a:r>
            <a:r>
              <a:rPr lang="en-US" sz="1000" dirty="0" smtClean="0">
                <a:latin typeface="Arial"/>
                <a:cs typeface="Arial"/>
              </a:rPr>
              <a:t>.1</a:t>
            </a:r>
            <a:endParaRPr lang="en-US" sz="1000" dirty="0">
              <a:latin typeface="Arial"/>
              <a:cs typeface="Arial"/>
            </a:endParaRPr>
          </a:p>
        </p:txBody>
      </p:sp>
      <p:sp>
        <p:nvSpPr>
          <p:cNvPr id="84" name="Oval 83"/>
          <p:cNvSpPr/>
          <p:nvPr/>
        </p:nvSpPr>
        <p:spPr>
          <a:xfrm>
            <a:off x="2829564" y="3886089"/>
            <a:ext cx="102425" cy="102425"/>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Oval 91"/>
          <p:cNvSpPr/>
          <p:nvPr/>
        </p:nvSpPr>
        <p:spPr>
          <a:xfrm>
            <a:off x="2958451" y="3486520"/>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TextBox 92"/>
          <p:cNvSpPr txBox="1"/>
          <p:nvPr/>
        </p:nvSpPr>
        <p:spPr>
          <a:xfrm>
            <a:off x="1989751" y="3922383"/>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a:latin typeface="Arial"/>
                <a:cs typeface="Arial"/>
              </a:rPr>
              <a:t>A</a:t>
            </a:r>
            <a:r>
              <a:rPr lang="en-US" sz="1000" dirty="0" smtClean="0">
                <a:latin typeface="Arial"/>
                <a:cs typeface="Arial"/>
              </a:rPr>
              <a:t>.2</a:t>
            </a:r>
            <a:endParaRPr lang="en-US" sz="1000" dirty="0">
              <a:latin typeface="Arial"/>
              <a:cs typeface="Arial"/>
            </a:endParaRPr>
          </a:p>
        </p:txBody>
      </p:sp>
      <p:sp>
        <p:nvSpPr>
          <p:cNvPr id="98" name="TextBox 97"/>
          <p:cNvSpPr txBox="1"/>
          <p:nvPr/>
        </p:nvSpPr>
        <p:spPr>
          <a:xfrm>
            <a:off x="2650784" y="3151181"/>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B.1</a:t>
            </a:r>
            <a:endParaRPr lang="en-US" sz="1000" dirty="0">
              <a:latin typeface="Arial"/>
              <a:cs typeface="Arial"/>
            </a:endParaRPr>
          </a:p>
        </p:txBody>
      </p:sp>
      <p:sp>
        <p:nvSpPr>
          <p:cNvPr id="101" name="TextBox 100"/>
          <p:cNvSpPr txBox="1"/>
          <p:nvPr/>
        </p:nvSpPr>
        <p:spPr>
          <a:xfrm>
            <a:off x="2531322" y="3922119"/>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B.2</a:t>
            </a:r>
            <a:endParaRPr lang="en-US" sz="1000" dirty="0">
              <a:latin typeface="Arial"/>
              <a:cs typeface="Arial"/>
            </a:endParaRPr>
          </a:p>
        </p:txBody>
      </p:sp>
      <p:cxnSp>
        <p:nvCxnSpPr>
          <p:cNvPr id="134" name="Straight Connector 133"/>
          <p:cNvCxnSpPr/>
          <p:nvPr/>
        </p:nvCxnSpPr>
        <p:spPr>
          <a:xfrm>
            <a:off x="2132633" y="3542706"/>
            <a:ext cx="871706" cy="0"/>
          </a:xfrm>
          <a:prstGeom prst="line">
            <a:avLst/>
          </a:prstGeom>
          <a:ln>
            <a:solidFill>
              <a:srgbClr val="FF0000"/>
            </a:solidFill>
            <a:prstDash val="sysDash"/>
          </a:ln>
        </p:spPr>
        <p:style>
          <a:lnRef idx="2">
            <a:schemeClr val="accent1"/>
          </a:lnRef>
          <a:fillRef idx="0">
            <a:schemeClr val="accent1"/>
          </a:fillRef>
          <a:effectRef idx="1">
            <a:schemeClr val="accent1"/>
          </a:effectRef>
          <a:fontRef idx="minor">
            <a:schemeClr val="tx1"/>
          </a:fontRef>
        </p:style>
      </p:cxnSp>
      <p:sp>
        <p:nvSpPr>
          <p:cNvPr id="135" name="Freeform 134"/>
          <p:cNvSpPr/>
          <p:nvPr/>
        </p:nvSpPr>
        <p:spPr>
          <a:xfrm flipH="1">
            <a:off x="2889541" y="3567194"/>
            <a:ext cx="284600" cy="355189"/>
          </a:xfrm>
          <a:custGeom>
            <a:avLst/>
            <a:gdLst>
              <a:gd name="connsiteX0" fmla="*/ 203416 w 203416"/>
              <a:gd name="connsiteY0" fmla="*/ 0 h 381000"/>
              <a:gd name="connsiteX1" fmla="*/ 216 w 203416"/>
              <a:gd name="connsiteY1" fmla="*/ 169333 h 381000"/>
              <a:gd name="connsiteX2" fmla="*/ 161082 w 203416"/>
              <a:gd name="connsiteY2" fmla="*/ 381000 h 381000"/>
              <a:gd name="connsiteX0" fmla="*/ 204557 w 297690"/>
              <a:gd name="connsiteY0" fmla="*/ 0 h 440267"/>
              <a:gd name="connsiteX1" fmla="*/ 1357 w 297690"/>
              <a:gd name="connsiteY1" fmla="*/ 169333 h 440267"/>
              <a:gd name="connsiteX2" fmla="*/ 297690 w 297690"/>
              <a:gd name="connsiteY2" fmla="*/ 440267 h 440267"/>
              <a:gd name="connsiteX0" fmla="*/ 206114 w 350047"/>
              <a:gd name="connsiteY0" fmla="*/ 0 h 406401"/>
              <a:gd name="connsiteX1" fmla="*/ 2914 w 350047"/>
              <a:gd name="connsiteY1" fmla="*/ 169333 h 406401"/>
              <a:gd name="connsiteX2" fmla="*/ 350047 w 350047"/>
              <a:gd name="connsiteY2" fmla="*/ 406401 h 406401"/>
              <a:gd name="connsiteX0" fmla="*/ 140667 w 284600"/>
              <a:gd name="connsiteY0" fmla="*/ 0 h 406401"/>
              <a:gd name="connsiteX1" fmla="*/ 5200 w 284600"/>
              <a:gd name="connsiteY1" fmla="*/ 270933 h 406401"/>
              <a:gd name="connsiteX2" fmla="*/ 284600 w 284600"/>
              <a:gd name="connsiteY2" fmla="*/ 406401 h 406401"/>
            </a:gdLst>
            <a:ahLst/>
            <a:cxnLst>
              <a:cxn ang="0">
                <a:pos x="connsiteX0" y="connsiteY0"/>
              </a:cxn>
              <a:cxn ang="0">
                <a:pos x="connsiteX1" y="connsiteY1"/>
              </a:cxn>
              <a:cxn ang="0">
                <a:pos x="connsiteX2" y="connsiteY2"/>
              </a:cxn>
            </a:cxnLst>
            <a:rect l="l" t="t" r="r" b="b"/>
            <a:pathLst>
              <a:path w="284600" h="406401">
                <a:moveTo>
                  <a:pt x="140667" y="0"/>
                </a:moveTo>
                <a:cubicBezTo>
                  <a:pt x="42595" y="52916"/>
                  <a:pt x="-18789" y="203199"/>
                  <a:pt x="5200" y="270933"/>
                </a:cubicBezTo>
                <a:cubicBezTo>
                  <a:pt x="29189" y="338667"/>
                  <a:pt x="284600" y="406401"/>
                  <a:pt x="284600" y="406401"/>
                </a:cubicBezTo>
              </a:path>
            </a:pathLst>
          </a:custGeom>
          <a:ln>
            <a:solidFill>
              <a:srgbClr val="FF0000"/>
            </a:solidFill>
            <a:prstDash val="sys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2" name="TextBox 41"/>
          <p:cNvSpPr txBox="1"/>
          <p:nvPr/>
        </p:nvSpPr>
        <p:spPr>
          <a:xfrm>
            <a:off x="2047304" y="4356360"/>
            <a:ext cx="782260" cy="369332"/>
          </a:xfrm>
          <a:prstGeom prst="rect">
            <a:avLst/>
          </a:prstGeom>
          <a:noFill/>
        </p:spPr>
        <p:txBody>
          <a:bodyPr wrap="none" rtlCol="0">
            <a:spAutoFit/>
          </a:bodyPr>
          <a:lstStyle/>
          <a:p>
            <a:r>
              <a:rPr lang="en-US" dirty="0" smtClean="0"/>
              <a:t>Path 1</a:t>
            </a:r>
            <a:endParaRPr lang="en-US" dirty="0"/>
          </a:p>
        </p:txBody>
      </p:sp>
      <p:cxnSp>
        <p:nvCxnSpPr>
          <p:cNvPr id="136" name="Straight Connector 135"/>
          <p:cNvCxnSpPr/>
          <p:nvPr/>
        </p:nvCxnSpPr>
        <p:spPr>
          <a:xfrm>
            <a:off x="6124702" y="3619146"/>
            <a:ext cx="105095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7" name="Straight Connector 136"/>
          <p:cNvCxnSpPr/>
          <p:nvPr/>
        </p:nvCxnSpPr>
        <p:spPr>
          <a:xfrm>
            <a:off x="6124702" y="4005863"/>
            <a:ext cx="1050956" cy="0"/>
          </a:xfrm>
          <a:prstGeom prst="line">
            <a:avLst/>
          </a:prstGeom>
        </p:spPr>
        <p:style>
          <a:lnRef idx="2">
            <a:schemeClr val="accent1"/>
          </a:lnRef>
          <a:fillRef idx="0">
            <a:schemeClr val="accent1"/>
          </a:fillRef>
          <a:effectRef idx="1">
            <a:schemeClr val="accent1"/>
          </a:effectRef>
          <a:fontRef idx="minor">
            <a:schemeClr val="tx1"/>
          </a:fontRef>
        </p:style>
      </p:cxnSp>
      <p:sp>
        <p:nvSpPr>
          <p:cNvPr id="138" name="Cloud 137"/>
          <p:cNvSpPr/>
          <p:nvPr/>
        </p:nvSpPr>
        <p:spPr>
          <a:xfrm>
            <a:off x="7012594" y="3390248"/>
            <a:ext cx="1341769" cy="931981"/>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latin typeface="Arial"/>
                <a:cs typeface="Arial"/>
              </a:rPr>
              <a:t>Network </a:t>
            </a:r>
            <a:r>
              <a:rPr lang="en-US" sz="1400" dirty="0">
                <a:solidFill>
                  <a:srgbClr val="000000"/>
                </a:solidFill>
                <a:latin typeface="Arial"/>
                <a:cs typeface="Arial"/>
              </a:rPr>
              <a:t>B</a:t>
            </a:r>
          </a:p>
        </p:txBody>
      </p:sp>
      <p:sp>
        <p:nvSpPr>
          <p:cNvPr id="139" name="Cloud 138"/>
          <p:cNvSpPr/>
          <p:nvPr/>
        </p:nvSpPr>
        <p:spPr>
          <a:xfrm>
            <a:off x="4950333" y="3383536"/>
            <a:ext cx="1341769" cy="931981"/>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latin typeface="Arial"/>
                <a:cs typeface="Arial"/>
              </a:rPr>
              <a:t>Network A</a:t>
            </a:r>
            <a:endParaRPr lang="en-US" sz="1400" dirty="0">
              <a:solidFill>
                <a:srgbClr val="000000"/>
              </a:solidFill>
              <a:latin typeface="Arial"/>
              <a:cs typeface="Arial"/>
            </a:endParaRPr>
          </a:p>
        </p:txBody>
      </p:sp>
      <p:sp>
        <p:nvSpPr>
          <p:cNvPr id="140" name="Oval 139"/>
          <p:cNvSpPr/>
          <p:nvPr/>
        </p:nvSpPr>
        <p:spPr>
          <a:xfrm>
            <a:off x="6200432" y="3567933"/>
            <a:ext cx="102425" cy="102425"/>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1" name="Oval 140"/>
          <p:cNvSpPr/>
          <p:nvPr/>
        </p:nvSpPr>
        <p:spPr>
          <a:xfrm>
            <a:off x="6149220" y="3954650"/>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2" name="TextBox 141"/>
          <p:cNvSpPr txBox="1"/>
          <p:nvPr/>
        </p:nvSpPr>
        <p:spPr>
          <a:xfrm>
            <a:off x="6267758" y="3236543"/>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a:latin typeface="Arial"/>
                <a:cs typeface="Arial"/>
              </a:rPr>
              <a:t>A</a:t>
            </a:r>
            <a:r>
              <a:rPr lang="en-US" sz="1000" dirty="0" smtClean="0">
                <a:latin typeface="Arial"/>
                <a:cs typeface="Arial"/>
              </a:rPr>
              <a:t>.1</a:t>
            </a:r>
            <a:endParaRPr lang="en-US" sz="1000" dirty="0">
              <a:latin typeface="Arial"/>
              <a:cs typeface="Arial"/>
            </a:endParaRPr>
          </a:p>
        </p:txBody>
      </p:sp>
      <p:sp>
        <p:nvSpPr>
          <p:cNvPr id="143" name="Oval 142"/>
          <p:cNvSpPr/>
          <p:nvPr/>
        </p:nvSpPr>
        <p:spPr>
          <a:xfrm>
            <a:off x="6989033" y="3969569"/>
            <a:ext cx="102425" cy="102425"/>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4" name="Oval 143"/>
          <p:cNvSpPr/>
          <p:nvPr/>
        </p:nvSpPr>
        <p:spPr>
          <a:xfrm>
            <a:off x="7117920" y="3570000"/>
            <a:ext cx="102425" cy="102425"/>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5" name="TextBox 144"/>
          <p:cNvSpPr txBox="1"/>
          <p:nvPr/>
        </p:nvSpPr>
        <p:spPr>
          <a:xfrm>
            <a:off x="6149220" y="4005863"/>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a:latin typeface="Arial"/>
                <a:cs typeface="Arial"/>
              </a:rPr>
              <a:t>A</a:t>
            </a:r>
            <a:r>
              <a:rPr lang="en-US" sz="1000" dirty="0" smtClean="0">
                <a:latin typeface="Arial"/>
                <a:cs typeface="Arial"/>
              </a:rPr>
              <a:t>.2</a:t>
            </a:r>
            <a:endParaRPr lang="en-US" sz="1000" dirty="0">
              <a:latin typeface="Arial"/>
              <a:cs typeface="Arial"/>
            </a:endParaRPr>
          </a:p>
        </p:txBody>
      </p:sp>
      <p:sp>
        <p:nvSpPr>
          <p:cNvPr id="146" name="TextBox 145"/>
          <p:cNvSpPr txBox="1"/>
          <p:nvPr/>
        </p:nvSpPr>
        <p:spPr>
          <a:xfrm>
            <a:off x="6810253" y="3234661"/>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B.1</a:t>
            </a:r>
            <a:endParaRPr lang="en-US" sz="1000" dirty="0">
              <a:latin typeface="Arial"/>
              <a:cs typeface="Arial"/>
            </a:endParaRPr>
          </a:p>
        </p:txBody>
      </p:sp>
      <p:sp>
        <p:nvSpPr>
          <p:cNvPr id="147" name="TextBox 146"/>
          <p:cNvSpPr txBox="1"/>
          <p:nvPr/>
        </p:nvSpPr>
        <p:spPr>
          <a:xfrm>
            <a:off x="6690791" y="4005599"/>
            <a:ext cx="431754" cy="400110"/>
          </a:xfrm>
          <a:prstGeom prst="rect">
            <a:avLst/>
          </a:prstGeom>
          <a:noFill/>
        </p:spPr>
        <p:txBody>
          <a:bodyPr wrap="none" rtlCol="0">
            <a:spAutoFit/>
          </a:bodyPr>
          <a:lstStyle/>
          <a:p>
            <a:pPr algn="ctr"/>
            <a:r>
              <a:rPr lang="en-US" sz="1000" dirty="0" smtClean="0">
                <a:latin typeface="Arial"/>
                <a:cs typeface="Arial"/>
              </a:rPr>
              <a:t>STP</a:t>
            </a:r>
          </a:p>
          <a:p>
            <a:pPr algn="ctr"/>
            <a:r>
              <a:rPr lang="en-US" sz="1000" dirty="0" smtClean="0">
                <a:latin typeface="Arial"/>
                <a:cs typeface="Arial"/>
              </a:rPr>
              <a:t>B.2</a:t>
            </a:r>
            <a:endParaRPr lang="en-US" sz="1000" dirty="0">
              <a:latin typeface="Arial"/>
              <a:cs typeface="Arial"/>
            </a:endParaRPr>
          </a:p>
        </p:txBody>
      </p:sp>
      <p:cxnSp>
        <p:nvCxnSpPr>
          <p:cNvPr id="148" name="Straight Connector 147"/>
          <p:cNvCxnSpPr/>
          <p:nvPr/>
        </p:nvCxnSpPr>
        <p:spPr>
          <a:xfrm>
            <a:off x="6140888" y="4034319"/>
            <a:ext cx="871706" cy="0"/>
          </a:xfrm>
          <a:prstGeom prst="line">
            <a:avLst/>
          </a:prstGeom>
          <a:ln>
            <a:solidFill>
              <a:srgbClr val="FF0000"/>
            </a:solidFill>
            <a:prstDash val="sysDash"/>
          </a:ln>
        </p:spPr>
        <p:style>
          <a:lnRef idx="2">
            <a:schemeClr val="accent1"/>
          </a:lnRef>
          <a:fillRef idx="0">
            <a:schemeClr val="accent1"/>
          </a:fillRef>
          <a:effectRef idx="1">
            <a:schemeClr val="accent1"/>
          </a:effectRef>
          <a:fontRef idx="minor">
            <a:schemeClr val="tx1"/>
          </a:fontRef>
        </p:style>
      </p:cxnSp>
      <p:sp>
        <p:nvSpPr>
          <p:cNvPr id="150" name="TextBox 149"/>
          <p:cNvSpPr txBox="1"/>
          <p:nvPr/>
        </p:nvSpPr>
        <p:spPr>
          <a:xfrm>
            <a:off x="6206773" y="4388443"/>
            <a:ext cx="782260" cy="369332"/>
          </a:xfrm>
          <a:prstGeom prst="rect">
            <a:avLst/>
          </a:prstGeom>
          <a:noFill/>
        </p:spPr>
        <p:txBody>
          <a:bodyPr wrap="none" rtlCol="0">
            <a:spAutoFit/>
          </a:bodyPr>
          <a:lstStyle/>
          <a:p>
            <a:r>
              <a:rPr lang="en-US" dirty="0" smtClean="0"/>
              <a:t>Path 2</a:t>
            </a:r>
            <a:endParaRPr lang="en-US" dirty="0"/>
          </a:p>
        </p:txBody>
      </p:sp>
      <p:sp>
        <p:nvSpPr>
          <p:cNvPr id="40" name="Freeform 39"/>
          <p:cNvSpPr/>
          <p:nvPr/>
        </p:nvSpPr>
        <p:spPr>
          <a:xfrm>
            <a:off x="6003357" y="3636653"/>
            <a:ext cx="203416" cy="381000"/>
          </a:xfrm>
          <a:custGeom>
            <a:avLst/>
            <a:gdLst>
              <a:gd name="connsiteX0" fmla="*/ 203416 w 203416"/>
              <a:gd name="connsiteY0" fmla="*/ 0 h 381000"/>
              <a:gd name="connsiteX1" fmla="*/ 216 w 203416"/>
              <a:gd name="connsiteY1" fmla="*/ 169333 h 381000"/>
              <a:gd name="connsiteX2" fmla="*/ 161082 w 203416"/>
              <a:gd name="connsiteY2" fmla="*/ 381000 h 381000"/>
            </a:gdLst>
            <a:ahLst/>
            <a:cxnLst>
              <a:cxn ang="0">
                <a:pos x="connsiteX0" y="connsiteY0"/>
              </a:cxn>
              <a:cxn ang="0">
                <a:pos x="connsiteX1" y="connsiteY1"/>
              </a:cxn>
              <a:cxn ang="0">
                <a:pos x="connsiteX2" y="connsiteY2"/>
              </a:cxn>
            </a:cxnLst>
            <a:rect l="l" t="t" r="r" b="b"/>
            <a:pathLst>
              <a:path w="203416" h="381000">
                <a:moveTo>
                  <a:pt x="203416" y="0"/>
                </a:moveTo>
                <a:cubicBezTo>
                  <a:pt x="105344" y="52916"/>
                  <a:pt x="7272" y="105833"/>
                  <a:pt x="216" y="169333"/>
                </a:cubicBezTo>
                <a:cubicBezTo>
                  <a:pt x="-6840" y="232833"/>
                  <a:pt x="161082" y="381000"/>
                  <a:pt x="161082" y="381000"/>
                </a:cubicBezTo>
              </a:path>
            </a:pathLst>
          </a:custGeom>
          <a:ln>
            <a:solidFill>
              <a:srgbClr val="FF0000"/>
            </a:solidFill>
            <a:prstDash val="sys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1" name="Rectangle 150"/>
          <p:cNvSpPr/>
          <p:nvPr/>
        </p:nvSpPr>
        <p:spPr>
          <a:xfrm>
            <a:off x="2999893" y="2622156"/>
            <a:ext cx="702157"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152" name="Rectangle 151"/>
          <p:cNvSpPr/>
          <p:nvPr/>
        </p:nvSpPr>
        <p:spPr>
          <a:xfrm>
            <a:off x="3009871" y="2308883"/>
            <a:ext cx="692179" cy="22536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p>
        </p:txBody>
      </p:sp>
      <p:sp>
        <p:nvSpPr>
          <p:cNvPr id="87" name="TextBox 86"/>
          <p:cNvSpPr txBox="1"/>
          <p:nvPr/>
        </p:nvSpPr>
        <p:spPr>
          <a:xfrm>
            <a:off x="1965233" y="1964501"/>
            <a:ext cx="6200398" cy="923330"/>
          </a:xfrm>
          <a:prstGeom prst="rect">
            <a:avLst/>
          </a:prstGeom>
          <a:noFill/>
        </p:spPr>
        <p:txBody>
          <a:bodyPr wrap="none" rtlCol="0">
            <a:spAutoFit/>
          </a:bodyPr>
          <a:lstStyle/>
          <a:p>
            <a:r>
              <a:rPr lang="en-US" b="1" dirty="0" smtClean="0"/>
              <a:t>Request						</a:t>
            </a:r>
            <a:r>
              <a:rPr lang="en-US" b="1" dirty="0" smtClean="0"/>
              <a:t>Only one Valid </a:t>
            </a:r>
            <a:r>
              <a:rPr lang="en-US" b="1" dirty="0" smtClean="0"/>
              <a:t>Path </a:t>
            </a:r>
            <a:r>
              <a:rPr lang="en-US" b="1" dirty="0" smtClean="0"/>
              <a:t>Solution</a:t>
            </a:r>
            <a:endParaRPr lang="en-US" b="1" dirty="0" smtClean="0"/>
          </a:p>
          <a:p>
            <a:r>
              <a:rPr lang="en-US" dirty="0" smtClean="0"/>
              <a:t>  A-Point = A</a:t>
            </a:r>
            <a:r>
              <a:rPr lang="en-US" dirty="0" smtClean="0"/>
              <a:t>.1out</a:t>
            </a:r>
            <a:r>
              <a:rPr lang="en-US" dirty="0" smtClean="0"/>
              <a:t>				</a:t>
            </a:r>
            <a:r>
              <a:rPr lang="en-US" dirty="0" smtClean="0"/>
              <a:t>Path </a:t>
            </a:r>
            <a:r>
              <a:rPr lang="en-US" dirty="0" smtClean="0"/>
              <a:t>1: A.</a:t>
            </a:r>
            <a:r>
              <a:rPr lang="en-US" dirty="0" smtClean="0"/>
              <a:t>1out, B.1in, B.2out</a:t>
            </a:r>
          </a:p>
          <a:p>
            <a:r>
              <a:rPr lang="en-US" dirty="0"/>
              <a:t> </a:t>
            </a:r>
            <a:r>
              <a:rPr lang="en-US" dirty="0" smtClean="0"/>
              <a:t> Z-Point = B.2out</a:t>
            </a:r>
            <a:endParaRPr lang="en-US" dirty="0" smtClean="0"/>
          </a:p>
        </p:txBody>
      </p:sp>
      <p:sp>
        <p:nvSpPr>
          <p:cNvPr id="153" name="TextBox 152"/>
          <p:cNvSpPr txBox="1"/>
          <p:nvPr/>
        </p:nvSpPr>
        <p:spPr>
          <a:xfrm>
            <a:off x="565609" y="4628871"/>
            <a:ext cx="8399871" cy="2062103"/>
          </a:xfrm>
          <a:prstGeom prst="rect">
            <a:avLst/>
          </a:prstGeom>
          <a:noFill/>
        </p:spPr>
        <p:txBody>
          <a:bodyPr wrap="square" rtlCol="0">
            <a:spAutoFit/>
          </a:bodyPr>
          <a:lstStyle/>
          <a:p>
            <a:r>
              <a:rPr lang="en-US" sz="1600" dirty="0" smtClean="0"/>
              <a:t>STPs are oriented in topology DB, naming (“in” or “out” is simple human convenience)</a:t>
            </a:r>
          </a:p>
          <a:p>
            <a:r>
              <a:rPr lang="en-US" sz="1600" dirty="0" smtClean="0"/>
              <a:t>Path finders learn orientation as they traverse the topology.   E.g. A.1out has only one transit possibility.</a:t>
            </a:r>
            <a:endParaRPr lang="en-US" sz="1600" dirty="0" smtClean="0"/>
          </a:p>
          <a:p>
            <a:r>
              <a:rPr lang="en-US" sz="1600" dirty="0" smtClean="0"/>
              <a:t>Thus A.1out&gt;B.2out is equivalent to B.1in&gt;B.1out.   </a:t>
            </a:r>
          </a:p>
          <a:p>
            <a:r>
              <a:rPr lang="en-US" sz="1600" dirty="0" smtClean="0"/>
              <a:t>Existing Reservation construct is unchanged – STPs are referenced as before.</a:t>
            </a:r>
          </a:p>
          <a:p>
            <a:r>
              <a:rPr lang="en-US" sz="1600" dirty="0" smtClean="0"/>
              <a:t>Still allows for EROs – simple list of STPs.   Their orientation problem is resolved as well.</a:t>
            </a:r>
          </a:p>
          <a:p>
            <a:r>
              <a:rPr lang="en-US" sz="1600" dirty="0" smtClean="0"/>
              <a:t>Thus we can still use A.1out&gt;B.2out to indicate both net A and B are contacted.</a:t>
            </a:r>
          </a:p>
          <a:p>
            <a:r>
              <a:rPr lang="en-US" sz="1600" dirty="0" smtClean="0"/>
              <a:t>Further, this allows unidirectional connections to be built without changing the protocol.</a:t>
            </a:r>
            <a:endParaRPr lang="en-US" sz="1600" dirty="0" smtClean="0"/>
          </a:p>
        </p:txBody>
      </p:sp>
      <p:sp>
        <p:nvSpPr>
          <p:cNvPr id="4" name="Isosceles Triangle 3"/>
          <p:cNvSpPr/>
          <p:nvPr/>
        </p:nvSpPr>
        <p:spPr>
          <a:xfrm rot="5400000">
            <a:off x="4082444" y="1008557"/>
            <a:ext cx="120255" cy="200158"/>
          </a:xfrm>
          <a:prstGeom prst="triangle">
            <a:avLst/>
          </a:prstGeom>
          <a:solidFill>
            <a:srgbClr val="FF66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Isosceles Triangle 65"/>
          <p:cNvSpPr/>
          <p:nvPr/>
        </p:nvSpPr>
        <p:spPr>
          <a:xfrm rot="16200000" flipH="1">
            <a:off x="4082445" y="1160958"/>
            <a:ext cx="120255" cy="200158"/>
          </a:xfrm>
          <a:prstGeom prst="triangle">
            <a:avLst/>
          </a:prstGeom>
          <a:solidFill>
            <a:srgbClr val="FF66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TextBox 70"/>
          <p:cNvSpPr txBox="1"/>
          <p:nvPr/>
        </p:nvSpPr>
        <p:spPr>
          <a:xfrm>
            <a:off x="4151398" y="1219884"/>
            <a:ext cx="476963" cy="246221"/>
          </a:xfrm>
          <a:prstGeom prst="rect">
            <a:avLst/>
          </a:prstGeom>
          <a:noFill/>
        </p:spPr>
        <p:txBody>
          <a:bodyPr wrap="none" rtlCol="0">
            <a:spAutoFit/>
          </a:bodyPr>
          <a:lstStyle/>
          <a:p>
            <a:pPr algn="ctr"/>
            <a:r>
              <a:rPr lang="en-US" sz="1000" dirty="0" smtClean="0">
                <a:latin typeface="Arial"/>
                <a:cs typeface="Arial"/>
              </a:rPr>
              <a:t>A</a:t>
            </a:r>
            <a:r>
              <a:rPr lang="en-US" sz="1000" dirty="0" smtClean="0">
                <a:latin typeface="Arial"/>
                <a:cs typeface="Arial"/>
              </a:rPr>
              <a:t>.</a:t>
            </a:r>
            <a:r>
              <a:rPr lang="en-US" sz="1000" dirty="0" smtClean="0">
                <a:latin typeface="Arial"/>
                <a:cs typeface="Arial"/>
              </a:rPr>
              <a:t>1in</a:t>
            </a:r>
            <a:endParaRPr lang="en-US" sz="1000" dirty="0">
              <a:latin typeface="Arial"/>
              <a:cs typeface="Arial"/>
            </a:endParaRPr>
          </a:p>
        </p:txBody>
      </p:sp>
      <p:cxnSp>
        <p:nvCxnSpPr>
          <p:cNvPr id="88" name="Straight Connector 87"/>
          <p:cNvCxnSpPr/>
          <p:nvPr/>
        </p:nvCxnSpPr>
        <p:spPr>
          <a:xfrm>
            <a:off x="3932277" y="1703184"/>
            <a:ext cx="1205860" cy="0"/>
          </a:xfrm>
          <a:prstGeom prst="line">
            <a:avLst/>
          </a:prstGeom>
        </p:spPr>
        <p:style>
          <a:lnRef idx="2">
            <a:schemeClr val="accent1"/>
          </a:lnRef>
          <a:fillRef idx="0">
            <a:schemeClr val="accent1"/>
          </a:fillRef>
          <a:effectRef idx="1">
            <a:schemeClr val="accent1"/>
          </a:effectRef>
          <a:fontRef idx="minor">
            <a:schemeClr val="tx1"/>
          </a:fontRef>
        </p:style>
      </p:cxnSp>
      <p:sp>
        <p:nvSpPr>
          <p:cNvPr id="89" name="Isosceles Triangle 88"/>
          <p:cNvSpPr/>
          <p:nvPr/>
        </p:nvSpPr>
        <p:spPr>
          <a:xfrm rot="5400000">
            <a:off x="5039909" y="1006336"/>
            <a:ext cx="120255" cy="200158"/>
          </a:xfrm>
          <a:prstGeom prst="triangle">
            <a:avLst/>
          </a:prstGeom>
          <a:solidFill>
            <a:srgbClr val="FF66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 name="Isosceles Triangle 89"/>
          <p:cNvSpPr/>
          <p:nvPr/>
        </p:nvSpPr>
        <p:spPr>
          <a:xfrm rot="16200000" flipH="1">
            <a:off x="5039910" y="1158737"/>
            <a:ext cx="120255" cy="200158"/>
          </a:xfrm>
          <a:prstGeom prst="triangle">
            <a:avLst/>
          </a:prstGeom>
          <a:solidFill>
            <a:srgbClr val="FF66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Isosceles Triangle 90"/>
          <p:cNvSpPr/>
          <p:nvPr/>
        </p:nvSpPr>
        <p:spPr>
          <a:xfrm rot="5400000">
            <a:off x="4970336" y="1469754"/>
            <a:ext cx="120255" cy="200158"/>
          </a:xfrm>
          <a:prstGeom prst="triangle">
            <a:avLst/>
          </a:prstGeom>
          <a:solidFill>
            <a:srgbClr val="FF66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 name="Isosceles Triangle 95"/>
          <p:cNvSpPr/>
          <p:nvPr/>
        </p:nvSpPr>
        <p:spPr>
          <a:xfrm rot="16200000" flipH="1">
            <a:off x="4970337" y="1622155"/>
            <a:ext cx="120255" cy="200158"/>
          </a:xfrm>
          <a:prstGeom prst="triangle">
            <a:avLst/>
          </a:prstGeom>
          <a:solidFill>
            <a:srgbClr val="FF66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Isosceles Triangle 96"/>
          <p:cNvSpPr/>
          <p:nvPr/>
        </p:nvSpPr>
        <p:spPr>
          <a:xfrm rot="5400000">
            <a:off x="3991190" y="1469755"/>
            <a:ext cx="120255" cy="200158"/>
          </a:xfrm>
          <a:prstGeom prst="triangle">
            <a:avLst/>
          </a:prstGeom>
          <a:solidFill>
            <a:srgbClr val="FF66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Isosceles Triangle 98"/>
          <p:cNvSpPr/>
          <p:nvPr/>
        </p:nvSpPr>
        <p:spPr>
          <a:xfrm rot="16200000" flipH="1">
            <a:off x="3991191" y="1622156"/>
            <a:ext cx="120255" cy="200158"/>
          </a:xfrm>
          <a:prstGeom prst="triangle">
            <a:avLst/>
          </a:prstGeom>
          <a:solidFill>
            <a:srgbClr val="FF66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 name="TextBox 101"/>
          <p:cNvSpPr txBox="1"/>
          <p:nvPr/>
        </p:nvSpPr>
        <p:spPr>
          <a:xfrm>
            <a:off x="4721677" y="1233254"/>
            <a:ext cx="556563" cy="246221"/>
          </a:xfrm>
          <a:prstGeom prst="rect">
            <a:avLst/>
          </a:prstGeom>
          <a:noFill/>
        </p:spPr>
        <p:txBody>
          <a:bodyPr wrap="none" rtlCol="0">
            <a:spAutoFit/>
          </a:bodyPr>
          <a:lstStyle/>
          <a:p>
            <a:pPr algn="ctr"/>
            <a:r>
              <a:rPr lang="en-US" sz="1000" dirty="0" smtClean="0">
                <a:latin typeface="Arial"/>
                <a:cs typeface="Arial"/>
              </a:rPr>
              <a:t>B.1out</a:t>
            </a:r>
            <a:endParaRPr lang="en-US" sz="1000" dirty="0">
              <a:latin typeface="Arial"/>
              <a:cs typeface="Arial"/>
            </a:endParaRPr>
          </a:p>
        </p:txBody>
      </p:sp>
      <p:sp>
        <p:nvSpPr>
          <p:cNvPr id="103" name="TextBox 102"/>
          <p:cNvSpPr txBox="1"/>
          <p:nvPr/>
        </p:nvSpPr>
        <p:spPr>
          <a:xfrm>
            <a:off x="4044121" y="1364955"/>
            <a:ext cx="556563" cy="246221"/>
          </a:xfrm>
          <a:prstGeom prst="rect">
            <a:avLst/>
          </a:prstGeom>
          <a:noFill/>
        </p:spPr>
        <p:txBody>
          <a:bodyPr wrap="none" rtlCol="0">
            <a:spAutoFit/>
          </a:bodyPr>
          <a:lstStyle/>
          <a:p>
            <a:pPr algn="ctr"/>
            <a:r>
              <a:rPr lang="en-US" sz="1000" dirty="0" smtClean="0">
                <a:latin typeface="Arial"/>
                <a:cs typeface="Arial"/>
              </a:rPr>
              <a:t>A.</a:t>
            </a:r>
            <a:r>
              <a:rPr lang="en-US" sz="1000" dirty="0">
                <a:latin typeface="Arial"/>
                <a:cs typeface="Arial"/>
              </a:rPr>
              <a:t>2</a:t>
            </a:r>
            <a:r>
              <a:rPr lang="en-US" sz="1000" dirty="0" smtClean="0">
                <a:latin typeface="Arial"/>
                <a:cs typeface="Arial"/>
              </a:rPr>
              <a:t>out</a:t>
            </a:r>
            <a:endParaRPr lang="en-US" sz="1000" dirty="0">
              <a:latin typeface="Arial"/>
              <a:cs typeface="Arial"/>
            </a:endParaRPr>
          </a:p>
        </p:txBody>
      </p:sp>
      <p:sp>
        <p:nvSpPr>
          <p:cNvPr id="104" name="TextBox 103"/>
          <p:cNvSpPr txBox="1"/>
          <p:nvPr/>
        </p:nvSpPr>
        <p:spPr>
          <a:xfrm>
            <a:off x="4541042" y="1364955"/>
            <a:ext cx="476963" cy="246221"/>
          </a:xfrm>
          <a:prstGeom prst="rect">
            <a:avLst/>
          </a:prstGeom>
          <a:noFill/>
        </p:spPr>
        <p:txBody>
          <a:bodyPr wrap="none" rtlCol="0">
            <a:spAutoFit/>
          </a:bodyPr>
          <a:lstStyle/>
          <a:p>
            <a:pPr algn="ctr"/>
            <a:r>
              <a:rPr lang="en-US" sz="1000" dirty="0" smtClean="0">
                <a:latin typeface="Arial"/>
                <a:cs typeface="Arial"/>
              </a:rPr>
              <a:t>B.2in</a:t>
            </a:r>
            <a:endParaRPr lang="en-US" sz="1000" dirty="0">
              <a:latin typeface="Arial"/>
              <a:cs typeface="Arial"/>
            </a:endParaRPr>
          </a:p>
        </p:txBody>
      </p:sp>
      <p:sp>
        <p:nvSpPr>
          <p:cNvPr id="105" name="TextBox 104"/>
          <p:cNvSpPr txBox="1"/>
          <p:nvPr/>
        </p:nvSpPr>
        <p:spPr>
          <a:xfrm>
            <a:off x="4078505" y="1696979"/>
            <a:ext cx="476963" cy="246221"/>
          </a:xfrm>
          <a:prstGeom prst="rect">
            <a:avLst/>
          </a:prstGeom>
          <a:noFill/>
        </p:spPr>
        <p:txBody>
          <a:bodyPr wrap="none" rtlCol="0">
            <a:spAutoFit/>
          </a:bodyPr>
          <a:lstStyle/>
          <a:p>
            <a:pPr algn="ctr"/>
            <a:r>
              <a:rPr lang="en-US" sz="1000" dirty="0" smtClean="0">
                <a:latin typeface="Arial"/>
                <a:cs typeface="Arial"/>
              </a:rPr>
              <a:t>A.</a:t>
            </a:r>
            <a:r>
              <a:rPr lang="en-US" sz="1000" dirty="0">
                <a:latin typeface="Arial"/>
                <a:cs typeface="Arial"/>
              </a:rPr>
              <a:t>2</a:t>
            </a:r>
            <a:r>
              <a:rPr lang="en-US" sz="1000" dirty="0" smtClean="0">
                <a:latin typeface="Arial"/>
                <a:cs typeface="Arial"/>
              </a:rPr>
              <a:t>in</a:t>
            </a:r>
            <a:endParaRPr lang="en-US" sz="1000" dirty="0">
              <a:latin typeface="Arial"/>
              <a:cs typeface="Arial"/>
            </a:endParaRPr>
          </a:p>
        </p:txBody>
      </p:sp>
      <p:sp>
        <p:nvSpPr>
          <p:cNvPr id="106" name="TextBox 105"/>
          <p:cNvSpPr txBox="1"/>
          <p:nvPr/>
        </p:nvSpPr>
        <p:spPr>
          <a:xfrm>
            <a:off x="4562568" y="1697649"/>
            <a:ext cx="556563" cy="246221"/>
          </a:xfrm>
          <a:prstGeom prst="rect">
            <a:avLst/>
          </a:prstGeom>
          <a:noFill/>
        </p:spPr>
        <p:txBody>
          <a:bodyPr wrap="none" rtlCol="0">
            <a:spAutoFit/>
          </a:bodyPr>
          <a:lstStyle/>
          <a:p>
            <a:pPr algn="ctr"/>
            <a:r>
              <a:rPr lang="en-US" sz="1000" dirty="0" smtClean="0">
                <a:latin typeface="Arial"/>
                <a:cs typeface="Arial"/>
              </a:rPr>
              <a:t>B.2out</a:t>
            </a:r>
            <a:endParaRPr lang="en-US" sz="1000" dirty="0">
              <a:latin typeface="Arial"/>
              <a:cs typeface="Arial"/>
            </a:endParaRPr>
          </a:p>
        </p:txBody>
      </p:sp>
      <p:sp>
        <p:nvSpPr>
          <p:cNvPr id="6" name="Multiply 5"/>
          <p:cNvSpPr/>
          <p:nvPr/>
        </p:nvSpPr>
        <p:spPr>
          <a:xfrm>
            <a:off x="5956113" y="3261943"/>
            <a:ext cx="1355598" cy="1222160"/>
          </a:xfrm>
          <a:prstGeom prst="mathMultiply">
            <a:avLst>
              <a:gd name="adj1" fmla="val 11050"/>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8382281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502</TotalTime>
  <Words>659</Words>
  <Application>Microsoft Macintosh PowerPoint</Application>
  <PresentationFormat>On-screen Show (4:3)</PresentationFormat>
  <Paragraphs>242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LBNL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Chin Guok</dc:creator>
  <cp:lastModifiedBy>Jerry Sobieski</cp:lastModifiedBy>
  <cp:revision>29</cp:revision>
  <dcterms:created xsi:type="dcterms:W3CDTF">2012-05-31T17:51:56Z</dcterms:created>
  <dcterms:modified xsi:type="dcterms:W3CDTF">2012-06-06T13:46:32Z</dcterms:modified>
</cp:coreProperties>
</file>