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rry Sobieski" initials="J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232"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commentAuthors" Target="commentAuthors.xml"/><Relationship Id="rId10"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6-06T08:04:55.107" idx="2">
    <p:pos x="10" y="10"/>
    <p:text>Will need to slso specify an SDP for source and destination as well or the problem recurs with tree segmentations.   How do you specify a segment acros Net B between B.A and B.C ??
Using a full SDP (dual STPs) prevents using an STP reference for per</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2-06-06T08:18:28.861" idx="1">
    <p:pos x="2" y="10"/>
    <p:text>Actually the valid path would be only:
A.1in, A.Bout, B.Cout, C.Dout, D.1out      You don't need to specify both STPs for each SDP…
This nomenclature will need to be used for Query as well.  
The end network permision still works by using the last hop STP reference.</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2-06-06T06:01:11.143" idx="3">
    <p:pos x="10" y="10"/>
    <p:text>THis is just a wordy form of the 1st solution.
It assumes a local network knows what is dstward or srcward.   This is ambiguous in meshed networks.
THis is bad solution.</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28C80C-6256-474E-8C33-A637C19F0E79}" type="datetimeFigureOut">
              <a:rPr lang="en-US" smtClean="0"/>
              <a:t>6/6/12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72D30-BCF5-3D44-BCEC-7E5E39CDF25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28C80C-6256-474E-8C33-A637C19F0E79}" type="datetimeFigureOut">
              <a:rPr lang="en-US" smtClean="0"/>
              <a:t>6/6/12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72D30-BCF5-3D44-BCEC-7E5E39CDF2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28C80C-6256-474E-8C33-A637C19F0E79}" type="datetimeFigureOut">
              <a:rPr lang="en-US" smtClean="0"/>
              <a:t>6/6/12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72D30-BCF5-3D44-BCEC-7E5E39CDF2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28C80C-6256-474E-8C33-A637C19F0E79}" type="datetimeFigureOut">
              <a:rPr lang="en-US" smtClean="0"/>
              <a:t>6/6/12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72D30-BCF5-3D44-BCEC-7E5E39CDF25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28C80C-6256-474E-8C33-A637C19F0E79}" type="datetimeFigureOut">
              <a:rPr lang="en-US" smtClean="0"/>
              <a:t>6/6/12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72D30-BCF5-3D44-BCEC-7E5E39CDF25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28C80C-6256-474E-8C33-A637C19F0E79}" type="datetimeFigureOut">
              <a:rPr lang="en-US" smtClean="0"/>
              <a:t>6/6/12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72D30-BCF5-3D44-BCEC-7E5E39CDF25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28C80C-6256-474E-8C33-A637C19F0E79}" type="datetimeFigureOut">
              <a:rPr lang="en-US" smtClean="0"/>
              <a:t>6/6/12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572D30-BCF5-3D44-BCEC-7E5E39CDF2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28C80C-6256-474E-8C33-A637C19F0E79}" type="datetimeFigureOut">
              <a:rPr lang="en-US" smtClean="0"/>
              <a:t>6/6/12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572D30-BCF5-3D44-BCEC-7E5E39CDF2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28C80C-6256-474E-8C33-A637C19F0E79}" type="datetimeFigureOut">
              <a:rPr lang="en-US" smtClean="0"/>
              <a:t>6/6/12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572D30-BCF5-3D44-BCEC-7E5E39CDF2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28C80C-6256-474E-8C33-A637C19F0E79}" type="datetimeFigureOut">
              <a:rPr lang="en-US" smtClean="0"/>
              <a:t>6/6/12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72D30-BCF5-3D44-BCEC-7E5E39CDF2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28C80C-6256-474E-8C33-A637C19F0E79}" type="datetimeFigureOut">
              <a:rPr lang="en-US" smtClean="0"/>
              <a:t>6/6/12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72D30-BCF5-3D44-BCEC-7E5E39CDF25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28C80C-6256-474E-8C33-A637C19F0E79}" type="datetimeFigureOut">
              <a:rPr lang="en-US" smtClean="0"/>
              <a:t>6/6/12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72D30-BCF5-3D44-BCEC-7E5E39CDF2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omments" Target="../comments/commen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omments" Target="../comments/commen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loud 8"/>
          <p:cNvSpPr/>
          <p:nvPr/>
        </p:nvSpPr>
        <p:spPr>
          <a:xfrm>
            <a:off x="3949992" y="890419"/>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t>
            </a:r>
            <a:r>
              <a:rPr lang="en-US" sz="1400" dirty="0">
                <a:solidFill>
                  <a:srgbClr val="000000"/>
                </a:solidFill>
                <a:latin typeface="Arial"/>
                <a:cs typeface="Arial"/>
              </a:rPr>
              <a:t>B</a:t>
            </a:r>
          </a:p>
        </p:txBody>
      </p:sp>
      <p:sp>
        <p:nvSpPr>
          <p:cNvPr id="10" name="Cloud 9"/>
          <p:cNvSpPr/>
          <p:nvPr/>
        </p:nvSpPr>
        <p:spPr>
          <a:xfrm>
            <a:off x="3949992" y="2523094"/>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C</a:t>
            </a:r>
            <a:endParaRPr lang="en-US" sz="1400" dirty="0">
              <a:solidFill>
                <a:srgbClr val="000000"/>
              </a:solidFill>
              <a:latin typeface="Arial"/>
              <a:cs typeface="Arial"/>
            </a:endParaRPr>
          </a:p>
        </p:txBody>
      </p:sp>
      <p:sp>
        <p:nvSpPr>
          <p:cNvPr id="11" name="Cloud 10"/>
          <p:cNvSpPr/>
          <p:nvPr/>
        </p:nvSpPr>
        <p:spPr>
          <a:xfrm>
            <a:off x="7175531" y="1706757"/>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t>
            </a:r>
            <a:r>
              <a:rPr lang="en-US" sz="1400" dirty="0">
                <a:solidFill>
                  <a:srgbClr val="000000"/>
                </a:solidFill>
                <a:latin typeface="Arial"/>
                <a:cs typeface="Arial"/>
              </a:rPr>
              <a:t>D</a:t>
            </a:r>
          </a:p>
        </p:txBody>
      </p:sp>
      <p:sp>
        <p:nvSpPr>
          <p:cNvPr id="32" name="Cloud 31"/>
          <p:cNvSpPr/>
          <p:nvPr/>
        </p:nvSpPr>
        <p:spPr>
          <a:xfrm>
            <a:off x="724454" y="1706757"/>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a:t>
            </a:r>
            <a:endParaRPr lang="en-US" sz="1400" dirty="0">
              <a:solidFill>
                <a:srgbClr val="000000"/>
              </a:solidFill>
              <a:latin typeface="Arial"/>
              <a:cs typeface="Arial"/>
            </a:endParaRPr>
          </a:p>
        </p:txBody>
      </p:sp>
      <p:sp>
        <p:nvSpPr>
          <p:cNvPr id="4" name="TextBox 3"/>
          <p:cNvSpPr txBox="1"/>
          <p:nvPr/>
        </p:nvSpPr>
        <p:spPr>
          <a:xfrm>
            <a:off x="3569450" y="956300"/>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B.A</a:t>
            </a:r>
            <a:endParaRPr lang="en-US" sz="1000" dirty="0">
              <a:latin typeface="Arial"/>
              <a:cs typeface="Arial"/>
            </a:endParaRPr>
          </a:p>
        </p:txBody>
      </p:sp>
      <p:sp>
        <p:nvSpPr>
          <p:cNvPr id="5" name="TextBox 4"/>
          <p:cNvSpPr txBox="1"/>
          <p:nvPr/>
        </p:nvSpPr>
        <p:spPr>
          <a:xfrm>
            <a:off x="1783645" y="2379093"/>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A.C</a:t>
            </a:r>
            <a:endParaRPr lang="en-US" sz="1000" dirty="0">
              <a:latin typeface="Arial"/>
              <a:cs typeface="Arial"/>
            </a:endParaRPr>
          </a:p>
        </p:txBody>
      </p:sp>
      <p:sp>
        <p:nvSpPr>
          <p:cNvPr id="6" name="TextBox 5"/>
          <p:cNvSpPr txBox="1"/>
          <p:nvPr/>
        </p:nvSpPr>
        <p:spPr>
          <a:xfrm>
            <a:off x="5214191" y="948192"/>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B.D</a:t>
            </a:r>
            <a:endParaRPr lang="en-US" sz="1000" dirty="0">
              <a:latin typeface="Arial"/>
              <a:cs typeface="Arial"/>
            </a:endParaRPr>
          </a:p>
        </p:txBody>
      </p:sp>
      <p:sp>
        <p:nvSpPr>
          <p:cNvPr id="7" name="TextBox 6"/>
          <p:cNvSpPr txBox="1"/>
          <p:nvPr/>
        </p:nvSpPr>
        <p:spPr>
          <a:xfrm>
            <a:off x="6962590" y="2422350"/>
            <a:ext cx="434071"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D.C</a:t>
            </a:r>
            <a:endParaRPr lang="en-US" sz="1000" dirty="0">
              <a:latin typeface="Arial"/>
              <a:cs typeface="Arial"/>
            </a:endParaRPr>
          </a:p>
        </p:txBody>
      </p:sp>
      <p:cxnSp>
        <p:nvCxnSpPr>
          <p:cNvPr id="12" name="Straight Connector 11"/>
          <p:cNvCxnSpPr>
            <a:stCxn id="9" idx="0"/>
            <a:endCxn id="58" idx="2"/>
          </p:cNvCxnSpPr>
          <p:nvPr/>
        </p:nvCxnSpPr>
        <p:spPr>
          <a:xfrm>
            <a:off x="5290643" y="1356410"/>
            <a:ext cx="1941641" cy="569054"/>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10" idx="0"/>
            <a:endCxn id="53" idx="2"/>
          </p:cNvCxnSpPr>
          <p:nvPr/>
        </p:nvCxnSpPr>
        <p:spPr>
          <a:xfrm flipV="1">
            <a:off x="5290643" y="2414606"/>
            <a:ext cx="1839216" cy="574479"/>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a:stCxn id="52" idx="2"/>
            <a:endCxn id="9" idx="2"/>
          </p:cNvCxnSpPr>
          <p:nvPr/>
        </p:nvCxnSpPr>
        <p:spPr>
          <a:xfrm rot="5400000" flipH="1" flipV="1">
            <a:off x="2751587" y="619833"/>
            <a:ext cx="465990" cy="1939144"/>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stCxn id="10" idx="2"/>
            <a:endCxn id="20" idx="6"/>
          </p:cNvCxnSpPr>
          <p:nvPr/>
        </p:nvCxnSpPr>
        <p:spPr>
          <a:xfrm rot="10800000">
            <a:off x="1963798" y="2363395"/>
            <a:ext cx="1990357" cy="625691"/>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a:stCxn id="10" idx="3"/>
            <a:endCxn id="9" idx="1"/>
          </p:cNvCxnSpPr>
          <p:nvPr/>
        </p:nvCxnSpPr>
        <p:spPr>
          <a:xfrm rot="5400000" flipH="1" flipV="1">
            <a:off x="4243391" y="2198895"/>
            <a:ext cx="754973" cy="1588"/>
          </a:xfrm>
          <a:prstGeom prst="line">
            <a:avLst/>
          </a:prstGeom>
        </p:spPr>
        <p:style>
          <a:lnRef idx="2">
            <a:schemeClr val="accent1"/>
          </a:lnRef>
          <a:fillRef idx="0">
            <a:schemeClr val="accent1"/>
          </a:fillRef>
          <a:effectRef idx="1">
            <a:schemeClr val="accent1"/>
          </a:effectRef>
          <a:fontRef idx="minor">
            <a:schemeClr val="tx1"/>
          </a:fontRef>
        </p:style>
      </p:cxnSp>
      <p:sp>
        <p:nvSpPr>
          <p:cNvPr id="17" name="Oval 16"/>
          <p:cNvSpPr/>
          <p:nvPr/>
        </p:nvSpPr>
        <p:spPr>
          <a:xfrm>
            <a:off x="673241" y="2112126"/>
            <a:ext cx="102425" cy="10242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3902941" y="1305197"/>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1912585" y="1771826"/>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1861372" y="2312181"/>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5240548" y="1306785"/>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3898779" y="2923204"/>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8466087" y="2060913"/>
            <a:ext cx="102425" cy="10242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231797" y="1763228"/>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B.C</a:t>
            </a:r>
            <a:endParaRPr lang="en-US" sz="1000" dirty="0">
              <a:latin typeface="Arial"/>
              <a:cs typeface="Arial"/>
            </a:endParaRPr>
          </a:p>
        </p:txBody>
      </p:sp>
      <p:sp>
        <p:nvSpPr>
          <p:cNvPr id="26" name="TextBox 25"/>
          <p:cNvSpPr txBox="1"/>
          <p:nvPr/>
        </p:nvSpPr>
        <p:spPr>
          <a:xfrm>
            <a:off x="3623666" y="2572366"/>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C.A</a:t>
            </a:r>
            <a:endParaRPr lang="en-US" sz="1000" dirty="0">
              <a:latin typeface="Arial"/>
              <a:cs typeface="Arial"/>
            </a:endParaRPr>
          </a:p>
        </p:txBody>
      </p:sp>
      <p:sp>
        <p:nvSpPr>
          <p:cNvPr id="27" name="TextBox 26"/>
          <p:cNvSpPr txBox="1"/>
          <p:nvPr/>
        </p:nvSpPr>
        <p:spPr>
          <a:xfrm>
            <a:off x="7016407" y="1525354"/>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a:latin typeface="Arial"/>
                <a:cs typeface="Arial"/>
              </a:rPr>
              <a:t>D</a:t>
            </a:r>
            <a:r>
              <a:rPr lang="en-US" sz="1000" dirty="0" smtClean="0">
                <a:latin typeface="Arial"/>
                <a:cs typeface="Arial"/>
              </a:rPr>
              <a:t>.B</a:t>
            </a:r>
            <a:endParaRPr lang="en-US" sz="1000" dirty="0">
              <a:latin typeface="Arial"/>
              <a:cs typeface="Arial"/>
            </a:endParaRPr>
          </a:p>
        </p:txBody>
      </p:sp>
      <p:sp>
        <p:nvSpPr>
          <p:cNvPr id="28" name="TextBox 27"/>
          <p:cNvSpPr txBox="1"/>
          <p:nvPr/>
        </p:nvSpPr>
        <p:spPr>
          <a:xfrm>
            <a:off x="5186340" y="2571404"/>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C.D</a:t>
            </a:r>
            <a:endParaRPr lang="en-US" sz="1000" dirty="0">
              <a:latin typeface="Arial"/>
              <a:cs typeface="Arial"/>
            </a:endParaRPr>
          </a:p>
        </p:txBody>
      </p:sp>
      <p:sp>
        <p:nvSpPr>
          <p:cNvPr id="29" name="TextBox 28"/>
          <p:cNvSpPr txBox="1"/>
          <p:nvPr/>
        </p:nvSpPr>
        <p:spPr>
          <a:xfrm>
            <a:off x="4570459" y="2163338"/>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C.B</a:t>
            </a:r>
            <a:endParaRPr lang="en-US" sz="1000" dirty="0">
              <a:latin typeface="Arial"/>
              <a:cs typeface="Arial"/>
            </a:endParaRPr>
          </a:p>
        </p:txBody>
      </p:sp>
      <p:sp>
        <p:nvSpPr>
          <p:cNvPr id="30" name="Oval 29"/>
          <p:cNvSpPr/>
          <p:nvPr/>
        </p:nvSpPr>
        <p:spPr>
          <a:xfrm>
            <a:off x="5240548" y="2923204"/>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432377" y="131643"/>
            <a:ext cx="8327921" cy="400110"/>
          </a:xfrm>
          <a:prstGeom prst="rect">
            <a:avLst/>
          </a:prstGeom>
          <a:noFill/>
        </p:spPr>
        <p:txBody>
          <a:bodyPr wrap="none" rtlCol="0">
            <a:spAutoFit/>
          </a:bodyPr>
          <a:lstStyle/>
          <a:p>
            <a:pPr algn="ctr"/>
            <a:r>
              <a:rPr lang="en-US" sz="2000" b="1" dirty="0" smtClean="0"/>
              <a:t>Problem statement: EROs can be ambiguous with implicit bi-directional STPs </a:t>
            </a:r>
            <a:endParaRPr lang="en-US" sz="2000" b="1" dirty="0"/>
          </a:p>
        </p:txBody>
      </p:sp>
      <p:sp>
        <p:nvSpPr>
          <p:cNvPr id="45" name="TextBox 44"/>
          <p:cNvSpPr txBox="1"/>
          <p:nvPr/>
        </p:nvSpPr>
        <p:spPr>
          <a:xfrm>
            <a:off x="392945" y="1771826"/>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a:latin typeface="Arial"/>
                <a:cs typeface="Arial"/>
              </a:rPr>
              <a:t>A</a:t>
            </a:r>
            <a:r>
              <a:rPr lang="en-US" sz="1000" dirty="0" smtClean="0">
                <a:latin typeface="Arial"/>
                <a:cs typeface="Arial"/>
              </a:rPr>
              <a:t>.1</a:t>
            </a:r>
            <a:endParaRPr lang="en-US" sz="1000" dirty="0">
              <a:latin typeface="Arial"/>
              <a:cs typeface="Arial"/>
            </a:endParaRPr>
          </a:p>
        </p:txBody>
      </p:sp>
      <p:sp>
        <p:nvSpPr>
          <p:cNvPr id="52" name="TextBox 51"/>
          <p:cNvSpPr txBox="1"/>
          <p:nvPr/>
        </p:nvSpPr>
        <p:spPr>
          <a:xfrm>
            <a:off x="1799133" y="1422290"/>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A.B</a:t>
            </a:r>
            <a:endParaRPr lang="en-US" sz="1000" dirty="0">
              <a:latin typeface="Arial"/>
              <a:cs typeface="Arial"/>
            </a:endParaRPr>
          </a:p>
        </p:txBody>
      </p:sp>
      <p:sp>
        <p:nvSpPr>
          <p:cNvPr id="53" name="Oval 52"/>
          <p:cNvSpPr/>
          <p:nvPr/>
        </p:nvSpPr>
        <p:spPr>
          <a:xfrm>
            <a:off x="7129859" y="2363393"/>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7232284" y="1874251"/>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8432116" y="1712016"/>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a:latin typeface="Arial"/>
                <a:cs typeface="Arial"/>
              </a:rPr>
              <a:t>D</a:t>
            </a:r>
            <a:r>
              <a:rPr lang="en-US" sz="1000" dirty="0" smtClean="0">
                <a:latin typeface="Arial"/>
                <a:cs typeface="Arial"/>
              </a:rPr>
              <a:t>.1</a:t>
            </a:r>
            <a:endParaRPr lang="en-US" sz="1000" dirty="0">
              <a:latin typeface="Arial"/>
              <a:cs typeface="Arial"/>
            </a:endParaRPr>
          </a:p>
        </p:txBody>
      </p:sp>
      <p:sp>
        <p:nvSpPr>
          <p:cNvPr id="85" name="Oval 84"/>
          <p:cNvSpPr/>
          <p:nvPr/>
        </p:nvSpPr>
        <p:spPr>
          <a:xfrm>
            <a:off x="4570459" y="2520191"/>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4568870" y="1770989"/>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2114823" y="4650028"/>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89" name="Rectangle 88"/>
          <p:cNvSpPr/>
          <p:nvPr/>
        </p:nvSpPr>
        <p:spPr>
          <a:xfrm>
            <a:off x="2114823" y="4915108"/>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0" name="Rectangle 89"/>
          <p:cNvSpPr/>
          <p:nvPr/>
        </p:nvSpPr>
        <p:spPr>
          <a:xfrm>
            <a:off x="1820301" y="5182804"/>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1" name="Rectangle 90"/>
          <p:cNvSpPr/>
          <p:nvPr/>
        </p:nvSpPr>
        <p:spPr>
          <a:xfrm>
            <a:off x="2643012" y="5182804"/>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2" name="Rectangle 91"/>
          <p:cNvSpPr/>
          <p:nvPr/>
        </p:nvSpPr>
        <p:spPr>
          <a:xfrm>
            <a:off x="7580056" y="4915108"/>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3" name="Rectangle 92"/>
          <p:cNvSpPr/>
          <p:nvPr/>
        </p:nvSpPr>
        <p:spPr>
          <a:xfrm>
            <a:off x="4672884" y="4915108"/>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4" name="Rectangle 93"/>
          <p:cNvSpPr/>
          <p:nvPr/>
        </p:nvSpPr>
        <p:spPr>
          <a:xfrm>
            <a:off x="4663551" y="4650028"/>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5" name="Rectangle 94"/>
          <p:cNvSpPr/>
          <p:nvPr/>
        </p:nvSpPr>
        <p:spPr>
          <a:xfrm>
            <a:off x="7580056" y="4650028"/>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6" name="Rectangle 95"/>
          <p:cNvSpPr/>
          <p:nvPr/>
        </p:nvSpPr>
        <p:spPr>
          <a:xfrm>
            <a:off x="2230887" y="5182804"/>
            <a:ext cx="361677"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7" name="Rectangle 96"/>
          <p:cNvSpPr/>
          <p:nvPr/>
        </p:nvSpPr>
        <p:spPr>
          <a:xfrm>
            <a:off x="5080195" y="4650028"/>
            <a:ext cx="361677"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8" name="Rectangle 97"/>
          <p:cNvSpPr/>
          <p:nvPr/>
        </p:nvSpPr>
        <p:spPr>
          <a:xfrm>
            <a:off x="5496839" y="4650028"/>
            <a:ext cx="361677"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9" name="Rectangle 98"/>
          <p:cNvSpPr/>
          <p:nvPr/>
        </p:nvSpPr>
        <p:spPr>
          <a:xfrm>
            <a:off x="6746771" y="4650028"/>
            <a:ext cx="361677"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100" name="Rectangle 99"/>
          <p:cNvSpPr/>
          <p:nvPr/>
        </p:nvSpPr>
        <p:spPr>
          <a:xfrm>
            <a:off x="5913483" y="4650028"/>
            <a:ext cx="361677"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101" name="Rectangle 100"/>
          <p:cNvSpPr/>
          <p:nvPr/>
        </p:nvSpPr>
        <p:spPr>
          <a:xfrm>
            <a:off x="7163415" y="4650028"/>
            <a:ext cx="361677"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102" name="Rectangle 101"/>
          <p:cNvSpPr/>
          <p:nvPr/>
        </p:nvSpPr>
        <p:spPr>
          <a:xfrm>
            <a:off x="5496839" y="4915108"/>
            <a:ext cx="361677"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103" name="Rectangle 102"/>
          <p:cNvSpPr/>
          <p:nvPr/>
        </p:nvSpPr>
        <p:spPr>
          <a:xfrm>
            <a:off x="6330127" y="4650028"/>
            <a:ext cx="361677"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104" name="Rectangle 103"/>
          <p:cNvSpPr/>
          <p:nvPr/>
        </p:nvSpPr>
        <p:spPr>
          <a:xfrm>
            <a:off x="5080195" y="4915108"/>
            <a:ext cx="361677"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105" name="Rectangle 104"/>
          <p:cNvSpPr/>
          <p:nvPr/>
        </p:nvSpPr>
        <p:spPr>
          <a:xfrm>
            <a:off x="5913483" y="4915108"/>
            <a:ext cx="361677"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106" name="Rectangle 105"/>
          <p:cNvSpPr/>
          <p:nvPr/>
        </p:nvSpPr>
        <p:spPr>
          <a:xfrm>
            <a:off x="6330127" y="4915108"/>
            <a:ext cx="361677"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107" name="Rectangle 106"/>
          <p:cNvSpPr/>
          <p:nvPr/>
        </p:nvSpPr>
        <p:spPr>
          <a:xfrm>
            <a:off x="6746771" y="4915108"/>
            <a:ext cx="361677"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108" name="Rectangle 107"/>
          <p:cNvSpPr/>
          <p:nvPr/>
        </p:nvSpPr>
        <p:spPr>
          <a:xfrm>
            <a:off x="7163415" y="4915108"/>
            <a:ext cx="361677"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grpSp>
        <p:nvGrpSpPr>
          <p:cNvPr id="117" name="Group 116"/>
          <p:cNvGrpSpPr/>
          <p:nvPr/>
        </p:nvGrpSpPr>
        <p:grpSpPr>
          <a:xfrm>
            <a:off x="3179483" y="6201323"/>
            <a:ext cx="2785034" cy="258256"/>
            <a:chOff x="2860911" y="6201323"/>
            <a:chExt cx="2785034" cy="258256"/>
          </a:xfrm>
        </p:grpSpPr>
        <p:sp>
          <p:nvSpPr>
            <p:cNvPr id="109" name="Rectangle 108"/>
            <p:cNvSpPr/>
            <p:nvPr/>
          </p:nvSpPr>
          <p:spPr>
            <a:xfrm>
              <a:off x="2860911" y="6213358"/>
              <a:ext cx="2757184" cy="246221"/>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11" name="Group 58"/>
            <p:cNvGrpSpPr/>
            <p:nvPr/>
          </p:nvGrpSpPr>
          <p:grpSpPr>
            <a:xfrm>
              <a:off x="2930264" y="6201323"/>
              <a:ext cx="1282581" cy="246221"/>
              <a:chOff x="2107969" y="6264642"/>
              <a:chExt cx="1282581" cy="246221"/>
            </a:xfrm>
          </p:grpSpPr>
          <p:sp>
            <p:nvSpPr>
              <p:cNvPr id="115" name="Oval 114"/>
              <p:cNvSpPr/>
              <p:nvPr/>
            </p:nvSpPr>
            <p:spPr>
              <a:xfrm>
                <a:off x="2107969" y="6336540"/>
                <a:ext cx="102425" cy="10242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TextBox 115"/>
              <p:cNvSpPr txBox="1"/>
              <p:nvPr/>
            </p:nvSpPr>
            <p:spPr>
              <a:xfrm>
                <a:off x="2210394" y="6264642"/>
                <a:ext cx="1180156" cy="246221"/>
              </a:xfrm>
              <a:prstGeom prst="rect">
                <a:avLst/>
              </a:prstGeom>
              <a:noFill/>
            </p:spPr>
            <p:txBody>
              <a:bodyPr wrap="none" rtlCol="0">
                <a:spAutoFit/>
              </a:bodyPr>
              <a:lstStyle/>
              <a:p>
                <a:r>
                  <a:rPr lang="en-US" sz="1000" dirty="0" smtClean="0">
                    <a:latin typeface="Arial"/>
                    <a:cs typeface="Arial"/>
                  </a:rPr>
                  <a:t>Terminating</a:t>
                </a:r>
                <a:r>
                  <a:rPr lang="en-US" sz="1000" i="1" dirty="0" smtClean="0">
                    <a:latin typeface="Arial"/>
                    <a:cs typeface="Arial"/>
                  </a:rPr>
                  <a:t>* </a:t>
                </a:r>
                <a:r>
                  <a:rPr lang="en-US" sz="1000" dirty="0" smtClean="0">
                    <a:latin typeface="Arial"/>
                    <a:cs typeface="Arial"/>
                  </a:rPr>
                  <a:t>STP</a:t>
                </a:r>
                <a:endParaRPr lang="en-US" sz="1000" dirty="0">
                  <a:latin typeface="Arial"/>
                  <a:cs typeface="Arial"/>
                </a:endParaRPr>
              </a:p>
            </p:txBody>
          </p:sp>
        </p:grpSp>
        <p:grpSp>
          <p:nvGrpSpPr>
            <p:cNvPr id="112" name="Group 59"/>
            <p:cNvGrpSpPr/>
            <p:nvPr/>
          </p:nvGrpSpPr>
          <p:grpSpPr>
            <a:xfrm>
              <a:off x="4277766" y="6201323"/>
              <a:ext cx="1368179" cy="246221"/>
              <a:chOff x="2107969" y="6264642"/>
              <a:chExt cx="1368179" cy="246221"/>
            </a:xfrm>
          </p:grpSpPr>
          <p:sp>
            <p:nvSpPr>
              <p:cNvPr id="113" name="Oval 112"/>
              <p:cNvSpPr/>
              <p:nvPr/>
            </p:nvSpPr>
            <p:spPr>
              <a:xfrm>
                <a:off x="2107969" y="6336540"/>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4" name="TextBox 113"/>
              <p:cNvSpPr txBox="1"/>
              <p:nvPr/>
            </p:nvSpPr>
            <p:spPr>
              <a:xfrm>
                <a:off x="2210394" y="6264642"/>
                <a:ext cx="1265754" cy="246221"/>
              </a:xfrm>
              <a:prstGeom prst="rect">
                <a:avLst/>
              </a:prstGeom>
              <a:noFill/>
            </p:spPr>
            <p:txBody>
              <a:bodyPr wrap="none" rtlCol="0">
                <a:spAutoFit/>
              </a:bodyPr>
              <a:lstStyle/>
              <a:p>
                <a:r>
                  <a:rPr lang="en-US" sz="1000" dirty="0" smtClean="0">
                    <a:latin typeface="Arial"/>
                    <a:cs typeface="Arial"/>
                  </a:rPr>
                  <a:t>Intermediate* STP</a:t>
                </a:r>
              </a:p>
            </p:txBody>
          </p:sp>
        </p:grpSp>
      </p:grpSp>
      <p:sp>
        <p:nvSpPr>
          <p:cNvPr id="87" name="TextBox 86"/>
          <p:cNvSpPr txBox="1"/>
          <p:nvPr/>
        </p:nvSpPr>
        <p:spPr>
          <a:xfrm>
            <a:off x="1059391" y="4281125"/>
            <a:ext cx="7025218" cy="1200329"/>
          </a:xfrm>
          <a:prstGeom prst="rect">
            <a:avLst/>
          </a:prstGeom>
          <a:noFill/>
        </p:spPr>
        <p:txBody>
          <a:bodyPr wrap="none" rtlCol="0">
            <a:spAutoFit/>
          </a:bodyPr>
          <a:lstStyle/>
          <a:p>
            <a:r>
              <a:rPr lang="en-US" b="1" dirty="0" smtClean="0"/>
              <a:t>Request					Valid Path Solutions</a:t>
            </a:r>
          </a:p>
          <a:p>
            <a:r>
              <a:rPr lang="en-US" dirty="0" smtClean="0"/>
              <a:t>  A-Point = A.1				  Path 1: A.1, A.B, B.A, </a:t>
            </a:r>
            <a:r>
              <a:rPr lang="en-US" b="1" dirty="0" smtClean="0"/>
              <a:t>B.C</a:t>
            </a:r>
            <a:r>
              <a:rPr lang="en-US" dirty="0" smtClean="0"/>
              <a:t>, C.B, C.D, D.C, D.1</a:t>
            </a:r>
          </a:p>
          <a:p>
            <a:r>
              <a:rPr lang="en-US" dirty="0" smtClean="0"/>
              <a:t>  Z-Point = D.1				  Path 2: A.1, A.C, C.A, C.B, </a:t>
            </a:r>
            <a:r>
              <a:rPr lang="en-US" b="1" dirty="0" smtClean="0"/>
              <a:t>B.C</a:t>
            </a:r>
            <a:r>
              <a:rPr lang="en-US" dirty="0" smtClean="0"/>
              <a:t>, B.D, D.B, D.1</a:t>
            </a:r>
          </a:p>
          <a:p>
            <a:r>
              <a:rPr lang="en-US" dirty="0" smtClean="0"/>
              <a:t>  ERO = A.1, </a:t>
            </a:r>
            <a:r>
              <a:rPr lang="en-US" b="1" dirty="0" smtClean="0"/>
              <a:t>B.C</a:t>
            </a:r>
            <a:r>
              <a:rPr lang="en-US" dirty="0" smtClean="0"/>
              <a:t>, D.1</a:t>
            </a:r>
          </a:p>
        </p:txBody>
      </p:sp>
      <p:sp>
        <p:nvSpPr>
          <p:cNvPr id="118" name="TextBox 117"/>
          <p:cNvSpPr txBox="1"/>
          <p:nvPr/>
        </p:nvSpPr>
        <p:spPr>
          <a:xfrm>
            <a:off x="3864907" y="6611779"/>
            <a:ext cx="1513530" cy="246221"/>
          </a:xfrm>
          <a:prstGeom prst="rect">
            <a:avLst/>
          </a:prstGeom>
          <a:noFill/>
        </p:spPr>
        <p:txBody>
          <a:bodyPr wrap="none" rtlCol="0">
            <a:spAutoFit/>
          </a:bodyPr>
          <a:lstStyle/>
          <a:p>
            <a:r>
              <a:rPr lang="en-US" sz="1000" i="1" dirty="0" smtClean="0"/>
              <a:t>* As per request instance</a:t>
            </a:r>
            <a:endParaRPr lang="en-US" sz="1000" i="1" dirty="0"/>
          </a:p>
        </p:txBody>
      </p:sp>
      <p:sp>
        <p:nvSpPr>
          <p:cNvPr id="119" name="Freeform 118"/>
          <p:cNvSpPr/>
          <p:nvPr/>
        </p:nvSpPr>
        <p:spPr>
          <a:xfrm>
            <a:off x="747889" y="1312333"/>
            <a:ext cx="7761111" cy="1700389"/>
          </a:xfrm>
          <a:custGeom>
            <a:avLst/>
            <a:gdLst>
              <a:gd name="connsiteX0" fmla="*/ 0 w 7761111"/>
              <a:gd name="connsiteY0" fmla="*/ 811389 h 1700389"/>
              <a:gd name="connsiteX1" fmla="*/ 1213555 w 7761111"/>
              <a:gd name="connsiteY1" fmla="*/ 479778 h 1700389"/>
              <a:gd name="connsiteX2" fmla="*/ 3203222 w 7761111"/>
              <a:gd name="connsiteY2" fmla="*/ 0 h 1700389"/>
              <a:gd name="connsiteX3" fmla="*/ 3908778 w 7761111"/>
              <a:gd name="connsiteY3" fmla="*/ 508000 h 1700389"/>
              <a:gd name="connsiteX4" fmla="*/ 3908778 w 7761111"/>
              <a:gd name="connsiteY4" fmla="*/ 1255889 h 1700389"/>
              <a:gd name="connsiteX5" fmla="*/ 4550833 w 7761111"/>
              <a:gd name="connsiteY5" fmla="*/ 1700389 h 1700389"/>
              <a:gd name="connsiteX6" fmla="*/ 6434667 w 7761111"/>
              <a:gd name="connsiteY6" fmla="*/ 1114778 h 1700389"/>
              <a:gd name="connsiteX7" fmla="*/ 7761111 w 7761111"/>
              <a:gd name="connsiteY7" fmla="*/ 825500 h 1700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61111" h="1700389">
                <a:moveTo>
                  <a:pt x="0" y="811389"/>
                </a:moveTo>
                <a:lnTo>
                  <a:pt x="1213555" y="479778"/>
                </a:lnTo>
                <a:lnTo>
                  <a:pt x="3203222" y="0"/>
                </a:lnTo>
                <a:lnTo>
                  <a:pt x="3908778" y="508000"/>
                </a:lnTo>
                <a:lnTo>
                  <a:pt x="3908778" y="1255889"/>
                </a:lnTo>
                <a:lnTo>
                  <a:pt x="4550833" y="1700389"/>
                </a:lnTo>
                <a:lnTo>
                  <a:pt x="6434667" y="1114778"/>
                </a:lnTo>
                <a:lnTo>
                  <a:pt x="7761111" y="825500"/>
                </a:lnTo>
              </a:path>
            </a:pathLst>
          </a:custGeom>
          <a:ln w="25400" cap="flat" cmpd="sng" algn="ctr">
            <a:solidFill>
              <a:srgbClr val="800000"/>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0" name="Freeform 119"/>
          <p:cNvSpPr/>
          <p:nvPr/>
        </p:nvSpPr>
        <p:spPr>
          <a:xfrm>
            <a:off x="719667" y="1319389"/>
            <a:ext cx="7796389" cy="1707444"/>
          </a:xfrm>
          <a:custGeom>
            <a:avLst/>
            <a:gdLst>
              <a:gd name="connsiteX0" fmla="*/ 0 w 7796389"/>
              <a:gd name="connsiteY0" fmla="*/ 881944 h 1707444"/>
              <a:gd name="connsiteX1" fmla="*/ 1192389 w 7796389"/>
              <a:gd name="connsiteY1" fmla="*/ 1072444 h 1707444"/>
              <a:gd name="connsiteX2" fmla="*/ 3224389 w 7796389"/>
              <a:gd name="connsiteY2" fmla="*/ 1707444 h 1707444"/>
              <a:gd name="connsiteX3" fmla="*/ 3859389 w 7796389"/>
              <a:gd name="connsiteY3" fmla="*/ 1248833 h 1707444"/>
              <a:gd name="connsiteX4" fmla="*/ 3866444 w 7796389"/>
              <a:gd name="connsiteY4" fmla="*/ 500944 h 1707444"/>
              <a:gd name="connsiteX5" fmla="*/ 4572000 w 7796389"/>
              <a:gd name="connsiteY5" fmla="*/ 0 h 1707444"/>
              <a:gd name="connsiteX6" fmla="*/ 6568722 w 7796389"/>
              <a:gd name="connsiteY6" fmla="*/ 585611 h 1707444"/>
              <a:gd name="connsiteX7" fmla="*/ 7796389 w 7796389"/>
              <a:gd name="connsiteY7" fmla="*/ 754944 h 1707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96389" h="1707444">
                <a:moveTo>
                  <a:pt x="0" y="881944"/>
                </a:moveTo>
                <a:lnTo>
                  <a:pt x="1192389" y="1072444"/>
                </a:lnTo>
                <a:lnTo>
                  <a:pt x="3224389" y="1707444"/>
                </a:lnTo>
                <a:lnTo>
                  <a:pt x="3859389" y="1248833"/>
                </a:lnTo>
                <a:cubicBezTo>
                  <a:pt x="3861741" y="999537"/>
                  <a:pt x="3866444" y="500944"/>
                  <a:pt x="3866444" y="500944"/>
                </a:cubicBezTo>
                <a:lnTo>
                  <a:pt x="4572000" y="0"/>
                </a:lnTo>
                <a:lnTo>
                  <a:pt x="6568722" y="585611"/>
                </a:lnTo>
                <a:lnTo>
                  <a:pt x="7796389" y="754944"/>
                </a:lnTo>
              </a:path>
            </a:pathLst>
          </a:custGeom>
          <a:ln w="25400" cap="flat" cmpd="sng" algn="ctr">
            <a:solidFill>
              <a:srgbClr val="000090"/>
            </a:solidFill>
            <a:prstDash val="dashDot"/>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1" name="TextBox 120"/>
          <p:cNvSpPr txBox="1"/>
          <p:nvPr/>
        </p:nvSpPr>
        <p:spPr>
          <a:xfrm rot="20775820">
            <a:off x="2597272" y="1308586"/>
            <a:ext cx="582211" cy="276999"/>
          </a:xfrm>
          <a:prstGeom prst="rect">
            <a:avLst/>
          </a:prstGeom>
          <a:noFill/>
        </p:spPr>
        <p:txBody>
          <a:bodyPr wrap="none" rtlCol="0">
            <a:spAutoFit/>
          </a:bodyPr>
          <a:lstStyle/>
          <a:p>
            <a:r>
              <a:rPr lang="en-US" sz="1200" b="1" dirty="0" smtClean="0"/>
              <a:t>Path 1</a:t>
            </a:r>
            <a:endParaRPr lang="en-US" sz="1200" b="1" dirty="0"/>
          </a:p>
        </p:txBody>
      </p:sp>
      <p:sp>
        <p:nvSpPr>
          <p:cNvPr id="122" name="TextBox 121"/>
          <p:cNvSpPr txBox="1"/>
          <p:nvPr/>
        </p:nvSpPr>
        <p:spPr>
          <a:xfrm rot="1076876">
            <a:off x="2663232" y="2676654"/>
            <a:ext cx="582211" cy="276999"/>
          </a:xfrm>
          <a:prstGeom prst="rect">
            <a:avLst/>
          </a:prstGeom>
          <a:noFill/>
        </p:spPr>
        <p:txBody>
          <a:bodyPr wrap="none" rtlCol="0">
            <a:spAutoFit/>
          </a:bodyPr>
          <a:lstStyle/>
          <a:p>
            <a:r>
              <a:rPr lang="en-US" sz="1200" b="1" dirty="0" smtClean="0"/>
              <a:t>Path 2</a:t>
            </a:r>
            <a:endParaRPr lang="en-US" sz="1200" b="1" dirty="0"/>
          </a:p>
        </p:txBody>
      </p:sp>
      <p:sp>
        <p:nvSpPr>
          <p:cNvPr id="124" name="Rectangular Callout 123"/>
          <p:cNvSpPr/>
          <p:nvPr/>
        </p:nvSpPr>
        <p:spPr>
          <a:xfrm>
            <a:off x="5080196" y="1874252"/>
            <a:ext cx="1481471" cy="186662"/>
          </a:xfrm>
          <a:prstGeom prst="wedgeRectCallout">
            <a:avLst>
              <a:gd name="adj1" fmla="val -78772"/>
              <a:gd name="adj2" fmla="val -77465"/>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rPr>
              <a:t>Selected STP (B.C) in ERO </a:t>
            </a:r>
            <a:endParaRPr lang="en-US" sz="1000" dirty="0">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loud 8"/>
          <p:cNvSpPr/>
          <p:nvPr/>
        </p:nvSpPr>
        <p:spPr>
          <a:xfrm>
            <a:off x="3949992" y="890419"/>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t>
            </a:r>
            <a:r>
              <a:rPr lang="en-US" sz="1400" dirty="0">
                <a:solidFill>
                  <a:srgbClr val="000000"/>
                </a:solidFill>
                <a:latin typeface="Arial"/>
                <a:cs typeface="Arial"/>
              </a:rPr>
              <a:t>B</a:t>
            </a:r>
          </a:p>
        </p:txBody>
      </p:sp>
      <p:sp>
        <p:nvSpPr>
          <p:cNvPr id="10" name="Cloud 9"/>
          <p:cNvSpPr/>
          <p:nvPr/>
        </p:nvSpPr>
        <p:spPr>
          <a:xfrm>
            <a:off x="3949992" y="2523094"/>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C</a:t>
            </a:r>
            <a:endParaRPr lang="en-US" sz="1400" dirty="0">
              <a:solidFill>
                <a:srgbClr val="000000"/>
              </a:solidFill>
              <a:latin typeface="Arial"/>
              <a:cs typeface="Arial"/>
            </a:endParaRPr>
          </a:p>
        </p:txBody>
      </p:sp>
      <p:sp>
        <p:nvSpPr>
          <p:cNvPr id="11" name="Cloud 10"/>
          <p:cNvSpPr/>
          <p:nvPr/>
        </p:nvSpPr>
        <p:spPr>
          <a:xfrm>
            <a:off x="7175531" y="1706757"/>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t>
            </a:r>
            <a:r>
              <a:rPr lang="en-US" sz="1400" dirty="0">
                <a:solidFill>
                  <a:srgbClr val="000000"/>
                </a:solidFill>
                <a:latin typeface="Arial"/>
                <a:cs typeface="Arial"/>
              </a:rPr>
              <a:t>D</a:t>
            </a:r>
          </a:p>
        </p:txBody>
      </p:sp>
      <p:sp>
        <p:nvSpPr>
          <p:cNvPr id="32" name="Cloud 31"/>
          <p:cNvSpPr/>
          <p:nvPr/>
        </p:nvSpPr>
        <p:spPr>
          <a:xfrm>
            <a:off x="724454" y="1706757"/>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a:t>
            </a:r>
            <a:endParaRPr lang="en-US" sz="1400" dirty="0">
              <a:solidFill>
                <a:srgbClr val="000000"/>
              </a:solidFill>
              <a:latin typeface="Arial"/>
              <a:cs typeface="Arial"/>
            </a:endParaRPr>
          </a:p>
        </p:txBody>
      </p:sp>
      <p:sp>
        <p:nvSpPr>
          <p:cNvPr id="4" name="TextBox 3"/>
          <p:cNvSpPr txBox="1"/>
          <p:nvPr/>
        </p:nvSpPr>
        <p:spPr>
          <a:xfrm>
            <a:off x="3569450" y="956300"/>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B.A</a:t>
            </a:r>
            <a:endParaRPr lang="en-US" sz="1000" dirty="0">
              <a:latin typeface="Arial"/>
              <a:cs typeface="Arial"/>
            </a:endParaRPr>
          </a:p>
        </p:txBody>
      </p:sp>
      <p:sp>
        <p:nvSpPr>
          <p:cNvPr id="5" name="TextBox 4"/>
          <p:cNvSpPr txBox="1"/>
          <p:nvPr/>
        </p:nvSpPr>
        <p:spPr>
          <a:xfrm>
            <a:off x="1783645" y="2379093"/>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A.C</a:t>
            </a:r>
            <a:endParaRPr lang="en-US" sz="1000" dirty="0">
              <a:latin typeface="Arial"/>
              <a:cs typeface="Arial"/>
            </a:endParaRPr>
          </a:p>
        </p:txBody>
      </p:sp>
      <p:sp>
        <p:nvSpPr>
          <p:cNvPr id="6" name="TextBox 5"/>
          <p:cNvSpPr txBox="1"/>
          <p:nvPr/>
        </p:nvSpPr>
        <p:spPr>
          <a:xfrm>
            <a:off x="5214191" y="948192"/>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B.D</a:t>
            </a:r>
            <a:endParaRPr lang="en-US" sz="1000" dirty="0">
              <a:latin typeface="Arial"/>
              <a:cs typeface="Arial"/>
            </a:endParaRPr>
          </a:p>
        </p:txBody>
      </p:sp>
      <p:sp>
        <p:nvSpPr>
          <p:cNvPr id="7" name="TextBox 6"/>
          <p:cNvSpPr txBox="1"/>
          <p:nvPr/>
        </p:nvSpPr>
        <p:spPr>
          <a:xfrm>
            <a:off x="6962590" y="2422350"/>
            <a:ext cx="434071"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D.C</a:t>
            </a:r>
            <a:endParaRPr lang="en-US" sz="1000" dirty="0">
              <a:latin typeface="Arial"/>
              <a:cs typeface="Arial"/>
            </a:endParaRPr>
          </a:p>
        </p:txBody>
      </p:sp>
      <p:cxnSp>
        <p:nvCxnSpPr>
          <p:cNvPr id="12" name="Straight Connector 11"/>
          <p:cNvCxnSpPr>
            <a:stCxn id="9" idx="0"/>
            <a:endCxn id="58" idx="2"/>
          </p:cNvCxnSpPr>
          <p:nvPr/>
        </p:nvCxnSpPr>
        <p:spPr>
          <a:xfrm>
            <a:off x="5290643" y="1356410"/>
            <a:ext cx="1941641" cy="569054"/>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10" idx="0"/>
            <a:endCxn id="53" idx="2"/>
          </p:cNvCxnSpPr>
          <p:nvPr/>
        </p:nvCxnSpPr>
        <p:spPr>
          <a:xfrm flipV="1">
            <a:off x="5290643" y="2414606"/>
            <a:ext cx="1839216" cy="574479"/>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a:stCxn id="52" idx="2"/>
            <a:endCxn id="9" idx="2"/>
          </p:cNvCxnSpPr>
          <p:nvPr/>
        </p:nvCxnSpPr>
        <p:spPr>
          <a:xfrm rot="5400000" flipH="1" flipV="1">
            <a:off x="2751587" y="619833"/>
            <a:ext cx="465990" cy="1939144"/>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stCxn id="10" idx="2"/>
            <a:endCxn id="20" idx="6"/>
          </p:cNvCxnSpPr>
          <p:nvPr/>
        </p:nvCxnSpPr>
        <p:spPr>
          <a:xfrm rot="10800000">
            <a:off x="1963798" y="2363395"/>
            <a:ext cx="1990357" cy="625691"/>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a:stCxn id="10" idx="3"/>
            <a:endCxn id="9" idx="1"/>
          </p:cNvCxnSpPr>
          <p:nvPr/>
        </p:nvCxnSpPr>
        <p:spPr>
          <a:xfrm rot="5400000" flipH="1" flipV="1">
            <a:off x="4243391" y="2198895"/>
            <a:ext cx="754973" cy="1588"/>
          </a:xfrm>
          <a:prstGeom prst="line">
            <a:avLst/>
          </a:prstGeom>
        </p:spPr>
        <p:style>
          <a:lnRef idx="2">
            <a:schemeClr val="accent1"/>
          </a:lnRef>
          <a:fillRef idx="0">
            <a:schemeClr val="accent1"/>
          </a:fillRef>
          <a:effectRef idx="1">
            <a:schemeClr val="accent1"/>
          </a:effectRef>
          <a:fontRef idx="minor">
            <a:schemeClr val="tx1"/>
          </a:fontRef>
        </p:style>
      </p:cxnSp>
      <p:sp>
        <p:nvSpPr>
          <p:cNvPr id="17" name="Oval 16"/>
          <p:cNvSpPr/>
          <p:nvPr/>
        </p:nvSpPr>
        <p:spPr>
          <a:xfrm>
            <a:off x="673241" y="2112126"/>
            <a:ext cx="102425" cy="10242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3902941" y="1305197"/>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1912585" y="1771826"/>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1861372" y="2312181"/>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5240548" y="1306785"/>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3898779" y="2923204"/>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8466087" y="2060913"/>
            <a:ext cx="102425" cy="10242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231797" y="1763228"/>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B.C</a:t>
            </a:r>
            <a:endParaRPr lang="en-US" sz="1000" dirty="0">
              <a:latin typeface="Arial"/>
              <a:cs typeface="Arial"/>
            </a:endParaRPr>
          </a:p>
        </p:txBody>
      </p:sp>
      <p:sp>
        <p:nvSpPr>
          <p:cNvPr id="26" name="TextBox 25"/>
          <p:cNvSpPr txBox="1"/>
          <p:nvPr/>
        </p:nvSpPr>
        <p:spPr>
          <a:xfrm>
            <a:off x="3623666" y="2572366"/>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C.A</a:t>
            </a:r>
            <a:endParaRPr lang="en-US" sz="1000" dirty="0">
              <a:latin typeface="Arial"/>
              <a:cs typeface="Arial"/>
            </a:endParaRPr>
          </a:p>
        </p:txBody>
      </p:sp>
      <p:sp>
        <p:nvSpPr>
          <p:cNvPr id="27" name="TextBox 26"/>
          <p:cNvSpPr txBox="1"/>
          <p:nvPr/>
        </p:nvSpPr>
        <p:spPr>
          <a:xfrm>
            <a:off x="7016407" y="1525354"/>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a:latin typeface="Arial"/>
                <a:cs typeface="Arial"/>
              </a:rPr>
              <a:t>D</a:t>
            </a:r>
            <a:r>
              <a:rPr lang="en-US" sz="1000" dirty="0" smtClean="0">
                <a:latin typeface="Arial"/>
                <a:cs typeface="Arial"/>
              </a:rPr>
              <a:t>.B</a:t>
            </a:r>
            <a:endParaRPr lang="en-US" sz="1000" dirty="0">
              <a:latin typeface="Arial"/>
              <a:cs typeface="Arial"/>
            </a:endParaRPr>
          </a:p>
        </p:txBody>
      </p:sp>
      <p:sp>
        <p:nvSpPr>
          <p:cNvPr id="28" name="TextBox 27"/>
          <p:cNvSpPr txBox="1"/>
          <p:nvPr/>
        </p:nvSpPr>
        <p:spPr>
          <a:xfrm>
            <a:off x="5186340" y="2571404"/>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C.D</a:t>
            </a:r>
            <a:endParaRPr lang="en-US" sz="1000" dirty="0">
              <a:latin typeface="Arial"/>
              <a:cs typeface="Arial"/>
            </a:endParaRPr>
          </a:p>
        </p:txBody>
      </p:sp>
      <p:sp>
        <p:nvSpPr>
          <p:cNvPr id="30" name="Oval 29"/>
          <p:cNvSpPr/>
          <p:nvPr/>
        </p:nvSpPr>
        <p:spPr>
          <a:xfrm>
            <a:off x="5240548" y="2923204"/>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1701152" y="131643"/>
            <a:ext cx="5741701" cy="400110"/>
          </a:xfrm>
          <a:prstGeom prst="rect">
            <a:avLst/>
          </a:prstGeom>
          <a:noFill/>
        </p:spPr>
        <p:txBody>
          <a:bodyPr wrap="none" rtlCol="0">
            <a:spAutoFit/>
          </a:bodyPr>
          <a:lstStyle/>
          <a:p>
            <a:pPr algn="ctr"/>
            <a:r>
              <a:rPr lang="en-US" sz="2000" b="1" dirty="0" smtClean="0"/>
              <a:t>Solution Option 1: Use Dual-</a:t>
            </a:r>
            <a:r>
              <a:rPr lang="en-US" sz="2000" b="1" dirty="0" err="1" smtClean="0"/>
              <a:t>STPs/Full-SDPs</a:t>
            </a:r>
            <a:r>
              <a:rPr lang="en-US" sz="2000" b="1" dirty="0" smtClean="0"/>
              <a:t> for </a:t>
            </a:r>
            <a:r>
              <a:rPr lang="en-US" sz="2000" b="1" dirty="0" err="1" smtClean="0"/>
              <a:t>EROs</a:t>
            </a:r>
            <a:endParaRPr lang="en-US" sz="2000" b="1" dirty="0"/>
          </a:p>
        </p:txBody>
      </p:sp>
      <p:sp>
        <p:nvSpPr>
          <p:cNvPr id="45" name="TextBox 44"/>
          <p:cNvSpPr txBox="1"/>
          <p:nvPr/>
        </p:nvSpPr>
        <p:spPr>
          <a:xfrm>
            <a:off x="392945" y="1771826"/>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a:latin typeface="Arial"/>
                <a:cs typeface="Arial"/>
              </a:rPr>
              <a:t>A</a:t>
            </a:r>
            <a:r>
              <a:rPr lang="en-US" sz="1000" dirty="0" smtClean="0">
                <a:latin typeface="Arial"/>
                <a:cs typeface="Arial"/>
              </a:rPr>
              <a:t>.1</a:t>
            </a:r>
            <a:endParaRPr lang="en-US" sz="1000" dirty="0">
              <a:latin typeface="Arial"/>
              <a:cs typeface="Arial"/>
            </a:endParaRPr>
          </a:p>
        </p:txBody>
      </p:sp>
      <p:sp>
        <p:nvSpPr>
          <p:cNvPr id="52" name="TextBox 51"/>
          <p:cNvSpPr txBox="1"/>
          <p:nvPr/>
        </p:nvSpPr>
        <p:spPr>
          <a:xfrm>
            <a:off x="1799133" y="1422290"/>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A.B</a:t>
            </a:r>
            <a:endParaRPr lang="en-US" sz="1000" dirty="0">
              <a:latin typeface="Arial"/>
              <a:cs typeface="Arial"/>
            </a:endParaRPr>
          </a:p>
        </p:txBody>
      </p:sp>
      <p:sp>
        <p:nvSpPr>
          <p:cNvPr id="53" name="Oval 52"/>
          <p:cNvSpPr/>
          <p:nvPr/>
        </p:nvSpPr>
        <p:spPr>
          <a:xfrm>
            <a:off x="7129859" y="2363393"/>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7232284" y="1874251"/>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8432116" y="1712016"/>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a:latin typeface="Arial"/>
                <a:cs typeface="Arial"/>
              </a:rPr>
              <a:t>D</a:t>
            </a:r>
            <a:r>
              <a:rPr lang="en-US" sz="1000" dirty="0" smtClean="0">
                <a:latin typeface="Arial"/>
                <a:cs typeface="Arial"/>
              </a:rPr>
              <a:t>.1</a:t>
            </a:r>
            <a:endParaRPr lang="en-US" sz="1000" dirty="0">
              <a:latin typeface="Arial"/>
              <a:cs typeface="Arial"/>
            </a:endParaRPr>
          </a:p>
        </p:txBody>
      </p:sp>
      <p:sp>
        <p:nvSpPr>
          <p:cNvPr id="85" name="Oval 84"/>
          <p:cNvSpPr/>
          <p:nvPr/>
        </p:nvSpPr>
        <p:spPr>
          <a:xfrm>
            <a:off x="4570459" y="2520191"/>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4568870" y="1770989"/>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2114823" y="4650028"/>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89" name="Rectangle 88"/>
          <p:cNvSpPr/>
          <p:nvPr/>
        </p:nvSpPr>
        <p:spPr>
          <a:xfrm>
            <a:off x="2114823" y="4915108"/>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0" name="Rectangle 89"/>
          <p:cNvSpPr/>
          <p:nvPr/>
        </p:nvSpPr>
        <p:spPr>
          <a:xfrm>
            <a:off x="1820301" y="5182804"/>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1" name="Rectangle 90"/>
          <p:cNvSpPr/>
          <p:nvPr/>
        </p:nvSpPr>
        <p:spPr>
          <a:xfrm>
            <a:off x="3066372" y="5182804"/>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4" name="Rectangle 93"/>
          <p:cNvSpPr/>
          <p:nvPr/>
        </p:nvSpPr>
        <p:spPr>
          <a:xfrm>
            <a:off x="4663551" y="4650028"/>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5" name="Rectangle 94"/>
          <p:cNvSpPr/>
          <p:nvPr/>
        </p:nvSpPr>
        <p:spPr>
          <a:xfrm>
            <a:off x="7580056" y="4650028"/>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6" name="Rectangle 95"/>
          <p:cNvSpPr/>
          <p:nvPr/>
        </p:nvSpPr>
        <p:spPr>
          <a:xfrm>
            <a:off x="2259111" y="5182804"/>
            <a:ext cx="746557"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7" name="Rectangle 96"/>
          <p:cNvSpPr/>
          <p:nvPr/>
        </p:nvSpPr>
        <p:spPr>
          <a:xfrm>
            <a:off x="5080195" y="4650028"/>
            <a:ext cx="778321"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9" name="Rectangle 98"/>
          <p:cNvSpPr/>
          <p:nvPr/>
        </p:nvSpPr>
        <p:spPr>
          <a:xfrm>
            <a:off x="6746771" y="4650028"/>
            <a:ext cx="778321"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100" name="Rectangle 99"/>
          <p:cNvSpPr/>
          <p:nvPr/>
        </p:nvSpPr>
        <p:spPr>
          <a:xfrm>
            <a:off x="5913483" y="4650028"/>
            <a:ext cx="778321"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grpSp>
        <p:nvGrpSpPr>
          <p:cNvPr id="2" name="Group 116"/>
          <p:cNvGrpSpPr/>
          <p:nvPr/>
        </p:nvGrpSpPr>
        <p:grpSpPr>
          <a:xfrm>
            <a:off x="3179483" y="6201323"/>
            <a:ext cx="2785034" cy="258256"/>
            <a:chOff x="2860911" y="6201323"/>
            <a:chExt cx="2785034" cy="258256"/>
          </a:xfrm>
        </p:grpSpPr>
        <p:sp>
          <p:nvSpPr>
            <p:cNvPr id="109" name="Rectangle 108"/>
            <p:cNvSpPr/>
            <p:nvPr/>
          </p:nvSpPr>
          <p:spPr>
            <a:xfrm>
              <a:off x="2860911" y="6213358"/>
              <a:ext cx="2757184" cy="246221"/>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 name="Group 58"/>
            <p:cNvGrpSpPr/>
            <p:nvPr/>
          </p:nvGrpSpPr>
          <p:grpSpPr>
            <a:xfrm>
              <a:off x="2930264" y="6201323"/>
              <a:ext cx="1282581" cy="246221"/>
              <a:chOff x="2107969" y="6264642"/>
              <a:chExt cx="1282581" cy="246221"/>
            </a:xfrm>
          </p:grpSpPr>
          <p:sp>
            <p:nvSpPr>
              <p:cNvPr id="115" name="Oval 114"/>
              <p:cNvSpPr/>
              <p:nvPr/>
            </p:nvSpPr>
            <p:spPr>
              <a:xfrm>
                <a:off x="2107969" y="6336540"/>
                <a:ext cx="102425" cy="10242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TextBox 115"/>
              <p:cNvSpPr txBox="1"/>
              <p:nvPr/>
            </p:nvSpPr>
            <p:spPr>
              <a:xfrm>
                <a:off x="2210394" y="6264642"/>
                <a:ext cx="1180156" cy="246221"/>
              </a:xfrm>
              <a:prstGeom prst="rect">
                <a:avLst/>
              </a:prstGeom>
              <a:noFill/>
            </p:spPr>
            <p:txBody>
              <a:bodyPr wrap="none" rtlCol="0">
                <a:spAutoFit/>
              </a:bodyPr>
              <a:lstStyle/>
              <a:p>
                <a:r>
                  <a:rPr lang="en-US" sz="1000" dirty="0" smtClean="0">
                    <a:latin typeface="Arial"/>
                    <a:cs typeface="Arial"/>
                  </a:rPr>
                  <a:t>Terminating</a:t>
                </a:r>
                <a:r>
                  <a:rPr lang="en-US" sz="1000" i="1" dirty="0" smtClean="0">
                    <a:latin typeface="Arial"/>
                    <a:cs typeface="Arial"/>
                  </a:rPr>
                  <a:t>* </a:t>
                </a:r>
                <a:r>
                  <a:rPr lang="en-US" sz="1000" dirty="0" smtClean="0">
                    <a:latin typeface="Arial"/>
                    <a:cs typeface="Arial"/>
                  </a:rPr>
                  <a:t>STP</a:t>
                </a:r>
                <a:endParaRPr lang="en-US" sz="1000" dirty="0">
                  <a:latin typeface="Arial"/>
                  <a:cs typeface="Arial"/>
                </a:endParaRPr>
              </a:p>
            </p:txBody>
          </p:sp>
        </p:grpSp>
        <p:grpSp>
          <p:nvGrpSpPr>
            <p:cNvPr id="8" name="Group 59"/>
            <p:cNvGrpSpPr/>
            <p:nvPr/>
          </p:nvGrpSpPr>
          <p:grpSpPr>
            <a:xfrm>
              <a:off x="4277766" y="6201323"/>
              <a:ext cx="1368179" cy="246221"/>
              <a:chOff x="2107969" y="6264642"/>
              <a:chExt cx="1368179" cy="246221"/>
            </a:xfrm>
          </p:grpSpPr>
          <p:sp>
            <p:nvSpPr>
              <p:cNvPr id="113" name="Oval 112"/>
              <p:cNvSpPr/>
              <p:nvPr/>
            </p:nvSpPr>
            <p:spPr>
              <a:xfrm>
                <a:off x="2107969" y="6336540"/>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4" name="TextBox 113"/>
              <p:cNvSpPr txBox="1"/>
              <p:nvPr/>
            </p:nvSpPr>
            <p:spPr>
              <a:xfrm>
                <a:off x="2210394" y="6264642"/>
                <a:ext cx="1265754" cy="246221"/>
              </a:xfrm>
              <a:prstGeom prst="rect">
                <a:avLst/>
              </a:prstGeom>
              <a:noFill/>
            </p:spPr>
            <p:txBody>
              <a:bodyPr wrap="none" rtlCol="0">
                <a:spAutoFit/>
              </a:bodyPr>
              <a:lstStyle/>
              <a:p>
                <a:r>
                  <a:rPr lang="en-US" sz="1000" dirty="0" smtClean="0">
                    <a:latin typeface="Arial"/>
                    <a:cs typeface="Arial"/>
                  </a:rPr>
                  <a:t>Intermediate* STP</a:t>
                </a:r>
              </a:p>
            </p:txBody>
          </p:sp>
        </p:grpSp>
      </p:grpSp>
      <p:sp>
        <p:nvSpPr>
          <p:cNvPr id="118" name="TextBox 117"/>
          <p:cNvSpPr txBox="1"/>
          <p:nvPr/>
        </p:nvSpPr>
        <p:spPr>
          <a:xfrm>
            <a:off x="3864907" y="6611779"/>
            <a:ext cx="1513530" cy="246221"/>
          </a:xfrm>
          <a:prstGeom prst="rect">
            <a:avLst/>
          </a:prstGeom>
          <a:noFill/>
        </p:spPr>
        <p:txBody>
          <a:bodyPr wrap="none" rtlCol="0">
            <a:spAutoFit/>
          </a:bodyPr>
          <a:lstStyle/>
          <a:p>
            <a:r>
              <a:rPr lang="en-US" sz="1000" i="1" dirty="0" smtClean="0"/>
              <a:t>* As per request instance</a:t>
            </a:r>
            <a:endParaRPr lang="en-US" sz="1000" i="1" dirty="0"/>
          </a:p>
        </p:txBody>
      </p:sp>
      <p:sp>
        <p:nvSpPr>
          <p:cNvPr id="119" name="Freeform 118"/>
          <p:cNvSpPr/>
          <p:nvPr/>
        </p:nvSpPr>
        <p:spPr>
          <a:xfrm>
            <a:off x="747889" y="1312333"/>
            <a:ext cx="7761111" cy="1700389"/>
          </a:xfrm>
          <a:custGeom>
            <a:avLst/>
            <a:gdLst>
              <a:gd name="connsiteX0" fmla="*/ 0 w 7761111"/>
              <a:gd name="connsiteY0" fmla="*/ 811389 h 1700389"/>
              <a:gd name="connsiteX1" fmla="*/ 1213555 w 7761111"/>
              <a:gd name="connsiteY1" fmla="*/ 479778 h 1700389"/>
              <a:gd name="connsiteX2" fmla="*/ 3203222 w 7761111"/>
              <a:gd name="connsiteY2" fmla="*/ 0 h 1700389"/>
              <a:gd name="connsiteX3" fmla="*/ 3908778 w 7761111"/>
              <a:gd name="connsiteY3" fmla="*/ 508000 h 1700389"/>
              <a:gd name="connsiteX4" fmla="*/ 3908778 w 7761111"/>
              <a:gd name="connsiteY4" fmla="*/ 1255889 h 1700389"/>
              <a:gd name="connsiteX5" fmla="*/ 4550833 w 7761111"/>
              <a:gd name="connsiteY5" fmla="*/ 1700389 h 1700389"/>
              <a:gd name="connsiteX6" fmla="*/ 6434667 w 7761111"/>
              <a:gd name="connsiteY6" fmla="*/ 1114778 h 1700389"/>
              <a:gd name="connsiteX7" fmla="*/ 7761111 w 7761111"/>
              <a:gd name="connsiteY7" fmla="*/ 825500 h 1700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61111" h="1700389">
                <a:moveTo>
                  <a:pt x="0" y="811389"/>
                </a:moveTo>
                <a:lnTo>
                  <a:pt x="1213555" y="479778"/>
                </a:lnTo>
                <a:lnTo>
                  <a:pt x="3203222" y="0"/>
                </a:lnTo>
                <a:lnTo>
                  <a:pt x="3908778" y="508000"/>
                </a:lnTo>
                <a:lnTo>
                  <a:pt x="3908778" y="1255889"/>
                </a:lnTo>
                <a:lnTo>
                  <a:pt x="4550833" y="1700389"/>
                </a:lnTo>
                <a:lnTo>
                  <a:pt x="6434667" y="1114778"/>
                </a:lnTo>
                <a:lnTo>
                  <a:pt x="7761111" y="825500"/>
                </a:lnTo>
              </a:path>
            </a:pathLst>
          </a:custGeom>
          <a:ln w="25400" cap="flat" cmpd="sng" algn="ctr">
            <a:solidFill>
              <a:srgbClr val="800000"/>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1" name="TextBox 120"/>
          <p:cNvSpPr txBox="1"/>
          <p:nvPr/>
        </p:nvSpPr>
        <p:spPr>
          <a:xfrm rot="20775820">
            <a:off x="2597272" y="1308586"/>
            <a:ext cx="582211" cy="276999"/>
          </a:xfrm>
          <a:prstGeom prst="rect">
            <a:avLst/>
          </a:prstGeom>
          <a:noFill/>
        </p:spPr>
        <p:txBody>
          <a:bodyPr wrap="none" rtlCol="0">
            <a:spAutoFit/>
          </a:bodyPr>
          <a:lstStyle/>
          <a:p>
            <a:r>
              <a:rPr lang="en-US" sz="1200" b="1" dirty="0" smtClean="0"/>
              <a:t>Path 1</a:t>
            </a:r>
            <a:endParaRPr lang="en-US" sz="1200" b="1" dirty="0"/>
          </a:p>
        </p:txBody>
      </p:sp>
      <p:sp>
        <p:nvSpPr>
          <p:cNvPr id="87" name="TextBox 86"/>
          <p:cNvSpPr txBox="1"/>
          <p:nvPr/>
        </p:nvSpPr>
        <p:spPr>
          <a:xfrm>
            <a:off x="1059391" y="4281125"/>
            <a:ext cx="7025218" cy="1200329"/>
          </a:xfrm>
          <a:prstGeom prst="rect">
            <a:avLst/>
          </a:prstGeom>
          <a:noFill/>
        </p:spPr>
        <p:txBody>
          <a:bodyPr wrap="none" rtlCol="0">
            <a:spAutoFit/>
          </a:bodyPr>
          <a:lstStyle/>
          <a:p>
            <a:r>
              <a:rPr lang="en-US" b="1" dirty="0" smtClean="0"/>
              <a:t>Request					Valid Path Solutions</a:t>
            </a:r>
          </a:p>
          <a:p>
            <a:r>
              <a:rPr lang="en-US" dirty="0" smtClean="0"/>
              <a:t>  A-Point = A.1				  Path 1: A.1, A.B, B.A, </a:t>
            </a:r>
            <a:r>
              <a:rPr lang="en-US" b="1" dirty="0" smtClean="0"/>
              <a:t>B.C, C.B</a:t>
            </a:r>
            <a:r>
              <a:rPr lang="en-US" dirty="0" smtClean="0"/>
              <a:t>, C.D, D.C, D.1</a:t>
            </a:r>
          </a:p>
          <a:p>
            <a:r>
              <a:rPr lang="en-US" dirty="0" smtClean="0"/>
              <a:t>  Z-Point = D.1				</a:t>
            </a:r>
          </a:p>
          <a:p>
            <a:r>
              <a:rPr lang="en-US" dirty="0" smtClean="0"/>
              <a:t>  ERO = A.1, </a:t>
            </a:r>
            <a:r>
              <a:rPr lang="en-US" b="1" dirty="0" smtClean="0"/>
              <a:t>B.C, C.B</a:t>
            </a:r>
            <a:r>
              <a:rPr lang="en-US" dirty="0" smtClean="0"/>
              <a:t>, D.1</a:t>
            </a:r>
          </a:p>
        </p:txBody>
      </p:sp>
      <p:sp>
        <p:nvSpPr>
          <p:cNvPr id="72" name="Rectangular Callout 71"/>
          <p:cNvSpPr/>
          <p:nvPr/>
        </p:nvSpPr>
        <p:spPr>
          <a:xfrm>
            <a:off x="5080196" y="1874251"/>
            <a:ext cx="298241" cy="340299"/>
          </a:xfrm>
          <a:prstGeom prst="wedgeRectCallout">
            <a:avLst>
              <a:gd name="adj1" fmla="val -194692"/>
              <a:gd name="adj2" fmla="val 149422"/>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rgbClr val="000000"/>
              </a:solidFill>
            </a:endParaRPr>
          </a:p>
        </p:txBody>
      </p:sp>
      <p:sp>
        <p:nvSpPr>
          <p:cNvPr id="71" name="Rectangular Callout 70"/>
          <p:cNvSpPr/>
          <p:nvPr/>
        </p:nvSpPr>
        <p:spPr>
          <a:xfrm>
            <a:off x="5080196" y="1874251"/>
            <a:ext cx="1481471" cy="340299"/>
          </a:xfrm>
          <a:prstGeom prst="wedgeRectCallout">
            <a:avLst>
              <a:gd name="adj1" fmla="val -80201"/>
              <a:gd name="adj2" fmla="val -56731"/>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rPr>
              <a:t>Selected Dual-STP/Full-SDP (B.C, C.B) in ERO </a:t>
            </a:r>
            <a:endParaRPr lang="en-US" sz="1000" dirty="0">
              <a:solidFill>
                <a:srgbClr val="000000"/>
              </a:solidFill>
            </a:endParaRPr>
          </a:p>
        </p:txBody>
      </p:sp>
      <p:sp>
        <p:nvSpPr>
          <p:cNvPr id="29" name="TextBox 28"/>
          <p:cNvSpPr txBox="1"/>
          <p:nvPr/>
        </p:nvSpPr>
        <p:spPr>
          <a:xfrm>
            <a:off x="4570459" y="2163338"/>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C.B</a:t>
            </a:r>
            <a:endParaRPr lang="en-US" sz="1000" dirty="0">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loud 8"/>
          <p:cNvSpPr/>
          <p:nvPr/>
        </p:nvSpPr>
        <p:spPr>
          <a:xfrm>
            <a:off x="3949992" y="890419"/>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t>
            </a:r>
            <a:r>
              <a:rPr lang="en-US" sz="1400" dirty="0">
                <a:solidFill>
                  <a:srgbClr val="000000"/>
                </a:solidFill>
                <a:latin typeface="Arial"/>
                <a:cs typeface="Arial"/>
              </a:rPr>
              <a:t>B</a:t>
            </a:r>
          </a:p>
        </p:txBody>
      </p:sp>
      <p:sp>
        <p:nvSpPr>
          <p:cNvPr id="10" name="Cloud 9"/>
          <p:cNvSpPr/>
          <p:nvPr/>
        </p:nvSpPr>
        <p:spPr>
          <a:xfrm>
            <a:off x="3949992" y="2523094"/>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C</a:t>
            </a:r>
            <a:endParaRPr lang="en-US" sz="1400" dirty="0">
              <a:solidFill>
                <a:srgbClr val="000000"/>
              </a:solidFill>
              <a:latin typeface="Arial"/>
              <a:cs typeface="Arial"/>
            </a:endParaRPr>
          </a:p>
        </p:txBody>
      </p:sp>
      <p:sp>
        <p:nvSpPr>
          <p:cNvPr id="11" name="Cloud 10"/>
          <p:cNvSpPr/>
          <p:nvPr/>
        </p:nvSpPr>
        <p:spPr>
          <a:xfrm>
            <a:off x="7175531" y="1706757"/>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t>
            </a:r>
            <a:r>
              <a:rPr lang="en-US" sz="1400" dirty="0">
                <a:solidFill>
                  <a:srgbClr val="000000"/>
                </a:solidFill>
                <a:latin typeface="Arial"/>
                <a:cs typeface="Arial"/>
              </a:rPr>
              <a:t>D</a:t>
            </a:r>
          </a:p>
        </p:txBody>
      </p:sp>
      <p:sp>
        <p:nvSpPr>
          <p:cNvPr id="32" name="Cloud 31"/>
          <p:cNvSpPr/>
          <p:nvPr/>
        </p:nvSpPr>
        <p:spPr>
          <a:xfrm>
            <a:off x="724454" y="1706757"/>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a:t>
            </a:r>
            <a:endParaRPr lang="en-US" sz="1400" dirty="0">
              <a:solidFill>
                <a:srgbClr val="000000"/>
              </a:solidFill>
              <a:latin typeface="Arial"/>
              <a:cs typeface="Arial"/>
            </a:endParaRPr>
          </a:p>
        </p:txBody>
      </p:sp>
      <p:sp>
        <p:nvSpPr>
          <p:cNvPr id="4" name="TextBox 3"/>
          <p:cNvSpPr txBox="1"/>
          <p:nvPr/>
        </p:nvSpPr>
        <p:spPr>
          <a:xfrm>
            <a:off x="3569450" y="956300"/>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B.A</a:t>
            </a:r>
            <a:endParaRPr lang="en-US" sz="1000" dirty="0">
              <a:latin typeface="Arial"/>
              <a:cs typeface="Arial"/>
            </a:endParaRPr>
          </a:p>
        </p:txBody>
      </p:sp>
      <p:sp>
        <p:nvSpPr>
          <p:cNvPr id="5" name="TextBox 4"/>
          <p:cNvSpPr txBox="1"/>
          <p:nvPr/>
        </p:nvSpPr>
        <p:spPr>
          <a:xfrm>
            <a:off x="1783645" y="2379093"/>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A.C</a:t>
            </a:r>
            <a:endParaRPr lang="en-US" sz="1000" dirty="0">
              <a:latin typeface="Arial"/>
              <a:cs typeface="Arial"/>
            </a:endParaRPr>
          </a:p>
        </p:txBody>
      </p:sp>
      <p:sp>
        <p:nvSpPr>
          <p:cNvPr id="6" name="TextBox 5"/>
          <p:cNvSpPr txBox="1"/>
          <p:nvPr/>
        </p:nvSpPr>
        <p:spPr>
          <a:xfrm>
            <a:off x="5214191" y="948192"/>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B.D</a:t>
            </a:r>
            <a:endParaRPr lang="en-US" sz="1000" dirty="0">
              <a:latin typeface="Arial"/>
              <a:cs typeface="Arial"/>
            </a:endParaRPr>
          </a:p>
        </p:txBody>
      </p:sp>
      <p:sp>
        <p:nvSpPr>
          <p:cNvPr id="7" name="TextBox 6"/>
          <p:cNvSpPr txBox="1"/>
          <p:nvPr/>
        </p:nvSpPr>
        <p:spPr>
          <a:xfrm>
            <a:off x="6962590" y="2422350"/>
            <a:ext cx="434071"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D.C</a:t>
            </a:r>
            <a:endParaRPr lang="en-US" sz="1000" dirty="0">
              <a:latin typeface="Arial"/>
              <a:cs typeface="Arial"/>
            </a:endParaRPr>
          </a:p>
        </p:txBody>
      </p:sp>
      <p:cxnSp>
        <p:nvCxnSpPr>
          <p:cNvPr id="12" name="Straight Connector 11"/>
          <p:cNvCxnSpPr>
            <a:stCxn id="9" idx="0"/>
            <a:endCxn id="58" idx="2"/>
          </p:cNvCxnSpPr>
          <p:nvPr/>
        </p:nvCxnSpPr>
        <p:spPr>
          <a:xfrm>
            <a:off x="5290643" y="1356410"/>
            <a:ext cx="1941641" cy="569054"/>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10" idx="0"/>
            <a:endCxn id="53" idx="2"/>
          </p:cNvCxnSpPr>
          <p:nvPr/>
        </p:nvCxnSpPr>
        <p:spPr>
          <a:xfrm flipV="1">
            <a:off x="5290643" y="2414606"/>
            <a:ext cx="1839216" cy="574479"/>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a:stCxn id="52" idx="2"/>
            <a:endCxn id="9" idx="2"/>
          </p:cNvCxnSpPr>
          <p:nvPr/>
        </p:nvCxnSpPr>
        <p:spPr>
          <a:xfrm rot="5400000" flipH="1" flipV="1">
            <a:off x="2751587" y="619833"/>
            <a:ext cx="465990" cy="1939144"/>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stCxn id="10" idx="2"/>
            <a:endCxn id="20" idx="6"/>
          </p:cNvCxnSpPr>
          <p:nvPr/>
        </p:nvCxnSpPr>
        <p:spPr>
          <a:xfrm rot="10800000">
            <a:off x="1963798" y="2363395"/>
            <a:ext cx="1990357" cy="625691"/>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a:stCxn id="10" idx="3"/>
            <a:endCxn id="9" idx="1"/>
          </p:cNvCxnSpPr>
          <p:nvPr/>
        </p:nvCxnSpPr>
        <p:spPr>
          <a:xfrm rot="5400000" flipH="1" flipV="1">
            <a:off x="4243391" y="2198895"/>
            <a:ext cx="754973" cy="1588"/>
          </a:xfrm>
          <a:prstGeom prst="line">
            <a:avLst/>
          </a:prstGeom>
        </p:spPr>
        <p:style>
          <a:lnRef idx="2">
            <a:schemeClr val="accent1"/>
          </a:lnRef>
          <a:fillRef idx="0">
            <a:schemeClr val="accent1"/>
          </a:fillRef>
          <a:effectRef idx="1">
            <a:schemeClr val="accent1"/>
          </a:effectRef>
          <a:fontRef idx="minor">
            <a:schemeClr val="tx1"/>
          </a:fontRef>
        </p:style>
      </p:cxnSp>
      <p:sp>
        <p:nvSpPr>
          <p:cNvPr id="17" name="Oval 16"/>
          <p:cNvSpPr/>
          <p:nvPr/>
        </p:nvSpPr>
        <p:spPr>
          <a:xfrm>
            <a:off x="673241" y="2112126"/>
            <a:ext cx="102425" cy="10242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3902941" y="1305197"/>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1912585" y="1771826"/>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1861372" y="2312181"/>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5240548" y="1306785"/>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3898779" y="2923204"/>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8466087" y="2060913"/>
            <a:ext cx="102425" cy="10242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231797" y="1763228"/>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B.C</a:t>
            </a:r>
            <a:endParaRPr lang="en-US" sz="1000" dirty="0">
              <a:latin typeface="Arial"/>
              <a:cs typeface="Arial"/>
            </a:endParaRPr>
          </a:p>
        </p:txBody>
      </p:sp>
      <p:sp>
        <p:nvSpPr>
          <p:cNvPr id="26" name="TextBox 25"/>
          <p:cNvSpPr txBox="1"/>
          <p:nvPr/>
        </p:nvSpPr>
        <p:spPr>
          <a:xfrm>
            <a:off x="3623666" y="2572366"/>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C.A</a:t>
            </a:r>
            <a:endParaRPr lang="en-US" sz="1000" dirty="0">
              <a:latin typeface="Arial"/>
              <a:cs typeface="Arial"/>
            </a:endParaRPr>
          </a:p>
        </p:txBody>
      </p:sp>
      <p:sp>
        <p:nvSpPr>
          <p:cNvPr id="27" name="TextBox 26"/>
          <p:cNvSpPr txBox="1"/>
          <p:nvPr/>
        </p:nvSpPr>
        <p:spPr>
          <a:xfrm>
            <a:off x="7016407" y="1525354"/>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a:latin typeface="Arial"/>
                <a:cs typeface="Arial"/>
              </a:rPr>
              <a:t>D</a:t>
            </a:r>
            <a:r>
              <a:rPr lang="en-US" sz="1000" dirty="0" smtClean="0">
                <a:latin typeface="Arial"/>
                <a:cs typeface="Arial"/>
              </a:rPr>
              <a:t>.B</a:t>
            </a:r>
            <a:endParaRPr lang="en-US" sz="1000" dirty="0">
              <a:latin typeface="Arial"/>
              <a:cs typeface="Arial"/>
            </a:endParaRPr>
          </a:p>
        </p:txBody>
      </p:sp>
      <p:sp>
        <p:nvSpPr>
          <p:cNvPr id="28" name="TextBox 27"/>
          <p:cNvSpPr txBox="1"/>
          <p:nvPr/>
        </p:nvSpPr>
        <p:spPr>
          <a:xfrm>
            <a:off x="5186340" y="2571404"/>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C.D</a:t>
            </a:r>
            <a:endParaRPr lang="en-US" sz="1000" dirty="0">
              <a:latin typeface="Arial"/>
              <a:cs typeface="Arial"/>
            </a:endParaRPr>
          </a:p>
        </p:txBody>
      </p:sp>
      <p:sp>
        <p:nvSpPr>
          <p:cNvPr id="30" name="Oval 29"/>
          <p:cNvSpPr/>
          <p:nvPr/>
        </p:nvSpPr>
        <p:spPr>
          <a:xfrm>
            <a:off x="5240548" y="2923204"/>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1805858" y="131643"/>
            <a:ext cx="5622052" cy="400110"/>
          </a:xfrm>
          <a:prstGeom prst="rect">
            <a:avLst/>
          </a:prstGeom>
          <a:noFill/>
        </p:spPr>
        <p:txBody>
          <a:bodyPr wrap="none" rtlCol="0">
            <a:spAutoFit/>
          </a:bodyPr>
          <a:lstStyle/>
          <a:p>
            <a:r>
              <a:rPr lang="en-US" sz="2000" b="1" dirty="0" smtClean="0"/>
              <a:t>Solution Option 2: Add Polarity/Orientation to </a:t>
            </a:r>
            <a:r>
              <a:rPr lang="en-US" sz="2000" b="1" dirty="0" err="1" smtClean="0"/>
              <a:t>STPs</a:t>
            </a:r>
            <a:endParaRPr lang="en-US" sz="2000" b="1" dirty="0"/>
          </a:p>
        </p:txBody>
      </p:sp>
      <p:sp>
        <p:nvSpPr>
          <p:cNvPr id="45" name="TextBox 44"/>
          <p:cNvSpPr txBox="1"/>
          <p:nvPr/>
        </p:nvSpPr>
        <p:spPr>
          <a:xfrm>
            <a:off x="392945" y="1771826"/>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a:latin typeface="Arial"/>
                <a:cs typeface="Arial"/>
              </a:rPr>
              <a:t>A</a:t>
            </a:r>
            <a:r>
              <a:rPr lang="en-US" sz="1000" dirty="0" smtClean="0">
                <a:latin typeface="Arial"/>
                <a:cs typeface="Arial"/>
              </a:rPr>
              <a:t>.1</a:t>
            </a:r>
            <a:endParaRPr lang="en-US" sz="1000" dirty="0">
              <a:latin typeface="Arial"/>
              <a:cs typeface="Arial"/>
            </a:endParaRPr>
          </a:p>
        </p:txBody>
      </p:sp>
      <p:sp>
        <p:nvSpPr>
          <p:cNvPr id="52" name="TextBox 51"/>
          <p:cNvSpPr txBox="1"/>
          <p:nvPr/>
        </p:nvSpPr>
        <p:spPr>
          <a:xfrm>
            <a:off x="1799133" y="1422290"/>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A.B</a:t>
            </a:r>
            <a:endParaRPr lang="en-US" sz="1000" dirty="0">
              <a:latin typeface="Arial"/>
              <a:cs typeface="Arial"/>
            </a:endParaRPr>
          </a:p>
        </p:txBody>
      </p:sp>
      <p:sp>
        <p:nvSpPr>
          <p:cNvPr id="53" name="Oval 52"/>
          <p:cNvSpPr/>
          <p:nvPr/>
        </p:nvSpPr>
        <p:spPr>
          <a:xfrm>
            <a:off x="7129859" y="2363393"/>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7232284" y="1874251"/>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8432116" y="1712016"/>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a:latin typeface="Arial"/>
                <a:cs typeface="Arial"/>
              </a:rPr>
              <a:t>D</a:t>
            </a:r>
            <a:r>
              <a:rPr lang="en-US" sz="1000" dirty="0" smtClean="0">
                <a:latin typeface="Arial"/>
                <a:cs typeface="Arial"/>
              </a:rPr>
              <a:t>.1</a:t>
            </a:r>
            <a:endParaRPr lang="en-US" sz="1000" dirty="0">
              <a:latin typeface="Arial"/>
              <a:cs typeface="Arial"/>
            </a:endParaRPr>
          </a:p>
        </p:txBody>
      </p:sp>
      <p:sp>
        <p:nvSpPr>
          <p:cNvPr id="85" name="Oval 84"/>
          <p:cNvSpPr/>
          <p:nvPr/>
        </p:nvSpPr>
        <p:spPr>
          <a:xfrm>
            <a:off x="4570459" y="2520191"/>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4568870" y="1770989"/>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2114823" y="4650028"/>
            <a:ext cx="636844"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89" name="Rectangle 88"/>
          <p:cNvSpPr/>
          <p:nvPr/>
        </p:nvSpPr>
        <p:spPr>
          <a:xfrm>
            <a:off x="2114823" y="4915108"/>
            <a:ext cx="742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0" name="Rectangle 89"/>
          <p:cNvSpPr/>
          <p:nvPr/>
        </p:nvSpPr>
        <p:spPr>
          <a:xfrm>
            <a:off x="1820301" y="5189860"/>
            <a:ext cx="6279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1" name="Rectangle 90"/>
          <p:cNvSpPr/>
          <p:nvPr/>
        </p:nvSpPr>
        <p:spPr>
          <a:xfrm>
            <a:off x="3388611" y="5189860"/>
            <a:ext cx="753000"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4" name="Rectangle 93"/>
          <p:cNvSpPr/>
          <p:nvPr/>
        </p:nvSpPr>
        <p:spPr>
          <a:xfrm>
            <a:off x="4663551" y="4650028"/>
            <a:ext cx="627092"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5" name="Rectangle 94"/>
          <p:cNvSpPr/>
          <p:nvPr/>
        </p:nvSpPr>
        <p:spPr>
          <a:xfrm>
            <a:off x="6208889" y="4915108"/>
            <a:ext cx="753701"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6" name="Rectangle 95"/>
          <p:cNvSpPr/>
          <p:nvPr/>
        </p:nvSpPr>
        <p:spPr>
          <a:xfrm>
            <a:off x="2572710" y="5189860"/>
            <a:ext cx="746557"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7" name="Rectangle 96"/>
          <p:cNvSpPr/>
          <p:nvPr/>
        </p:nvSpPr>
        <p:spPr>
          <a:xfrm>
            <a:off x="5378437" y="4650028"/>
            <a:ext cx="778321"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9" name="Rectangle 98"/>
          <p:cNvSpPr/>
          <p:nvPr/>
        </p:nvSpPr>
        <p:spPr>
          <a:xfrm>
            <a:off x="7790192" y="4650028"/>
            <a:ext cx="641924"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100" name="Rectangle 99"/>
          <p:cNvSpPr/>
          <p:nvPr/>
        </p:nvSpPr>
        <p:spPr>
          <a:xfrm>
            <a:off x="6945548" y="4650028"/>
            <a:ext cx="778321"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grpSp>
        <p:nvGrpSpPr>
          <p:cNvPr id="2" name="Group 116"/>
          <p:cNvGrpSpPr/>
          <p:nvPr/>
        </p:nvGrpSpPr>
        <p:grpSpPr>
          <a:xfrm>
            <a:off x="3179483" y="6201323"/>
            <a:ext cx="2785034" cy="258256"/>
            <a:chOff x="2860911" y="6201323"/>
            <a:chExt cx="2785034" cy="258256"/>
          </a:xfrm>
        </p:grpSpPr>
        <p:sp>
          <p:nvSpPr>
            <p:cNvPr id="109" name="Rectangle 108"/>
            <p:cNvSpPr/>
            <p:nvPr/>
          </p:nvSpPr>
          <p:spPr>
            <a:xfrm>
              <a:off x="2860911" y="6213358"/>
              <a:ext cx="2757184" cy="246221"/>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 name="Group 58"/>
            <p:cNvGrpSpPr/>
            <p:nvPr/>
          </p:nvGrpSpPr>
          <p:grpSpPr>
            <a:xfrm>
              <a:off x="2930264" y="6201323"/>
              <a:ext cx="1282581" cy="246221"/>
              <a:chOff x="2107969" y="6264642"/>
              <a:chExt cx="1282581" cy="246221"/>
            </a:xfrm>
          </p:grpSpPr>
          <p:sp>
            <p:nvSpPr>
              <p:cNvPr id="115" name="Oval 114"/>
              <p:cNvSpPr/>
              <p:nvPr/>
            </p:nvSpPr>
            <p:spPr>
              <a:xfrm>
                <a:off x="2107969" y="6336540"/>
                <a:ext cx="102425" cy="10242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TextBox 115"/>
              <p:cNvSpPr txBox="1"/>
              <p:nvPr/>
            </p:nvSpPr>
            <p:spPr>
              <a:xfrm>
                <a:off x="2210394" y="6264642"/>
                <a:ext cx="1180156" cy="246221"/>
              </a:xfrm>
              <a:prstGeom prst="rect">
                <a:avLst/>
              </a:prstGeom>
              <a:noFill/>
            </p:spPr>
            <p:txBody>
              <a:bodyPr wrap="none" rtlCol="0">
                <a:spAutoFit/>
              </a:bodyPr>
              <a:lstStyle/>
              <a:p>
                <a:r>
                  <a:rPr lang="en-US" sz="1000" dirty="0" smtClean="0">
                    <a:latin typeface="Arial"/>
                    <a:cs typeface="Arial"/>
                  </a:rPr>
                  <a:t>Terminating</a:t>
                </a:r>
                <a:r>
                  <a:rPr lang="en-US" sz="1000" i="1" dirty="0" smtClean="0">
                    <a:latin typeface="Arial"/>
                    <a:cs typeface="Arial"/>
                  </a:rPr>
                  <a:t>* </a:t>
                </a:r>
                <a:r>
                  <a:rPr lang="en-US" sz="1000" dirty="0" smtClean="0">
                    <a:latin typeface="Arial"/>
                    <a:cs typeface="Arial"/>
                  </a:rPr>
                  <a:t>STP</a:t>
                </a:r>
                <a:endParaRPr lang="en-US" sz="1000" dirty="0">
                  <a:latin typeface="Arial"/>
                  <a:cs typeface="Arial"/>
                </a:endParaRPr>
              </a:p>
            </p:txBody>
          </p:sp>
        </p:grpSp>
        <p:grpSp>
          <p:nvGrpSpPr>
            <p:cNvPr id="8" name="Group 59"/>
            <p:cNvGrpSpPr/>
            <p:nvPr/>
          </p:nvGrpSpPr>
          <p:grpSpPr>
            <a:xfrm>
              <a:off x="4277766" y="6201323"/>
              <a:ext cx="1368179" cy="246221"/>
              <a:chOff x="2107969" y="6264642"/>
              <a:chExt cx="1368179" cy="246221"/>
            </a:xfrm>
          </p:grpSpPr>
          <p:sp>
            <p:nvSpPr>
              <p:cNvPr id="113" name="Oval 112"/>
              <p:cNvSpPr/>
              <p:nvPr/>
            </p:nvSpPr>
            <p:spPr>
              <a:xfrm>
                <a:off x="2107969" y="6336540"/>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4" name="TextBox 113"/>
              <p:cNvSpPr txBox="1"/>
              <p:nvPr/>
            </p:nvSpPr>
            <p:spPr>
              <a:xfrm>
                <a:off x="2210394" y="6264642"/>
                <a:ext cx="1265754" cy="246221"/>
              </a:xfrm>
              <a:prstGeom prst="rect">
                <a:avLst/>
              </a:prstGeom>
              <a:noFill/>
            </p:spPr>
            <p:txBody>
              <a:bodyPr wrap="none" rtlCol="0">
                <a:spAutoFit/>
              </a:bodyPr>
              <a:lstStyle/>
              <a:p>
                <a:r>
                  <a:rPr lang="en-US" sz="1000" dirty="0" smtClean="0">
                    <a:latin typeface="Arial"/>
                    <a:cs typeface="Arial"/>
                  </a:rPr>
                  <a:t>Intermediate* STP</a:t>
                </a:r>
              </a:p>
            </p:txBody>
          </p:sp>
        </p:grpSp>
      </p:grpSp>
      <p:sp>
        <p:nvSpPr>
          <p:cNvPr id="118" name="TextBox 117"/>
          <p:cNvSpPr txBox="1"/>
          <p:nvPr/>
        </p:nvSpPr>
        <p:spPr>
          <a:xfrm>
            <a:off x="3864907" y="6611779"/>
            <a:ext cx="1513530" cy="246221"/>
          </a:xfrm>
          <a:prstGeom prst="rect">
            <a:avLst/>
          </a:prstGeom>
          <a:noFill/>
        </p:spPr>
        <p:txBody>
          <a:bodyPr wrap="none" rtlCol="0">
            <a:spAutoFit/>
          </a:bodyPr>
          <a:lstStyle/>
          <a:p>
            <a:r>
              <a:rPr lang="en-US" sz="1000" i="1" dirty="0" smtClean="0"/>
              <a:t>* As per request instance</a:t>
            </a:r>
            <a:endParaRPr lang="en-US" sz="1000" i="1" dirty="0"/>
          </a:p>
        </p:txBody>
      </p:sp>
      <p:sp>
        <p:nvSpPr>
          <p:cNvPr id="119" name="Freeform 118"/>
          <p:cNvSpPr/>
          <p:nvPr/>
        </p:nvSpPr>
        <p:spPr>
          <a:xfrm>
            <a:off x="747889" y="1312333"/>
            <a:ext cx="7761111" cy="1700389"/>
          </a:xfrm>
          <a:custGeom>
            <a:avLst/>
            <a:gdLst>
              <a:gd name="connsiteX0" fmla="*/ 0 w 7761111"/>
              <a:gd name="connsiteY0" fmla="*/ 811389 h 1700389"/>
              <a:gd name="connsiteX1" fmla="*/ 1213555 w 7761111"/>
              <a:gd name="connsiteY1" fmla="*/ 479778 h 1700389"/>
              <a:gd name="connsiteX2" fmla="*/ 3203222 w 7761111"/>
              <a:gd name="connsiteY2" fmla="*/ 0 h 1700389"/>
              <a:gd name="connsiteX3" fmla="*/ 3908778 w 7761111"/>
              <a:gd name="connsiteY3" fmla="*/ 508000 h 1700389"/>
              <a:gd name="connsiteX4" fmla="*/ 3908778 w 7761111"/>
              <a:gd name="connsiteY4" fmla="*/ 1255889 h 1700389"/>
              <a:gd name="connsiteX5" fmla="*/ 4550833 w 7761111"/>
              <a:gd name="connsiteY5" fmla="*/ 1700389 h 1700389"/>
              <a:gd name="connsiteX6" fmla="*/ 6434667 w 7761111"/>
              <a:gd name="connsiteY6" fmla="*/ 1114778 h 1700389"/>
              <a:gd name="connsiteX7" fmla="*/ 7761111 w 7761111"/>
              <a:gd name="connsiteY7" fmla="*/ 825500 h 1700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61111" h="1700389">
                <a:moveTo>
                  <a:pt x="0" y="811389"/>
                </a:moveTo>
                <a:lnTo>
                  <a:pt x="1213555" y="479778"/>
                </a:lnTo>
                <a:lnTo>
                  <a:pt x="3203222" y="0"/>
                </a:lnTo>
                <a:lnTo>
                  <a:pt x="3908778" y="508000"/>
                </a:lnTo>
                <a:lnTo>
                  <a:pt x="3908778" y="1255889"/>
                </a:lnTo>
                <a:lnTo>
                  <a:pt x="4550833" y="1700389"/>
                </a:lnTo>
                <a:lnTo>
                  <a:pt x="6434667" y="1114778"/>
                </a:lnTo>
                <a:lnTo>
                  <a:pt x="7761111" y="825500"/>
                </a:lnTo>
              </a:path>
            </a:pathLst>
          </a:custGeom>
          <a:ln w="25400" cap="flat" cmpd="sng" algn="ctr">
            <a:solidFill>
              <a:srgbClr val="800000"/>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1" name="TextBox 120"/>
          <p:cNvSpPr txBox="1"/>
          <p:nvPr/>
        </p:nvSpPr>
        <p:spPr>
          <a:xfrm rot="20775820">
            <a:off x="2597272" y="1308586"/>
            <a:ext cx="582211" cy="276999"/>
          </a:xfrm>
          <a:prstGeom prst="rect">
            <a:avLst/>
          </a:prstGeom>
          <a:noFill/>
        </p:spPr>
        <p:txBody>
          <a:bodyPr wrap="none" rtlCol="0">
            <a:spAutoFit/>
          </a:bodyPr>
          <a:lstStyle/>
          <a:p>
            <a:r>
              <a:rPr lang="en-US" sz="1200" b="1" dirty="0" smtClean="0"/>
              <a:t>Path 1</a:t>
            </a:r>
            <a:endParaRPr lang="en-US" sz="1200" b="1" dirty="0"/>
          </a:p>
        </p:txBody>
      </p:sp>
      <p:sp>
        <p:nvSpPr>
          <p:cNvPr id="71" name="Rectangular Callout 70"/>
          <p:cNvSpPr/>
          <p:nvPr/>
        </p:nvSpPr>
        <p:spPr>
          <a:xfrm>
            <a:off x="5080196" y="1874251"/>
            <a:ext cx="1666575" cy="340299"/>
          </a:xfrm>
          <a:prstGeom prst="wedgeRectCallout">
            <a:avLst>
              <a:gd name="adj1" fmla="val -76391"/>
              <a:gd name="adj2" fmla="val -62951"/>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rPr>
              <a:t>Selected STP with orientation (</a:t>
            </a:r>
            <a:r>
              <a:rPr lang="en-US" sz="1000" dirty="0" err="1" smtClean="0">
                <a:solidFill>
                  <a:srgbClr val="000000"/>
                </a:solidFill>
              </a:rPr>
              <a:t>B.C_out</a:t>
            </a:r>
            <a:r>
              <a:rPr lang="en-US" sz="1000" dirty="0" smtClean="0">
                <a:solidFill>
                  <a:srgbClr val="000000"/>
                </a:solidFill>
              </a:rPr>
              <a:t>) in ERO </a:t>
            </a:r>
            <a:endParaRPr lang="en-US" sz="1000" dirty="0">
              <a:solidFill>
                <a:srgbClr val="000000"/>
              </a:solidFill>
            </a:endParaRPr>
          </a:p>
        </p:txBody>
      </p:sp>
      <p:sp>
        <p:nvSpPr>
          <p:cNvPr id="29" name="TextBox 28"/>
          <p:cNvSpPr txBox="1"/>
          <p:nvPr/>
        </p:nvSpPr>
        <p:spPr>
          <a:xfrm>
            <a:off x="4570459" y="2163338"/>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C.B</a:t>
            </a:r>
            <a:endParaRPr lang="en-US" sz="1000" dirty="0">
              <a:latin typeface="Arial"/>
              <a:cs typeface="Arial"/>
            </a:endParaRPr>
          </a:p>
        </p:txBody>
      </p:sp>
      <p:sp>
        <p:nvSpPr>
          <p:cNvPr id="60" name="Rectangle 59"/>
          <p:cNvSpPr/>
          <p:nvPr/>
        </p:nvSpPr>
        <p:spPr>
          <a:xfrm>
            <a:off x="6238086" y="4650028"/>
            <a:ext cx="619914"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61" name="Rectangle 60"/>
          <p:cNvSpPr/>
          <p:nvPr/>
        </p:nvSpPr>
        <p:spPr>
          <a:xfrm>
            <a:off x="4663551" y="4915108"/>
            <a:ext cx="778321"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62" name="Rectangle 61"/>
          <p:cNvSpPr/>
          <p:nvPr/>
        </p:nvSpPr>
        <p:spPr>
          <a:xfrm>
            <a:off x="5515676" y="4915108"/>
            <a:ext cx="619914"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87" name="TextBox 86"/>
          <p:cNvSpPr txBox="1"/>
          <p:nvPr/>
        </p:nvSpPr>
        <p:spPr>
          <a:xfrm>
            <a:off x="1059391" y="4281125"/>
            <a:ext cx="7571867" cy="1200329"/>
          </a:xfrm>
          <a:prstGeom prst="rect">
            <a:avLst/>
          </a:prstGeom>
          <a:noFill/>
        </p:spPr>
        <p:txBody>
          <a:bodyPr wrap="none" rtlCol="0">
            <a:spAutoFit/>
          </a:bodyPr>
          <a:lstStyle/>
          <a:p>
            <a:r>
              <a:rPr lang="en-US" b="1" dirty="0" smtClean="0"/>
              <a:t>Request					Valid Path Solutions</a:t>
            </a:r>
          </a:p>
          <a:p>
            <a:r>
              <a:rPr lang="en-US" dirty="0" smtClean="0"/>
              <a:t>  A-Point = A.1_in			  Path 1: A.1_in, </a:t>
            </a:r>
            <a:r>
              <a:rPr lang="en-US" dirty="0" err="1" smtClean="0"/>
              <a:t>A.B_out</a:t>
            </a:r>
            <a:r>
              <a:rPr lang="en-US" dirty="0" smtClean="0"/>
              <a:t>, </a:t>
            </a:r>
            <a:r>
              <a:rPr lang="en-US" dirty="0" err="1" smtClean="0"/>
              <a:t>B.A_in</a:t>
            </a:r>
            <a:r>
              <a:rPr lang="en-US" dirty="0" smtClean="0"/>
              <a:t>, </a:t>
            </a:r>
            <a:r>
              <a:rPr lang="en-US" b="1" dirty="0" err="1" smtClean="0"/>
              <a:t>B.C_out</a:t>
            </a:r>
            <a:r>
              <a:rPr lang="en-US" b="1" dirty="0" smtClean="0"/>
              <a:t>, </a:t>
            </a:r>
            <a:r>
              <a:rPr lang="en-US" dirty="0" err="1" smtClean="0"/>
              <a:t>C.B_in</a:t>
            </a:r>
            <a:r>
              <a:rPr lang="en-US" dirty="0" smtClean="0"/>
              <a:t>, </a:t>
            </a:r>
          </a:p>
          <a:p>
            <a:r>
              <a:rPr lang="en-US" dirty="0" smtClean="0"/>
              <a:t>  Z-Point = D.1_out				      </a:t>
            </a:r>
            <a:r>
              <a:rPr lang="en-US" dirty="0" err="1" smtClean="0"/>
              <a:t>C.D_out</a:t>
            </a:r>
            <a:r>
              <a:rPr lang="en-US" dirty="0" smtClean="0"/>
              <a:t>, </a:t>
            </a:r>
            <a:r>
              <a:rPr lang="en-US" dirty="0" err="1" smtClean="0"/>
              <a:t>D.C_in</a:t>
            </a:r>
            <a:r>
              <a:rPr lang="en-US" dirty="0" smtClean="0"/>
              <a:t>, D.1_out</a:t>
            </a:r>
          </a:p>
          <a:p>
            <a:r>
              <a:rPr lang="en-US" dirty="0" smtClean="0"/>
              <a:t>  ERO = A.1_in, </a:t>
            </a:r>
            <a:r>
              <a:rPr lang="en-US" b="1" dirty="0" err="1" smtClean="0"/>
              <a:t>B.C_out</a:t>
            </a:r>
            <a:r>
              <a:rPr lang="en-US" dirty="0" smtClean="0"/>
              <a:t>, D.1_out</a:t>
            </a:r>
          </a:p>
        </p:txBody>
      </p:sp>
      <p:sp>
        <p:nvSpPr>
          <p:cNvPr id="24" name="Rectangular Callout 23"/>
          <p:cNvSpPr/>
          <p:nvPr/>
        </p:nvSpPr>
        <p:spPr>
          <a:xfrm>
            <a:off x="5974961" y="3030214"/>
            <a:ext cx="2946400" cy="1156925"/>
          </a:xfrm>
          <a:prstGeom prst="wedgeRectCallout">
            <a:avLst>
              <a:gd name="adj1" fmla="val -38189"/>
              <a:gd name="adj2" fmla="val 8819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These STPs are redundant.  If </a:t>
            </a:r>
            <a:r>
              <a:rPr lang="en-US" dirty="0" err="1" smtClean="0"/>
              <a:t>A.Bout</a:t>
            </a:r>
            <a:r>
              <a:rPr lang="en-US" dirty="0" smtClean="0"/>
              <a:t> is explicitly specified, then </a:t>
            </a:r>
            <a:r>
              <a:rPr lang="en-US" dirty="0" err="1" smtClean="0"/>
              <a:t>B.Ain</a:t>
            </a:r>
            <a:r>
              <a:rPr lang="en-US" dirty="0" smtClean="0"/>
              <a:t> is implied.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loud 8"/>
          <p:cNvSpPr/>
          <p:nvPr/>
        </p:nvSpPr>
        <p:spPr>
          <a:xfrm>
            <a:off x="3949992" y="890419"/>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t>
            </a:r>
            <a:r>
              <a:rPr lang="en-US" sz="1400" dirty="0">
                <a:solidFill>
                  <a:srgbClr val="000000"/>
                </a:solidFill>
                <a:latin typeface="Arial"/>
                <a:cs typeface="Arial"/>
              </a:rPr>
              <a:t>B</a:t>
            </a:r>
          </a:p>
        </p:txBody>
      </p:sp>
      <p:sp>
        <p:nvSpPr>
          <p:cNvPr id="10" name="Cloud 9"/>
          <p:cNvSpPr/>
          <p:nvPr/>
        </p:nvSpPr>
        <p:spPr>
          <a:xfrm>
            <a:off x="3949992" y="2523094"/>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C</a:t>
            </a:r>
            <a:endParaRPr lang="en-US" sz="1400" dirty="0">
              <a:solidFill>
                <a:srgbClr val="000000"/>
              </a:solidFill>
              <a:latin typeface="Arial"/>
              <a:cs typeface="Arial"/>
            </a:endParaRPr>
          </a:p>
        </p:txBody>
      </p:sp>
      <p:sp>
        <p:nvSpPr>
          <p:cNvPr id="11" name="Cloud 10"/>
          <p:cNvSpPr/>
          <p:nvPr/>
        </p:nvSpPr>
        <p:spPr>
          <a:xfrm>
            <a:off x="7175531" y="1706757"/>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t>
            </a:r>
            <a:r>
              <a:rPr lang="en-US" sz="1400" dirty="0">
                <a:solidFill>
                  <a:srgbClr val="000000"/>
                </a:solidFill>
                <a:latin typeface="Arial"/>
                <a:cs typeface="Arial"/>
              </a:rPr>
              <a:t>D</a:t>
            </a:r>
          </a:p>
        </p:txBody>
      </p:sp>
      <p:sp>
        <p:nvSpPr>
          <p:cNvPr id="32" name="Cloud 31"/>
          <p:cNvSpPr/>
          <p:nvPr/>
        </p:nvSpPr>
        <p:spPr>
          <a:xfrm>
            <a:off x="724454" y="1706757"/>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a:t>
            </a:r>
            <a:endParaRPr lang="en-US" sz="1400" dirty="0">
              <a:solidFill>
                <a:srgbClr val="000000"/>
              </a:solidFill>
              <a:latin typeface="Arial"/>
              <a:cs typeface="Arial"/>
            </a:endParaRPr>
          </a:p>
        </p:txBody>
      </p:sp>
      <p:sp>
        <p:nvSpPr>
          <p:cNvPr id="4" name="TextBox 3"/>
          <p:cNvSpPr txBox="1"/>
          <p:nvPr/>
        </p:nvSpPr>
        <p:spPr>
          <a:xfrm>
            <a:off x="3569450" y="956300"/>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B.A</a:t>
            </a:r>
            <a:endParaRPr lang="en-US" sz="1000" dirty="0">
              <a:latin typeface="Arial"/>
              <a:cs typeface="Arial"/>
            </a:endParaRPr>
          </a:p>
        </p:txBody>
      </p:sp>
      <p:sp>
        <p:nvSpPr>
          <p:cNvPr id="5" name="TextBox 4"/>
          <p:cNvSpPr txBox="1"/>
          <p:nvPr/>
        </p:nvSpPr>
        <p:spPr>
          <a:xfrm>
            <a:off x="1783645" y="2379093"/>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A.C</a:t>
            </a:r>
            <a:endParaRPr lang="en-US" sz="1000" dirty="0">
              <a:latin typeface="Arial"/>
              <a:cs typeface="Arial"/>
            </a:endParaRPr>
          </a:p>
        </p:txBody>
      </p:sp>
      <p:sp>
        <p:nvSpPr>
          <p:cNvPr id="6" name="TextBox 5"/>
          <p:cNvSpPr txBox="1"/>
          <p:nvPr/>
        </p:nvSpPr>
        <p:spPr>
          <a:xfrm>
            <a:off x="5214191" y="948192"/>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B.D</a:t>
            </a:r>
            <a:endParaRPr lang="en-US" sz="1000" dirty="0">
              <a:latin typeface="Arial"/>
              <a:cs typeface="Arial"/>
            </a:endParaRPr>
          </a:p>
        </p:txBody>
      </p:sp>
      <p:sp>
        <p:nvSpPr>
          <p:cNvPr id="7" name="TextBox 6"/>
          <p:cNvSpPr txBox="1"/>
          <p:nvPr/>
        </p:nvSpPr>
        <p:spPr>
          <a:xfrm>
            <a:off x="6962590" y="2422350"/>
            <a:ext cx="434071"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D.C</a:t>
            </a:r>
            <a:endParaRPr lang="en-US" sz="1000" dirty="0">
              <a:latin typeface="Arial"/>
              <a:cs typeface="Arial"/>
            </a:endParaRPr>
          </a:p>
        </p:txBody>
      </p:sp>
      <p:cxnSp>
        <p:nvCxnSpPr>
          <p:cNvPr id="12" name="Straight Connector 11"/>
          <p:cNvCxnSpPr>
            <a:stCxn id="9" idx="0"/>
            <a:endCxn id="58" idx="2"/>
          </p:cNvCxnSpPr>
          <p:nvPr/>
        </p:nvCxnSpPr>
        <p:spPr>
          <a:xfrm>
            <a:off x="5290643" y="1356410"/>
            <a:ext cx="1941641" cy="569054"/>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10" idx="0"/>
            <a:endCxn id="53" idx="2"/>
          </p:cNvCxnSpPr>
          <p:nvPr/>
        </p:nvCxnSpPr>
        <p:spPr>
          <a:xfrm flipV="1">
            <a:off x="5290643" y="2414606"/>
            <a:ext cx="1839216" cy="574479"/>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a:stCxn id="52" idx="2"/>
            <a:endCxn id="9" idx="2"/>
          </p:cNvCxnSpPr>
          <p:nvPr/>
        </p:nvCxnSpPr>
        <p:spPr>
          <a:xfrm rot="5400000" flipH="1" flipV="1">
            <a:off x="2751587" y="619833"/>
            <a:ext cx="465990" cy="1939144"/>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stCxn id="10" idx="2"/>
            <a:endCxn id="20" idx="6"/>
          </p:cNvCxnSpPr>
          <p:nvPr/>
        </p:nvCxnSpPr>
        <p:spPr>
          <a:xfrm rot="10800000">
            <a:off x="1963798" y="2363395"/>
            <a:ext cx="1990357" cy="625691"/>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a:stCxn id="10" idx="3"/>
            <a:endCxn id="9" idx="1"/>
          </p:cNvCxnSpPr>
          <p:nvPr/>
        </p:nvCxnSpPr>
        <p:spPr>
          <a:xfrm rot="5400000" flipH="1" flipV="1">
            <a:off x="4243391" y="2198895"/>
            <a:ext cx="754973" cy="1588"/>
          </a:xfrm>
          <a:prstGeom prst="line">
            <a:avLst/>
          </a:prstGeom>
        </p:spPr>
        <p:style>
          <a:lnRef idx="2">
            <a:schemeClr val="accent1"/>
          </a:lnRef>
          <a:fillRef idx="0">
            <a:schemeClr val="accent1"/>
          </a:fillRef>
          <a:effectRef idx="1">
            <a:schemeClr val="accent1"/>
          </a:effectRef>
          <a:fontRef idx="minor">
            <a:schemeClr val="tx1"/>
          </a:fontRef>
        </p:style>
      </p:cxnSp>
      <p:sp>
        <p:nvSpPr>
          <p:cNvPr id="17" name="Oval 16"/>
          <p:cNvSpPr/>
          <p:nvPr/>
        </p:nvSpPr>
        <p:spPr>
          <a:xfrm>
            <a:off x="673241" y="2112126"/>
            <a:ext cx="102425" cy="10242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3902941" y="1305197"/>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1912585" y="1771826"/>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1861372" y="2312181"/>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5240548" y="1306785"/>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3898779" y="2923204"/>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8466087" y="2060913"/>
            <a:ext cx="102425" cy="10242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231797" y="1763228"/>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B.C</a:t>
            </a:r>
            <a:endParaRPr lang="en-US" sz="1000" dirty="0">
              <a:latin typeface="Arial"/>
              <a:cs typeface="Arial"/>
            </a:endParaRPr>
          </a:p>
        </p:txBody>
      </p:sp>
      <p:sp>
        <p:nvSpPr>
          <p:cNvPr id="26" name="TextBox 25"/>
          <p:cNvSpPr txBox="1"/>
          <p:nvPr/>
        </p:nvSpPr>
        <p:spPr>
          <a:xfrm>
            <a:off x="3623666" y="2572366"/>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C.A</a:t>
            </a:r>
            <a:endParaRPr lang="en-US" sz="1000" dirty="0">
              <a:latin typeface="Arial"/>
              <a:cs typeface="Arial"/>
            </a:endParaRPr>
          </a:p>
        </p:txBody>
      </p:sp>
      <p:sp>
        <p:nvSpPr>
          <p:cNvPr id="27" name="TextBox 26"/>
          <p:cNvSpPr txBox="1"/>
          <p:nvPr/>
        </p:nvSpPr>
        <p:spPr>
          <a:xfrm>
            <a:off x="7016407" y="1525354"/>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a:latin typeface="Arial"/>
                <a:cs typeface="Arial"/>
              </a:rPr>
              <a:t>D</a:t>
            </a:r>
            <a:r>
              <a:rPr lang="en-US" sz="1000" dirty="0" smtClean="0">
                <a:latin typeface="Arial"/>
                <a:cs typeface="Arial"/>
              </a:rPr>
              <a:t>.B</a:t>
            </a:r>
            <a:endParaRPr lang="en-US" sz="1000" dirty="0">
              <a:latin typeface="Arial"/>
              <a:cs typeface="Arial"/>
            </a:endParaRPr>
          </a:p>
        </p:txBody>
      </p:sp>
      <p:sp>
        <p:nvSpPr>
          <p:cNvPr id="28" name="TextBox 27"/>
          <p:cNvSpPr txBox="1"/>
          <p:nvPr/>
        </p:nvSpPr>
        <p:spPr>
          <a:xfrm>
            <a:off x="5186340" y="2571404"/>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C.D</a:t>
            </a:r>
            <a:endParaRPr lang="en-US" sz="1000" dirty="0">
              <a:latin typeface="Arial"/>
              <a:cs typeface="Arial"/>
            </a:endParaRPr>
          </a:p>
        </p:txBody>
      </p:sp>
      <p:sp>
        <p:nvSpPr>
          <p:cNvPr id="30" name="Oval 29"/>
          <p:cNvSpPr/>
          <p:nvPr/>
        </p:nvSpPr>
        <p:spPr>
          <a:xfrm>
            <a:off x="5240548" y="2923204"/>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2104909" y="131643"/>
            <a:ext cx="4934188" cy="707886"/>
          </a:xfrm>
          <a:prstGeom prst="rect">
            <a:avLst/>
          </a:prstGeom>
          <a:noFill/>
        </p:spPr>
        <p:txBody>
          <a:bodyPr wrap="none" rtlCol="0">
            <a:spAutoFit/>
          </a:bodyPr>
          <a:lstStyle/>
          <a:p>
            <a:pPr algn="ctr"/>
            <a:r>
              <a:rPr lang="en-US" sz="2000" b="1" dirty="0" smtClean="0"/>
              <a:t>Solution Option 3: Use Directional</a:t>
            </a:r>
            <a:r>
              <a:rPr lang="en-US" sz="2000" b="1" baseline="30000" dirty="0" smtClean="0"/>
              <a:t>+</a:t>
            </a:r>
            <a:r>
              <a:rPr lang="en-US" sz="2000" b="1" dirty="0" smtClean="0"/>
              <a:t> </a:t>
            </a:r>
            <a:r>
              <a:rPr lang="en-US" sz="2000" b="1" dirty="0" err="1" smtClean="0"/>
              <a:t>SDPs</a:t>
            </a:r>
            <a:endParaRPr lang="en-US" sz="2000" b="1" dirty="0" smtClean="0"/>
          </a:p>
          <a:p>
            <a:pPr algn="ctr"/>
            <a:r>
              <a:rPr lang="en-US" sz="2000" b="1" dirty="0" smtClean="0"/>
              <a:t>(Directed Demarcation Point (DDP)) for </a:t>
            </a:r>
            <a:r>
              <a:rPr lang="en-US" sz="2000" b="1" dirty="0" err="1" smtClean="0"/>
              <a:t>EROs</a:t>
            </a:r>
            <a:endParaRPr lang="en-US" sz="2000" b="1" dirty="0"/>
          </a:p>
        </p:txBody>
      </p:sp>
      <p:sp>
        <p:nvSpPr>
          <p:cNvPr id="45" name="TextBox 44"/>
          <p:cNvSpPr txBox="1"/>
          <p:nvPr/>
        </p:nvSpPr>
        <p:spPr>
          <a:xfrm>
            <a:off x="392945" y="1771826"/>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a:latin typeface="Arial"/>
                <a:cs typeface="Arial"/>
              </a:rPr>
              <a:t>A</a:t>
            </a:r>
            <a:r>
              <a:rPr lang="en-US" sz="1000" dirty="0" smtClean="0">
                <a:latin typeface="Arial"/>
                <a:cs typeface="Arial"/>
              </a:rPr>
              <a:t>.1</a:t>
            </a:r>
            <a:endParaRPr lang="en-US" sz="1000" dirty="0">
              <a:latin typeface="Arial"/>
              <a:cs typeface="Arial"/>
            </a:endParaRPr>
          </a:p>
        </p:txBody>
      </p:sp>
      <p:sp>
        <p:nvSpPr>
          <p:cNvPr id="52" name="TextBox 51"/>
          <p:cNvSpPr txBox="1"/>
          <p:nvPr/>
        </p:nvSpPr>
        <p:spPr>
          <a:xfrm>
            <a:off x="1799133" y="1422290"/>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A.B</a:t>
            </a:r>
            <a:endParaRPr lang="en-US" sz="1000" dirty="0">
              <a:latin typeface="Arial"/>
              <a:cs typeface="Arial"/>
            </a:endParaRPr>
          </a:p>
        </p:txBody>
      </p:sp>
      <p:sp>
        <p:nvSpPr>
          <p:cNvPr id="53" name="Oval 52"/>
          <p:cNvSpPr/>
          <p:nvPr/>
        </p:nvSpPr>
        <p:spPr>
          <a:xfrm>
            <a:off x="7129859" y="2363393"/>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7232284" y="1874251"/>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8432116" y="1712016"/>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a:latin typeface="Arial"/>
                <a:cs typeface="Arial"/>
              </a:rPr>
              <a:t>D</a:t>
            </a:r>
            <a:r>
              <a:rPr lang="en-US" sz="1000" dirty="0" smtClean="0">
                <a:latin typeface="Arial"/>
                <a:cs typeface="Arial"/>
              </a:rPr>
              <a:t>.1</a:t>
            </a:r>
            <a:endParaRPr lang="en-US" sz="1000" dirty="0">
              <a:latin typeface="Arial"/>
              <a:cs typeface="Arial"/>
            </a:endParaRPr>
          </a:p>
        </p:txBody>
      </p:sp>
      <p:sp>
        <p:nvSpPr>
          <p:cNvPr id="85" name="Oval 84"/>
          <p:cNvSpPr/>
          <p:nvPr/>
        </p:nvSpPr>
        <p:spPr>
          <a:xfrm>
            <a:off x="4570459" y="2520191"/>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4568870" y="1770989"/>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1776135" y="4650028"/>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89" name="Rectangle 88"/>
          <p:cNvSpPr/>
          <p:nvPr/>
        </p:nvSpPr>
        <p:spPr>
          <a:xfrm>
            <a:off x="1776135" y="4915108"/>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0" name="Rectangle 89"/>
          <p:cNvSpPr/>
          <p:nvPr/>
        </p:nvSpPr>
        <p:spPr>
          <a:xfrm>
            <a:off x="1481613" y="5182804"/>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1" name="Rectangle 90"/>
          <p:cNvSpPr/>
          <p:nvPr/>
        </p:nvSpPr>
        <p:spPr>
          <a:xfrm>
            <a:off x="1481613" y="5753644"/>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4" name="Rectangle 93"/>
          <p:cNvSpPr/>
          <p:nvPr/>
        </p:nvSpPr>
        <p:spPr>
          <a:xfrm>
            <a:off x="4748155" y="4650028"/>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5" name="Rectangle 94"/>
          <p:cNvSpPr/>
          <p:nvPr/>
        </p:nvSpPr>
        <p:spPr>
          <a:xfrm>
            <a:off x="7803448" y="5182804"/>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6" name="Rectangle 95"/>
          <p:cNvSpPr/>
          <p:nvPr/>
        </p:nvSpPr>
        <p:spPr>
          <a:xfrm>
            <a:off x="1481613" y="5478724"/>
            <a:ext cx="3049804"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7" name="Rectangle 96"/>
          <p:cNvSpPr/>
          <p:nvPr/>
        </p:nvSpPr>
        <p:spPr>
          <a:xfrm>
            <a:off x="4748155" y="5182804"/>
            <a:ext cx="2991789"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9" name="Rectangle 98"/>
          <p:cNvSpPr/>
          <p:nvPr/>
        </p:nvSpPr>
        <p:spPr>
          <a:xfrm>
            <a:off x="4748155" y="4915108"/>
            <a:ext cx="3041181"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100" name="Rectangle 99"/>
          <p:cNvSpPr/>
          <p:nvPr/>
        </p:nvSpPr>
        <p:spPr>
          <a:xfrm>
            <a:off x="5185967" y="4650028"/>
            <a:ext cx="2979158"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grpSp>
        <p:nvGrpSpPr>
          <p:cNvPr id="2" name="Group 116"/>
          <p:cNvGrpSpPr/>
          <p:nvPr/>
        </p:nvGrpSpPr>
        <p:grpSpPr>
          <a:xfrm>
            <a:off x="3179483" y="6201323"/>
            <a:ext cx="2785034" cy="258256"/>
            <a:chOff x="2860911" y="6201323"/>
            <a:chExt cx="2785034" cy="258256"/>
          </a:xfrm>
        </p:grpSpPr>
        <p:sp>
          <p:nvSpPr>
            <p:cNvPr id="109" name="Rectangle 108"/>
            <p:cNvSpPr/>
            <p:nvPr/>
          </p:nvSpPr>
          <p:spPr>
            <a:xfrm>
              <a:off x="2860911" y="6213358"/>
              <a:ext cx="2757184" cy="246221"/>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 name="Group 58"/>
            <p:cNvGrpSpPr/>
            <p:nvPr/>
          </p:nvGrpSpPr>
          <p:grpSpPr>
            <a:xfrm>
              <a:off x="2930264" y="6201323"/>
              <a:ext cx="1282581" cy="246221"/>
              <a:chOff x="2107969" y="6264642"/>
              <a:chExt cx="1282581" cy="246221"/>
            </a:xfrm>
          </p:grpSpPr>
          <p:sp>
            <p:nvSpPr>
              <p:cNvPr id="115" name="Oval 114"/>
              <p:cNvSpPr/>
              <p:nvPr/>
            </p:nvSpPr>
            <p:spPr>
              <a:xfrm>
                <a:off x="2107969" y="6336540"/>
                <a:ext cx="102425" cy="10242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TextBox 115"/>
              <p:cNvSpPr txBox="1"/>
              <p:nvPr/>
            </p:nvSpPr>
            <p:spPr>
              <a:xfrm>
                <a:off x="2210394" y="6264642"/>
                <a:ext cx="1180156" cy="246221"/>
              </a:xfrm>
              <a:prstGeom prst="rect">
                <a:avLst/>
              </a:prstGeom>
              <a:noFill/>
            </p:spPr>
            <p:txBody>
              <a:bodyPr wrap="none" rtlCol="0">
                <a:spAutoFit/>
              </a:bodyPr>
              <a:lstStyle/>
              <a:p>
                <a:r>
                  <a:rPr lang="en-US" sz="1000" dirty="0" smtClean="0">
                    <a:latin typeface="Arial"/>
                    <a:cs typeface="Arial"/>
                  </a:rPr>
                  <a:t>Terminating</a:t>
                </a:r>
                <a:r>
                  <a:rPr lang="en-US" sz="1000" i="1" dirty="0" smtClean="0">
                    <a:latin typeface="Arial"/>
                    <a:cs typeface="Arial"/>
                  </a:rPr>
                  <a:t>* </a:t>
                </a:r>
                <a:r>
                  <a:rPr lang="en-US" sz="1000" dirty="0" smtClean="0">
                    <a:latin typeface="Arial"/>
                    <a:cs typeface="Arial"/>
                  </a:rPr>
                  <a:t>STP</a:t>
                </a:r>
                <a:endParaRPr lang="en-US" sz="1000" dirty="0">
                  <a:latin typeface="Arial"/>
                  <a:cs typeface="Arial"/>
                </a:endParaRPr>
              </a:p>
            </p:txBody>
          </p:sp>
        </p:grpSp>
        <p:grpSp>
          <p:nvGrpSpPr>
            <p:cNvPr id="8" name="Group 59"/>
            <p:cNvGrpSpPr/>
            <p:nvPr/>
          </p:nvGrpSpPr>
          <p:grpSpPr>
            <a:xfrm>
              <a:off x="4277766" y="6201323"/>
              <a:ext cx="1368179" cy="246221"/>
              <a:chOff x="2107969" y="6264642"/>
              <a:chExt cx="1368179" cy="246221"/>
            </a:xfrm>
          </p:grpSpPr>
          <p:sp>
            <p:nvSpPr>
              <p:cNvPr id="113" name="Oval 112"/>
              <p:cNvSpPr/>
              <p:nvPr/>
            </p:nvSpPr>
            <p:spPr>
              <a:xfrm>
                <a:off x="2107969" y="6336540"/>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4" name="TextBox 113"/>
              <p:cNvSpPr txBox="1"/>
              <p:nvPr/>
            </p:nvSpPr>
            <p:spPr>
              <a:xfrm>
                <a:off x="2210394" y="6264642"/>
                <a:ext cx="1265754" cy="246221"/>
              </a:xfrm>
              <a:prstGeom prst="rect">
                <a:avLst/>
              </a:prstGeom>
              <a:noFill/>
            </p:spPr>
            <p:txBody>
              <a:bodyPr wrap="none" rtlCol="0">
                <a:spAutoFit/>
              </a:bodyPr>
              <a:lstStyle/>
              <a:p>
                <a:r>
                  <a:rPr lang="en-US" sz="1000" dirty="0" smtClean="0">
                    <a:latin typeface="Arial"/>
                    <a:cs typeface="Arial"/>
                  </a:rPr>
                  <a:t>Intermediate* STP</a:t>
                </a:r>
              </a:p>
            </p:txBody>
          </p:sp>
        </p:grpSp>
      </p:grpSp>
      <p:sp>
        <p:nvSpPr>
          <p:cNvPr id="118" name="TextBox 117"/>
          <p:cNvSpPr txBox="1"/>
          <p:nvPr/>
        </p:nvSpPr>
        <p:spPr>
          <a:xfrm>
            <a:off x="2060283" y="6611779"/>
            <a:ext cx="5023434" cy="246221"/>
          </a:xfrm>
          <a:prstGeom prst="rect">
            <a:avLst/>
          </a:prstGeom>
          <a:noFill/>
        </p:spPr>
        <p:txBody>
          <a:bodyPr wrap="square" rtlCol="0">
            <a:spAutoFit/>
          </a:bodyPr>
          <a:lstStyle/>
          <a:p>
            <a:r>
              <a:rPr lang="en-US" sz="1000" i="1" baseline="30000" dirty="0" smtClean="0"/>
              <a:t>+</a:t>
            </a:r>
            <a:r>
              <a:rPr lang="en-US" sz="1000" i="1" dirty="0" smtClean="0"/>
              <a:t> Direction is relative to source/destination STP	* As per request instance</a:t>
            </a:r>
            <a:endParaRPr lang="en-US" sz="1000" i="1" dirty="0"/>
          </a:p>
        </p:txBody>
      </p:sp>
      <p:sp>
        <p:nvSpPr>
          <p:cNvPr id="119" name="Freeform 118"/>
          <p:cNvSpPr/>
          <p:nvPr/>
        </p:nvSpPr>
        <p:spPr>
          <a:xfrm>
            <a:off x="747889" y="1312333"/>
            <a:ext cx="7761111" cy="1700389"/>
          </a:xfrm>
          <a:custGeom>
            <a:avLst/>
            <a:gdLst>
              <a:gd name="connsiteX0" fmla="*/ 0 w 7761111"/>
              <a:gd name="connsiteY0" fmla="*/ 811389 h 1700389"/>
              <a:gd name="connsiteX1" fmla="*/ 1213555 w 7761111"/>
              <a:gd name="connsiteY1" fmla="*/ 479778 h 1700389"/>
              <a:gd name="connsiteX2" fmla="*/ 3203222 w 7761111"/>
              <a:gd name="connsiteY2" fmla="*/ 0 h 1700389"/>
              <a:gd name="connsiteX3" fmla="*/ 3908778 w 7761111"/>
              <a:gd name="connsiteY3" fmla="*/ 508000 h 1700389"/>
              <a:gd name="connsiteX4" fmla="*/ 3908778 w 7761111"/>
              <a:gd name="connsiteY4" fmla="*/ 1255889 h 1700389"/>
              <a:gd name="connsiteX5" fmla="*/ 4550833 w 7761111"/>
              <a:gd name="connsiteY5" fmla="*/ 1700389 h 1700389"/>
              <a:gd name="connsiteX6" fmla="*/ 6434667 w 7761111"/>
              <a:gd name="connsiteY6" fmla="*/ 1114778 h 1700389"/>
              <a:gd name="connsiteX7" fmla="*/ 7761111 w 7761111"/>
              <a:gd name="connsiteY7" fmla="*/ 825500 h 1700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61111" h="1700389">
                <a:moveTo>
                  <a:pt x="0" y="811389"/>
                </a:moveTo>
                <a:lnTo>
                  <a:pt x="1213555" y="479778"/>
                </a:lnTo>
                <a:lnTo>
                  <a:pt x="3203222" y="0"/>
                </a:lnTo>
                <a:lnTo>
                  <a:pt x="3908778" y="508000"/>
                </a:lnTo>
                <a:lnTo>
                  <a:pt x="3908778" y="1255889"/>
                </a:lnTo>
                <a:lnTo>
                  <a:pt x="4550833" y="1700389"/>
                </a:lnTo>
                <a:lnTo>
                  <a:pt x="6434667" y="1114778"/>
                </a:lnTo>
                <a:lnTo>
                  <a:pt x="7761111" y="825500"/>
                </a:lnTo>
              </a:path>
            </a:pathLst>
          </a:custGeom>
          <a:ln w="25400" cap="flat" cmpd="sng" algn="ctr">
            <a:solidFill>
              <a:srgbClr val="800000"/>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1" name="TextBox 120"/>
          <p:cNvSpPr txBox="1"/>
          <p:nvPr/>
        </p:nvSpPr>
        <p:spPr>
          <a:xfrm rot="20775820">
            <a:off x="2597272" y="1308586"/>
            <a:ext cx="582211" cy="276999"/>
          </a:xfrm>
          <a:prstGeom prst="rect">
            <a:avLst/>
          </a:prstGeom>
          <a:noFill/>
        </p:spPr>
        <p:txBody>
          <a:bodyPr wrap="none" rtlCol="0">
            <a:spAutoFit/>
          </a:bodyPr>
          <a:lstStyle/>
          <a:p>
            <a:r>
              <a:rPr lang="en-US" sz="1200" b="1" dirty="0" smtClean="0"/>
              <a:t>Path 1</a:t>
            </a:r>
            <a:endParaRPr lang="en-US" sz="1200" b="1" dirty="0"/>
          </a:p>
        </p:txBody>
      </p:sp>
      <p:sp>
        <p:nvSpPr>
          <p:cNvPr id="72" name="Rectangular Callout 71"/>
          <p:cNvSpPr/>
          <p:nvPr/>
        </p:nvSpPr>
        <p:spPr>
          <a:xfrm>
            <a:off x="5080196" y="1874251"/>
            <a:ext cx="298241" cy="340299"/>
          </a:xfrm>
          <a:prstGeom prst="wedgeRectCallout">
            <a:avLst>
              <a:gd name="adj1" fmla="val -194692"/>
              <a:gd name="adj2" fmla="val 149422"/>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solidFill>
                <a:srgbClr val="000000"/>
              </a:solidFill>
            </a:endParaRPr>
          </a:p>
        </p:txBody>
      </p:sp>
      <p:sp>
        <p:nvSpPr>
          <p:cNvPr id="71" name="Rectangular Callout 70"/>
          <p:cNvSpPr/>
          <p:nvPr/>
        </p:nvSpPr>
        <p:spPr>
          <a:xfrm>
            <a:off x="5080196" y="1822202"/>
            <a:ext cx="1666575" cy="392348"/>
          </a:xfrm>
          <a:prstGeom prst="wedgeRectCallout">
            <a:avLst>
              <a:gd name="adj1" fmla="val -80201"/>
              <a:gd name="adj2" fmla="val -56731"/>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000000"/>
                </a:solidFill>
              </a:rPr>
              <a:t>Selected DDP (</a:t>
            </a:r>
            <a:r>
              <a:rPr lang="en-US" sz="1000" dirty="0" err="1" smtClean="0">
                <a:solidFill>
                  <a:srgbClr val="000000"/>
                </a:solidFill>
              </a:rPr>
              <a:t>SrcWard:B.C</a:t>
            </a:r>
            <a:r>
              <a:rPr lang="en-US" sz="1000" dirty="0" smtClean="0">
                <a:solidFill>
                  <a:srgbClr val="000000"/>
                </a:solidFill>
              </a:rPr>
              <a:t>, </a:t>
            </a:r>
            <a:r>
              <a:rPr lang="en-US" sz="1000" dirty="0" err="1" smtClean="0">
                <a:solidFill>
                  <a:srgbClr val="000000"/>
                </a:solidFill>
              </a:rPr>
              <a:t>DstWard:C.B</a:t>
            </a:r>
            <a:r>
              <a:rPr lang="en-US" sz="1000" dirty="0" smtClean="0">
                <a:solidFill>
                  <a:srgbClr val="000000"/>
                </a:solidFill>
              </a:rPr>
              <a:t>) in ERO </a:t>
            </a:r>
            <a:endParaRPr lang="en-US" sz="1000" dirty="0">
              <a:solidFill>
                <a:srgbClr val="000000"/>
              </a:solidFill>
            </a:endParaRPr>
          </a:p>
        </p:txBody>
      </p:sp>
      <p:sp>
        <p:nvSpPr>
          <p:cNvPr id="29" name="TextBox 28"/>
          <p:cNvSpPr txBox="1"/>
          <p:nvPr/>
        </p:nvSpPr>
        <p:spPr>
          <a:xfrm>
            <a:off x="4570459" y="2163338"/>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C.B</a:t>
            </a:r>
            <a:endParaRPr lang="en-US" sz="1000" dirty="0">
              <a:latin typeface="Arial"/>
              <a:cs typeface="Arial"/>
            </a:endParaRPr>
          </a:p>
        </p:txBody>
      </p:sp>
      <p:sp>
        <p:nvSpPr>
          <p:cNvPr id="87" name="TextBox 86"/>
          <p:cNvSpPr txBox="1"/>
          <p:nvPr/>
        </p:nvSpPr>
        <p:spPr>
          <a:xfrm>
            <a:off x="694996" y="4281125"/>
            <a:ext cx="7754008" cy="1754327"/>
          </a:xfrm>
          <a:prstGeom prst="rect">
            <a:avLst/>
          </a:prstGeom>
          <a:noFill/>
        </p:spPr>
        <p:txBody>
          <a:bodyPr wrap="none" rtlCol="0">
            <a:spAutoFit/>
          </a:bodyPr>
          <a:lstStyle/>
          <a:p>
            <a:r>
              <a:rPr lang="en-US" b="1" dirty="0" smtClean="0"/>
              <a:t>Request						Valid Path Solutions</a:t>
            </a:r>
          </a:p>
          <a:p>
            <a:r>
              <a:rPr lang="en-US" dirty="0" smtClean="0"/>
              <a:t>  A-Point = A.1					  Path 1: A.1, </a:t>
            </a:r>
            <a:r>
              <a:rPr lang="en-US" dirty="0" err="1" smtClean="0"/>
              <a:t>DDP(SrcWard:A.B</a:t>
            </a:r>
            <a:r>
              <a:rPr lang="en-US" dirty="0" smtClean="0"/>
              <a:t>, </a:t>
            </a:r>
            <a:r>
              <a:rPr lang="en-US" dirty="0" err="1" smtClean="0"/>
              <a:t>DstWard:B.A</a:t>
            </a:r>
            <a:r>
              <a:rPr lang="en-US" dirty="0" smtClean="0"/>
              <a:t>), </a:t>
            </a:r>
          </a:p>
          <a:p>
            <a:r>
              <a:rPr lang="en-US" dirty="0" smtClean="0"/>
              <a:t>  Z-Point = D.1					               </a:t>
            </a:r>
            <a:r>
              <a:rPr lang="en-US" b="1" dirty="0" err="1" smtClean="0"/>
              <a:t>DDP(SrcWard:B.C</a:t>
            </a:r>
            <a:r>
              <a:rPr lang="en-US" b="1" dirty="0" smtClean="0"/>
              <a:t>, </a:t>
            </a:r>
            <a:r>
              <a:rPr lang="en-US" b="1" dirty="0" err="1" smtClean="0"/>
              <a:t>DstWard:C.B</a:t>
            </a:r>
            <a:r>
              <a:rPr lang="en-US" b="1" dirty="0" smtClean="0"/>
              <a:t>)</a:t>
            </a:r>
            <a:r>
              <a:rPr lang="en-US" dirty="0" smtClean="0"/>
              <a:t>,</a:t>
            </a:r>
          </a:p>
          <a:p>
            <a:r>
              <a:rPr lang="en-US" dirty="0" smtClean="0"/>
              <a:t>  ERO = A.1,						      </a:t>
            </a:r>
            <a:r>
              <a:rPr lang="en-US" dirty="0" err="1" smtClean="0"/>
              <a:t>DDP(SrcWard:C.D</a:t>
            </a:r>
            <a:r>
              <a:rPr lang="en-US" dirty="0" smtClean="0"/>
              <a:t>, </a:t>
            </a:r>
            <a:r>
              <a:rPr lang="en-US" dirty="0" err="1" smtClean="0"/>
              <a:t>DstWard:D.C</a:t>
            </a:r>
            <a:r>
              <a:rPr lang="en-US" dirty="0" smtClean="0"/>
              <a:t>), D.1 </a:t>
            </a:r>
          </a:p>
          <a:p>
            <a:r>
              <a:rPr lang="en-US" b="1" dirty="0" smtClean="0"/>
              <a:t>	     </a:t>
            </a:r>
            <a:r>
              <a:rPr lang="en-US" b="1" dirty="0" err="1" smtClean="0"/>
              <a:t>DDP(SrcWard:B.C</a:t>
            </a:r>
            <a:r>
              <a:rPr lang="en-US" b="1" dirty="0" smtClean="0"/>
              <a:t>, </a:t>
            </a:r>
            <a:r>
              <a:rPr lang="en-US" b="1" dirty="0" err="1" smtClean="0"/>
              <a:t>DstWard:C.B</a:t>
            </a:r>
            <a:r>
              <a:rPr lang="en-US" b="1" dirty="0" smtClean="0"/>
              <a:t>)</a:t>
            </a:r>
            <a:r>
              <a:rPr lang="en-US" dirty="0" smtClean="0"/>
              <a:t>,</a:t>
            </a:r>
          </a:p>
          <a:p>
            <a:r>
              <a:rPr lang="en-US" dirty="0" smtClean="0"/>
              <a:t>	     D.1</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a:off x="4042494" y="1296788"/>
            <a:ext cx="105095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a:off x="4042494" y="1683505"/>
            <a:ext cx="1050956"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Cloud 8"/>
          <p:cNvSpPr/>
          <p:nvPr/>
        </p:nvSpPr>
        <p:spPr>
          <a:xfrm>
            <a:off x="4930386" y="1067890"/>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t>
            </a:r>
            <a:r>
              <a:rPr lang="en-US" sz="1400" dirty="0">
                <a:solidFill>
                  <a:srgbClr val="000000"/>
                </a:solidFill>
                <a:latin typeface="Arial"/>
                <a:cs typeface="Arial"/>
              </a:rPr>
              <a:t>B</a:t>
            </a:r>
          </a:p>
        </p:txBody>
      </p:sp>
      <p:sp>
        <p:nvSpPr>
          <p:cNvPr id="32" name="Cloud 31"/>
          <p:cNvSpPr/>
          <p:nvPr/>
        </p:nvSpPr>
        <p:spPr>
          <a:xfrm>
            <a:off x="2868125" y="1061178"/>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a:t>
            </a:r>
            <a:endParaRPr lang="en-US" sz="1400" dirty="0">
              <a:solidFill>
                <a:srgbClr val="000000"/>
              </a:solidFill>
              <a:latin typeface="Arial"/>
              <a:cs typeface="Arial"/>
            </a:endParaRPr>
          </a:p>
        </p:txBody>
      </p:sp>
      <p:sp>
        <p:nvSpPr>
          <p:cNvPr id="19" name="Oval 18"/>
          <p:cNvSpPr/>
          <p:nvPr/>
        </p:nvSpPr>
        <p:spPr>
          <a:xfrm>
            <a:off x="4118224" y="1245575"/>
            <a:ext cx="102425" cy="10242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4067012" y="1632292"/>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2144036" y="331698"/>
            <a:ext cx="4774765" cy="523220"/>
          </a:xfrm>
          <a:prstGeom prst="rect">
            <a:avLst/>
          </a:prstGeom>
          <a:noFill/>
        </p:spPr>
        <p:txBody>
          <a:bodyPr wrap="none" rtlCol="0">
            <a:spAutoFit/>
          </a:bodyPr>
          <a:lstStyle/>
          <a:p>
            <a:pPr algn="ctr"/>
            <a:r>
              <a:rPr lang="en-US" sz="2800" b="1" dirty="0" smtClean="0"/>
              <a:t>Basic Path Ambiguity Problem:</a:t>
            </a:r>
            <a:endParaRPr lang="en-US" sz="2800" b="1" dirty="0"/>
          </a:p>
        </p:txBody>
      </p:sp>
      <p:sp>
        <p:nvSpPr>
          <p:cNvPr id="45" name="TextBox 44"/>
          <p:cNvSpPr txBox="1"/>
          <p:nvPr/>
        </p:nvSpPr>
        <p:spPr>
          <a:xfrm>
            <a:off x="4176829" y="896678"/>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a:latin typeface="Arial"/>
                <a:cs typeface="Arial"/>
              </a:rPr>
              <a:t>A</a:t>
            </a:r>
            <a:r>
              <a:rPr lang="en-US" sz="1000" dirty="0" smtClean="0">
                <a:latin typeface="Arial"/>
                <a:cs typeface="Arial"/>
              </a:rPr>
              <a:t>.1</a:t>
            </a:r>
            <a:endParaRPr lang="en-US" sz="1000" dirty="0">
              <a:latin typeface="Arial"/>
              <a:cs typeface="Arial"/>
            </a:endParaRPr>
          </a:p>
        </p:txBody>
      </p:sp>
      <p:sp>
        <p:nvSpPr>
          <p:cNvPr id="85" name="Oval 84"/>
          <p:cNvSpPr/>
          <p:nvPr/>
        </p:nvSpPr>
        <p:spPr>
          <a:xfrm>
            <a:off x="4906825" y="1647211"/>
            <a:ext cx="102425" cy="10242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5035712" y="1247642"/>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p:cNvSpPr/>
          <p:nvPr/>
        </p:nvSpPr>
        <p:spPr>
          <a:xfrm>
            <a:off x="5996978" y="2410483"/>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5" name="Rectangle 94"/>
          <p:cNvSpPr/>
          <p:nvPr/>
        </p:nvSpPr>
        <p:spPr>
          <a:xfrm>
            <a:off x="6890681" y="2410483"/>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100" name="Rectangle 99"/>
          <p:cNvSpPr/>
          <p:nvPr/>
        </p:nvSpPr>
        <p:spPr>
          <a:xfrm>
            <a:off x="6434790" y="2410483"/>
            <a:ext cx="393566"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grpSp>
        <p:nvGrpSpPr>
          <p:cNvPr id="2" name="Group 116"/>
          <p:cNvGrpSpPr/>
          <p:nvPr/>
        </p:nvGrpSpPr>
        <p:grpSpPr>
          <a:xfrm>
            <a:off x="3179483" y="6201323"/>
            <a:ext cx="2785034" cy="258256"/>
            <a:chOff x="2860911" y="6201323"/>
            <a:chExt cx="2785034" cy="258256"/>
          </a:xfrm>
        </p:grpSpPr>
        <p:sp>
          <p:nvSpPr>
            <p:cNvPr id="109" name="Rectangle 108"/>
            <p:cNvSpPr/>
            <p:nvPr/>
          </p:nvSpPr>
          <p:spPr>
            <a:xfrm>
              <a:off x="2860911" y="6213358"/>
              <a:ext cx="2757184" cy="246221"/>
            </a:xfrm>
            <a:prstGeom prst="rec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 name="Group 58"/>
            <p:cNvGrpSpPr/>
            <p:nvPr/>
          </p:nvGrpSpPr>
          <p:grpSpPr>
            <a:xfrm>
              <a:off x="2930264" y="6201323"/>
              <a:ext cx="1282581" cy="246221"/>
              <a:chOff x="2107969" y="6264642"/>
              <a:chExt cx="1282581" cy="246221"/>
            </a:xfrm>
          </p:grpSpPr>
          <p:sp>
            <p:nvSpPr>
              <p:cNvPr id="115" name="Oval 114"/>
              <p:cNvSpPr/>
              <p:nvPr/>
            </p:nvSpPr>
            <p:spPr>
              <a:xfrm>
                <a:off x="2107969" y="6336540"/>
                <a:ext cx="102425" cy="10242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TextBox 115"/>
              <p:cNvSpPr txBox="1"/>
              <p:nvPr/>
            </p:nvSpPr>
            <p:spPr>
              <a:xfrm>
                <a:off x="2210394" y="6264642"/>
                <a:ext cx="1180156" cy="246221"/>
              </a:xfrm>
              <a:prstGeom prst="rect">
                <a:avLst/>
              </a:prstGeom>
              <a:noFill/>
            </p:spPr>
            <p:txBody>
              <a:bodyPr wrap="none" rtlCol="0">
                <a:spAutoFit/>
              </a:bodyPr>
              <a:lstStyle/>
              <a:p>
                <a:r>
                  <a:rPr lang="en-US" sz="1000" dirty="0" smtClean="0">
                    <a:latin typeface="Arial"/>
                    <a:cs typeface="Arial"/>
                  </a:rPr>
                  <a:t>Terminating</a:t>
                </a:r>
                <a:r>
                  <a:rPr lang="en-US" sz="1000" i="1" dirty="0" smtClean="0">
                    <a:latin typeface="Arial"/>
                    <a:cs typeface="Arial"/>
                  </a:rPr>
                  <a:t>* </a:t>
                </a:r>
                <a:r>
                  <a:rPr lang="en-US" sz="1000" dirty="0" smtClean="0">
                    <a:latin typeface="Arial"/>
                    <a:cs typeface="Arial"/>
                  </a:rPr>
                  <a:t>STP</a:t>
                </a:r>
                <a:endParaRPr lang="en-US" sz="1000" dirty="0">
                  <a:latin typeface="Arial"/>
                  <a:cs typeface="Arial"/>
                </a:endParaRPr>
              </a:p>
            </p:txBody>
          </p:sp>
        </p:grpSp>
        <p:grpSp>
          <p:nvGrpSpPr>
            <p:cNvPr id="8" name="Group 59"/>
            <p:cNvGrpSpPr/>
            <p:nvPr/>
          </p:nvGrpSpPr>
          <p:grpSpPr>
            <a:xfrm>
              <a:off x="4277766" y="6201323"/>
              <a:ext cx="1368179" cy="246221"/>
              <a:chOff x="2107969" y="6264642"/>
              <a:chExt cx="1368179" cy="246221"/>
            </a:xfrm>
          </p:grpSpPr>
          <p:sp>
            <p:nvSpPr>
              <p:cNvPr id="113" name="Oval 112"/>
              <p:cNvSpPr/>
              <p:nvPr/>
            </p:nvSpPr>
            <p:spPr>
              <a:xfrm>
                <a:off x="2107969" y="6336540"/>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4" name="TextBox 113"/>
              <p:cNvSpPr txBox="1"/>
              <p:nvPr/>
            </p:nvSpPr>
            <p:spPr>
              <a:xfrm>
                <a:off x="2210394" y="6264642"/>
                <a:ext cx="1265754" cy="246221"/>
              </a:xfrm>
              <a:prstGeom prst="rect">
                <a:avLst/>
              </a:prstGeom>
              <a:noFill/>
            </p:spPr>
            <p:txBody>
              <a:bodyPr wrap="none" rtlCol="0">
                <a:spAutoFit/>
              </a:bodyPr>
              <a:lstStyle/>
              <a:p>
                <a:r>
                  <a:rPr lang="en-US" sz="1000" dirty="0" smtClean="0">
                    <a:latin typeface="Arial"/>
                    <a:cs typeface="Arial"/>
                  </a:rPr>
                  <a:t>Intermediate* STP</a:t>
                </a:r>
              </a:p>
            </p:txBody>
          </p:sp>
        </p:grpSp>
      </p:grpSp>
      <p:sp>
        <p:nvSpPr>
          <p:cNvPr id="69" name="TextBox 68"/>
          <p:cNvSpPr txBox="1"/>
          <p:nvPr/>
        </p:nvSpPr>
        <p:spPr>
          <a:xfrm>
            <a:off x="4067012" y="1683505"/>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a:latin typeface="Arial"/>
                <a:cs typeface="Arial"/>
              </a:rPr>
              <a:t>A</a:t>
            </a:r>
            <a:r>
              <a:rPr lang="en-US" sz="1000" dirty="0" smtClean="0">
                <a:latin typeface="Arial"/>
                <a:cs typeface="Arial"/>
              </a:rPr>
              <a:t>.2</a:t>
            </a:r>
            <a:endParaRPr lang="en-US" sz="1000" dirty="0">
              <a:latin typeface="Arial"/>
              <a:cs typeface="Arial"/>
            </a:endParaRPr>
          </a:p>
        </p:txBody>
      </p:sp>
      <p:sp>
        <p:nvSpPr>
          <p:cNvPr id="70" name="TextBox 69"/>
          <p:cNvSpPr txBox="1"/>
          <p:nvPr/>
        </p:nvSpPr>
        <p:spPr>
          <a:xfrm>
            <a:off x="4728045" y="912303"/>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B.1</a:t>
            </a:r>
            <a:endParaRPr lang="en-US" sz="1000" dirty="0">
              <a:latin typeface="Arial"/>
              <a:cs typeface="Arial"/>
            </a:endParaRPr>
          </a:p>
        </p:txBody>
      </p:sp>
      <p:sp>
        <p:nvSpPr>
          <p:cNvPr id="73" name="TextBox 72"/>
          <p:cNvSpPr txBox="1"/>
          <p:nvPr/>
        </p:nvSpPr>
        <p:spPr>
          <a:xfrm>
            <a:off x="4608583" y="1683241"/>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B.2</a:t>
            </a:r>
            <a:endParaRPr lang="en-US" sz="1000" dirty="0">
              <a:latin typeface="Arial"/>
              <a:cs typeface="Arial"/>
            </a:endParaRPr>
          </a:p>
        </p:txBody>
      </p:sp>
      <p:sp>
        <p:nvSpPr>
          <p:cNvPr id="74" name="Rectangle 73"/>
          <p:cNvSpPr/>
          <p:nvPr/>
        </p:nvSpPr>
        <p:spPr>
          <a:xfrm>
            <a:off x="5996972" y="2723756"/>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75" name="Rectangle 74"/>
          <p:cNvSpPr/>
          <p:nvPr/>
        </p:nvSpPr>
        <p:spPr>
          <a:xfrm>
            <a:off x="6890675" y="2723756"/>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76" name="Rectangle 75"/>
          <p:cNvSpPr/>
          <p:nvPr/>
        </p:nvSpPr>
        <p:spPr>
          <a:xfrm>
            <a:off x="6434784" y="2723756"/>
            <a:ext cx="393566"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cxnSp>
        <p:nvCxnSpPr>
          <p:cNvPr id="77" name="Straight Connector 76"/>
          <p:cNvCxnSpPr/>
          <p:nvPr/>
        </p:nvCxnSpPr>
        <p:spPr>
          <a:xfrm>
            <a:off x="1965233" y="3865866"/>
            <a:ext cx="105095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a:off x="1965233" y="4252583"/>
            <a:ext cx="1050956" cy="0"/>
          </a:xfrm>
          <a:prstGeom prst="line">
            <a:avLst/>
          </a:prstGeom>
        </p:spPr>
        <p:style>
          <a:lnRef idx="2">
            <a:schemeClr val="accent1"/>
          </a:lnRef>
          <a:fillRef idx="0">
            <a:schemeClr val="accent1"/>
          </a:fillRef>
          <a:effectRef idx="1">
            <a:schemeClr val="accent1"/>
          </a:effectRef>
          <a:fontRef idx="minor">
            <a:schemeClr val="tx1"/>
          </a:fontRef>
        </p:style>
      </p:cxnSp>
      <p:sp>
        <p:nvSpPr>
          <p:cNvPr id="79" name="Cloud 78"/>
          <p:cNvSpPr/>
          <p:nvPr/>
        </p:nvSpPr>
        <p:spPr>
          <a:xfrm>
            <a:off x="2853125" y="3636968"/>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t>
            </a:r>
            <a:r>
              <a:rPr lang="en-US" sz="1400" dirty="0">
                <a:solidFill>
                  <a:srgbClr val="000000"/>
                </a:solidFill>
                <a:latin typeface="Arial"/>
                <a:cs typeface="Arial"/>
              </a:rPr>
              <a:t>B</a:t>
            </a:r>
          </a:p>
        </p:txBody>
      </p:sp>
      <p:sp>
        <p:nvSpPr>
          <p:cNvPr id="80" name="Cloud 79"/>
          <p:cNvSpPr/>
          <p:nvPr/>
        </p:nvSpPr>
        <p:spPr>
          <a:xfrm>
            <a:off x="790864" y="3630256"/>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a:t>
            </a:r>
            <a:endParaRPr lang="en-US" sz="1400" dirty="0">
              <a:solidFill>
                <a:srgbClr val="000000"/>
              </a:solidFill>
              <a:latin typeface="Arial"/>
              <a:cs typeface="Arial"/>
            </a:endParaRPr>
          </a:p>
        </p:txBody>
      </p:sp>
      <p:sp>
        <p:nvSpPr>
          <p:cNvPr id="81" name="Oval 80"/>
          <p:cNvSpPr/>
          <p:nvPr/>
        </p:nvSpPr>
        <p:spPr>
          <a:xfrm>
            <a:off x="2040963" y="3814653"/>
            <a:ext cx="102425" cy="10242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Oval 81"/>
          <p:cNvSpPr/>
          <p:nvPr/>
        </p:nvSpPr>
        <p:spPr>
          <a:xfrm>
            <a:off x="1989751" y="4201370"/>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TextBox 82"/>
          <p:cNvSpPr txBox="1"/>
          <p:nvPr/>
        </p:nvSpPr>
        <p:spPr>
          <a:xfrm>
            <a:off x="2108289" y="3483263"/>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a:latin typeface="Arial"/>
                <a:cs typeface="Arial"/>
              </a:rPr>
              <a:t>A</a:t>
            </a:r>
            <a:r>
              <a:rPr lang="en-US" sz="1000" dirty="0" smtClean="0">
                <a:latin typeface="Arial"/>
                <a:cs typeface="Arial"/>
              </a:rPr>
              <a:t>.1</a:t>
            </a:r>
            <a:endParaRPr lang="en-US" sz="1000" dirty="0">
              <a:latin typeface="Arial"/>
              <a:cs typeface="Arial"/>
            </a:endParaRPr>
          </a:p>
        </p:txBody>
      </p:sp>
      <p:sp>
        <p:nvSpPr>
          <p:cNvPr id="84" name="Oval 83"/>
          <p:cNvSpPr/>
          <p:nvPr/>
        </p:nvSpPr>
        <p:spPr>
          <a:xfrm>
            <a:off x="2829564" y="4216289"/>
            <a:ext cx="102425" cy="10242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Oval 91"/>
          <p:cNvSpPr/>
          <p:nvPr/>
        </p:nvSpPr>
        <p:spPr>
          <a:xfrm>
            <a:off x="2958451" y="3816720"/>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TextBox 92"/>
          <p:cNvSpPr txBox="1"/>
          <p:nvPr/>
        </p:nvSpPr>
        <p:spPr>
          <a:xfrm>
            <a:off x="1989751" y="4252583"/>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a:latin typeface="Arial"/>
                <a:cs typeface="Arial"/>
              </a:rPr>
              <a:t>A</a:t>
            </a:r>
            <a:r>
              <a:rPr lang="en-US" sz="1000" dirty="0" smtClean="0">
                <a:latin typeface="Arial"/>
                <a:cs typeface="Arial"/>
              </a:rPr>
              <a:t>.2</a:t>
            </a:r>
            <a:endParaRPr lang="en-US" sz="1000" dirty="0">
              <a:latin typeface="Arial"/>
              <a:cs typeface="Arial"/>
            </a:endParaRPr>
          </a:p>
        </p:txBody>
      </p:sp>
      <p:sp>
        <p:nvSpPr>
          <p:cNvPr id="98" name="TextBox 97"/>
          <p:cNvSpPr txBox="1"/>
          <p:nvPr/>
        </p:nvSpPr>
        <p:spPr>
          <a:xfrm>
            <a:off x="2650784" y="3481381"/>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B.1</a:t>
            </a:r>
            <a:endParaRPr lang="en-US" sz="1000" dirty="0">
              <a:latin typeface="Arial"/>
              <a:cs typeface="Arial"/>
            </a:endParaRPr>
          </a:p>
        </p:txBody>
      </p:sp>
      <p:sp>
        <p:nvSpPr>
          <p:cNvPr id="101" name="TextBox 100"/>
          <p:cNvSpPr txBox="1"/>
          <p:nvPr/>
        </p:nvSpPr>
        <p:spPr>
          <a:xfrm>
            <a:off x="2531322" y="4252319"/>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B.2</a:t>
            </a:r>
            <a:endParaRPr lang="en-US" sz="1000" dirty="0">
              <a:latin typeface="Arial"/>
              <a:cs typeface="Arial"/>
            </a:endParaRPr>
          </a:p>
        </p:txBody>
      </p:sp>
      <p:cxnSp>
        <p:nvCxnSpPr>
          <p:cNvPr id="134" name="Straight Connector 133"/>
          <p:cNvCxnSpPr/>
          <p:nvPr/>
        </p:nvCxnSpPr>
        <p:spPr>
          <a:xfrm>
            <a:off x="2132633" y="3872906"/>
            <a:ext cx="871706" cy="0"/>
          </a:xfrm>
          <a:prstGeom prst="line">
            <a:avLst/>
          </a:prstGeom>
          <a:ln>
            <a:solidFill>
              <a:srgbClr val="FF0000"/>
            </a:solidFill>
            <a:prstDash val="sysDash"/>
          </a:ln>
        </p:spPr>
        <p:style>
          <a:lnRef idx="2">
            <a:schemeClr val="accent1"/>
          </a:lnRef>
          <a:fillRef idx="0">
            <a:schemeClr val="accent1"/>
          </a:fillRef>
          <a:effectRef idx="1">
            <a:schemeClr val="accent1"/>
          </a:effectRef>
          <a:fontRef idx="minor">
            <a:schemeClr val="tx1"/>
          </a:fontRef>
        </p:style>
      </p:cxnSp>
      <p:sp>
        <p:nvSpPr>
          <p:cNvPr id="135" name="Freeform 134"/>
          <p:cNvSpPr/>
          <p:nvPr/>
        </p:nvSpPr>
        <p:spPr>
          <a:xfrm flipH="1">
            <a:off x="2889541" y="3897394"/>
            <a:ext cx="284600" cy="355189"/>
          </a:xfrm>
          <a:custGeom>
            <a:avLst/>
            <a:gdLst>
              <a:gd name="connsiteX0" fmla="*/ 203416 w 203416"/>
              <a:gd name="connsiteY0" fmla="*/ 0 h 381000"/>
              <a:gd name="connsiteX1" fmla="*/ 216 w 203416"/>
              <a:gd name="connsiteY1" fmla="*/ 169333 h 381000"/>
              <a:gd name="connsiteX2" fmla="*/ 161082 w 203416"/>
              <a:gd name="connsiteY2" fmla="*/ 381000 h 381000"/>
              <a:gd name="connsiteX0" fmla="*/ 204557 w 297690"/>
              <a:gd name="connsiteY0" fmla="*/ 0 h 440267"/>
              <a:gd name="connsiteX1" fmla="*/ 1357 w 297690"/>
              <a:gd name="connsiteY1" fmla="*/ 169333 h 440267"/>
              <a:gd name="connsiteX2" fmla="*/ 297690 w 297690"/>
              <a:gd name="connsiteY2" fmla="*/ 440267 h 440267"/>
              <a:gd name="connsiteX0" fmla="*/ 206114 w 350047"/>
              <a:gd name="connsiteY0" fmla="*/ 0 h 406401"/>
              <a:gd name="connsiteX1" fmla="*/ 2914 w 350047"/>
              <a:gd name="connsiteY1" fmla="*/ 169333 h 406401"/>
              <a:gd name="connsiteX2" fmla="*/ 350047 w 350047"/>
              <a:gd name="connsiteY2" fmla="*/ 406401 h 406401"/>
              <a:gd name="connsiteX0" fmla="*/ 140667 w 284600"/>
              <a:gd name="connsiteY0" fmla="*/ 0 h 406401"/>
              <a:gd name="connsiteX1" fmla="*/ 5200 w 284600"/>
              <a:gd name="connsiteY1" fmla="*/ 270933 h 406401"/>
              <a:gd name="connsiteX2" fmla="*/ 284600 w 284600"/>
              <a:gd name="connsiteY2" fmla="*/ 406401 h 406401"/>
            </a:gdLst>
            <a:ahLst/>
            <a:cxnLst>
              <a:cxn ang="0">
                <a:pos x="connsiteX0" y="connsiteY0"/>
              </a:cxn>
              <a:cxn ang="0">
                <a:pos x="connsiteX1" y="connsiteY1"/>
              </a:cxn>
              <a:cxn ang="0">
                <a:pos x="connsiteX2" y="connsiteY2"/>
              </a:cxn>
            </a:cxnLst>
            <a:rect l="l" t="t" r="r" b="b"/>
            <a:pathLst>
              <a:path w="284600" h="406401">
                <a:moveTo>
                  <a:pt x="140667" y="0"/>
                </a:moveTo>
                <a:cubicBezTo>
                  <a:pt x="42595" y="52916"/>
                  <a:pt x="-18789" y="203199"/>
                  <a:pt x="5200" y="270933"/>
                </a:cubicBezTo>
                <a:cubicBezTo>
                  <a:pt x="29189" y="338667"/>
                  <a:pt x="284600" y="406401"/>
                  <a:pt x="284600" y="406401"/>
                </a:cubicBezTo>
              </a:path>
            </a:pathLst>
          </a:custGeom>
          <a:ln>
            <a:solidFill>
              <a:srgbClr val="FF0000"/>
            </a:solidFill>
            <a:prstDash val="sys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TextBox 41"/>
          <p:cNvSpPr txBox="1"/>
          <p:nvPr/>
        </p:nvSpPr>
        <p:spPr>
          <a:xfrm>
            <a:off x="2047304" y="4686560"/>
            <a:ext cx="782260" cy="369332"/>
          </a:xfrm>
          <a:prstGeom prst="rect">
            <a:avLst/>
          </a:prstGeom>
          <a:noFill/>
        </p:spPr>
        <p:txBody>
          <a:bodyPr wrap="none" rtlCol="0">
            <a:spAutoFit/>
          </a:bodyPr>
          <a:lstStyle/>
          <a:p>
            <a:r>
              <a:rPr lang="en-US" dirty="0" smtClean="0"/>
              <a:t>Path 1</a:t>
            </a:r>
            <a:endParaRPr lang="en-US" dirty="0"/>
          </a:p>
        </p:txBody>
      </p:sp>
      <p:cxnSp>
        <p:nvCxnSpPr>
          <p:cNvPr id="136" name="Straight Connector 135"/>
          <p:cNvCxnSpPr/>
          <p:nvPr/>
        </p:nvCxnSpPr>
        <p:spPr>
          <a:xfrm>
            <a:off x="6124702" y="3949346"/>
            <a:ext cx="105095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7" name="Straight Connector 136"/>
          <p:cNvCxnSpPr/>
          <p:nvPr/>
        </p:nvCxnSpPr>
        <p:spPr>
          <a:xfrm>
            <a:off x="6124702" y="4336063"/>
            <a:ext cx="1050956" cy="0"/>
          </a:xfrm>
          <a:prstGeom prst="line">
            <a:avLst/>
          </a:prstGeom>
        </p:spPr>
        <p:style>
          <a:lnRef idx="2">
            <a:schemeClr val="accent1"/>
          </a:lnRef>
          <a:fillRef idx="0">
            <a:schemeClr val="accent1"/>
          </a:fillRef>
          <a:effectRef idx="1">
            <a:schemeClr val="accent1"/>
          </a:effectRef>
          <a:fontRef idx="minor">
            <a:schemeClr val="tx1"/>
          </a:fontRef>
        </p:style>
      </p:cxnSp>
      <p:sp>
        <p:nvSpPr>
          <p:cNvPr id="138" name="Cloud 137"/>
          <p:cNvSpPr/>
          <p:nvPr/>
        </p:nvSpPr>
        <p:spPr>
          <a:xfrm>
            <a:off x="7012594" y="3720448"/>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t>
            </a:r>
            <a:r>
              <a:rPr lang="en-US" sz="1400" dirty="0">
                <a:solidFill>
                  <a:srgbClr val="000000"/>
                </a:solidFill>
                <a:latin typeface="Arial"/>
                <a:cs typeface="Arial"/>
              </a:rPr>
              <a:t>B</a:t>
            </a:r>
          </a:p>
        </p:txBody>
      </p:sp>
      <p:sp>
        <p:nvSpPr>
          <p:cNvPr id="139" name="Cloud 138"/>
          <p:cNvSpPr/>
          <p:nvPr/>
        </p:nvSpPr>
        <p:spPr>
          <a:xfrm>
            <a:off x="4950333" y="3713736"/>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a:t>
            </a:r>
            <a:endParaRPr lang="en-US" sz="1400" dirty="0">
              <a:solidFill>
                <a:srgbClr val="000000"/>
              </a:solidFill>
              <a:latin typeface="Arial"/>
              <a:cs typeface="Arial"/>
            </a:endParaRPr>
          </a:p>
        </p:txBody>
      </p:sp>
      <p:sp>
        <p:nvSpPr>
          <p:cNvPr id="140" name="Oval 139"/>
          <p:cNvSpPr/>
          <p:nvPr/>
        </p:nvSpPr>
        <p:spPr>
          <a:xfrm>
            <a:off x="6200432" y="3898133"/>
            <a:ext cx="102425" cy="10242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p:cNvSpPr/>
          <p:nvPr/>
        </p:nvSpPr>
        <p:spPr>
          <a:xfrm>
            <a:off x="6149220" y="4284850"/>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6267758" y="3566743"/>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a:latin typeface="Arial"/>
                <a:cs typeface="Arial"/>
              </a:rPr>
              <a:t>A</a:t>
            </a:r>
            <a:r>
              <a:rPr lang="en-US" sz="1000" dirty="0" smtClean="0">
                <a:latin typeface="Arial"/>
                <a:cs typeface="Arial"/>
              </a:rPr>
              <a:t>.1</a:t>
            </a:r>
            <a:endParaRPr lang="en-US" sz="1000" dirty="0">
              <a:latin typeface="Arial"/>
              <a:cs typeface="Arial"/>
            </a:endParaRPr>
          </a:p>
        </p:txBody>
      </p:sp>
      <p:sp>
        <p:nvSpPr>
          <p:cNvPr id="143" name="Oval 142"/>
          <p:cNvSpPr/>
          <p:nvPr/>
        </p:nvSpPr>
        <p:spPr>
          <a:xfrm>
            <a:off x="6989033" y="4299769"/>
            <a:ext cx="102425" cy="10242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 name="Oval 143"/>
          <p:cNvSpPr/>
          <p:nvPr/>
        </p:nvSpPr>
        <p:spPr>
          <a:xfrm>
            <a:off x="7117920" y="3900200"/>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5" name="TextBox 144"/>
          <p:cNvSpPr txBox="1"/>
          <p:nvPr/>
        </p:nvSpPr>
        <p:spPr>
          <a:xfrm>
            <a:off x="6149220" y="4336063"/>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a:latin typeface="Arial"/>
                <a:cs typeface="Arial"/>
              </a:rPr>
              <a:t>A</a:t>
            </a:r>
            <a:r>
              <a:rPr lang="en-US" sz="1000" dirty="0" smtClean="0">
                <a:latin typeface="Arial"/>
                <a:cs typeface="Arial"/>
              </a:rPr>
              <a:t>.2</a:t>
            </a:r>
            <a:endParaRPr lang="en-US" sz="1000" dirty="0">
              <a:latin typeface="Arial"/>
              <a:cs typeface="Arial"/>
            </a:endParaRPr>
          </a:p>
        </p:txBody>
      </p:sp>
      <p:sp>
        <p:nvSpPr>
          <p:cNvPr id="146" name="TextBox 145"/>
          <p:cNvSpPr txBox="1"/>
          <p:nvPr/>
        </p:nvSpPr>
        <p:spPr>
          <a:xfrm>
            <a:off x="6810253" y="3564861"/>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B.1</a:t>
            </a:r>
            <a:endParaRPr lang="en-US" sz="1000" dirty="0">
              <a:latin typeface="Arial"/>
              <a:cs typeface="Arial"/>
            </a:endParaRPr>
          </a:p>
        </p:txBody>
      </p:sp>
      <p:sp>
        <p:nvSpPr>
          <p:cNvPr id="147" name="TextBox 146"/>
          <p:cNvSpPr txBox="1"/>
          <p:nvPr/>
        </p:nvSpPr>
        <p:spPr>
          <a:xfrm>
            <a:off x="6690791" y="4335799"/>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B.2</a:t>
            </a:r>
            <a:endParaRPr lang="en-US" sz="1000" dirty="0">
              <a:latin typeface="Arial"/>
              <a:cs typeface="Arial"/>
            </a:endParaRPr>
          </a:p>
        </p:txBody>
      </p:sp>
      <p:cxnSp>
        <p:nvCxnSpPr>
          <p:cNvPr id="148" name="Straight Connector 147"/>
          <p:cNvCxnSpPr/>
          <p:nvPr/>
        </p:nvCxnSpPr>
        <p:spPr>
          <a:xfrm>
            <a:off x="6140888" y="4364519"/>
            <a:ext cx="871706" cy="0"/>
          </a:xfrm>
          <a:prstGeom prst="line">
            <a:avLst/>
          </a:prstGeom>
          <a:ln>
            <a:solidFill>
              <a:srgbClr val="FF0000"/>
            </a:solidFill>
            <a:prstDash val="sysDash"/>
          </a:ln>
        </p:spPr>
        <p:style>
          <a:lnRef idx="2">
            <a:schemeClr val="accent1"/>
          </a:lnRef>
          <a:fillRef idx="0">
            <a:schemeClr val="accent1"/>
          </a:fillRef>
          <a:effectRef idx="1">
            <a:schemeClr val="accent1"/>
          </a:effectRef>
          <a:fontRef idx="minor">
            <a:schemeClr val="tx1"/>
          </a:fontRef>
        </p:style>
      </p:cxnSp>
      <p:sp>
        <p:nvSpPr>
          <p:cNvPr id="150" name="TextBox 149"/>
          <p:cNvSpPr txBox="1"/>
          <p:nvPr/>
        </p:nvSpPr>
        <p:spPr>
          <a:xfrm>
            <a:off x="6206773" y="4718643"/>
            <a:ext cx="782260" cy="369332"/>
          </a:xfrm>
          <a:prstGeom prst="rect">
            <a:avLst/>
          </a:prstGeom>
          <a:noFill/>
        </p:spPr>
        <p:txBody>
          <a:bodyPr wrap="none" rtlCol="0">
            <a:spAutoFit/>
          </a:bodyPr>
          <a:lstStyle/>
          <a:p>
            <a:r>
              <a:rPr lang="en-US" dirty="0" smtClean="0"/>
              <a:t>Path 2</a:t>
            </a:r>
            <a:endParaRPr lang="en-US" dirty="0"/>
          </a:p>
        </p:txBody>
      </p:sp>
      <p:sp>
        <p:nvSpPr>
          <p:cNvPr id="40" name="Freeform 39"/>
          <p:cNvSpPr/>
          <p:nvPr/>
        </p:nvSpPr>
        <p:spPr>
          <a:xfrm>
            <a:off x="6003357" y="3966853"/>
            <a:ext cx="203416" cy="381000"/>
          </a:xfrm>
          <a:custGeom>
            <a:avLst/>
            <a:gdLst>
              <a:gd name="connsiteX0" fmla="*/ 203416 w 203416"/>
              <a:gd name="connsiteY0" fmla="*/ 0 h 381000"/>
              <a:gd name="connsiteX1" fmla="*/ 216 w 203416"/>
              <a:gd name="connsiteY1" fmla="*/ 169333 h 381000"/>
              <a:gd name="connsiteX2" fmla="*/ 161082 w 203416"/>
              <a:gd name="connsiteY2" fmla="*/ 381000 h 381000"/>
            </a:gdLst>
            <a:ahLst/>
            <a:cxnLst>
              <a:cxn ang="0">
                <a:pos x="connsiteX0" y="connsiteY0"/>
              </a:cxn>
              <a:cxn ang="0">
                <a:pos x="connsiteX1" y="connsiteY1"/>
              </a:cxn>
              <a:cxn ang="0">
                <a:pos x="connsiteX2" y="connsiteY2"/>
              </a:cxn>
            </a:cxnLst>
            <a:rect l="l" t="t" r="r" b="b"/>
            <a:pathLst>
              <a:path w="203416" h="381000">
                <a:moveTo>
                  <a:pt x="203416" y="0"/>
                </a:moveTo>
                <a:cubicBezTo>
                  <a:pt x="105344" y="52916"/>
                  <a:pt x="7272" y="105833"/>
                  <a:pt x="216" y="169333"/>
                </a:cubicBezTo>
                <a:cubicBezTo>
                  <a:pt x="-6840" y="232833"/>
                  <a:pt x="161082" y="381000"/>
                  <a:pt x="161082" y="381000"/>
                </a:cubicBezTo>
              </a:path>
            </a:pathLst>
          </a:custGeom>
          <a:ln>
            <a:solidFill>
              <a:srgbClr val="FF0000"/>
            </a:solidFill>
            <a:prstDash val="sys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1" name="Rectangle 150"/>
          <p:cNvSpPr/>
          <p:nvPr/>
        </p:nvSpPr>
        <p:spPr>
          <a:xfrm>
            <a:off x="2999893" y="2723756"/>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152" name="Rectangle 151"/>
          <p:cNvSpPr/>
          <p:nvPr/>
        </p:nvSpPr>
        <p:spPr>
          <a:xfrm>
            <a:off x="3009871" y="2410483"/>
            <a:ext cx="36167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87" name="TextBox 86"/>
          <p:cNvSpPr txBox="1"/>
          <p:nvPr/>
        </p:nvSpPr>
        <p:spPr>
          <a:xfrm>
            <a:off x="1976861" y="2086692"/>
            <a:ext cx="5680167" cy="1477328"/>
          </a:xfrm>
          <a:prstGeom prst="rect">
            <a:avLst/>
          </a:prstGeom>
          <a:noFill/>
        </p:spPr>
        <p:txBody>
          <a:bodyPr wrap="square" rtlCol="0">
            <a:spAutoFit/>
          </a:bodyPr>
          <a:lstStyle/>
          <a:p>
            <a:r>
              <a:rPr lang="en-US" b="1" dirty="0" smtClean="0"/>
              <a:t>Request						Valid Path Solutions</a:t>
            </a:r>
          </a:p>
          <a:p>
            <a:r>
              <a:rPr lang="en-US" dirty="0" smtClean="0"/>
              <a:t>  A-Point = A.1					  Path 1: A.</a:t>
            </a:r>
            <a:r>
              <a:rPr lang="en-US" dirty="0" smtClean="0"/>
              <a:t>1, B.1, B.2</a:t>
            </a:r>
          </a:p>
          <a:p>
            <a:r>
              <a:rPr lang="en-US" dirty="0"/>
              <a:t> </a:t>
            </a:r>
            <a:r>
              <a:rPr lang="en-US" dirty="0" smtClean="0"/>
              <a:t> Z-Point = B.2                                       Path 2: A.1, A.2, B.2</a:t>
            </a:r>
          </a:p>
          <a:p>
            <a:r>
              <a:rPr lang="en-US" dirty="0" smtClean="0"/>
              <a:t>Path 1 and Path 2 are not compatible! Their respective ingress and egress points reside in different networks!   </a:t>
            </a:r>
            <a:endParaRPr lang="en-US" dirty="0" smtClean="0"/>
          </a:p>
        </p:txBody>
      </p:sp>
      <p:sp>
        <p:nvSpPr>
          <p:cNvPr id="153" name="TextBox 152"/>
          <p:cNvSpPr txBox="1"/>
          <p:nvPr/>
        </p:nvSpPr>
        <p:spPr>
          <a:xfrm>
            <a:off x="551477" y="5055892"/>
            <a:ext cx="8353136" cy="923330"/>
          </a:xfrm>
          <a:prstGeom prst="rect">
            <a:avLst/>
          </a:prstGeom>
          <a:noFill/>
        </p:spPr>
        <p:txBody>
          <a:bodyPr wrap="square" rtlCol="0">
            <a:spAutoFit/>
          </a:bodyPr>
          <a:lstStyle/>
          <a:p>
            <a:r>
              <a:rPr lang="en-US" dirty="0" smtClean="0"/>
              <a:t>Since there are no intermediate SDPs, EROs </a:t>
            </a:r>
            <a:r>
              <a:rPr lang="en-US" dirty="0" smtClean="0"/>
              <a:t>are irrelevant to resolving </a:t>
            </a:r>
            <a:r>
              <a:rPr lang="en-US" dirty="0" smtClean="0"/>
              <a:t>path ambiguity.</a:t>
            </a:r>
          </a:p>
          <a:p>
            <a:r>
              <a:rPr lang="en-US" dirty="0" smtClean="0"/>
              <a:t>The ambiguity exists for A.1&gt;A.2 as well.  And B.1&gt;B.2.  And B.1&gt;A.2.</a:t>
            </a:r>
            <a:endParaRPr lang="en-US" dirty="0" smtClean="0"/>
          </a:p>
          <a:p>
            <a:r>
              <a:rPr lang="en-US" dirty="0" smtClean="0"/>
              <a:t>Only one reservation segment is correct.  The other will not work.</a:t>
            </a:r>
            <a:endParaRPr lang="en-US" dirty="0" smtClean="0"/>
          </a:p>
        </p:txBody>
      </p:sp>
    </p:spTree>
    <p:extLst>
      <p:ext uri="{BB962C8B-B14F-4D97-AF65-F5344CB8AC3E}">
        <p14:creationId xmlns:p14="http://schemas.microsoft.com/office/powerpoint/2010/main" val="23884168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Connector 71"/>
          <p:cNvCxnSpPr/>
          <p:nvPr/>
        </p:nvCxnSpPr>
        <p:spPr>
          <a:xfrm>
            <a:off x="4151397" y="1248467"/>
            <a:ext cx="105095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4087181" y="1108636"/>
            <a:ext cx="105095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a:off x="4042494" y="1581905"/>
            <a:ext cx="1050956"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Cloud 8"/>
          <p:cNvSpPr/>
          <p:nvPr/>
        </p:nvSpPr>
        <p:spPr>
          <a:xfrm>
            <a:off x="4930386" y="966290"/>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t>
            </a:r>
            <a:r>
              <a:rPr lang="en-US" sz="1400" dirty="0">
                <a:solidFill>
                  <a:srgbClr val="000000"/>
                </a:solidFill>
                <a:latin typeface="Arial"/>
                <a:cs typeface="Arial"/>
              </a:rPr>
              <a:t>B</a:t>
            </a:r>
          </a:p>
        </p:txBody>
      </p:sp>
      <p:sp>
        <p:nvSpPr>
          <p:cNvPr id="32" name="Cloud 31"/>
          <p:cNvSpPr/>
          <p:nvPr/>
        </p:nvSpPr>
        <p:spPr>
          <a:xfrm>
            <a:off x="2868125" y="959578"/>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a:t>
            </a:r>
            <a:endParaRPr lang="en-US" sz="1400" dirty="0">
              <a:solidFill>
                <a:srgbClr val="000000"/>
              </a:solidFill>
              <a:latin typeface="Arial"/>
              <a:cs typeface="Arial"/>
            </a:endParaRPr>
          </a:p>
        </p:txBody>
      </p:sp>
      <p:sp>
        <p:nvSpPr>
          <p:cNvPr id="31" name="TextBox 30"/>
          <p:cNvSpPr txBox="1"/>
          <p:nvPr/>
        </p:nvSpPr>
        <p:spPr>
          <a:xfrm>
            <a:off x="2134867" y="226992"/>
            <a:ext cx="4234578" cy="523220"/>
          </a:xfrm>
          <a:prstGeom prst="rect">
            <a:avLst/>
          </a:prstGeom>
          <a:noFill/>
        </p:spPr>
        <p:txBody>
          <a:bodyPr wrap="none" rtlCol="0">
            <a:spAutoFit/>
          </a:bodyPr>
          <a:lstStyle/>
          <a:p>
            <a:pPr algn="ctr"/>
            <a:r>
              <a:rPr lang="en-US" sz="2800" b="1" dirty="0" smtClean="0"/>
              <a:t>JS proposal: Oriented STPs:</a:t>
            </a:r>
            <a:endParaRPr lang="en-US" sz="2800" b="1" dirty="0"/>
          </a:p>
        </p:txBody>
      </p:sp>
      <p:sp>
        <p:nvSpPr>
          <p:cNvPr id="45" name="TextBox 44"/>
          <p:cNvSpPr txBox="1"/>
          <p:nvPr/>
        </p:nvSpPr>
        <p:spPr>
          <a:xfrm>
            <a:off x="4120312" y="862415"/>
            <a:ext cx="556563" cy="246221"/>
          </a:xfrm>
          <a:prstGeom prst="rect">
            <a:avLst/>
          </a:prstGeom>
          <a:noFill/>
        </p:spPr>
        <p:txBody>
          <a:bodyPr wrap="none" rtlCol="0">
            <a:spAutoFit/>
          </a:bodyPr>
          <a:lstStyle/>
          <a:p>
            <a:pPr algn="ctr"/>
            <a:r>
              <a:rPr lang="en-US" sz="1000" dirty="0" smtClean="0">
                <a:latin typeface="Arial"/>
                <a:cs typeface="Arial"/>
              </a:rPr>
              <a:t>A</a:t>
            </a:r>
            <a:r>
              <a:rPr lang="en-US" sz="1000" dirty="0" smtClean="0">
                <a:latin typeface="Arial"/>
                <a:cs typeface="Arial"/>
              </a:rPr>
              <a:t>.</a:t>
            </a:r>
            <a:r>
              <a:rPr lang="en-US" sz="1000" dirty="0" smtClean="0">
                <a:latin typeface="Arial"/>
                <a:cs typeface="Arial"/>
              </a:rPr>
              <a:t>1out</a:t>
            </a:r>
            <a:endParaRPr lang="en-US" sz="1000" dirty="0">
              <a:latin typeface="Arial"/>
              <a:cs typeface="Arial"/>
            </a:endParaRPr>
          </a:p>
        </p:txBody>
      </p:sp>
      <p:sp>
        <p:nvSpPr>
          <p:cNvPr id="94" name="Rectangle 93"/>
          <p:cNvSpPr/>
          <p:nvPr/>
        </p:nvSpPr>
        <p:spPr>
          <a:xfrm>
            <a:off x="5936668" y="2308883"/>
            <a:ext cx="644306"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95" name="Rectangle 94"/>
          <p:cNvSpPr/>
          <p:nvPr/>
        </p:nvSpPr>
        <p:spPr>
          <a:xfrm>
            <a:off x="7290590" y="2308883"/>
            <a:ext cx="640560"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100" name="Rectangle 99"/>
          <p:cNvSpPr/>
          <p:nvPr/>
        </p:nvSpPr>
        <p:spPr>
          <a:xfrm>
            <a:off x="6685995" y="2308883"/>
            <a:ext cx="534350" cy="22536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70" name="TextBox 69"/>
          <p:cNvSpPr txBox="1"/>
          <p:nvPr/>
        </p:nvSpPr>
        <p:spPr>
          <a:xfrm>
            <a:off x="4761476" y="821303"/>
            <a:ext cx="476963" cy="246221"/>
          </a:xfrm>
          <a:prstGeom prst="rect">
            <a:avLst/>
          </a:prstGeom>
          <a:noFill/>
        </p:spPr>
        <p:txBody>
          <a:bodyPr wrap="none" rtlCol="0">
            <a:spAutoFit/>
          </a:bodyPr>
          <a:lstStyle/>
          <a:p>
            <a:pPr algn="ctr"/>
            <a:r>
              <a:rPr lang="en-US" sz="1000" dirty="0" smtClean="0">
                <a:latin typeface="Arial"/>
                <a:cs typeface="Arial"/>
              </a:rPr>
              <a:t>B.1in</a:t>
            </a:r>
            <a:endParaRPr lang="en-US" sz="1000" dirty="0">
              <a:latin typeface="Arial"/>
              <a:cs typeface="Arial"/>
            </a:endParaRPr>
          </a:p>
        </p:txBody>
      </p:sp>
      <p:cxnSp>
        <p:nvCxnSpPr>
          <p:cNvPr id="77" name="Straight Connector 76"/>
          <p:cNvCxnSpPr/>
          <p:nvPr/>
        </p:nvCxnSpPr>
        <p:spPr>
          <a:xfrm>
            <a:off x="1965233" y="3535666"/>
            <a:ext cx="105095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a:off x="1965233" y="3922383"/>
            <a:ext cx="1050956" cy="0"/>
          </a:xfrm>
          <a:prstGeom prst="line">
            <a:avLst/>
          </a:prstGeom>
        </p:spPr>
        <p:style>
          <a:lnRef idx="2">
            <a:schemeClr val="accent1"/>
          </a:lnRef>
          <a:fillRef idx="0">
            <a:schemeClr val="accent1"/>
          </a:fillRef>
          <a:effectRef idx="1">
            <a:schemeClr val="accent1"/>
          </a:effectRef>
          <a:fontRef idx="minor">
            <a:schemeClr val="tx1"/>
          </a:fontRef>
        </p:style>
      </p:cxnSp>
      <p:sp>
        <p:nvSpPr>
          <p:cNvPr id="79" name="Cloud 78"/>
          <p:cNvSpPr/>
          <p:nvPr/>
        </p:nvSpPr>
        <p:spPr>
          <a:xfrm>
            <a:off x="2853125" y="3306768"/>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t>
            </a:r>
            <a:r>
              <a:rPr lang="en-US" sz="1400" dirty="0">
                <a:solidFill>
                  <a:srgbClr val="000000"/>
                </a:solidFill>
                <a:latin typeface="Arial"/>
                <a:cs typeface="Arial"/>
              </a:rPr>
              <a:t>B</a:t>
            </a:r>
          </a:p>
        </p:txBody>
      </p:sp>
      <p:sp>
        <p:nvSpPr>
          <p:cNvPr id="80" name="Cloud 79"/>
          <p:cNvSpPr/>
          <p:nvPr/>
        </p:nvSpPr>
        <p:spPr>
          <a:xfrm>
            <a:off x="790864" y="3300056"/>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a:t>
            </a:r>
            <a:endParaRPr lang="en-US" sz="1400" dirty="0">
              <a:solidFill>
                <a:srgbClr val="000000"/>
              </a:solidFill>
              <a:latin typeface="Arial"/>
              <a:cs typeface="Arial"/>
            </a:endParaRPr>
          </a:p>
        </p:txBody>
      </p:sp>
      <p:sp>
        <p:nvSpPr>
          <p:cNvPr id="81" name="Oval 80"/>
          <p:cNvSpPr/>
          <p:nvPr/>
        </p:nvSpPr>
        <p:spPr>
          <a:xfrm>
            <a:off x="2040963" y="3484453"/>
            <a:ext cx="102425" cy="10242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Oval 81"/>
          <p:cNvSpPr/>
          <p:nvPr/>
        </p:nvSpPr>
        <p:spPr>
          <a:xfrm>
            <a:off x="1989751" y="3871170"/>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TextBox 82"/>
          <p:cNvSpPr txBox="1"/>
          <p:nvPr/>
        </p:nvSpPr>
        <p:spPr>
          <a:xfrm>
            <a:off x="2108289" y="3153063"/>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a:latin typeface="Arial"/>
                <a:cs typeface="Arial"/>
              </a:rPr>
              <a:t>A</a:t>
            </a:r>
            <a:r>
              <a:rPr lang="en-US" sz="1000" dirty="0" smtClean="0">
                <a:latin typeface="Arial"/>
                <a:cs typeface="Arial"/>
              </a:rPr>
              <a:t>.1</a:t>
            </a:r>
            <a:endParaRPr lang="en-US" sz="1000" dirty="0">
              <a:latin typeface="Arial"/>
              <a:cs typeface="Arial"/>
            </a:endParaRPr>
          </a:p>
        </p:txBody>
      </p:sp>
      <p:sp>
        <p:nvSpPr>
          <p:cNvPr id="84" name="Oval 83"/>
          <p:cNvSpPr/>
          <p:nvPr/>
        </p:nvSpPr>
        <p:spPr>
          <a:xfrm>
            <a:off x="2829564" y="3886089"/>
            <a:ext cx="102425" cy="10242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Oval 91"/>
          <p:cNvSpPr/>
          <p:nvPr/>
        </p:nvSpPr>
        <p:spPr>
          <a:xfrm>
            <a:off x="2958451" y="3486520"/>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TextBox 92"/>
          <p:cNvSpPr txBox="1"/>
          <p:nvPr/>
        </p:nvSpPr>
        <p:spPr>
          <a:xfrm>
            <a:off x="1989751" y="3922383"/>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a:latin typeface="Arial"/>
                <a:cs typeface="Arial"/>
              </a:rPr>
              <a:t>A</a:t>
            </a:r>
            <a:r>
              <a:rPr lang="en-US" sz="1000" dirty="0" smtClean="0">
                <a:latin typeface="Arial"/>
                <a:cs typeface="Arial"/>
              </a:rPr>
              <a:t>.2</a:t>
            </a:r>
            <a:endParaRPr lang="en-US" sz="1000" dirty="0">
              <a:latin typeface="Arial"/>
              <a:cs typeface="Arial"/>
            </a:endParaRPr>
          </a:p>
        </p:txBody>
      </p:sp>
      <p:sp>
        <p:nvSpPr>
          <p:cNvPr id="98" name="TextBox 97"/>
          <p:cNvSpPr txBox="1"/>
          <p:nvPr/>
        </p:nvSpPr>
        <p:spPr>
          <a:xfrm>
            <a:off x="2650784" y="3151181"/>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B.1</a:t>
            </a:r>
            <a:endParaRPr lang="en-US" sz="1000" dirty="0">
              <a:latin typeface="Arial"/>
              <a:cs typeface="Arial"/>
            </a:endParaRPr>
          </a:p>
        </p:txBody>
      </p:sp>
      <p:sp>
        <p:nvSpPr>
          <p:cNvPr id="101" name="TextBox 100"/>
          <p:cNvSpPr txBox="1"/>
          <p:nvPr/>
        </p:nvSpPr>
        <p:spPr>
          <a:xfrm>
            <a:off x="2531322" y="3922119"/>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B.2</a:t>
            </a:r>
            <a:endParaRPr lang="en-US" sz="1000" dirty="0">
              <a:latin typeface="Arial"/>
              <a:cs typeface="Arial"/>
            </a:endParaRPr>
          </a:p>
        </p:txBody>
      </p:sp>
      <p:cxnSp>
        <p:nvCxnSpPr>
          <p:cNvPr id="134" name="Straight Connector 133"/>
          <p:cNvCxnSpPr/>
          <p:nvPr/>
        </p:nvCxnSpPr>
        <p:spPr>
          <a:xfrm>
            <a:off x="2132633" y="3542706"/>
            <a:ext cx="871706" cy="0"/>
          </a:xfrm>
          <a:prstGeom prst="line">
            <a:avLst/>
          </a:prstGeom>
          <a:ln>
            <a:solidFill>
              <a:srgbClr val="FF0000"/>
            </a:solidFill>
            <a:prstDash val="sysDash"/>
          </a:ln>
        </p:spPr>
        <p:style>
          <a:lnRef idx="2">
            <a:schemeClr val="accent1"/>
          </a:lnRef>
          <a:fillRef idx="0">
            <a:schemeClr val="accent1"/>
          </a:fillRef>
          <a:effectRef idx="1">
            <a:schemeClr val="accent1"/>
          </a:effectRef>
          <a:fontRef idx="minor">
            <a:schemeClr val="tx1"/>
          </a:fontRef>
        </p:style>
      </p:cxnSp>
      <p:sp>
        <p:nvSpPr>
          <p:cNvPr id="135" name="Freeform 134"/>
          <p:cNvSpPr/>
          <p:nvPr/>
        </p:nvSpPr>
        <p:spPr>
          <a:xfrm flipH="1">
            <a:off x="2889541" y="3567194"/>
            <a:ext cx="284600" cy="355189"/>
          </a:xfrm>
          <a:custGeom>
            <a:avLst/>
            <a:gdLst>
              <a:gd name="connsiteX0" fmla="*/ 203416 w 203416"/>
              <a:gd name="connsiteY0" fmla="*/ 0 h 381000"/>
              <a:gd name="connsiteX1" fmla="*/ 216 w 203416"/>
              <a:gd name="connsiteY1" fmla="*/ 169333 h 381000"/>
              <a:gd name="connsiteX2" fmla="*/ 161082 w 203416"/>
              <a:gd name="connsiteY2" fmla="*/ 381000 h 381000"/>
              <a:gd name="connsiteX0" fmla="*/ 204557 w 297690"/>
              <a:gd name="connsiteY0" fmla="*/ 0 h 440267"/>
              <a:gd name="connsiteX1" fmla="*/ 1357 w 297690"/>
              <a:gd name="connsiteY1" fmla="*/ 169333 h 440267"/>
              <a:gd name="connsiteX2" fmla="*/ 297690 w 297690"/>
              <a:gd name="connsiteY2" fmla="*/ 440267 h 440267"/>
              <a:gd name="connsiteX0" fmla="*/ 206114 w 350047"/>
              <a:gd name="connsiteY0" fmla="*/ 0 h 406401"/>
              <a:gd name="connsiteX1" fmla="*/ 2914 w 350047"/>
              <a:gd name="connsiteY1" fmla="*/ 169333 h 406401"/>
              <a:gd name="connsiteX2" fmla="*/ 350047 w 350047"/>
              <a:gd name="connsiteY2" fmla="*/ 406401 h 406401"/>
              <a:gd name="connsiteX0" fmla="*/ 140667 w 284600"/>
              <a:gd name="connsiteY0" fmla="*/ 0 h 406401"/>
              <a:gd name="connsiteX1" fmla="*/ 5200 w 284600"/>
              <a:gd name="connsiteY1" fmla="*/ 270933 h 406401"/>
              <a:gd name="connsiteX2" fmla="*/ 284600 w 284600"/>
              <a:gd name="connsiteY2" fmla="*/ 406401 h 406401"/>
            </a:gdLst>
            <a:ahLst/>
            <a:cxnLst>
              <a:cxn ang="0">
                <a:pos x="connsiteX0" y="connsiteY0"/>
              </a:cxn>
              <a:cxn ang="0">
                <a:pos x="connsiteX1" y="connsiteY1"/>
              </a:cxn>
              <a:cxn ang="0">
                <a:pos x="connsiteX2" y="connsiteY2"/>
              </a:cxn>
            </a:cxnLst>
            <a:rect l="l" t="t" r="r" b="b"/>
            <a:pathLst>
              <a:path w="284600" h="406401">
                <a:moveTo>
                  <a:pt x="140667" y="0"/>
                </a:moveTo>
                <a:cubicBezTo>
                  <a:pt x="42595" y="52916"/>
                  <a:pt x="-18789" y="203199"/>
                  <a:pt x="5200" y="270933"/>
                </a:cubicBezTo>
                <a:cubicBezTo>
                  <a:pt x="29189" y="338667"/>
                  <a:pt x="284600" y="406401"/>
                  <a:pt x="284600" y="406401"/>
                </a:cubicBezTo>
              </a:path>
            </a:pathLst>
          </a:custGeom>
          <a:ln>
            <a:solidFill>
              <a:srgbClr val="FF0000"/>
            </a:solidFill>
            <a:prstDash val="sys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TextBox 41"/>
          <p:cNvSpPr txBox="1"/>
          <p:nvPr/>
        </p:nvSpPr>
        <p:spPr>
          <a:xfrm>
            <a:off x="2047304" y="4356360"/>
            <a:ext cx="782260" cy="369332"/>
          </a:xfrm>
          <a:prstGeom prst="rect">
            <a:avLst/>
          </a:prstGeom>
          <a:noFill/>
        </p:spPr>
        <p:txBody>
          <a:bodyPr wrap="none" rtlCol="0">
            <a:spAutoFit/>
          </a:bodyPr>
          <a:lstStyle/>
          <a:p>
            <a:r>
              <a:rPr lang="en-US" dirty="0" smtClean="0"/>
              <a:t>Path 1</a:t>
            </a:r>
            <a:endParaRPr lang="en-US" dirty="0"/>
          </a:p>
        </p:txBody>
      </p:sp>
      <p:cxnSp>
        <p:nvCxnSpPr>
          <p:cNvPr id="136" name="Straight Connector 135"/>
          <p:cNvCxnSpPr/>
          <p:nvPr/>
        </p:nvCxnSpPr>
        <p:spPr>
          <a:xfrm>
            <a:off x="6124702" y="3619146"/>
            <a:ext cx="105095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7" name="Straight Connector 136"/>
          <p:cNvCxnSpPr/>
          <p:nvPr/>
        </p:nvCxnSpPr>
        <p:spPr>
          <a:xfrm>
            <a:off x="6124702" y="4005863"/>
            <a:ext cx="1050956" cy="0"/>
          </a:xfrm>
          <a:prstGeom prst="line">
            <a:avLst/>
          </a:prstGeom>
        </p:spPr>
        <p:style>
          <a:lnRef idx="2">
            <a:schemeClr val="accent1"/>
          </a:lnRef>
          <a:fillRef idx="0">
            <a:schemeClr val="accent1"/>
          </a:fillRef>
          <a:effectRef idx="1">
            <a:schemeClr val="accent1"/>
          </a:effectRef>
          <a:fontRef idx="minor">
            <a:schemeClr val="tx1"/>
          </a:fontRef>
        </p:style>
      </p:cxnSp>
      <p:sp>
        <p:nvSpPr>
          <p:cNvPr id="138" name="Cloud 137"/>
          <p:cNvSpPr/>
          <p:nvPr/>
        </p:nvSpPr>
        <p:spPr>
          <a:xfrm>
            <a:off x="7012594" y="3390248"/>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t>
            </a:r>
            <a:r>
              <a:rPr lang="en-US" sz="1400" dirty="0">
                <a:solidFill>
                  <a:srgbClr val="000000"/>
                </a:solidFill>
                <a:latin typeface="Arial"/>
                <a:cs typeface="Arial"/>
              </a:rPr>
              <a:t>B</a:t>
            </a:r>
          </a:p>
        </p:txBody>
      </p:sp>
      <p:sp>
        <p:nvSpPr>
          <p:cNvPr id="139" name="Cloud 138"/>
          <p:cNvSpPr/>
          <p:nvPr/>
        </p:nvSpPr>
        <p:spPr>
          <a:xfrm>
            <a:off x="4950333" y="3383536"/>
            <a:ext cx="1341769" cy="931981"/>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Network A</a:t>
            </a:r>
            <a:endParaRPr lang="en-US" sz="1400" dirty="0">
              <a:solidFill>
                <a:srgbClr val="000000"/>
              </a:solidFill>
              <a:latin typeface="Arial"/>
              <a:cs typeface="Arial"/>
            </a:endParaRPr>
          </a:p>
        </p:txBody>
      </p:sp>
      <p:sp>
        <p:nvSpPr>
          <p:cNvPr id="140" name="Oval 139"/>
          <p:cNvSpPr/>
          <p:nvPr/>
        </p:nvSpPr>
        <p:spPr>
          <a:xfrm>
            <a:off x="6200432" y="3567933"/>
            <a:ext cx="102425" cy="10242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p:cNvSpPr/>
          <p:nvPr/>
        </p:nvSpPr>
        <p:spPr>
          <a:xfrm>
            <a:off x="6149220" y="3954650"/>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TextBox 141"/>
          <p:cNvSpPr txBox="1"/>
          <p:nvPr/>
        </p:nvSpPr>
        <p:spPr>
          <a:xfrm>
            <a:off x="6267758" y="3236543"/>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a:latin typeface="Arial"/>
                <a:cs typeface="Arial"/>
              </a:rPr>
              <a:t>A</a:t>
            </a:r>
            <a:r>
              <a:rPr lang="en-US" sz="1000" dirty="0" smtClean="0">
                <a:latin typeface="Arial"/>
                <a:cs typeface="Arial"/>
              </a:rPr>
              <a:t>.1</a:t>
            </a:r>
            <a:endParaRPr lang="en-US" sz="1000" dirty="0">
              <a:latin typeface="Arial"/>
              <a:cs typeface="Arial"/>
            </a:endParaRPr>
          </a:p>
        </p:txBody>
      </p:sp>
      <p:sp>
        <p:nvSpPr>
          <p:cNvPr id="143" name="Oval 142"/>
          <p:cNvSpPr/>
          <p:nvPr/>
        </p:nvSpPr>
        <p:spPr>
          <a:xfrm>
            <a:off x="6989033" y="3969569"/>
            <a:ext cx="102425" cy="102425"/>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 name="Oval 143"/>
          <p:cNvSpPr/>
          <p:nvPr/>
        </p:nvSpPr>
        <p:spPr>
          <a:xfrm>
            <a:off x="7117920" y="3570000"/>
            <a:ext cx="102425" cy="102425"/>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5" name="TextBox 144"/>
          <p:cNvSpPr txBox="1"/>
          <p:nvPr/>
        </p:nvSpPr>
        <p:spPr>
          <a:xfrm>
            <a:off x="6149220" y="4005863"/>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a:latin typeface="Arial"/>
                <a:cs typeface="Arial"/>
              </a:rPr>
              <a:t>A</a:t>
            </a:r>
            <a:r>
              <a:rPr lang="en-US" sz="1000" dirty="0" smtClean="0">
                <a:latin typeface="Arial"/>
                <a:cs typeface="Arial"/>
              </a:rPr>
              <a:t>.2</a:t>
            </a:r>
            <a:endParaRPr lang="en-US" sz="1000" dirty="0">
              <a:latin typeface="Arial"/>
              <a:cs typeface="Arial"/>
            </a:endParaRPr>
          </a:p>
        </p:txBody>
      </p:sp>
      <p:sp>
        <p:nvSpPr>
          <p:cNvPr id="146" name="TextBox 145"/>
          <p:cNvSpPr txBox="1"/>
          <p:nvPr/>
        </p:nvSpPr>
        <p:spPr>
          <a:xfrm>
            <a:off x="6810253" y="3234661"/>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B.1</a:t>
            </a:r>
            <a:endParaRPr lang="en-US" sz="1000" dirty="0">
              <a:latin typeface="Arial"/>
              <a:cs typeface="Arial"/>
            </a:endParaRPr>
          </a:p>
        </p:txBody>
      </p:sp>
      <p:sp>
        <p:nvSpPr>
          <p:cNvPr id="147" name="TextBox 146"/>
          <p:cNvSpPr txBox="1"/>
          <p:nvPr/>
        </p:nvSpPr>
        <p:spPr>
          <a:xfrm>
            <a:off x="6690791" y="4005599"/>
            <a:ext cx="431754" cy="400110"/>
          </a:xfrm>
          <a:prstGeom prst="rect">
            <a:avLst/>
          </a:prstGeom>
          <a:noFill/>
        </p:spPr>
        <p:txBody>
          <a:bodyPr wrap="none" rtlCol="0">
            <a:spAutoFit/>
          </a:bodyPr>
          <a:lstStyle/>
          <a:p>
            <a:pPr algn="ctr"/>
            <a:r>
              <a:rPr lang="en-US" sz="1000" dirty="0" smtClean="0">
                <a:latin typeface="Arial"/>
                <a:cs typeface="Arial"/>
              </a:rPr>
              <a:t>STP</a:t>
            </a:r>
          </a:p>
          <a:p>
            <a:pPr algn="ctr"/>
            <a:r>
              <a:rPr lang="en-US" sz="1000" dirty="0" smtClean="0">
                <a:latin typeface="Arial"/>
                <a:cs typeface="Arial"/>
              </a:rPr>
              <a:t>B.2</a:t>
            </a:r>
            <a:endParaRPr lang="en-US" sz="1000" dirty="0">
              <a:latin typeface="Arial"/>
              <a:cs typeface="Arial"/>
            </a:endParaRPr>
          </a:p>
        </p:txBody>
      </p:sp>
      <p:cxnSp>
        <p:nvCxnSpPr>
          <p:cNvPr id="148" name="Straight Connector 147"/>
          <p:cNvCxnSpPr/>
          <p:nvPr/>
        </p:nvCxnSpPr>
        <p:spPr>
          <a:xfrm>
            <a:off x="6140888" y="4034319"/>
            <a:ext cx="871706" cy="0"/>
          </a:xfrm>
          <a:prstGeom prst="line">
            <a:avLst/>
          </a:prstGeom>
          <a:ln>
            <a:solidFill>
              <a:srgbClr val="FF0000"/>
            </a:solidFill>
            <a:prstDash val="sysDash"/>
          </a:ln>
        </p:spPr>
        <p:style>
          <a:lnRef idx="2">
            <a:schemeClr val="accent1"/>
          </a:lnRef>
          <a:fillRef idx="0">
            <a:schemeClr val="accent1"/>
          </a:fillRef>
          <a:effectRef idx="1">
            <a:schemeClr val="accent1"/>
          </a:effectRef>
          <a:fontRef idx="minor">
            <a:schemeClr val="tx1"/>
          </a:fontRef>
        </p:style>
      </p:cxnSp>
      <p:sp>
        <p:nvSpPr>
          <p:cNvPr id="150" name="TextBox 149"/>
          <p:cNvSpPr txBox="1"/>
          <p:nvPr/>
        </p:nvSpPr>
        <p:spPr>
          <a:xfrm>
            <a:off x="6206773" y="4388443"/>
            <a:ext cx="782260" cy="369332"/>
          </a:xfrm>
          <a:prstGeom prst="rect">
            <a:avLst/>
          </a:prstGeom>
          <a:noFill/>
        </p:spPr>
        <p:txBody>
          <a:bodyPr wrap="none" rtlCol="0">
            <a:spAutoFit/>
          </a:bodyPr>
          <a:lstStyle/>
          <a:p>
            <a:r>
              <a:rPr lang="en-US" dirty="0" smtClean="0"/>
              <a:t>Path 2</a:t>
            </a:r>
            <a:endParaRPr lang="en-US" dirty="0"/>
          </a:p>
        </p:txBody>
      </p:sp>
      <p:sp>
        <p:nvSpPr>
          <p:cNvPr id="40" name="Freeform 39"/>
          <p:cNvSpPr/>
          <p:nvPr/>
        </p:nvSpPr>
        <p:spPr>
          <a:xfrm>
            <a:off x="6003357" y="3636653"/>
            <a:ext cx="203416" cy="381000"/>
          </a:xfrm>
          <a:custGeom>
            <a:avLst/>
            <a:gdLst>
              <a:gd name="connsiteX0" fmla="*/ 203416 w 203416"/>
              <a:gd name="connsiteY0" fmla="*/ 0 h 381000"/>
              <a:gd name="connsiteX1" fmla="*/ 216 w 203416"/>
              <a:gd name="connsiteY1" fmla="*/ 169333 h 381000"/>
              <a:gd name="connsiteX2" fmla="*/ 161082 w 203416"/>
              <a:gd name="connsiteY2" fmla="*/ 381000 h 381000"/>
            </a:gdLst>
            <a:ahLst/>
            <a:cxnLst>
              <a:cxn ang="0">
                <a:pos x="connsiteX0" y="connsiteY0"/>
              </a:cxn>
              <a:cxn ang="0">
                <a:pos x="connsiteX1" y="connsiteY1"/>
              </a:cxn>
              <a:cxn ang="0">
                <a:pos x="connsiteX2" y="connsiteY2"/>
              </a:cxn>
            </a:cxnLst>
            <a:rect l="l" t="t" r="r" b="b"/>
            <a:pathLst>
              <a:path w="203416" h="381000">
                <a:moveTo>
                  <a:pt x="203416" y="0"/>
                </a:moveTo>
                <a:cubicBezTo>
                  <a:pt x="105344" y="52916"/>
                  <a:pt x="7272" y="105833"/>
                  <a:pt x="216" y="169333"/>
                </a:cubicBezTo>
                <a:cubicBezTo>
                  <a:pt x="-6840" y="232833"/>
                  <a:pt x="161082" y="381000"/>
                  <a:pt x="161082" y="381000"/>
                </a:cubicBezTo>
              </a:path>
            </a:pathLst>
          </a:custGeom>
          <a:ln>
            <a:solidFill>
              <a:srgbClr val="FF0000"/>
            </a:solidFill>
            <a:prstDash val="sys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1" name="Rectangle 150"/>
          <p:cNvSpPr/>
          <p:nvPr/>
        </p:nvSpPr>
        <p:spPr>
          <a:xfrm>
            <a:off x="2999893" y="2622156"/>
            <a:ext cx="702157"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152" name="Rectangle 151"/>
          <p:cNvSpPr/>
          <p:nvPr/>
        </p:nvSpPr>
        <p:spPr>
          <a:xfrm>
            <a:off x="3009871" y="2308883"/>
            <a:ext cx="692179" cy="22536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p>
        </p:txBody>
      </p:sp>
      <p:sp>
        <p:nvSpPr>
          <p:cNvPr id="87" name="TextBox 86"/>
          <p:cNvSpPr txBox="1"/>
          <p:nvPr/>
        </p:nvSpPr>
        <p:spPr>
          <a:xfrm>
            <a:off x="1965233" y="1964501"/>
            <a:ext cx="6200398" cy="923330"/>
          </a:xfrm>
          <a:prstGeom prst="rect">
            <a:avLst/>
          </a:prstGeom>
          <a:noFill/>
        </p:spPr>
        <p:txBody>
          <a:bodyPr wrap="none" rtlCol="0">
            <a:spAutoFit/>
          </a:bodyPr>
          <a:lstStyle/>
          <a:p>
            <a:r>
              <a:rPr lang="en-US" b="1" dirty="0" smtClean="0"/>
              <a:t>Request						</a:t>
            </a:r>
            <a:r>
              <a:rPr lang="en-US" b="1" dirty="0" smtClean="0"/>
              <a:t>Only one Valid </a:t>
            </a:r>
            <a:r>
              <a:rPr lang="en-US" b="1" dirty="0" smtClean="0"/>
              <a:t>Path </a:t>
            </a:r>
            <a:r>
              <a:rPr lang="en-US" b="1" dirty="0" smtClean="0"/>
              <a:t>Solution</a:t>
            </a:r>
            <a:endParaRPr lang="en-US" b="1" dirty="0" smtClean="0"/>
          </a:p>
          <a:p>
            <a:r>
              <a:rPr lang="en-US" dirty="0" smtClean="0"/>
              <a:t>  A-Point = A</a:t>
            </a:r>
            <a:r>
              <a:rPr lang="en-US" dirty="0" smtClean="0"/>
              <a:t>.1out</a:t>
            </a:r>
            <a:r>
              <a:rPr lang="en-US" dirty="0" smtClean="0"/>
              <a:t>				</a:t>
            </a:r>
            <a:r>
              <a:rPr lang="en-US" dirty="0" smtClean="0"/>
              <a:t>Path </a:t>
            </a:r>
            <a:r>
              <a:rPr lang="en-US" dirty="0" smtClean="0"/>
              <a:t>1: A.</a:t>
            </a:r>
            <a:r>
              <a:rPr lang="en-US" dirty="0" smtClean="0"/>
              <a:t>1out, B.1in, B.2out</a:t>
            </a:r>
          </a:p>
          <a:p>
            <a:r>
              <a:rPr lang="en-US" dirty="0"/>
              <a:t> </a:t>
            </a:r>
            <a:r>
              <a:rPr lang="en-US" dirty="0" smtClean="0"/>
              <a:t> Z-Point = B.2out</a:t>
            </a:r>
            <a:endParaRPr lang="en-US" dirty="0" smtClean="0"/>
          </a:p>
        </p:txBody>
      </p:sp>
      <p:sp>
        <p:nvSpPr>
          <p:cNvPr id="153" name="TextBox 152"/>
          <p:cNvSpPr txBox="1"/>
          <p:nvPr/>
        </p:nvSpPr>
        <p:spPr>
          <a:xfrm>
            <a:off x="565609" y="4628871"/>
            <a:ext cx="8399871" cy="2062103"/>
          </a:xfrm>
          <a:prstGeom prst="rect">
            <a:avLst/>
          </a:prstGeom>
          <a:noFill/>
        </p:spPr>
        <p:txBody>
          <a:bodyPr wrap="square" rtlCol="0">
            <a:spAutoFit/>
          </a:bodyPr>
          <a:lstStyle/>
          <a:p>
            <a:r>
              <a:rPr lang="en-US" sz="1600" dirty="0" smtClean="0"/>
              <a:t>STPs are oriented in topology DB, naming (“in” or “out” is simple human convenience)</a:t>
            </a:r>
          </a:p>
          <a:p>
            <a:r>
              <a:rPr lang="en-US" sz="1600" dirty="0" smtClean="0"/>
              <a:t>Path finders learn orientation as they traverse the topology.   E.g. A.1out has only one transit possibility.</a:t>
            </a:r>
            <a:endParaRPr lang="en-US" sz="1600" dirty="0" smtClean="0"/>
          </a:p>
          <a:p>
            <a:r>
              <a:rPr lang="en-US" sz="1600" dirty="0" smtClean="0"/>
              <a:t>Thus A.1out&gt;B.2out is equivalent to B.1in&gt;B.1out.   </a:t>
            </a:r>
          </a:p>
          <a:p>
            <a:r>
              <a:rPr lang="en-US" sz="1600" dirty="0" smtClean="0"/>
              <a:t>Existing Reservation construct is unchanged – STPs are referenced as before.</a:t>
            </a:r>
          </a:p>
          <a:p>
            <a:r>
              <a:rPr lang="en-US" sz="1600" dirty="0" smtClean="0"/>
              <a:t>Still allows for EROs – simple list of STPs.   Their orientation problem is resolved as well.</a:t>
            </a:r>
          </a:p>
          <a:p>
            <a:r>
              <a:rPr lang="en-US" sz="1600" dirty="0" smtClean="0"/>
              <a:t>Thus we can still use A.1out&gt;B.2out to indicate both net A and B are contacted.</a:t>
            </a:r>
          </a:p>
          <a:p>
            <a:r>
              <a:rPr lang="en-US" sz="1600" dirty="0" smtClean="0"/>
              <a:t>Further, this allows unidirectional connections to be built without changing the protocol.</a:t>
            </a:r>
            <a:endParaRPr lang="en-US" sz="1600" dirty="0" smtClean="0"/>
          </a:p>
        </p:txBody>
      </p:sp>
      <p:sp>
        <p:nvSpPr>
          <p:cNvPr id="4" name="Isosceles Triangle 3"/>
          <p:cNvSpPr/>
          <p:nvPr/>
        </p:nvSpPr>
        <p:spPr>
          <a:xfrm rot="5400000">
            <a:off x="4082444" y="1008557"/>
            <a:ext cx="120255" cy="200158"/>
          </a:xfrm>
          <a:prstGeom prst="triangle">
            <a:avLst/>
          </a:prstGeom>
          <a:solidFill>
            <a:srgbClr val="FF66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Isosceles Triangle 65"/>
          <p:cNvSpPr/>
          <p:nvPr/>
        </p:nvSpPr>
        <p:spPr>
          <a:xfrm rot="16200000" flipH="1">
            <a:off x="4082445" y="1160958"/>
            <a:ext cx="120255" cy="200158"/>
          </a:xfrm>
          <a:prstGeom prst="triangle">
            <a:avLst/>
          </a:prstGeom>
          <a:solidFill>
            <a:srgbClr val="FF66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4151398" y="1219884"/>
            <a:ext cx="476963" cy="246221"/>
          </a:xfrm>
          <a:prstGeom prst="rect">
            <a:avLst/>
          </a:prstGeom>
          <a:noFill/>
        </p:spPr>
        <p:txBody>
          <a:bodyPr wrap="none" rtlCol="0">
            <a:spAutoFit/>
          </a:bodyPr>
          <a:lstStyle/>
          <a:p>
            <a:pPr algn="ctr"/>
            <a:r>
              <a:rPr lang="en-US" sz="1000" dirty="0" smtClean="0">
                <a:latin typeface="Arial"/>
                <a:cs typeface="Arial"/>
              </a:rPr>
              <a:t>A</a:t>
            </a:r>
            <a:r>
              <a:rPr lang="en-US" sz="1000" dirty="0" smtClean="0">
                <a:latin typeface="Arial"/>
                <a:cs typeface="Arial"/>
              </a:rPr>
              <a:t>.</a:t>
            </a:r>
            <a:r>
              <a:rPr lang="en-US" sz="1000" dirty="0" smtClean="0">
                <a:latin typeface="Arial"/>
                <a:cs typeface="Arial"/>
              </a:rPr>
              <a:t>1in</a:t>
            </a:r>
            <a:endParaRPr lang="en-US" sz="1000" dirty="0">
              <a:latin typeface="Arial"/>
              <a:cs typeface="Arial"/>
            </a:endParaRPr>
          </a:p>
        </p:txBody>
      </p:sp>
      <p:cxnSp>
        <p:nvCxnSpPr>
          <p:cNvPr id="88" name="Straight Connector 87"/>
          <p:cNvCxnSpPr/>
          <p:nvPr/>
        </p:nvCxnSpPr>
        <p:spPr>
          <a:xfrm>
            <a:off x="3932277" y="1703184"/>
            <a:ext cx="1205860" cy="0"/>
          </a:xfrm>
          <a:prstGeom prst="line">
            <a:avLst/>
          </a:prstGeom>
        </p:spPr>
        <p:style>
          <a:lnRef idx="2">
            <a:schemeClr val="accent1"/>
          </a:lnRef>
          <a:fillRef idx="0">
            <a:schemeClr val="accent1"/>
          </a:fillRef>
          <a:effectRef idx="1">
            <a:schemeClr val="accent1"/>
          </a:effectRef>
          <a:fontRef idx="minor">
            <a:schemeClr val="tx1"/>
          </a:fontRef>
        </p:style>
      </p:cxnSp>
      <p:sp>
        <p:nvSpPr>
          <p:cNvPr id="89" name="Isosceles Triangle 88"/>
          <p:cNvSpPr/>
          <p:nvPr/>
        </p:nvSpPr>
        <p:spPr>
          <a:xfrm rot="5400000">
            <a:off x="5039909" y="1006336"/>
            <a:ext cx="120255" cy="200158"/>
          </a:xfrm>
          <a:prstGeom prst="triangle">
            <a:avLst/>
          </a:prstGeom>
          <a:solidFill>
            <a:srgbClr val="FF66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Isosceles Triangle 89"/>
          <p:cNvSpPr/>
          <p:nvPr/>
        </p:nvSpPr>
        <p:spPr>
          <a:xfrm rot="16200000" flipH="1">
            <a:off x="5039910" y="1158737"/>
            <a:ext cx="120255" cy="200158"/>
          </a:xfrm>
          <a:prstGeom prst="triangle">
            <a:avLst/>
          </a:prstGeom>
          <a:solidFill>
            <a:srgbClr val="FF66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Isosceles Triangle 90"/>
          <p:cNvSpPr/>
          <p:nvPr/>
        </p:nvSpPr>
        <p:spPr>
          <a:xfrm rot="5400000">
            <a:off x="4970336" y="1469754"/>
            <a:ext cx="120255" cy="200158"/>
          </a:xfrm>
          <a:prstGeom prst="triangle">
            <a:avLst/>
          </a:prstGeom>
          <a:solidFill>
            <a:srgbClr val="FF66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Isosceles Triangle 95"/>
          <p:cNvSpPr/>
          <p:nvPr/>
        </p:nvSpPr>
        <p:spPr>
          <a:xfrm rot="16200000" flipH="1">
            <a:off x="4970337" y="1622155"/>
            <a:ext cx="120255" cy="200158"/>
          </a:xfrm>
          <a:prstGeom prst="triangle">
            <a:avLst/>
          </a:prstGeom>
          <a:solidFill>
            <a:srgbClr val="FF66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Isosceles Triangle 96"/>
          <p:cNvSpPr/>
          <p:nvPr/>
        </p:nvSpPr>
        <p:spPr>
          <a:xfrm rot="5400000">
            <a:off x="3991190" y="1469755"/>
            <a:ext cx="120255" cy="200158"/>
          </a:xfrm>
          <a:prstGeom prst="triangle">
            <a:avLst/>
          </a:prstGeom>
          <a:solidFill>
            <a:srgbClr val="FF66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Isosceles Triangle 98"/>
          <p:cNvSpPr/>
          <p:nvPr/>
        </p:nvSpPr>
        <p:spPr>
          <a:xfrm rot="16200000" flipH="1">
            <a:off x="3991191" y="1622156"/>
            <a:ext cx="120255" cy="200158"/>
          </a:xfrm>
          <a:prstGeom prst="triangle">
            <a:avLst/>
          </a:prstGeom>
          <a:solidFill>
            <a:srgbClr val="FF66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TextBox 101"/>
          <p:cNvSpPr txBox="1"/>
          <p:nvPr/>
        </p:nvSpPr>
        <p:spPr>
          <a:xfrm>
            <a:off x="4721677" y="1233254"/>
            <a:ext cx="556563" cy="246221"/>
          </a:xfrm>
          <a:prstGeom prst="rect">
            <a:avLst/>
          </a:prstGeom>
          <a:noFill/>
        </p:spPr>
        <p:txBody>
          <a:bodyPr wrap="none" rtlCol="0">
            <a:spAutoFit/>
          </a:bodyPr>
          <a:lstStyle/>
          <a:p>
            <a:pPr algn="ctr"/>
            <a:r>
              <a:rPr lang="en-US" sz="1000" dirty="0" smtClean="0">
                <a:latin typeface="Arial"/>
                <a:cs typeface="Arial"/>
              </a:rPr>
              <a:t>B.1out</a:t>
            </a:r>
            <a:endParaRPr lang="en-US" sz="1000" dirty="0">
              <a:latin typeface="Arial"/>
              <a:cs typeface="Arial"/>
            </a:endParaRPr>
          </a:p>
        </p:txBody>
      </p:sp>
      <p:sp>
        <p:nvSpPr>
          <p:cNvPr id="103" name="TextBox 102"/>
          <p:cNvSpPr txBox="1"/>
          <p:nvPr/>
        </p:nvSpPr>
        <p:spPr>
          <a:xfrm>
            <a:off x="4044121" y="1364955"/>
            <a:ext cx="556563" cy="246221"/>
          </a:xfrm>
          <a:prstGeom prst="rect">
            <a:avLst/>
          </a:prstGeom>
          <a:noFill/>
        </p:spPr>
        <p:txBody>
          <a:bodyPr wrap="none" rtlCol="0">
            <a:spAutoFit/>
          </a:bodyPr>
          <a:lstStyle/>
          <a:p>
            <a:pPr algn="ctr"/>
            <a:r>
              <a:rPr lang="en-US" sz="1000" dirty="0" smtClean="0">
                <a:latin typeface="Arial"/>
                <a:cs typeface="Arial"/>
              </a:rPr>
              <a:t>A.</a:t>
            </a:r>
            <a:r>
              <a:rPr lang="en-US" sz="1000" dirty="0">
                <a:latin typeface="Arial"/>
                <a:cs typeface="Arial"/>
              </a:rPr>
              <a:t>2</a:t>
            </a:r>
            <a:r>
              <a:rPr lang="en-US" sz="1000" dirty="0" smtClean="0">
                <a:latin typeface="Arial"/>
                <a:cs typeface="Arial"/>
              </a:rPr>
              <a:t>out</a:t>
            </a:r>
            <a:endParaRPr lang="en-US" sz="1000" dirty="0">
              <a:latin typeface="Arial"/>
              <a:cs typeface="Arial"/>
            </a:endParaRPr>
          </a:p>
        </p:txBody>
      </p:sp>
      <p:sp>
        <p:nvSpPr>
          <p:cNvPr id="104" name="TextBox 103"/>
          <p:cNvSpPr txBox="1"/>
          <p:nvPr/>
        </p:nvSpPr>
        <p:spPr>
          <a:xfrm>
            <a:off x="4541042" y="1364955"/>
            <a:ext cx="476963" cy="246221"/>
          </a:xfrm>
          <a:prstGeom prst="rect">
            <a:avLst/>
          </a:prstGeom>
          <a:noFill/>
        </p:spPr>
        <p:txBody>
          <a:bodyPr wrap="none" rtlCol="0">
            <a:spAutoFit/>
          </a:bodyPr>
          <a:lstStyle/>
          <a:p>
            <a:pPr algn="ctr"/>
            <a:r>
              <a:rPr lang="en-US" sz="1000" dirty="0" smtClean="0">
                <a:latin typeface="Arial"/>
                <a:cs typeface="Arial"/>
              </a:rPr>
              <a:t>B.2in</a:t>
            </a:r>
            <a:endParaRPr lang="en-US" sz="1000" dirty="0">
              <a:latin typeface="Arial"/>
              <a:cs typeface="Arial"/>
            </a:endParaRPr>
          </a:p>
        </p:txBody>
      </p:sp>
      <p:sp>
        <p:nvSpPr>
          <p:cNvPr id="105" name="TextBox 104"/>
          <p:cNvSpPr txBox="1"/>
          <p:nvPr/>
        </p:nvSpPr>
        <p:spPr>
          <a:xfrm>
            <a:off x="4078505" y="1696979"/>
            <a:ext cx="476963" cy="246221"/>
          </a:xfrm>
          <a:prstGeom prst="rect">
            <a:avLst/>
          </a:prstGeom>
          <a:noFill/>
        </p:spPr>
        <p:txBody>
          <a:bodyPr wrap="none" rtlCol="0">
            <a:spAutoFit/>
          </a:bodyPr>
          <a:lstStyle/>
          <a:p>
            <a:pPr algn="ctr"/>
            <a:r>
              <a:rPr lang="en-US" sz="1000" dirty="0" smtClean="0">
                <a:latin typeface="Arial"/>
                <a:cs typeface="Arial"/>
              </a:rPr>
              <a:t>A.</a:t>
            </a:r>
            <a:r>
              <a:rPr lang="en-US" sz="1000" dirty="0">
                <a:latin typeface="Arial"/>
                <a:cs typeface="Arial"/>
              </a:rPr>
              <a:t>2</a:t>
            </a:r>
            <a:r>
              <a:rPr lang="en-US" sz="1000" dirty="0" smtClean="0">
                <a:latin typeface="Arial"/>
                <a:cs typeface="Arial"/>
              </a:rPr>
              <a:t>in</a:t>
            </a:r>
            <a:endParaRPr lang="en-US" sz="1000" dirty="0">
              <a:latin typeface="Arial"/>
              <a:cs typeface="Arial"/>
            </a:endParaRPr>
          </a:p>
        </p:txBody>
      </p:sp>
      <p:sp>
        <p:nvSpPr>
          <p:cNvPr id="106" name="TextBox 105"/>
          <p:cNvSpPr txBox="1"/>
          <p:nvPr/>
        </p:nvSpPr>
        <p:spPr>
          <a:xfrm>
            <a:off x="4562568" y="1697649"/>
            <a:ext cx="556563" cy="246221"/>
          </a:xfrm>
          <a:prstGeom prst="rect">
            <a:avLst/>
          </a:prstGeom>
          <a:noFill/>
        </p:spPr>
        <p:txBody>
          <a:bodyPr wrap="none" rtlCol="0">
            <a:spAutoFit/>
          </a:bodyPr>
          <a:lstStyle/>
          <a:p>
            <a:pPr algn="ctr"/>
            <a:r>
              <a:rPr lang="en-US" sz="1000" dirty="0" smtClean="0">
                <a:latin typeface="Arial"/>
                <a:cs typeface="Arial"/>
              </a:rPr>
              <a:t>B.2out</a:t>
            </a:r>
            <a:endParaRPr lang="en-US" sz="1000" dirty="0">
              <a:latin typeface="Arial"/>
              <a:cs typeface="Arial"/>
            </a:endParaRPr>
          </a:p>
        </p:txBody>
      </p:sp>
      <p:sp>
        <p:nvSpPr>
          <p:cNvPr id="6" name="Multiply 5"/>
          <p:cNvSpPr/>
          <p:nvPr/>
        </p:nvSpPr>
        <p:spPr>
          <a:xfrm>
            <a:off x="5956113" y="3261943"/>
            <a:ext cx="1355598" cy="1222160"/>
          </a:xfrm>
          <a:prstGeom prst="mathMultiply">
            <a:avLst>
              <a:gd name="adj1" fmla="val 11050"/>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382281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502</TotalTime>
  <Words>659</Words>
  <Application>Microsoft Macintosh PowerPoint</Application>
  <PresentationFormat>On-screen Show (4:3)</PresentationFormat>
  <Paragraphs>242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LBNL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Chin Guok</dc:creator>
  <cp:lastModifiedBy>Jerry Sobieski</cp:lastModifiedBy>
  <cp:revision>29</cp:revision>
  <dcterms:created xsi:type="dcterms:W3CDTF">2012-05-31T17:51:56Z</dcterms:created>
  <dcterms:modified xsi:type="dcterms:W3CDTF">2012-06-06T13:46:32Z</dcterms:modified>
</cp:coreProperties>
</file>