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6" r:id="rId2"/>
    <p:sldId id="260" r:id="rId3"/>
    <p:sldId id="274" r:id="rId4"/>
    <p:sldId id="275" r:id="rId5"/>
    <p:sldId id="280" r:id="rId6"/>
    <p:sldId id="287" r:id="rId7"/>
    <p:sldId id="288" r:id="rId8"/>
    <p:sldId id="293" r:id="rId9"/>
    <p:sldId id="290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27" autoAdjust="0"/>
  </p:normalViewPr>
  <p:slideViewPr>
    <p:cSldViewPr>
      <p:cViewPr varScale="1">
        <p:scale>
          <a:sx n="126" d="100"/>
          <a:sy n="126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0200D-2FFF-4D41-8AA6-9B62B3D20EE4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17365-35BE-47F8-9C54-7434098385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>
            <a:lvl1pPr>
              <a:defRPr sz="28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2AE12-4D3C-4898-8478-B3B5EDF4F752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71095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 </a:t>
            </a:r>
            <a:r>
              <a:rPr lang="en-US" altLang="ja-JP" dirty="0" smtClean="0"/>
              <a:t>Messaging </a:t>
            </a:r>
            <a:r>
              <a:rPr lang="en-US" altLang="ja-JP" dirty="0" smtClean="0"/>
              <a:t>state </a:t>
            </a:r>
            <a:r>
              <a:rPr lang="en-US" altLang="ja-JP" dirty="0" smtClean="0"/>
              <a:t>machines</a:t>
            </a:r>
            <a:br>
              <a:rPr lang="en-US" altLang="ja-JP" dirty="0" smtClean="0"/>
            </a:br>
            <a:r>
              <a:rPr lang="en-US" altLang="ja-JP" dirty="0" smtClean="0"/>
              <a:t>(Arlington </a:t>
            </a:r>
            <a:r>
              <a:rPr lang="en-US" altLang="ja-JP" dirty="0" smtClean="0"/>
              <a:t>state </a:t>
            </a:r>
            <a:r>
              <a:rPr lang="en-US" altLang="ja-JP" dirty="0" smtClean="0"/>
              <a:t>machines)</a:t>
            </a:r>
            <a:br>
              <a:rPr lang="en-US" altLang="ja-JP" dirty="0" smtClean="0"/>
            </a:b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195736" y="1124744"/>
            <a:ext cx="2160240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kumimoji="1" lang="en-US" altLang="ja-JP" dirty="0" smtClean="0">
                <a:solidFill>
                  <a:schemeClr val="tx1"/>
                </a:solidFill>
              </a:rPr>
              <a:t>NSA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195736" y="2564904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339752" y="3717032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771800" y="2636912"/>
            <a:ext cx="100811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347864" y="3717032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2807804" y="1772816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539552" y="4581128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51620" y="4653136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3707904" y="4581128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51920" y="6237312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4355976" y="4653136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4932040" y="6237312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1187624" y="5733256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cxnSp>
        <p:nvCxnSpPr>
          <p:cNvPr id="37" name="直線コネクタ 36"/>
          <p:cNvCxnSpPr>
            <a:stCxn id="13" idx="2"/>
            <a:endCxn id="11" idx="0"/>
          </p:cNvCxnSpPr>
          <p:nvPr/>
        </p:nvCxnSpPr>
        <p:spPr>
          <a:xfrm rot="5400000">
            <a:off x="3023828" y="2384884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10" idx="2"/>
            <a:endCxn id="17" idx="0"/>
          </p:cNvCxnSpPr>
          <p:nvPr/>
        </p:nvCxnSpPr>
        <p:spPr>
          <a:xfrm rot="5400000">
            <a:off x="1925706" y="3771038"/>
            <a:ext cx="576064" cy="11881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12" idx="2"/>
            <a:endCxn id="21" idx="0"/>
          </p:cNvCxnSpPr>
          <p:nvPr/>
        </p:nvCxnSpPr>
        <p:spPr>
          <a:xfrm rot="16200000" flipH="1">
            <a:off x="4031940" y="3861048"/>
            <a:ext cx="576064" cy="1008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0" idx="2"/>
          </p:cNvCxnSpPr>
          <p:nvPr/>
        </p:nvCxnSpPr>
        <p:spPr>
          <a:xfrm rot="5400000">
            <a:off x="4247964" y="6705364"/>
            <a:ext cx="2160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5400000">
            <a:off x="3671900" y="3609020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rot="5400000">
            <a:off x="2735796" y="3609020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5400000">
            <a:off x="3167844" y="1664804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rot="5400000">
            <a:off x="4247964" y="6129300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rot="5400000">
            <a:off x="4752020" y="5121188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5400000">
            <a:off x="1511660" y="5121188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 rot="5400000">
            <a:off x="3167844" y="3104964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rot="5400000">
            <a:off x="5076056" y="2276872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rot="5400000">
            <a:off x="5076056" y="2780928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5364088" y="2060848"/>
            <a:ext cx="151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NSI messages</a:t>
            </a:r>
            <a:endParaRPr kumimoji="1" lang="ja-JP" altLang="en-US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364088" y="2627620"/>
            <a:ext cx="3166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Input/output internal to an NSA</a:t>
            </a:r>
            <a:endParaRPr kumimoji="1" lang="ja-JP" altLang="en-US" dirty="0"/>
          </a:p>
        </p:txBody>
      </p:sp>
      <p:sp>
        <p:nvSpPr>
          <p:cNvPr id="30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108012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000" dirty="0" smtClean="0"/>
              <a:t>PA/RA state machines which only handle message exchange and sequence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000" dirty="0" smtClean="0"/>
              <a:t>(no behavior of NSA are modeled in the SM)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Provisioned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61"/>
          <p:cNvGrpSpPr/>
          <p:nvPr/>
        </p:nvGrpSpPr>
        <p:grpSpPr>
          <a:xfrm>
            <a:off x="611560" y="5570946"/>
            <a:ext cx="1080120" cy="432048"/>
            <a:chOff x="3851920" y="476672"/>
            <a:chExt cx="1440160" cy="432048"/>
          </a:xfrm>
        </p:grpSpPr>
        <p:sp>
          <p:nvSpPr>
            <p:cNvPr id="63" name="正方形/長方形 6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5" name="正方形/長方形 74"/>
          <p:cNvSpPr/>
          <p:nvPr/>
        </p:nvSpPr>
        <p:spPr>
          <a:xfrm>
            <a:off x="2123728" y="5509681"/>
            <a:ext cx="6336704" cy="118494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</a:p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cancel</a:t>
            </a: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fcd_end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forced end</a:t>
            </a:r>
            <a:endParaRPr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.fl: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failed,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ntf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notify</a:t>
            </a:r>
            <a:endParaRPr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>
            <a:stCxn id="9" idx="4"/>
            <a:endCxn id="107" idx="0"/>
          </p:cNvCxnSpPr>
          <p:nvPr/>
        </p:nvCxnSpPr>
        <p:spPr>
          <a:xfrm rot="5400000">
            <a:off x="323528" y="3140968"/>
            <a:ext cx="8640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1504055" y="188640"/>
            <a:ext cx="6065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Requestor Agent (RA) messaging state machine</a:t>
            </a:r>
            <a:endParaRPr lang="ja-JP" altLang="en-US" sz="2400" dirty="0"/>
          </a:p>
        </p:txBody>
      </p:sp>
      <p:sp>
        <p:nvSpPr>
          <p:cNvPr id="107" name="円/楕円 106"/>
          <p:cNvSpPr/>
          <p:nvPr/>
        </p:nvSpPr>
        <p:spPr>
          <a:xfrm flipH="1">
            <a:off x="323528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05064"/>
            <a:ext cx="14401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860032" y="3573016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27784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491880" y="4005064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64"/>
          <p:cNvGrpSpPr/>
          <p:nvPr/>
        </p:nvGrpSpPr>
        <p:grpSpPr>
          <a:xfrm>
            <a:off x="6660232" y="1484784"/>
            <a:ext cx="1728192" cy="432048"/>
            <a:chOff x="3851920" y="476672"/>
            <a:chExt cx="1440160" cy="432048"/>
          </a:xfrm>
        </p:grpSpPr>
        <p:sp>
          <p:nvSpPr>
            <p:cNvPr id="54" name="正方形/長方形 5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70"/>
          <p:cNvGrpSpPr/>
          <p:nvPr/>
        </p:nvGrpSpPr>
        <p:grpSpPr>
          <a:xfrm>
            <a:off x="1259632" y="2348880"/>
            <a:ext cx="1152128" cy="432048"/>
            <a:chOff x="3851920" y="476672"/>
            <a:chExt cx="1440160" cy="432048"/>
          </a:xfrm>
        </p:grpSpPr>
        <p:sp>
          <p:nvSpPr>
            <p:cNvPr id="57" name="正方形/長方形 5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eserve_ok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9"/>
          <p:cNvGrpSpPr/>
          <p:nvPr/>
        </p:nvGrpSpPr>
        <p:grpSpPr>
          <a:xfrm>
            <a:off x="827584" y="2996952"/>
            <a:ext cx="1152128" cy="432048"/>
            <a:chOff x="3851920" y="476672"/>
            <a:chExt cx="1440160" cy="432048"/>
          </a:xfrm>
        </p:grpSpPr>
        <p:sp>
          <p:nvSpPr>
            <p:cNvPr id="62" name="正方形/長方形 6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rsv.fl</a:t>
              </a:r>
              <a:endParaRPr kumimoji="1" lang="ja-JP" altLang="en-US" sz="11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eserve_ng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2"/>
          <p:cNvGrpSpPr/>
          <p:nvPr/>
        </p:nvGrpSpPr>
        <p:grpSpPr>
          <a:xfrm>
            <a:off x="827584" y="1340768"/>
            <a:ext cx="1440160" cy="432048"/>
            <a:chOff x="3851920" y="476672"/>
            <a:chExt cx="1440160" cy="432048"/>
          </a:xfrm>
        </p:grpSpPr>
        <p:sp>
          <p:nvSpPr>
            <p:cNvPr id="69" name="正方形/長方形 6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5"/>
          <p:cNvGrpSpPr/>
          <p:nvPr/>
        </p:nvGrpSpPr>
        <p:grpSpPr>
          <a:xfrm>
            <a:off x="3203848" y="2996952"/>
            <a:ext cx="1584176" cy="432048"/>
            <a:chOff x="3851920" y="476672"/>
            <a:chExt cx="1440164" cy="432048"/>
          </a:xfrm>
        </p:grpSpPr>
        <p:sp>
          <p:nvSpPr>
            <p:cNvPr id="74" name="正方形/長方形 73"/>
            <p:cNvSpPr/>
            <p:nvPr/>
          </p:nvSpPr>
          <p:spPr>
            <a:xfrm>
              <a:off x="3851923" y="476672"/>
              <a:ext cx="1440161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elease_complete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88"/>
          <p:cNvGrpSpPr/>
          <p:nvPr/>
        </p:nvGrpSpPr>
        <p:grpSpPr>
          <a:xfrm>
            <a:off x="6660232" y="2636912"/>
            <a:ext cx="1440160" cy="432048"/>
            <a:chOff x="3851920" y="476672"/>
            <a:chExt cx="1440160" cy="432048"/>
          </a:xfrm>
        </p:grpSpPr>
        <p:sp>
          <p:nvSpPr>
            <p:cNvPr id="78" name="正方形/長方形 7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elease_start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67"/>
          <p:cNvGrpSpPr/>
          <p:nvPr/>
        </p:nvGrpSpPr>
        <p:grpSpPr>
          <a:xfrm>
            <a:off x="3995936" y="764704"/>
            <a:ext cx="1440160" cy="432048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rovision_start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" name="グループ化 67"/>
          <p:cNvGrpSpPr/>
          <p:nvPr/>
        </p:nvGrpSpPr>
        <p:grpSpPr>
          <a:xfrm>
            <a:off x="3491880" y="3501008"/>
            <a:ext cx="1368152" cy="432048"/>
            <a:chOff x="3851920" y="476672"/>
            <a:chExt cx="1440160" cy="432048"/>
          </a:xfrm>
        </p:grpSpPr>
        <p:sp>
          <p:nvSpPr>
            <p:cNvPr id="97" name="正方形/長方形 9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85"/>
          <p:cNvGrpSpPr/>
          <p:nvPr/>
        </p:nvGrpSpPr>
        <p:grpSpPr>
          <a:xfrm>
            <a:off x="1115616" y="3501008"/>
            <a:ext cx="1584176" cy="432048"/>
            <a:chOff x="3851920" y="476672"/>
            <a:chExt cx="1440161" cy="432048"/>
          </a:xfrm>
        </p:grpSpPr>
        <p:sp>
          <p:nvSpPr>
            <p:cNvPr id="100" name="正方形/長方形 99"/>
            <p:cNvSpPr/>
            <p:nvPr/>
          </p:nvSpPr>
          <p:spPr>
            <a:xfrm>
              <a:off x="3851921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cancel_complete</a:t>
              </a:r>
              <a:endParaRPr lang="ja-JP" altLang="en-US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60" name="正方形/長方形 59"/>
          <p:cNvSpPr/>
          <p:nvPr/>
        </p:nvSpPr>
        <p:spPr>
          <a:xfrm>
            <a:off x="7524328" y="5786970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cxnSp>
        <p:nvCxnSpPr>
          <p:cNvPr id="61" name="直線コネクタ 60"/>
          <p:cNvCxnSpPr>
            <a:stCxn id="60" idx="2"/>
          </p:cNvCxnSpPr>
          <p:nvPr/>
        </p:nvCxnSpPr>
        <p:spPr>
          <a:xfrm rot="5400000">
            <a:off x="7884368" y="6291026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>
            <a:endCxn id="60" idx="0"/>
          </p:cNvCxnSpPr>
          <p:nvPr/>
        </p:nvCxnSpPr>
        <p:spPr>
          <a:xfrm rot="5400000">
            <a:off x="7884368" y="5642954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角丸四角形 72"/>
          <p:cNvSpPr/>
          <p:nvPr/>
        </p:nvSpPr>
        <p:spPr>
          <a:xfrm>
            <a:off x="7308304" y="5157192"/>
            <a:ext cx="1440160" cy="115212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2" name="グループ化 85"/>
          <p:cNvGrpSpPr/>
          <p:nvPr/>
        </p:nvGrpSpPr>
        <p:grpSpPr>
          <a:xfrm>
            <a:off x="6300192" y="3933056"/>
            <a:ext cx="1584176" cy="432048"/>
            <a:chOff x="3851920" y="476672"/>
            <a:chExt cx="1440161" cy="432048"/>
          </a:xfrm>
        </p:grpSpPr>
        <p:sp>
          <p:nvSpPr>
            <p:cNvPr id="84" name="正方形/長方形 83"/>
            <p:cNvSpPr/>
            <p:nvPr/>
          </p:nvSpPr>
          <p:spPr>
            <a:xfrm>
              <a:off x="3851921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&lt;fcd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_end.ntf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end_notify</a:t>
              </a:r>
              <a:endParaRPr lang="ja-JP" altLang="en-US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67" name="曲線コネクタ 46"/>
          <p:cNvCxnSpPr>
            <a:stCxn id="18" idx="4"/>
          </p:cNvCxnSpPr>
          <p:nvPr/>
        </p:nvCxnSpPr>
        <p:spPr>
          <a:xfrm rot="5400000">
            <a:off x="5004048" y="980728"/>
            <a:ext cx="576064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曲線コネクタ 46"/>
          <p:cNvCxnSpPr>
            <a:stCxn id="19" idx="0"/>
          </p:cNvCxnSpPr>
          <p:nvPr/>
        </p:nvCxnSpPr>
        <p:spPr>
          <a:xfrm rot="16200000" flipV="1">
            <a:off x="5004048" y="1700808"/>
            <a:ext cx="576064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グループ化 85"/>
          <p:cNvGrpSpPr/>
          <p:nvPr/>
        </p:nvGrpSpPr>
        <p:grpSpPr>
          <a:xfrm>
            <a:off x="4355976" y="2564904"/>
            <a:ext cx="1584176" cy="432048"/>
            <a:chOff x="3851920" y="476672"/>
            <a:chExt cx="1440164" cy="432048"/>
          </a:xfrm>
        </p:grpSpPr>
        <p:sp>
          <p:nvSpPr>
            <p:cNvPr id="108" name="正方形/長方形 107"/>
            <p:cNvSpPr/>
            <p:nvPr/>
          </p:nvSpPr>
          <p:spPr>
            <a:xfrm>
              <a:off x="3851923" y="476672"/>
              <a:ext cx="1440161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rel.fl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elease_failed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3" name="グループ化 64"/>
          <p:cNvGrpSpPr/>
          <p:nvPr/>
        </p:nvGrpSpPr>
        <p:grpSpPr>
          <a:xfrm>
            <a:off x="4283968" y="1556792"/>
            <a:ext cx="1728192" cy="432048"/>
            <a:chOff x="3851920" y="476672"/>
            <a:chExt cx="1440160" cy="432048"/>
          </a:xfrm>
        </p:grpSpPr>
        <p:sp>
          <p:nvSpPr>
            <p:cNvPr id="114" name="正方形/長方形 11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prov.fl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5" name="正方形/長方形 11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provision_failed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80" name="円弧 79"/>
          <p:cNvSpPr/>
          <p:nvPr/>
        </p:nvSpPr>
        <p:spPr>
          <a:xfrm>
            <a:off x="5652120" y="3789040"/>
            <a:ext cx="576064" cy="576064"/>
          </a:xfrm>
          <a:prstGeom prst="arc">
            <a:avLst>
              <a:gd name="adj1" fmla="val 13561349"/>
              <a:gd name="adj2" fmla="val 9396155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012160" y="4437112"/>
            <a:ext cx="24769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solidFill>
                  <a:srgbClr val="FFC000"/>
                </a:solidFill>
              </a:rPr>
              <a:t>(Just passes </a:t>
            </a:r>
            <a:r>
              <a:rPr lang="en-US" altLang="ja-JP" sz="1100" dirty="0" err="1" smtClean="0">
                <a:solidFill>
                  <a:srgbClr val="FFC000"/>
                </a:solidFill>
              </a:rPr>
              <a:t>forced_end_notify</a:t>
            </a:r>
            <a:r>
              <a:rPr lang="en-US" altLang="ja-JP" sz="1100" dirty="0" smtClean="0">
                <a:solidFill>
                  <a:srgbClr val="FFC000"/>
                </a:solidFill>
              </a:rPr>
              <a:t> message</a:t>
            </a:r>
          </a:p>
          <a:p>
            <a:r>
              <a:rPr kumimoji="1" lang="en-US" altLang="ja-JP" sz="1100" dirty="0" smtClean="0">
                <a:solidFill>
                  <a:srgbClr val="FFC000"/>
                </a:solidFill>
              </a:rPr>
              <a:t>to upstream agent. No state transition)</a:t>
            </a:r>
            <a:endParaRPr kumimoji="1" lang="ja-JP" altLang="en-US" sz="11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Provisioned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58"/>
          <p:cNvGrpSpPr/>
          <p:nvPr/>
        </p:nvGrpSpPr>
        <p:grpSpPr>
          <a:xfrm>
            <a:off x="3851920" y="764704"/>
            <a:ext cx="1512168" cy="432048"/>
            <a:chOff x="3851920" y="476672"/>
            <a:chExt cx="1440160" cy="432048"/>
          </a:xfrm>
        </p:grpSpPr>
        <p:sp>
          <p:nvSpPr>
            <p:cNvPr id="60" name="正方形/長方形 5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64"/>
          <p:cNvGrpSpPr/>
          <p:nvPr/>
        </p:nvGrpSpPr>
        <p:grpSpPr>
          <a:xfrm>
            <a:off x="6660232" y="1484784"/>
            <a:ext cx="1800200" cy="432048"/>
            <a:chOff x="3851920" y="476672"/>
            <a:chExt cx="1440160" cy="432048"/>
          </a:xfrm>
        </p:grpSpPr>
        <p:sp>
          <p:nvSpPr>
            <p:cNvPr id="66" name="正方形/長方形 6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0"/>
          <p:cNvGrpSpPr/>
          <p:nvPr/>
        </p:nvGrpSpPr>
        <p:grpSpPr>
          <a:xfrm>
            <a:off x="1259632" y="2348880"/>
            <a:ext cx="1368152" cy="432048"/>
            <a:chOff x="3851920" y="476672"/>
            <a:chExt cx="1440160" cy="432048"/>
          </a:xfrm>
        </p:grpSpPr>
        <p:sp>
          <p:nvSpPr>
            <p:cNvPr id="72" name="正方形/長方形 7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eserve_ok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79"/>
          <p:cNvGrpSpPr/>
          <p:nvPr/>
        </p:nvGrpSpPr>
        <p:grpSpPr>
          <a:xfrm>
            <a:off x="827584" y="2996952"/>
            <a:ext cx="1224136" cy="432048"/>
            <a:chOff x="3851920" y="476672"/>
            <a:chExt cx="1440160" cy="432048"/>
          </a:xfrm>
        </p:grpSpPr>
        <p:sp>
          <p:nvSpPr>
            <p:cNvPr id="81" name="正方形/長方形 8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reserve_ng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rsv.fl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2"/>
          <p:cNvGrpSpPr/>
          <p:nvPr/>
        </p:nvGrpSpPr>
        <p:grpSpPr>
          <a:xfrm>
            <a:off x="827584" y="1340768"/>
            <a:ext cx="1584176" cy="432048"/>
            <a:chOff x="3851920" y="476672"/>
            <a:chExt cx="1440160" cy="432048"/>
          </a:xfrm>
        </p:grpSpPr>
        <p:sp>
          <p:nvSpPr>
            <p:cNvPr id="84" name="正方形/長方形 8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reserve_start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85"/>
          <p:cNvGrpSpPr/>
          <p:nvPr/>
        </p:nvGrpSpPr>
        <p:grpSpPr>
          <a:xfrm>
            <a:off x="2699792" y="2924944"/>
            <a:ext cx="1656184" cy="432048"/>
            <a:chOff x="3851920" y="476672"/>
            <a:chExt cx="1440160" cy="432048"/>
          </a:xfrm>
        </p:grpSpPr>
        <p:sp>
          <p:nvSpPr>
            <p:cNvPr id="87" name="正方形/長方形 8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88"/>
          <p:cNvGrpSpPr/>
          <p:nvPr/>
        </p:nvGrpSpPr>
        <p:grpSpPr>
          <a:xfrm>
            <a:off x="6660232" y="2636912"/>
            <a:ext cx="1440160" cy="432048"/>
            <a:chOff x="3851920" y="476672"/>
            <a:chExt cx="1440160" cy="432048"/>
          </a:xfrm>
        </p:grpSpPr>
        <p:sp>
          <p:nvSpPr>
            <p:cNvPr id="90" name="正方形/長方形 8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67"/>
          <p:cNvGrpSpPr/>
          <p:nvPr/>
        </p:nvGrpSpPr>
        <p:grpSpPr>
          <a:xfrm>
            <a:off x="3635896" y="3501008"/>
            <a:ext cx="1296144" cy="432048"/>
            <a:chOff x="3851920" y="476672"/>
            <a:chExt cx="1440160" cy="432048"/>
          </a:xfrm>
        </p:grpSpPr>
        <p:sp>
          <p:nvSpPr>
            <p:cNvPr id="116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85"/>
          <p:cNvGrpSpPr/>
          <p:nvPr/>
        </p:nvGrpSpPr>
        <p:grpSpPr>
          <a:xfrm>
            <a:off x="1187624" y="3501008"/>
            <a:ext cx="1512168" cy="432048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ancel_complete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7" name="直線矢印コネクタ 136"/>
          <p:cNvCxnSpPr>
            <a:stCxn id="9" idx="4"/>
            <a:endCxn id="107" idx="0"/>
          </p:cNvCxnSpPr>
          <p:nvPr/>
        </p:nvCxnSpPr>
        <p:spPr>
          <a:xfrm rot="5400000">
            <a:off x="323528" y="3140968"/>
            <a:ext cx="8640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1631237" y="188640"/>
            <a:ext cx="5811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Provider Agent </a:t>
            </a:r>
            <a:r>
              <a:rPr kumimoji="1" lang="en-US" altLang="ja-JP" sz="2400" dirty="0" smtClean="0"/>
              <a:t>(PA) messaging state machine</a:t>
            </a:r>
            <a:endParaRPr kumimoji="1" lang="ja-JP" altLang="en-US" sz="2400" dirty="0"/>
          </a:p>
        </p:txBody>
      </p:sp>
      <p:sp>
        <p:nvSpPr>
          <p:cNvPr id="107" name="円/楕円 106"/>
          <p:cNvSpPr/>
          <p:nvPr/>
        </p:nvSpPr>
        <p:spPr>
          <a:xfrm flipH="1">
            <a:off x="323528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05064"/>
            <a:ext cx="14401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860032" y="3573016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27784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491880" y="4005064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グループ化 61"/>
          <p:cNvGrpSpPr/>
          <p:nvPr/>
        </p:nvGrpSpPr>
        <p:grpSpPr>
          <a:xfrm>
            <a:off x="611560" y="5445224"/>
            <a:ext cx="1080120" cy="432048"/>
            <a:chOff x="3851920" y="476672"/>
            <a:chExt cx="1440160" cy="432048"/>
          </a:xfrm>
        </p:grpSpPr>
        <p:sp>
          <p:nvSpPr>
            <p:cNvPr id="70" name="正方形/長方形 6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94" name="グループ化 93"/>
          <p:cNvGrpSpPr/>
          <p:nvPr/>
        </p:nvGrpSpPr>
        <p:grpSpPr>
          <a:xfrm flipV="1">
            <a:off x="7164288" y="5301208"/>
            <a:ext cx="1728192" cy="1368152"/>
            <a:chOff x="7164288" y="4509120"/>
            <a:chExt cx="1728192" cy="1368152"/>
          </a:xfrm>
        </p:grpSpPr>
        <p:cxnSp>
          <p:nvCxnSpPr>
            <p:cNvPr id="77" name="直線コネクタ 76"/>
            <p:cNvCxnSpPr/>
            <p:nvPr/>
          </p:nvCxnSpPr>
          <p:spPr>
            <a:xfrm rot="5400000">
              <a:off x="7884368" y="5733256"/>
              <a:ext cx="288032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rot="5400000">
              <a:off x="7884368" y="5085184"/>
              <a:ext cx="288032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角丸四角形 78"/>
            <p:cNvSpPr/>
            <p:nvPr/>
          </p:nvSpPr>
          <p:spPr>
            <a:xfrm>
              <a:off x="7308304" y="4581128"/>
              <a:ext cx="1440160" cy="115212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7164288" y="4509120"/>
              <a:ext cx="1728192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6" name="正方形/長方形 95"/>
          <p:cNvSpPr/>
          <p:nvPr/>
        </p:nvSpPr>
        <p:spPr>
          <a:xfrm>
            <a:off x="7596336" y="5589240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cxnSp>
        <p:nvCxnSpPr>
          <p:cNvPr id="100" name="曲線コネクタ 46"/>
          <p:cNvCxnSpPr/>
          <p:nvPr/>
        </p:nvCxnSpPr>
        <p:spPr>
          <a:xfrm rot="5400000">
            <a:off x="5004048" y="980728"/>
            <a:ext cx="576064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曲線コネクタ 46"/>
          <p:cNvCxnSpPr/>
          <p:nvPr/>
        </p:nvCxnSpPr>
        <p:spPr>
          <a:xfrm rot="16200000" flipV="1">
            <a:off x="5004048" y="1700808"/>
            <a:ext cx="576064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グループ化 85"/>
          <p:cNvGrpSpPr/>
          <p:nvPr/>
        </p:nvGrpSpPr>
        <p:grpSpPr>
          <a:xfrm>
            <a:off x="4283968" y="2564904"/>
            <a:ext cx="1656184" cy="432048"/>
            <a:chOff x="3851920" y="476672"/>
            <a:chExt cx="1440160" cy="432048"/>
          </a:xfrm>
        </p:grpSpPr>
        <p:sp>
          <p:nvSpPr>
            <p:cNvPr id="104" name="正方形/長方形 10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release_failed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rel.fl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6" name="グループ化 64"/>
          <p:cNvGrpSpPr/>
          <p:nvPr/>
        </p:nvGrpSpPr>
        <p:grpSpPr>
          <a:xfrm>
            <a:off x="4211960" y="1484784"/>
            <a:ext cx="1656184" cy="432048"/>
            <a:chOff x="3851920" y="476672"/>
            <a:chExt cx="1440160" cy="432048"/>
          </a:xfrm>
        </p:grpSpPr>
        <p:sp>
          <p:nvSpPr>
            <p:cNvPr id="108" name="正方形/長方形 10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provision_failed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prov.fl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2" name="グループ化 85"/>
          <p:cNvGrpSpPr/>
          <p:nvPr/>
        </p:nvGrpSpPr>
        <p:grpSpPr>
          <a:xfrm>
            <a:off x="6300192" y="3933056"/>
            <a:ext cx="1584176" cy="432048"/>
            <a:chOff x="3851920" y="476672"/>
            <a:chExt cx="1440161" cy="432048"/>
          </a:xfrm>
        </p:grpSpPr>
        <p:sp>
          <p:nvSpPr>
            <p:cNvPr id="110" name="正方形/長方形 109"/>
            <p:cNvSpPr/>
            <p:nvPr/>
          </p:nvSpPr>
          <p:spPr>
            <a:xfrm>
              <a:off x="3851921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end_notify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&lt;fcd_end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.ntf</a:t>
              </a:r>
              <a:endParaRPr lang="ja-JP" altLang="en-US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12" name="円弧 111"/>
          <p:cNvSpPr/>
          <p:nvPr/>
        </p:nvSpPr>
        <p:spPr>
          <a:xfrm>
            <a:off x="5652120" y="3789040"/>
            <a:ext cx="576064" cy="576064"/>
          </a:xfrm>
          <a:prstGeom prst="arc">
            <a:avLst>
              <a:gd name="adj1" fmla="val 13561349"/>
              <a:gd name="adj2" fmla="val 9396155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/>
          <p:cNvSpPr/>
          <p:nvPr/>
        </p:nvSpPr>
        <p:spPr>
          <a:xfrm>
            <a:off x="2123728" y="5509681"/>
            <a:ext cx="6336704" cy="118494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</a:p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cancel</a:t>
            </a: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fcd_end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forced end</a:t>
            </a:r>
            <a:endParaRPr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.fl: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failed,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ntf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notify</a:t>
            </a:r>
            <a:endParaRPr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6012160" y="4437112"/>
            <a:ext cx="24769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solidFill>
                  <a:srgbClr val="FFC000"/>
                </a:solidFill>
              </a:rPr>
              <a:t>(Just passes </a:t>
            </a:r>
            <a:r>
              <a:rPr lang="en-US" altLang="ja-JP" sz="1100" dirty="0" err="1" smtClean="0">
                <a:solidFill>
                  <a:srgbClr val="FFC000"/>
                </a:solidFill>
              </a:rPr>
              <a:t>forced_end_notify</a:t>
            </a:r>
            <a:r>
              <a:rPr lang="en-US" altLang="ja-JP" sz="1100" dirty="0" smtClean="0">
                <a:solidFill>
                  <a:srgbClr val="FFC000"/>
                </a:solidFill>
              </a:rPr>
              <a:t> message</a:t>
            </a:r>
          </a:p>
          <a:p>
            <a:r>
              <a:rPr kumimoji="1" lang="en-US" altLang="ja-JP" sz="1100" dirty="0" smtClean="0">
                <a:solidFill>
                  <a:srgbClr val="FFC000"/>
                </a:solidFill>
              </a:rPr>
              <a:t>to upstream agent. No state transition)</a:t>
            </a:r>
            <a:endParaRPr kumimoji="1" lang="ja-JP" altLang="en-US" sz="11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1835696" y="321297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411760" y="3284984"/>
            <a:ext cx="100811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2411760" y="4365104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cxnSp>
        <p:nvCxnSpPr>
          <p:cNvPr id="37" name="直線コネクタ 36"/>
          <p:cNvCxnSpPr>
            <a:endCxn id="11" idx="0"/>
          </p:cNvCxnSpPr>
          <p:nvPr/>
        </p:nvCxnSpPr>
        <p:spPr>
          <a:xfrm rot="5400000">
            <a:off x="2663788" y="3032956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0" idx="2"/>
          </p:cNvCxnSpPr>
          <p:nvPr/>
        </p:nvCxnSpPr>
        <p:spPr>
          <a:xfrm rot="5400000">
            <a:off x="2663788" y="4977172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endCxn id="20" idx="0"/>
          </p:cNvCxnSpPr>
          <p:nvPr/>
        </p:nvCxnSpPr>
        <p:spPr>
          <a:xfrm rot="5400000">
            <a:off x="2555776" y="4005064"/>
            <a:ext cx="72008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rot="5400000">
            <a:off x="4427984" y="3717032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rot="5400000">
            <a:off x="4427984" y="4221088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4716016" y="3501008"/>
            <a:ext cx="151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NSI messages</a:t>
            </a:r>
            <a:endParaRPr kumimoji="1" lang="ja-JP" altLang="en-US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716016" y="4067780"/>
            <a:ext cx="3166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Input/output internal to an NSA</a:t>
            </a:r>
            <a:endParaRPr kumimoji="1" lang="ja-JP" altLang="en-US" dirty="0"/>
          </a:p>
        </p:txBody>
      </p:sp>
      <p:sp>
        <p:nvSpPr>
          <p:cNvPr id="32" name="コンテンツ プレースホルダ 3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>
              <a:buNone/>
            </a:pPr>
            <a:r>
              <a:rPr lang="en-US" altLang="ja-JP" dirty="0" smtClean="0"/>
              <a:t>Example: A middle NSA which does nothing but just pass messages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358008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Combination of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Messaging (Arlington)</a:t>
            </a:r>
            <a:br>
              <a:rPr lang="en-US" altLang="ja-JP" dirty="0" smtClean="0"/>
            </a:br>
            <a:r>
              <a:rPr lang="en-US" altLang="ja-JP" dirty="0" smtClean="0"/>
              <a:t>and </a:t>
            </a:r>
            <a:br>
              <a:rPr lang="en-US" altLang="ja-JP" dirty="0" smtClean="0"/>
            </a:br>
            <a:r>
              <a:rPr lang="en-US" altLang="ja-JP" dirty="0" smtClean="0"/>
              <a:t>Behavior (Berkeley)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state machines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203848" y="1196752"/>
            <a:ext cx="2160240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203848" y="2636912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47864" y="3789040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3779912" y="2708920"/>
            <a:ext cx="100811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355976" y="3789040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815916" y="1844824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1547664" y="465313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159732" y="4725144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4716016" y="4653136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860032" y="6309320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5364088" y="4725144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5940152" y="6309320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195736" y="5805264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3779912" y="126876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779912" y="3212976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940152" y="5949280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195736" y="5445224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292080" y="522920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>
            <a:stCxn id="26" idx="2"/>
            <a:endCxn id="10" idx="0"/>
          </p:cNvCxnSpPr>
          <p:nvPr/>
        </p:nvCxnSpPr>
        <p:spPr>
          <a:xfrm rot="5400000">
            <a:off x="3977934" y="3483006"/>
            <a:ext cx="144016" cy="46805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26" idx="2"/>
            <a:endCxn id="12" idx="0"/>
          </p:cNvCxnSpPr>
          <p:nvPr/>
        </p:nvCxnSpPr>
        <p:spPr>
          <a:xfrm rot="16200000" flipH="1">
            <a:off x="4481990" y="3447002"/>
            <a:ext cx="144016" cy="54006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11" idx="2"/>
            <a:endCxn id="26" idx="0"/>
          </p:cNvCxnSpPr>
          <p:nvPr/>
        </p:nvCxnSpPr>
        <p:spPr>
          <a:xfrm rot="5400000">
            <a:off x="4211960" y="3140968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3" idx="2"/>
            <a:endCxn id="11" idx="0"/>
          </p:cNvCxnSpPr>
          <p:nvPr/>
        </p:nvCxnSpPr>
        <p:spPr>
          <a:xfrm rot="5400000">
            <a:off x="4031940" y="2456892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10" idx="2"/>
            <a:endCxn id="17" idx="0"/>
          </p:cNvCxnSpPr>
          <p:nvPr/>
        </p:nvCxnSpPr>
        <p:spPr>
          <a:xfrm rot="5400000">
            <a:off x="2933818" y="3843046"/>
            <a:ext cx="576064" cy="11881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12" idx="2"/>
            <a:endCxn id="21" idx="0"/>
          </p:cNvCxnSpPr>
          <p:nvPr/>
        </p:nvCxnSpPr>
        <p:spPr>
          <a:xfrm rot="16200000" flipH="1">
            <a:off x="5040052" y="3933056"/>
            <a:ext cx="576064" cy="1008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rot="5400000">
            <a:off x="2447764" y="5265204"/>
            <a:ext cx="36004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endCxn id="30" idx="0"/>
          </p:cNvCxnSpPr>
          <p:nvPr/>
        </p:nvCxnSpPr>
        <p:spPr>
          <a:xfrm rot="5400000">
            <a:off x="5724128" y="5157192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30" idx="2"/>
            <a:endCxn id="28" idx="0"/>
          </p:cNvCxnSpPr>
          <p:nvPr/>
        </p:nvCxnSpPr>
        <p:spPr>
          <a:xfrm rot="16200000" flipH="1">
            <a:off x="5940152" y="5517232"/>
            <a:ext cx="288032" cy="5760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stCxn id="30" idx="2"/>
            <a:endCxn id="20" idx="0"/>
          </p:cNvCxnSpPr>
          <p:nvPr/>
        </p:nvCxnSpPr>
        <p:spPr>
          <a:xfrm rot="5400000">
            <a:off x="5256076" y="5769260"/>
            <a:ext cx="648072" cy="43204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0" idx="2"/>
          </p:cNvCxnSpPr>
          <p:nvPr/>
        </p:nvCxnSpPr>
        <p:spPr>
          <a:xfrm rot="5400000">
            <a:off x="5292080" y="6741368"/>
            <a:ext cx="14401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4211960" y="1772816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108012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NS with Ultimate Requester(UR),</a:t>
            </a:r>
            <a:r>
              <a:rPr kumimoji="1" lang="en-US" altLang="ja-JP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Ultimate Provider(UP) and Aggregator (AG)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796136" y="1412776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5796136" y="1844824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38" name="角丸四角形 37"/>
          <p:cNvSpPr/>
          <p:nvPr/>
        </p:nvSpPr>
        <p:spPr>
          <a:xfrm>
            <a:off x="5796136" y="2348880"/>
            <a:ext cx="936104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5796136" y="2852936"/>
            <a:ext cx="936104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5796136" y="3356992"/>
            <a:ext cx="936104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2" name="右中かっこ 41"/>
          <p:cNvSpPr/>
          <p:nvPr/>
        </p:nvSpPr>
        <p:spPr>
          <a:xfrm>
            <a:off x="6804248" y="1412776"/>
            <a:ext cx="216024" cy="792088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右中かっこ 43"/>
          <p:cNvSpPr/>
          <p:nvPr/>
        </p:nvSpPr>
        <p:spPr>
          <a:xfrm>
            <a:off x="6804248" y="2348880"/>
            <a:ext cx="216024" cy="136815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092280" y="1484784"/>
            <a:ext cx="1623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Messaging</a:t>
            </a:r>
          </a:p>
          <a:p>
            <a:r>
              <a:rPr lang="en-US" altLang="ja-JP" dirty="0" smtClean="0"/>
              <a:t>State Machines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092280" y="2710661"/>
            <a:ext cx="1623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Behavior</a:t>
            </a:r>
          </a:p>
          <a:p>
            <a:r>
              <a:rPr lang="en-US" altLang="ja-JP" dirty="0" smtClean="0"/>
              <a:t>State Machines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179388" y="981051"/>
            <a:ext cx="863600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>
                <a:solidFill>
                  <a:prstClr val="white"/>
                </a:solidFill>
              </a:rPr>
              <a:t>Initial</a:t>
            </a:r>
            <a:endParaRPr kumimoji="1"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2411413" y="981051"/>
            <a:ext cx="865187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>
                <a:solidFill>
                  <a:prstClr val="white"/>
                </a:solidFill>
              </a:rPr>
              <a:t>Scheduled</a:t>
            </a:r>
            <a:endParaRPr kumimoji="1"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3779838" y="2997176"/>
            <a:ext cx="863600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>
                <a:solidFill>
                  <a:prstClr val="white"/>
                </a:solidFill>
              </a:rPr>
              <a:t>Idle</a:t>
            </a:r>
            <a:endParaRPr kumimoji="1"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7092280" y="2996481"/>
            <a:ext cx="863600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solidFill>
                  <a:prstClr val="white"/>
                </a:solidFill>
              </a:rPr>
              <a:t>P</a:t>
            </a:r>
            <a:r>
              <a:rPr kumimoji="1" lang="en-US" altLang="ja-JP" sz="1600" dirty="0" smtClean="0">
                <a:solidFill>
                  <a:prstClr val="white"/>
                </a:solidFill>
              </a:rPr>
              <a:t>rovisioned</a:t>
            </a:r>
            <a:endParaRPr kumimoji="1"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5292725" y="981051"/>
            <a:ext cx="863600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>
                <a:solidFill>
                  <a:prstClr val="white"/>
                </a:solidFill>
              </a:rPr>
              <a:t>Auto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>
                <a:solidFill>
                  <a:prstClr val="white"/>
                </a:solidFill>
              </a:rPr>
              <a:t>Start</a:t>
            </a:r>
            <a:endParaRPr kumimoji="1"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2483123" y="4437112"/>
            <a:ext cx="863600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>
                <a:solidFill>
                  <a:prstClr val="white"/>
                </a:solidFill>
              </a:rPr>
              <a:t>Terminated</a:t>
            </a:r>
            <a:endParaRPr kumimoji="1" lang="ja-JP" altLang="en-US" sz="1600" dirty="0">
              <a:solidFill>
                <a:prstClr val="white"/>
              </a:solidFill>
            </a:endParaRPr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042988" y="1412851"/>
            <a:ext cx="1368425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15" idx="5"/>
            <a:endCxn id="16" idx="1"/>
          </p:cNvCxnSpPr>
          <p:nvPr/>
        </p:nvCxnSpPr>
        <p:spPr>
          <a:xfrm rot="16200000" flipH="1">
            <a:off x="2825750" y="2041501"/>
            <a:ext cx="1404937" cy="7572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6" idx="4"/>
            <a:endCxn id="86" idx="1"/>
          </p:cNvCxnSpPr>
          <p:nvPr/>
        </p:nvCxnSpPr>
        <p:spPr>
          <a:xfrm rot="16200000" flipH="1">
            <a:off x="4715719" y="3356694"/>
            <a:ext cx="630799" cy="163896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曲線コネクタ 40"/>
          <p:cNvCxnSpPr>
            <a:stCxn id="16" idx="7"/>
            <a:endCxn id="17" idx="1"/>
          </p:cNvCxnSpPr>
          <p:nvPr/>
        </p:nvCxnSpPr>
        <p:spPr>
          <a:xfrm rot="5400000" flipH="1" flipV="1">
            <a:off x="5867512" y="1772408"/>
            <a:ext cx="695" cy="2701784"/>
          </a:xfrm>
          <a:prstGeom prst="curvedConnector3">
            <a:avLst>
              <a:gd name="adj1" fmla="val 5118935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曲線コネクタ 42"/>
          <p:cNvCxnSpPr>
            <a:stCxn id="17" idx="3"/>
            <a:endCxn id="16" idx="5"/>
          </p:cNvCxnSpPr>
          <p:nvPr/>
        </p:nvCxnSpPr>
        <p:spPr>
          <a:xfrm rot="5400000">
            <a:off x="5867512" y="2383065"/>
            <a:ext cx="695" cy="2701784"/>
          </a:xfrm>
          <a:prstGeom prst="curvedConnector3">
            <a:avLst>
              <a:gd name="adj1" fmla="val 5118935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6"/>
            <a:endCxn id="18" idx="2"/>
          </p:cNvCxnSpPr>
          <p:nvPr/>
        </p:nvCxnSpPr>
        <p:spPr>
          <a:xfrm>
            <a:off x="3276600" y="1412851"/>
            <a:ext cx="2016125" cy="1587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7"/>
          </p:cNvCxnSpPr>
          <p:nvPr/>
        </p:nvCxnSpPr>
        <p:spPr>
          <a:xfrm>
            <a:off x="6156325" y="1412851"/>
            <a:ext cx="1673084" cy="1710101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58"/>
          <p:cNvGrpSpPr>
            <a:grpSpLocks/>
          </p:cNvGrpSpPr>
          <p:nvPr/>
        </p:nvGrpSpPr>
        <p:grpSpPr bwMode="auto">
          <a:xfrm>
            <a:off x="3419475" y="908026"/>
            <a:ext cx="1584325" cy="431800"/>
            <a:chOff x="3851920" y="476672"/>
            <a:chExt cx="1440160" cy="432048"/>
          </a:xfrm>
        </p:grpSpPr>
        <p:sp>
          <p:nvSpPr>
            <p:cNvPr id="60" name="正方形/長方形 5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100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64"/>
          <p:cNvGrpSpPr>
            <a:grpSpLocks/>
          </p:cNvGrpSpPr>
          <p:nvPr/>
        </p:nvGrpSpPr>
        <p:grpSpPr bwMode="auto">
          <a:xfrm>
            <a:off x="6084888" y="836588"/>
            <a:ext cx="2879725" cy="503238"/>
            <a:chOff x="3851920" y="476672"/>
            <a:chExt cx="1440160" cy="432048"/>
          </a:xfrm>
        </p:grpSpPr>
        <p:sp>
          <p:nvSpPr>
            <p:cNvPr id="66" name="正方形/長方形 65"/>
            <p:cNvSpPr/>
            <p:nvPr/>
          </p:nvSpPr>
          <p:spPr>
            <a:xfrm>
              <a:off x="3851920" y="476672"/>
              <a:ext cx="1440160" cy="21670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1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kumimoji="1" lang="en-US" altLang="ja-JP" sz="11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kumimoji="1" lang="en-US" altLang="ja-JP" sz="11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kumimoji="1" lang="en-US" altLang="ja-JP" sz="11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provision_succeeded</a:t>
              </a:r>
              <a:r>
                <a:rPr kumimoji="1" lang="en-US" altLang="ja-JP" sz="11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851920" y="693378"/>
              <a:ext cx="1440160" cy="21534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67"/>
          <p:cNvGrpSpPr>
            <a:grpSpLocks/>
          </p:cNvGrpSpPr>
          <p:nvPr/>
        </p:nvGrpSpPr>
        <p:grpSpPr bwMode="auto">
          <a:xfrm>
            <a:off x="4716016" y="2780928"/>
            <a:ext cx="2376264" cy="575816"/>
            <a:chOff x="3851920" y="332573"/>
            <a:chExt cx="1440160" cy="576147"/>
          </a:xfrm>
        </p:grpSpPr>
        <p:sp>
          <p:nvSpPr>
            <p:cNvPr id="69" name="正方形/長方形 68"/>
            <p:cNvSpPr/>
            <p:nvPr/>
          </p:nvSpPr>
          <p:spPr>
            <a:xfrm>
              <a:off x="3851920" y="332573"/>
              <a:ext cx="1440160" cy="360123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lang="ja-JP" altLang="en-US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kumimoji="1" lang="en-US" altLang="ja-JP" sz="11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kumimoji="1" lang="en-US" altLang="ja-JP" sz="11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provision_succeeded</a:t>
              </a:r>
              <a:r>
                <a:rPr kumimoji="1" lang="en-US" altLang="ja-JP" sz="11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0"/>
          <p:cNvGrpSpPr>
            <a:grpSpLocks/>
          </p:cNvGrpSpPr>
          <p:nvPr/>
        </p:nvGrpSpPr>
        <p:grpSpPr bwMode="auto">
          <a:xfrm>
            <a:off x="900113" y="620688"/>
            <a:ext cx="1584325" cy="576263"/>
            <a:chOff x="3851920" y="332656"/>
            <a:chExt cx="1440160" cy="576064"/>
          </a:xfrm>
        </p:grpSpPr>
        <p:sp>
          <p:nvSpPr>
            <p:cNvPr id="72" name="正方形/長方形 71"/>
            <p:cNvSpPr/>
            <p:nvPr/>
          </p:nvSpPr>
          <p:spPr>
            <a:xfrm>
              <a:off x="3851920" y="332656"/>
              <a:ext cx="1440160" cy="360239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reserve_start</a:t>
              </a:r>
              <a:r>
                <a:rPr kumimoji="1" lang="en-US" altLang="ja-JP" sz="11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kumimoji="1" lang="en-US" altLang="ja-JP" sz="1100" i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(reservation ok)</a:t>
              </a:r>
              <a:endParaRPr kumimoji="1" lang="ja-JP" altLang="en-US" sz="1100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851920" y="692895"/>
              <a:ext cx="1440160" cy="215825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reserve_ok</a:t>
              </a:r>
              <a:endParaRPr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>
            <a:grpSpLocks/>
          </p:cNvGrpSpPr>
          <p:nvPr/>
        </p:nvGrpSpPr>
        <p:grpSpPr bwMode="auto">
          <a:xfrm>
            <a:off x="5148064" y="3429000"/>
            <a:ext cx="1584325" cy="575988"/>
            <a:chOff x="3851920" y="476672"/>
            <a:chExt cx="1440160" cy="576319"/>
          </a:xfrm>
        </p:grpSpPr>
        <p:sp>
          <p:nvSpPr>
            <p:cNvPr id="87" name="正方形/長方形 8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release_start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851920" y="692695"/>
              <a:ext cx="1440160" cy="36029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kumimoji="1" lang="en-US" altLang="ja-JP" sz="1100" i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(release) 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91"/>
          <p:cNvGrpSpPr>
            <a:grpSpLocks/>
          </p:cNvGrpSpPr>
          <p:nvPr/>
        </p:nvGrpSpPr>
        <p:grpSpPr bwMode="auto">
          <a:xfrm>
            <a:off x="3419475" y="1628751"/>
            <a:ext cx="1152525" cy="431800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100" i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kumimoji="1" lang="en-US" altLang="ja-JP" sz="1100" i="1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kumimoji="1" lang="en-US" altLang="ja-JP" sz="1100" i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1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94"/>
          <p:cNvGrpSpPr>
            <a:grpSpLocks/>
          </p:cNvGrpSpPr>
          <p:nvPr/>
        </p:nvGrpSpPr>
        <p:grpSpPr bwMode="auto">
          <a:xfrm>
            <a:off x="6948264" y="4005064"/>
            <a:ext cx="2088232" cy="432048"/>
            <a:chOff x="3851920" y="476672"/>
            <a:chExt cx="1440160" cy="432296"/>
          </a:xfrm>
        </p:grpSpPr>
        <p:sp>
          <p:nvSpPr>
            <p:cNvPr id="96" name="正方形/長方形 9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100" i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kumimoji="1" lang="en-US" altLang="ja-JP" sz="1100" i="1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kumimoji="1" lang="en-US" altLang="ja-JP" sz="1100" i="1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)|(</a:t>
              </a:r>
              <a:r>
                <a:rPr kumimoji="1" lang="en-US" altLang="ja-JP" sz="1100" i="1" dirty="0" err="1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forced_end</a:t>
              </a:r>
              <a:r>
                <a:rPr kumimoji="1" lang="en-US" altLang="ja-JP" sz="1100" i="1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3851920" y="692695"/>
              <a:ext cx="1440160" cy="216273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kumimoji="1" lang="en-US" altLang="ja-JP" sz="1100" i="1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(release), 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end_notify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61"/>
          <p:cNvGrpSpPr>
            <a:grpSpLocks/>
          </p:cNvGrpSpPr>
          <p:nvPr/>
        </p:nvGrpSpPr>
        <p:grpSpPr bwMode="auto">
          <a:xfrm>
            <a:off x="611188" y="5689600"/>
            <a:ext cx="1081087" cy="431800"/>
            <a:chOff x="3851920" y="476672"/>
            <a:chExt cx="1440160" cy="432048"/>
          </a:xfrm>
        </p:grpSpPr>
        <p:sp>
          <p:nvSpPr>
            <p:cNvPr id="99" name="正方形/長方形 9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1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1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3337" name="テキスト ボックス 101"/>
          <p:cNvSpPr txBox="1">
            <a:spLocks noChangeArrowheads="1"/>
          </p:cNvSpPr>
          <p:nvPr/>
        </p:nvSpPr>
        <p:spPr bwMode="auto">
          <a:xfrm>
            <a:off x="1655763" y="188913"/>
            <a:ext cx="5762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US" altLang="ja-JP">
                <a:solidFill>
                  <a:srgbClr val="000000"/>
                </a:solidFill>
                <a:latin typeface="Calibri" pitchFamily="34" charset="0"/>
              </a:rPr>
              <a:t>Sample Ultimate Provider with NSI messages</a:t>
            </a:r>
            <a:endParaRPr kumimoji="1" lang="ja-JP" altLang="en-US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11" name="グループ化 70"/>
          <p:cNvGrpSpPr>
            <a:grpSpLocks/>
          </p:cNvGrpSpPr>
          <p:nvPr/>
        </p:nvGrpSpPr>
        <p:grpSpPr bwMode="auto">
          <a:xfrm>
            <a:off x="683568" y="2060377"/>
            <a:ext cx="1584325" cy="575940"/>
            <a:chOff x="3851853" y="45244"/>
            <a:chExt cx="1440160" cy="575741"/>
          </a:xfrm>
        </p:grpSpPr>
        <p:sp>
          <p:nvSpPr>
            <p:cNvPr id="58" name="正方形/長方形 57"/>
            <p:cNvSpPr/>
            <p:nvPr/>
          </p:nvSpPr>
          <p:spPr>
            <a:xfrm>
              <a:off x="3851853" y="45244"/>
              <a:ext cx="1440160" cy="360239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reserve_start</a:t>
              </a:r>
              <a:r>
                <a:rPr kumimoji="1" lang="en-US" altLang="ja-JP" sz="11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kumimoji="1" lang="en-US" altLang="ja-JP" sz="1100" i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(reservation </a:t>
              </a:r>
              <a:r>
                <a:rPr kumimoji="1" lang="en-US" altLang="ja-JP" sz="1100" i="1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ng</a:t>
              </a:r>
              <a:r>
                <a:rPr kumimoji="1" lang="en-US" altLang="ja-JP" sz="1100" i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851853" y="405160"/>
              <a:ext cx="1440160" cy="215825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reserve_ng</a:t>
              </a:r>
              <a:endParaRPr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3" name="グループ化 67"/>
          <p:cNvGrpSpPr>
            <a:grpSpLocks/>
          </p:cNvGrpSpPr>
          <p:nvPr/>
        </p:nvGrpSpPr>
        <p:grpSpPr bwMode="auto">
          <a:xfrm flipH="1">
            <a:off x="1186979" y="4940697"/>
            <a:ext cx="1440160" cy="576684"/>
            <a:chOff x="3851920" y="476672"/>
            <a:chExt cx="1440161" cy="574901"/>
          </a:xfrm>
        </p:grpSpPr>
        <p:sp>
          <p:nvSpPr>
            <p:cNvPr id="124" name="正方形/長方形 123"/>
            <p:cNvSpPr/>
            <p:nvPr/>
          </p:nvSpPr>
          <p:spPr>
            <a:xfrm>
              <a:off x="3851920" y="476672"/>
              <a:ext cx="1440160" cy="21681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3851921" y="693488"/>
              <a:ext cx="1440160" cy="358085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kumimoji="1" lang="en-US" altLang="ja-JP" sz="1100" i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(cancel</a:t>
              </a:r>
              <a:r>
                <a:rPr kumimoji="1" lang="en-US" altLang="ja-JP" sz="1100" i="1" dirty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) 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cancel_complete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6" name="円/楕円 125"/>
          <p:cNvSpPr/>
          <p:nvPr/>
        </p:nvSpPr>
        <p:spPr>
          <a:xfrm>
            <a:off x="251520" y="4437038"/>
            <a:ext cx="863600" cy="8636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>
                <a:solidFill>
                  <a:prstClr val="white"/>
                </a:solidFill>
              </a:rPr>
              <a:t>Any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>
                <a:solidFill>
                  <a:prstClr val="white"/>
                </a:solidFill>
              </a:rPr>
              <a:t>state</a:t>
            </a:r>
            <a:endParaRPr kumimoji="1" lang="ja-JP" altLang="en-US" sz="1600" dirty="0">
              <a:solidFill>
                <a:prstClr val="white"/>
              </a:solidFill>
            </a:endParaRPr>
          </a:p>
        </p:txBody>
      </p:sp>
      <p:cxnSp>
        <p:nvCxnSpPr>
          <p:cNvPr id="128" name="直線矢印コネクタ 127"/>
          <p:cNvCxnSpPr>
            <a:stCxn id="126" idx="6"/>
            <a:endCxn id="19" idx="2"/>
          </p:cNvCxnSpPr>
          <p:nvPr/>
        </p:nvCxnSpPr>
        <p:spPr>
          <a:xfrm>
            <a:off x="1115120" y="4868838"/>
            <a:ext cx="1368003" cy="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グループ化 67"/>
          <p:cNvGrpSpPr>
            <a:grpSpLocks/>
          </p:cNvGrpSpPr>
          <p:nvPr/>
        </p:nvGrpSpPr>
        <p:grpSpPr bwMode="auto">
          <a:xfrm>
            <a:off x="1403648" y="2780457"/>
            <a:ext cx="2376487" cy="575816"/>
            <a:chOff x="3851920" y="332573"/>
            <a:chExt cx="1440160" cy="576147"/>
          </a:xfrm>
        </p:grpSpPr>
        <p:sp>
          <p:nvSpPr>
            <p:cNvPr id="68" name="正方形/長方形 67"/>
            <p:cNvSpPr/>
            <p:nvPr/>
          </p:nvSpPr>
          <p:spPr>
            <a:xfrm>
              <a:off x="3851920" y="332573"/>
              <a:ext cx="1440160" cy="360123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lang="ja-JP" altLang="en-US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1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kumimoji="1" lang="en-US" altLang="ja-JP" sz="11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provision_failed</a:t>
              </a:r>
              <a:r>
                <a:rPr kumimoji="1" lang="en-US" altLang="ja-JP" sz="11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provision_failed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0" name="グループ化 67"/>
          <p:cNvGrpSpPr>
            <a:grpSpLocks/>
          </p:cNvGrpSpPr>
          <p:nvPr/>
        </p:nvGrpSpPr>
        <p:grpSpPr bwMode="auto">
          <a:xfrm>
            <a:off x="4067944" y="2132385"/>
            <a:ext cx="2808288" cy="431800"/>
            <a:chOff x="3851920" y="476672"/>
            <a:chExt cx="1440160" cy="432048"/>
          </a:xfrm>
        </p:grpSpPr>
        <p:sp>
          <p:nvSpPr>
            <p:cNvPr id="76" name="正方形/長方形 7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1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kumimoji="1" lang="en-US" altLang="ja-JP" sz="11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kumimoji="1" lang="en-US" altLang="ja-JP" sz="11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kumimoji="1" lang="en-US" altLang="ja-JP" sz="11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provision_failed</a:t>
              </a:r>
              <a:r>
                <a:rPr kumimoji="1" lang="en-US" altLang="ja-JP" sz="11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provision_failed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79" name="曲線コネクタ 78"/>
          <p:cNvCxnSpPr>
            <a:stCxn id="9" idx="4"/>
            <a:endCxn id="19" idx="2"/>
          </p:cNvCxnSpPr>
          <p:nvPr/>
        </p:nvCxnSpPr>
        <p:spPr>
          <a:xfrm rot="16200000" flipH="1">
            <a:off x="35025" y="2420813"/>
            <a:ext cx="3024261" cy="1871935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>
            <a:stCxn id="18" idx="3"/>
          </p:cNvCxnSpPr>
          <p:nvPr/>
        </p:nvCxnSpPr>
        <p:spPr>
          <a:xfrm rot="5400000">
            <a:off x="4212432" y="1861724"/>
            <a:ext cx="1350309" cy="10632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円弧 103"/>
          <p:cNvSpPr/>
          <p:nvPr/>
        </p:nvSpPr>
        <p:spPr>
          <a:xfrm>
            <a:off x="7884368" y="3212505"/>
            <a:ext cx="576064" cy="576064"/>
          </a:xfrm>
          <a:prstGeom prst="arc">
            <a:avLst>
              <a:gd name="adj1" fmla="val 13561349"/>
              <a:gd name="adj2" fmla="val 9396155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円弧 104"/>
          <p:cNvSpPr/>
          <p:nvPr/>
        </p:nvSpPr>
        <p:spPr>
          <a:xfrm flipH="1">
            <a:off x="3275856" y="3140497"/>
            <a:ext cx="576064" cy="576064"/>
          </a:xfrm>
          <a:prstGeom prst="arc">
            <a:avLst>
              <a:gd name="adj1" fmla="val 13561349"/>
              <a:gd name="adj2" fmla="val 9396155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67"/>
          <p:cNvGrpSpPr>
            <a:grpSpLocks/>
          </p:cNvGrpSpPr>
          <p:nvPr/>
        </p:nvGrpSpPr>
        <p:grpSpPr bwMode="auto">
          <a:xfrm>
            <a:off x="7631831" y="2564904"/>
            <a:ext cx="1512169" cy="647824"/>
            <a:chOff x="3851920" y="476672"/>
            <a:chExt cx="1440160" cy="432048"/>
          </a:xfrm>
        </p:grpSpPr>
        <p:sp>
          <p:nvSpPr>
            <p:cNvPr id="107" name="正方形/長方形 10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release_start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100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kumimoji="1" lang="en-US" altLang="ja-JP" sz="1100" dirty="0" err="1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release_failed</a:t>
              </a:r>
              <a:r>
                <a:rPr kumimoji="1" lang="en-US" altLang="ja-JP" sz="11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release_failed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4" name="正方形/長方形 73"/>
          <p:cNvSpPr/>
          <p:nvPr/>
        </p:nvSpPr>
        <p:spPr>
          <a:xfrm>
            <a:off x="2195736" y="5673060"/>
            <a:ext cx="6336704" cy="101566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(event): internal event</a:t>
            </a:r>
          </a:p>
          <a:p>
            <a:r>
              <a:rPr lang="en-US" altLang="ja-JP" sz="11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start_time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start time timer event</a:t>
            </a:r>
          </a:p>
          <a:p>
            <a:r>
              <a:rPr lang="en-US" altLang="ja-JP" sz="11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end_time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end time timer event</a:t>
            </a:r>
          </a:p>
        </p:txBody>
      </p:sp>
      <p:sp>
        <p:nvSpPr>
          <p:cNvPr id="86" name="円/楕円 85"/>
          <p:cNvSpPr/>
          <p:nvPr/>
        </p:nvSpPr>
        <p:spPr>
          <a:xfrm>
            <a:off x="5724128" y="4365104"/>
            <a:ext cx="863600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 smtClean="0">
                <a:solidFill>
                  <a:prstClr val="white"/>
                </a:solidFill>
              </a:rPr>
              <a:t>Aborted</a:t>
            </a:r>
            <a:endParaRPr kumimoji="1"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98" name="円弧 97"/>
          <p:cNvSpPr/>
          <p:nvPr/>
        </p:nvSpPr>
        <p:spPr>
          <a:xfrm>
            <a:off x="6516216" y="4509120"/>
            <a:ext cx="576064" cy="576064"/>
          </a:xfrm>
          <a:prstGeom prst="arc">
            <a:avLst>
              <a:gd name="adj1" fmla="val 13561349"/>
              <a:gd name="adj2" fmla="val 9396155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円弧 102"/>
          <p:cNvSpPr/>
          <p:nvPr/>
        </p:nvSpPr>
        <p:spPr>
          <a:xfrm flipH="1">
            <a:off x="5220072" y="4509120"/>
            <a:ext cx="576064" cy="576064"/>
          </a:xfrm>
          <a:prstGeom prst="arc">
            <a:avLst>
              <a:gd name="adj1" fmla="val 13561349"/>
              <a:gd name="adj2" fmla="val 9396155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6" name="直線矢印コネクタ 105"/>
          <p:cNvCxnSpPr>
            <a:stCxn id="17" idx="4"/>
            <a:endCxn id="86" idx="7"/>
          </p:cNvCxnSpPr>
          <p:nvPr/>
        </p:nvCxnSpPr>
        <p:spPr>
          <a:xfrm rot="5400000">
            <a:off x="6676922" y="3644417"/>
            <a:ext cx="631494" cy="106282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グループ化 67"/>
          <p:cNvGrpSpPr>
            <a:grpSpLocks/>
          </p:cNvGrpSpPr>
          <p:nvPr/>
        </p:nvGrpSpPr>
        <p:grpSpPr bwMode="auto">
          <a:xfrm>
            <a:off x="7164288" y="4509120"/>
            <a:ext cx="1512169" cy="504056"/>
            <a:chOff x="3851920" y="476672"/>
            <a:chExt cx="1440160" cy="432048"/>
          </a:xfrm>
        </p:grpSpPr>
        <p:sp>
          <p:nvSpPr>
            <p:cNvPr id="119" name="正方形/長方形 11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release_start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1" name="グループ化 67"/>
          <p:cNvGrpSpPr>
            <a:grpSpLocks/>
          </p:cNvGrpSpPr>
          <p:nvPr/>
        </p:nvGrpSpPr>
        <p:grpSpPr bwMode="auto">
          <a:xfrm>
            <a:off x="3779912" y="4581128"/>
            <a:ext cx="1512169" cy="504056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_start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endParaRPr kumimoji="1"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provision_failed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9" name="グループ化 94"/>
          <p:cNvGrpSpPr>
            <a:grpSpLocks/>
          </p:cNvGrpSpPr>
          <p:nvPr/>
        </p:nvGrpSpPr>
        <p:grpSpPr bwMode="auto">
          <a:xfrm>
            <a:off x="2987824" y="4005064"/>
            <a:ext cx="2088232" cy="432048"/>
            <a:chOff x="3851920" y="476672"/>
            <a:chExt cx="1440160" cy="432296"/>
          </a:xfrm>
        </p:grpSpPr>
        <p:sp>
          <p:nvSpPr>
            <p:cNvPr id="130" name="正方形/長方形 12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100" i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kumimoji="1" lang="en-US" altLang="ja-JP" sz="1100" i="1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kumimoji="1" lang="en-US" altLang="ja-JP" sz="1100" i="1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)|(</a:t>
              </a:r>
              <a:r>
                <a:rPr kumimoji="1" lang="en-US" altLang="ja-JP" sz="1100" i="1" dirty="0" err="1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forced_end</a:t>
              </a:r>
              <a:r>
                <a:rPr kumimoji="1" lang="en-US" altLang="ja-JP" sz="1100" i="1" dirty="0" smtClean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3851920" y="692695"/>
              <a:ext cx="1440160" cy="216273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anchor="ctr"/>
            <a:lstStyle/>
            <a:p>
              <a:pPr>
                <a:defRPr/>
              </a:pP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end_notify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2060848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2060848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2060848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Provisioned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24128" y="342900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492896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092280" y="2420888"/>
            <a:ext cx="936104" cy="1944216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427984" y="692696"/>
            <a:ext cx="864096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924944"/>
            <a:ext cx="1800200" cy="936104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864096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323528" y="620688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772816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67"/>
          <p:cNvGrpSpPr/>
          <p:nvPr/>
        </p:nvGrpSpPr>
        <p:grpSpPr>
          <a:xfrm>
            <a:off x="3635896" y="4437112"/>
            <a:ext cx="1296144" cy="432048"/>
            <a:chOff x="3851920" y="476672"/>
            <a:chExt cx="1440160" cy="432048"/>
          </a:xfrm>
        </p:grpSpPr>
        <p:sp>
          <p:nvSpPr>
            <p:cNvPr id="116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85"/>
          <p:cNvGrpSpPr/>
          <p:nvPr/>
        </p:nvGrpSpPr>
        <p:grpSpPr>
          <a:xfrm>
            <a:off x="1187624" y="4437112"/>
            <a:ext cx="1512168" cy="432048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ancel_complete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ancel_complete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7" name="直線矢印コネクタ 136"/>
          <p:cNvCxnSpPr>
            <a:stCxn id="9" idx="5"/>
            <a:endCxn id="92" idx="7"/>
          </p:cNvCxnSpPr>
          <p:nvPr/>
        </p:nvCxnSpPr>
        <p:spPr>
          <a:xfrm rot="16200000" flipH="1">
            <a:off x="1313108" y="2546372"/>
            <a:ext cx="1261200" cy="1765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323528" y="393305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365104"/>
            <a:ext cx="151216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932040" y="3933056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99792" y="393305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563888" y="4365104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58"/>
          <p:cNvGrpSpPr/>
          <p:nvPr/>
        </p:nvGrpSpPr>
        <p:grpSpPr>
          <a:xfrm>
            <a:off x="3419872" y="836712"/>
            <a:ext cx="1728192" cy="432048"/>
            <a:chOff x="3851920" y="476672"/>
            <a:chExt cx="1440160" cy="432048"/>
          </a:xfrm>
        </p:grpSpPr>
        <p:sp>
          <p:nvSpPr>
            <p:cNvPr id="59" name="正方形/長方形 5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provision_request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rovision_request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64"/>
          <p:cNvGrpSpPr/>
          <p:nvPr/>
        </p:nvGrpSpPr>
        <p:grpSpPr>
          <a:xfrm>
            <a:off x="6588224" y="1484784"/>
            <a:ext cx="1944216" cy="432048"/>
            <a:chOff x="3851920" y="476672"/>
            <a:chExt cx="1440160" cy="432048"/>
          </a:xfrm>
        </p:grpSpPr>
        <p:sp>
          <p:nvSpPr>
            <p:cNvPr id="68" name="正方形/長方形 6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4139952" y="3068960"/>
            <a:ext cx="1728192" cy="432048"/>
            <a:chOff x="3851920" y="476672"/>
            <a:chExt cx="1440160" cy="432048"/>
          </a:xfrm>
        </p:grpSpPr>
        <p:sp>
          <p:nvSpPr>
            <p:cNvPr id="71" name="正方形/長方形 7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8"/>
          <p:cNvGrpSpPr/>
          <p:nvPr/>
        </p:nvGrpSpPr>
        <p:grpSpPr>
          <a:xfrm>
            <a:off x="7236296" y="3861048"/>
            <a:ext cx="1512168" cy="432048"/>
            <a:chOff x="3851920" y="476672"/>
            <a:chExt cx="1440160" cy="432048"/>
          </a:xfrm>
        </p:grpSpPr>
        <p:sp>
          <p:nvSpPr>
            <p:cNvPr id="77" name="正方形/長方形 7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release_request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release_request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70"/>
          <p:cNvGrpSpPr/>
          <p:nvPr/>
        </p:nvGrpSpPr>
        <p:grpSpPr>
          <a:xfrm>
            <a:off x="1403648" y="1988840"/>
            <a:ext cx="1728192" cy="432048"/>
            <a:chOff x="3851920" y="476672"/>
            <a:chExt cx="1440160" cy="432048"/>
          </a:xfrm>
        </p:grpSpPr>
        <p:sp>
          <p:nvSpPr>
            <p:cNvPr id="112" name="正方形/長方形 11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79"/>
          <p:cNvGrpSpPr/>
          <p:nvPr/>
        </p:nvGrpSpPr>
        <p:grpSpPr>
          <a:xfrm>
            <a:off x="467544" y="3068960"/>
            <a:ext cx="1296144" cy="648072"/>
            <a:chOff x="3851920" y="476672"/>
            <a:chExt cx="1440160" cy="648072"/>
          </a:xfrm>
        </p:grpSpPr>
        <p:sp>
          <p:nvSpPr>
            <p:cNvPr id="115" name="正方形/長方形 114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reserve_ng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3851920" y="692696"/>
              <a:ext cx="1440160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eserve_ng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" name="グループ化 82"/>
          <p:cNvGrpSpPr/>
          <p:nvPr/>
        </p:nvGrpSpPr>
        <p:grpSpPr>
          <a:xfrm>
            <a:off x="1115616" y="1268760"/>
            <a:ext cx="1872208" cy="432048"/>
            <a:chOff x="3851920" y="476672"/>
            <a:chExt cx="1440160" cy="432048"/>
          </a:xfrm>
        </p:grpSpPr>
        <p:sp>
          <p:nvSpPr>
            <p:cNvPr id="121" name="正方形/長方形 12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reserve_request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reserve_request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9" name="テキスト ボックス 128"/>
          <p:cNvSpPr txBox="1"/>
          <p:nvPr/>
        </p:nvSpPr>
        <p:spPr>
          <a:xfrm>
            <a:off x="2669243" y="188640"/>
            <a:ext cx="3735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Sample Aggregator</a:t>
            </a:r>
            <a:r>
              <a:rPr kumimoji="1" lang="en-US" altLang="ja-JP" sz="2400" dirty="0" smtClean="0"/>
              <a:t>  function</a:t>
            </a:r>
            <a:endParaRPr kumimoji="1" lang="ja-JP" altLang="en-US" sz="2400" dirty="0"/>
          </a:p>
        </p:txBody>
      </p:sp>
      <p:grpSp>
        <p:nvGrpSpPr>
          <p:cNvPr id="12" name="グループ化 61"/>
          <p:cNvGrpSpPr/>
          <p:nvPr/>
        </p:nvGrpSpPr>
        <p:grpSpPr>
          <a:xfrm>
            <a:off x="611560" y="5232392"/>
            <a:ext cx="1080120" cy="432048"/>
            <a:chOff x="3851920" y="476672"/>
            <a:chExt cx="1440160" cy="432048"/>
          </a:xfrm>
        </p:grpSpPr>
        <p:sp>
          <p:nvSpPr>
            <p:cNvPr id="131" name="正方形/長方形 13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33" name="正方形/長方形 132"/>
          <p:cNvSpPr/>
          <p:nvPr/>
        </p:nvSpPr>
        <p:spPr>
          <a:xfrm>
            <a:off x="2123728" y="5085184"/>
            <a:ext cx="6336704" cy="169277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*: for input, receive from all children</a:t>
            </a:r>
          </a:p>
          <a:p>
            <a:r>
              <a:rPr lang="en-US" altLang="ja-JP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for output, send to all children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&amp;: received one or more 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message</a:t>
            </a:r>
            <a:endParaRPr kumimoji="1"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#: received one or more fail messages from children, and received confirm messages from other children (if exist)</a:t>
            </a:r>
            <a:endParaRPr kumimoji="1"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Note: here, downstream agent is assumed to return </a:t>
            </a:r>
            <a:r>
              <a:rPr lang="en-US" altLang="ja-JP" sz="11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cancel_complete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if there is no corresponding reservation. </a:t>
            </a:r>
            <a:endParaRPr kumimoji="1"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7" name="曲線コネクタ 46"/>
          <p:cNvCxnSpPr>
            <a:stCxn id="18" idx="4"/>
            <a:endCxn id="15" idx="6"/>
          </p:cNvCxnSpPr>
          <p:nvPr/>
        </p:nvCxnSpPr>
        <p:spPr>
          <a:xfrm rot="5400000">
            <a:off x="4860032" y="1124744"/>
            <a:ext cx="864096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曲線コネクタ 46"/>
          <p:cNvCxnSpPr>
            <a:stCxn id="19" idx="0"/>
          </p:cNvCxnSpPr>
          <p:nvPr/>
        </p:nvCxnSpPr>
        <p:spPr>
          <a:xfrm rot="16200000" flipV="1">
            <a:off x="4860032" y="2132856"/>
            <a:ext cx="792088" cy="180020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グループ化 64"/>
          <p:cNvGrpSpPr/>
          <p:nvPr/>
        </p:nvGrpSpPr>
        <p:grpSpPr>
          <a:xfrm>
            <a:off x="4211960" y="1628800"/>
            <a:ext cx="1944216" cy="432048"/>
            <a:chOff x="3851920" y="476672"/>
            <a:chExt cx="1440160" cy="432048"/>
          </a:xfrm>
        </p:grpSpPr>
        <p:sp>
          <p:nvSpPr>
            <p:cNvPr id="84" name="正方形/長方形 8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provision_failed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#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provision_failed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8" name="グループ化 85"/>
          <p:cNvGrpSpPr/>
          <p:nvPr/>
        </p:nvGrpSpPr>
        <p:grpSpPr>
          <a:xfrm>
            <a:off x="5364088" y="2492896"/>
            <a:ext cx="1728193" cy="432048"/>
            <a:chOff x="3851920" y="476672"/>
            <a:chExt cx="1440161" cy="432048"/>
          </a:xfrm>
        </p:grpSpPr>
        <p:sp>
          <p:nvSpPr>
            <p:cNvPr id="90" name="正方形/長方形 89"/>
            <p:cNvSpPr/>
            <p:nvPr/>
          </p:nvSpPr>
          <p:spPr>
            <a:xfrm>
              <a:off x="3851921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release_failed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#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release_failed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4" name="グループ化 85"/>
          <p:cNvGrpSpPr/>
          <p:nvPr/>
        </p:nvGrpSpPr>
        <p:grpSpPr>
          <a:xfrm>
            <a:off x="6300192" y="4365104"/>
            <a:ext cx="1584176" cy="432048"/>
            <a:chOff x="3851920" y="476672"/>
            <a:chExt cx="1440161" cy="432048"/>
          </a:xfrm>
        </p:grpSpPr>
        <p:sp>
          <p:nvSpPr>
            <p:cNvPr id="65" name="正方形/長方形 64"/>
            <p:cNvSpPr/>
            <p:nvPr/>
          </p:nvSpPr>
          <p:spPr>
            <a:xfrm>
              <a:off x="3851921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end_notify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end_notify</a:t>
              </a:r>
              <a:endParaRPr lang="ja-JP" altLang="en-US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2" name="円弧 71"/>
          <p:cNvSpPr/>
          <p:nvPr/>
        </p:nvSpPr>
        <p:spPr>
          <a:xfrm>
            <a:off x="5652120" y="4293096"/>
            <a:ext cx="576064" cy="576064"/>
          </a:xfrm>
          <a:prstGeom prst="arc">
            <a:avLst>
              <a:gd name="adj1" fmla="val 13561349"/>
              <a:gd name="adj2" fmla="val 9396155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300192" y="4725144"/>
            <a:ext cx="24769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solidFill>
                  <a:srgbClr val="FFC000"/>
                </a:solidFill>
              </a:rPr>
              <a:t>(Just passes </a:t>
            </a:r>
            <a:r>
              <a:rPr lang="en-US" altLang="ja-JP" sz="1100" dirty="0" err="1" smtClean="0">
                <a:solidFill>
                  <a:srgbClr val="FFC000"/>
                </a:solidFill>
              </a:rPr>
              <a:t>forced_end_notify</a:t>
            </a:r>
            <a:r>
              <a:rPr lang="en-US" altLang="ja-JP" sz="1100" dirty="0" smtClean="0">
                <a:solidFill>
                  <a:srgbClr val="FFC000"/>
                </a:solidFill>
              </a:rPr>
              <a:t> message</a:t>
            </a:r>
          </a:p>
          <a:p>
            <a:r>
              <a:rPr kumimoji="1" lang="en-US" altLang="ja-JP" sz="1100" dirty="0" smtClean="0">
                <a:solidFill>
                  <a:srgbClr val="FFC000"/>
                </a:solidFill>
              </a:rPr>
              <a:t>to upstream agent. No state transition)</a:t>
            </a:r>
            <a:endParaRPr kumimoji="1" lang="ja-JP" altLang="en-US" sz="11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3902</TotalTime>
  <Words>745</Words>
  <Application>Microsoft Office PowerPoint</Application>
  <PresentationFormat>画面に合わせる (4:3)</PresentationFormat>
  <Paragraphs>248</Paragraphs>
  <Slides>9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  Messaging state machines (Arlington state machines) </vt:lpstr>
      <vt:lpstr>スライド 2</vt:lpstr>
      <vt:lpstr>スライド 3</vt:lpstr>
      <vt:lpstr>スライド 4</vt:lpstr>
      <vt:lpstr>スライド 5</vt:lpstr>
      <vt:lpstr>Combination of  Messaging (Arlington) and  Behavior (Berkeley) state machines</vt:lpstr>
      <vt:lpstr>スライド 7</vt:lpstr>
      <vt:lpstr>スライド 8</vt:lpstr>
      <vt:lpstr>スライド 9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Tomohiro Kudoh</dc:creator>
  <cp:lastModifiedBy>Tomohiro Kudoh</cp:lastModifiedBy>
  <cp:revision>20</cp:revision>
  <dcterms:created xsi:type="dcterms:W3CDTF">2011-01-30T10:09:39Z</dcterms:created>
  <dcterms:modified xsi:type="dcterms:W3CDTF">2011-06-09T09:40:01Z</dcterms:modified>
</cp:coreProperties>
</file>