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75" r:id="rId3"/>
    <p:sldId id="371" r:id="rId4"/>
    <p:sldId id="375" r:id="rId5"/>
    <p:sldId id="385" r:id="rId6"/>
    <p:sldId id="382" r:id="rId7"/>
    <p:sldId id="383" r:id="rId8"/>
    <p:sldId id="387" r:id="rId9"/>
    <p:sldId id="386" r:id="rId10"/>
    <p:sldId id="388" r:id="rId11"/>
    <p:sldId id="389" r:id="rId12"/>
    <p:sldId id="392" r:id="rId13"/>
    <p:sldId id="393" r:id="rId14"/>
  </p:sldIdLst>
  <p:sldSz cx="9144000" cy="6858000" type="screen4x3"/>
  <p:notesSz cx="7099300" cy="10234613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5DAD41"/>
    <a:srgbClr val="6AD0D8"/>
    <a:srgbClr val="9A425B"/>
    <a:srgbClr val="703042"/>
    <a:srgbClr val="31B3BD"/>
    <a:srgbClr val="DDDDDD"/>
    <a:srgbClr val="1E5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857" autoAdjust="0"/>
  </p:normalViewPr>
  <p:slideViewPr>
    <p:cSldViewPr>
      <p:cViewPr varScale="1">
        <p:scale>
          <a:sx n="99" d="100"/>
          <a:sy n="99" d="100"/>
        </p:scale>
        <p:origin x="-1408" y="-112"/>
      </p:cViewPr>
      <p:guideLst>
        <p:guide orient="horz"/>
        <p:guide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ja-JP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33D29E7A-0766-A942-B672-27F8D29DD4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55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E92AFA64-A76D-9C49-B38A-2066043BAC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5891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3AB7E-FE3D-FA4A-AD14-918E793BC2DC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dirty="0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12</a:t>
            </a:fld>
            <a:endParaRPr lang="ja-JP" altLang="en-US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2</a:t>
            </a:fld>
            <a:endParaRPr lang="ja-JP" altLang="en-US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dirty="0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5</a:t>
            </a:fld>
            <a:endParaRPr lang="ja-JP" altLang="en-US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dirty="0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6</a:t>
            </a:fld>
            <a:endParaRPr lang="ja-JP" altLang="en-US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dirty="0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7</a:t>
            </a:fld>
            <a:endParaRPr lang="ja-JP" altLang="en-US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dirty="0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8</a:t>
            </a:fld>
            <a:endParaRPr lang="ja-JP" altLang="en-US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dirty="0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9</a:t>
            </a:fld>
            <a:endParaRPr lang="ja-JP" altLang="en-US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dirty="0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10</a:t>
            </a:fld>
            <a:endParaRPr lang="ja-JP" altLang="en-US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dirty="0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11</a:t>
            </a:fld>
            <a:endParaRPr lang="ja-JP" altLang="en-US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1447800" y="2743200"/>
            <a:ext cx="76962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24000" y="3657600"/>
            <a:ext cx="7620000" cy="533400"/>
          </a:xfrm>
          <a:solidFill>
            <a:srgbClr val="5DAD41"/>
          </a:solidFill>
        </p:spPr>
        <p:txBody>
          <a:bodyPr/>
          <a:lstStyle>
            <a:lvl1pPr marL="0" indent="0">
              <a:buFont typeface="Times" pitchFamily="1" charset="0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600"/>
              <a:t>© 2007 Open Grid Forum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0E407A0-C14D-D14E-8BBC-36060BA482D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AEC482-82F1-6345-B700-288FE71F485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C9E93E-D780-624B-81CB-9610DD60C06C}" type="datetime1">
              <a:rPr lang="ja-JP" altLang="en-US"/>
              <a:pPr/>
              <a:t>6/19/12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00607-A82F-184E-8B41-FBE9D4E8F079}" type="slidenum">
              <a:rPr lang="ja-JP" altLang="en-US"/>
              <a:pPr/>
              <a:t>‹#›</a:t>
            </a:fld>
            <a:endParaRPr lang="ja-JP" altLang="en-US"/>
          </a:p>
        </p:txBody>
      </p:sp>
      <p:sp>
        <p:nvSpPr>
          <p:cNvPr id="7" name="Rectangle 12"/>
          <p:cNvSpPr txBox="1">
            <a:spLocks noChangeArrowheads="1"/>
          </p:cNvSpPr>
          <p:nvPr userDrawn="1"/>
        </p:nvSpPr>
        <p:spPr bwMode="auto">
          <a:xfrm>
            <a:off x="1447800" y="27432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1"/>
                </a:solidFill>
                <a:latin typeface="+mj-lt"/>
                <a:ea typeface="+mj-ea"/>
                <a:cs typeface="ＭＳ Ｐゴシック" pitchFamily="1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9pPr>
          </a:lstStyle>
          <a:p>
            <a:r>
              <a:rPr kumimoji="1"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Click to edit Master title style</a:t>
            </a:r>
            <a:endParaRPr kumimoji="1" lang="en-US" altLang="ja-JP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 userDrawn="1"/>
        </p:nvSpPr>
        <p:spPr bwMode="auto">
          <a:xfrm>
            <a:off x="1524000" y="3657600"/>
            <a:ext cx="7620000" cy="533400"/>
          </a:xfrm>
          <a:prstGeom prst="rect">
            <a:avLst/>
          </a:prstGeom>
          <a:solidFill>
            <a:srgbClr val="5DAD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" charset="0"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ＭＳ Ｐゴシック" pitchFamily="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mtClean="0">
                <a:solidFill>
                  <a:prstClr val="white"/>
                </a:solidFill>
                <a:latin typeface="Calibri"/>
                <a:ea typeface="ＭＳ Ｐゴシック"/>
              </a:rPr>
              <a:t>Click to edit Master subtitle style</a:t>
            </a:r>
            <a:endParaRPr kumimoji="1" lang="en-US" altLang="ja-JP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kumimoji="1" lang="en-US" altLang="ja-JP" sz="60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© 2007 Open Grid Forum</a:t>
            </a:r>
          </a:p>
        </p:txBody>
      </p:sp>
    </p:spTree>
    <p:extLst>
      <p:ext uri="{BB962C8B-B14F-4D97-AF65-F5344CB8AC3E}">
        <p14:creationId xmlns:p14="http://schemas.microsoft.com/office/powerpoint/2010/main" val="1689373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542B6-043B-684C-98DF-2B5967621F38}" type="datetime1">
              <a:rPr lang="ja-JP" altLang="en-US"/>
              <a:pPr/>
              <a:t>6/19/12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1AF8C-7A12-5B48-97B4-B02E92ED6DF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878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D397DC-5A8A-D241-B2D1-6394645A9257}" type="datetime1">
              <a:rPr lang="ja-JP" altLang="en-US"/>
              <a:pPr/>
              <a:t>6/19/12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45315-1C11-D547-93C5-A2D505F6D28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3279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16097F-1AD0-F245-AC1F-401FF1792D75}" type="datetime1">
              <a:rPr lang="ja-JP" altLang="en-US"/>
              <a:pPr/>
              <a:t>6/19/12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FA7C1-7D52-A040-873E-E9DD258CD1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0666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35BD7-B86E-A940-9B7A-E9976EE61F33}" type="datetime1">
              <a:rPr lang="ja-JP" altLang="en-US"/>
              <a:pPr/>
              <a:t>6/19/12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B7B7F-5BD4-E24D-B3A1-CCA660298FE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8284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9C28AA-9C94-934B-A520-E4D62F87DF76}" type="datetime1">
              <a:rPr lang="ja-JP" altLang="en-US"/>
              <a:pPr/>
              <a:t>6/19/12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1B073-6666-854C-8743-0370E2E4A5F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5178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DBEC0B-E369-3F4C-9FFA-D741D05C939F}" type="datetime1">
              <a:rPr lang="ja-JP" altLang="en-US"/>
              <a:pPr/>
              <a:t>6/19/12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ECC60-3DD3-AE49-BAB4-19F5E93B877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731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30BFB0-6971-CC46-A735-95F77F6AB39E}" type="datetime1">
              <a:rPr lang="ja-JP" altLang="en-US"/>
              <a:pPr/>
              <a:t>6/19/12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74341-0AF1-AB45-9ECF-F13C01DC443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195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6ABB7E87-DC30-FA48-BEFF-E2F53E14351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78E762-7A3B-7C41-9112-7C5329EA997E}" type="datetime1">
              <a:rPr lang="ja-JP" altLang="en-US"/>
              <a:pPr/>
              <a:t>6/19/12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1803F-66FA-D742-92AA-E1AD18A13C9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3436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CBBB82-AF7F-9240-ABBF-BDFF4B0F748A}" type="datetime1">
              <a:rPr lang="ja-JP" altLang="en-US"/>
              <a:pPr/>
              <a:t>6/19/12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FFC26-1A9F-4046-AA39-5E41219842C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2445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7FEC71-94EB-1F4F-9CBE-E9884EEC01DC}" type="datetime1">
              <a:rPr lang="ja-JP" altLang="en-US"/>
              <a:pPr/>
              <a:t>6/19/12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89B5E-688B-BD43-A91E-C6EF142B67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5380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A441369-C446-234F-A23D-12FD9360C4A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DB98EE1-3547-A44D-8CDC-D63AE624332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8628777-3CEF-9248-901D-8B37711392A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3F5DC21-7D0F-0441-91DD-28ED0000DF3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09A0183D-BB82-CC42-9CD2-78ADEB4DD90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C63701C-2280-C24F-B814-E1A18CB0D60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EC092FD-3D72-BC4D-BE78-B123EFB2A18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4008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bg2"/>
                </a:solidFill>
              </a:defRPr>
            </a:lvl1pPr>
          </a:lstStyle>
          <a:p>
            <a:fld id="{DC88B4A1-6804-E54D-99FC-829594A5F8B8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066800"/>
            <a:ext cx="9144000" cy="76200"/>
          </a:xfrm>
          <a:prstGeom prst="rect">
            <a:avLst/>
          </a:prstGeom>
          <a:solidFill>
            <a:srgbClr val="5DAD4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l" eaLnBrk="1" hangingPunct="1">
              <a:spcBef>
                <a:spcPct val="20000"/>
              </a:spcBef>
              <a:buClr>
                <a:schemeClr val="accent2"/>
              </a:buClr>
              <a:buFont typeface="Times" pitchFamily="1" charset="0"/>
              <a:buNone/>
            </a:pPr>
            <a:endParaRPr lang="ja-JP" altLang="en-US" sz="2800">
              <a:solidFill>
                <a:schemeClr val="bg1"/>
              </a:solidFill>
            </a:endParaRP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600"/>
              <a:t>© 2007 Open Grid Forum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pitchFamily="1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/>
              <a:t>Click to edit Master title style</a:t>
            </a:r>
            <a:endParaRPr lang="en-US" altLang="ja-JP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/>
              <a:t>Click to edit Master text styles</a:t>
            </a:r>
          </a:p>
          <a:p>
            <a:pPr lvl="1"/>
            <a:r>
              <a:rPr lang="en-CA" altLang="ja-JP"/>
              <a:t>Second level</a:t>
            </a:r>
          </a:p>
          <a:p>
            <a:pPr lvl="2"/>
            <a:r>
              <a:rPr lang="en-CA" altLang="ja-JP"/>
              <a:t>Third level</a:t>
            </a:r>
          </a:p>
          <a:p>
            <a:pPr lvl="3"/>
            <a:r>
              <a:rPr lang="en-CA" altLang="ja-JP"/>
              <a:t>Fourth level</a:t>
            </a:r>
          </a:p>
          <a:p>
            <a:pPr lvl="4"/>
            <a:r>
              <a:rPr lang="en-CA" altLang="ja-JP"/>
              <a:t>Fifth level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algn="l" eaLnBrk="1" hangingPunct="1"/>
            <a:fld id="{510E5796-9A3E-4B48-9229-8DB0D9F058E2}" type="datetime1">
              <a:rPr kumimoji="1" lang="ja-JP" altLang="en-US" smtClean="0">
                <a:ea typeface="ＭＳ Ｐゴシック" charset="0"/>
                <a:cs typeface="ＭＳ Ｐゴシック" charset="0"/>
              </a:rPr>
              <a:pPr algn="l" eaLnBrk="1" hangingPunct="1"/>
              <a:t>6/19/12</a:t>
            </a:fld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eaLnBrk="1" hangingPunct="1"/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eaLnBrk="1" hangingPunct="1"/>
            <a:fld id="{E932428F-0593-CA49-A6D1-4FA0CCDBFD97}" type="slidenum">
              <a:rPr kumimoji="1" lang="ja-JP" altLang="en-US" smtClean="0">
                <a:ea typeface="ＭＳ Ｐゴシック" charset="0"/>
                <a:cs typeface="ＭＳ Ｐゴシック" charset="0"/>
              </a:rPr>
              <a:pPr eaLnBrk="1" hangingPunct="1"/>
              <a:t>‹#›</a:t>
            </a:fld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61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ＭＳ Ｐゴシック" pitchFamily="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ＭＳ Ｐゴシック" pitchFamily="1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286000"/>
            <a:ext cx="7696200" cy="1143000"/>
          </a:xfrm>
        </p:spPr>
        <p:txBody>
          <a:bodyPr/>
          <a:lstStyle/>
          <a:p>
            <a:r>
              <a:rPr lang="en-US" altLang="ja-JP" sz="3900" dirty="0"/>
              <a:t>OGF</a:t>
            </a:r>
            <a:r>
              <a:rPr lang="en-US" altLang="ja-JP" sz="3900" dirty="0" smtClean="0"/>
              <a:t> NSI CS State Machine Delft v1 (Proposed)</a:t>
            </a:r>
            <a:endParaRPr lang="en-US" altLang="ja-JP" sz="3900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sz="2400" dirty="0" smtClean="0"/>
              <a:t>OGF35 June 17-19, 2012</a:t>
            </a:r>
            <a:endParaRPr lang="en-US" altLang="ja-JP" sz="2400" dirty="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1447800" y="434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2800" b="1" dirty="0" err="1" smtClean="0"/>
              <a:t>Henrik</a:t>
            </a:r>
            <a:r>
              <a:rPr lang="en-US" sz="2800" b="1" dirty="0" smtClean="0"/>
              <a:t> </a:t>
            </a:r>
            <a:r>
              <a:rPr lang="en-US" sz="2800" b="1" dirty="0" err="1"/>
              <a:t>Thostrup</a:t>
            </a:r>
            <a:r>
              <a:rPr lang="en-US" sz="2800" b="1" dirty="0"/>
              <a:t> </a:t>
            </a:r>
            <a:r>
              <a:rPr lang="en-US" sz="2800" b="1" dirty="0" smtClean="0"/>
              <a:t>Jensen</a:t>
            </a:r>
            <a:r>
              <a:rPr lang="en-US" sz="2800" b="1" dirty="0"/>
              <a:t>, htj@nordu.net</a:t>
            </a:r>
            <a:endParaRPr lang="en-US" sz="2800" b="1" dirty="0" smtClean="0"/>
          </a:p>
          <a:p>
            <a:pPr algn="l" eaLnBrk="1" hangingPunct="1"/>
            <a:r>
              <a:rPr lang="en-US" altLang="ja-JP" sz="2700" b="1" dirty="0" smtClean="0"/>
              <a:t>Chin Guok, chin@es.net</a:t>
            </a:r>
          </a:p>
          <a:p>
            <a:pPr algn="l" eaLnBrk="1" hangingPunct="1"/>
            <a:r>
              <a:rPr lang="en-US" altLang="ja-JP" sz="2700" b="1" dirty="0" smtClean="0"/>
              <a:t>Tomohiro </a:t>
            </a:r>
            <a:r>
              <a:rPr lang="en-US" altLang="ja-JP" sz="2700" b="1" dirty="0" err="1" smtClean="0"/>
              <a:t>Kudoh</a:t>
            </a:r>
            <a:r>
              <a:rPr lang="en-US" altLang="ja-JP" sz="2700" b="1" dirty="0" smtClean="0"/>
              <a:t>, t.kudoh@aist.go.jp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8" name="直線矢印コネクタ 155"/>
          <p:cNvCxnSpPr>
            <a:stCxn id="100" idx="6"/>
            <a:endCxn id="193" idx="2"/>
          </p:cNvCxnSpPr>
          <p:nvPr/>
        </p:nvCxnSpPr>
        <p:spPr>
          <a:xfrm>
            <a:off x="3364133" y="3069000"/>
            <a:ext cx="172532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59"/>
          <p:cNvCxnSpPr>
            <a:stCxn id="100" idx="1"/>
            <a:endCxn id="98" idx="3"/>
          </p:cNvCxnSpPr>
          <p:nvPr/>
        </p:nvCxnSpPr>
        <p:spPr>
          <a:xfrm rot="5400000" flipH="1" flipV="1">
            <a:off x="2051633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63"/>
          <p:cNvCxnSpPr>
            <a:stCxn id="98" idx="6"/>
            <a:endCxn id="219" idx="2"/>
          </p:cNvCxnSpPr>
          <p:nvPr/>
        </p:nvCxnSpPr>
        <p:spPr>
          <a:xfrm>
            <a:off x="3364133" y="1164000"/>
            <a:ext cx="172532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0" y="0"/>
            <a:ext cx="7086600" cy="6096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NSI State Machine – </a:t>
            </a:r>
            <a:r>
              <a:rPr lang="en-US" sz="2400" dirty="0" err="1" smtClean="0">
                <a:latin typeface="Arial"/>
                <a:cs typeface="Arial"/>
              </a:rPr>
              <a:t>uPA</a:t>
            </a:r>
            <a:r>
              <a:rPr lang="en-US" sz="2400" dirty="0" smtClean="0">
                <a:latin typeface="Arial"/>
                <a:cs typeface="Arial"/>
              </a:rPr>
              <a:t> - (Oxford v11)</a:t>
            </a:r>
            <a:endParaRPr lang="en-US" sz="2400" dirty="0">
              <a:latin typeface="Arial"/>
              <a:cs typeface="Arial"/>
            </a:endParaRPr>
          </a:p>
        </p:txBody>
      </p:sp>
      <p:graphicFrame>
        <p:nvGraphicFramePr>
          <p:cNvPr id="169" name="表 168"/>
          <p:cNvGraphicFramePr>
            <a:graphicFrameLocks noGrp="1"/>
          </p:cNvGraphicFramePr>
          <p:nvPr/>
        </p:nvGraphicFramePr>
        <p:xfrm>
          <a:off x="3728033" y="2917960"/>
          <a:ext cx="997528" cy="3020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10473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472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92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1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0" name="円弧 59"/>
          <p:cNvSpPr/>
          <p:nvPr/>
        </p:nvSpPr>
        <p:spPr>
          <a:xfrm rot="1800000" flipH="1">
            <a:off x="2239027" y="638828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96" name="直線矢印コネクタ 95"/>
          <p:cNvCxnSpPr>
            <a:stCxn id="97" idx="4"/>
            <a:endCxn id="148" idx="0"/>
          </p:cNvCxnSpPr>
          <p:nvPr/>
        </p:nvCxnSpPr>
        <p:spPr>
          <a:xfrm rot="5400000">
            <a:off x="132561" y="2116500"/>
            <a:ext cx="1185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円/楕円 96"/>
          <p:cNvSpPr/>
          <p:nvPr/>
        </p:nvSpPr>
        <p:spPr>
          <a:xfrm>
            <a:off x="365061" y="804000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Initial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98" name="円/楕円 149"/>
          <p:cNvSpPr/>
          <p:nvPr/>
        </p:nvSpPr>
        <p:spPr>
          <a:xfrm>
            <a:off x="2644133" y="804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Auto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99" name="表 98"/>
          <p:cNvGraphicFramePr>
            <a:graphicFrameLocks noGrp="1"/>
          </p:cNvGraphicFramePr>
          <p:nvPr/>
        </p:nvGraphicFramePr>
        <p:xfrm>
          <a:off x="152400" y="1918380"/>
          <a:ext cx="1078517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517"/>
              </a:tblGrid>
              <a:tr h="2708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0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9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90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(reservation)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00" name="円/楕円 154"/>
          <p:cNvSpPr/>
          <p:nvPr/>
        </p:nvSpPr>
        <p:spPr>
          <a:xfrm>
            <a:off x="2644133" y="270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11" name="直線矢印コネクタ 159"/>
          <p:cNvCxnSpPr>
            <a:stCxn id="98" idx="5"/>
            <a:endCxn id="100" idx="7"/>
          </p:cNvCxnSpPr>
          <p:nvPr/>
        </p:nvCxnSpPr>
        <p:spPr>
          <a:xfrm rot="5400000">
            <a:off x="2560749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円/楕円 115"/>
          <p:cNvSpPr/>
          <p:nvPr/>
        </p:nvSpPr>
        <p:spPr>
          <a:xfrm>
            <a:off x="7908861" y="80399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18" name="曲線コネクタ 46"/>
          <p:cNvCxnSpPr>
            <a:stCxn id="116" idx="2"/>
            <a:endCxn id="219" idx="6"/>
          </p:cNvCxnSpPr>
          <p:nvPr/>
        </p:nvCxnSpPr>
        <p:spPr>
          <a:xfrm rot="10800000" flipV="1">
            <a:off x="5809461" y="1163998"/>
            <a:ext cx="2099400" cy="1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円弧 120"/>
          <p:cNvSpPr/>
          <p:nvPr/>
        </p:nvSpPr>
        <p:spPr>
          <a:xfrm rot="5400000" flipH="1">
            <a:off x="7980829" y="330466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122" name="表 121"/>
          <p:cNvGraphicFramePr>
            <a:graphicFrameLocks noGrp="1"/>
          </p:cNvGraphicFramePr>
          <p:nvPr/>
        </p:nvGraphicFramePr>
        <p:xfrm>
          <a:off x="7071783" y="210000"/>
          <a:ext cx="1981200" cy="4164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</a:tblGrid>
              <a:tr h="51635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646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7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3" name="表 122"/>
          <p:cNvGraphicFramePr>
            <a:graphicFrameLocks noGrp="1"/>
          </p:cNvGraphicFramePr>
          <p:nvPr/>
        </p:nvGraphicFramePr>
        <p:xfrm>
          <a:off x="1662545" y="68580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3954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18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18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95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6" name="表 145"/>
          <p:cNvGraphicFramePr>
            <a:graphicFrameLocks noGrp="1"/>
          </p:cNvGraphicFramePr>
          <p:nvPr/>
        </p:nvGraphicFramePr>
        <p:xfrm>
          <a:off x="2117661" y="191838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38376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869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869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54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" name="表 146"/>
          <p:cNvGraphicFramePr>
            <a:graphicFrameLocks noGrp="1"/>
          </p:cNvGraphicFramePr>
          <p:nvPr/>
        </p:nvGraphicFramePr>
        <p:xfrm>
          <a:off x="3108261" y="1915814"/>
          <a:ext cx="775855" cy="401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50182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36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36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63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48" name="円/楕円 149"/>
          <p:cNvSpPr/>
          <p:nvPr/>
        </p:nvSpPr>
        <p:spPr>
          <a:xfrm>
            <a:off x="365061" y="2709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51" name="直線矢印コネクタ 150"/>
          <p:cNvCxnSpPr>
            <a:stCxn id="148" idx="6"/>
            <a:endCxn id="100" idx="2"/>
          </p:cNvCxnSpPr>
          <p:nvPr/>
        </p:nvCxnSpPr>
        <p:spPr>
          <a:xfrm>
            <a:off x="1085061" y="3069000"/>
            <a:ext cx="155907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9" name="表 148"/>
          <p:cNvGraphicFramePr>
            <a:graphicFrameLocks noGrp="1"/>
          </p:cNvGraphicFramePr>
          <p:nvPr/>
        </p:nvGraphicFramePr>
        <p:xfrm>
          <a:off x="1216897" y="287088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1075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reservation_ok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52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5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338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93" name="円/楕円 154"/>
          <p:cNvSpPr/>
          <p:nvPr/>
        </p:nvSpPr>
        <p:spPr>
          <a:xfrm>
            <a:off x="5089461" y="270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Scheduled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219" name="円/楕円 154"/>
          <p:cNvSpPr/>
          <p:nvPr/>
        </p:nvSpPr>
        <p:spPr>
          <a:xfrm>
            <a:off x="5089461" y="804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228" name="曲線コネクタ 46"/>
          <p:cNvCxnSpPr>
            <a:stCxn id="64" idx="0"/>
            <a:endCxn id="116" idx="4"/>
          </p:cNvCxnSpPr>
          <p:nvPr/>
        </p:nvCxnSpPr>
        <p:spPr>
          <a:xfrm rot="5400000" flipH="1" flipV="1">
            <a:off x="7676361" y="2116500"/>
            <a:ext cx="1185001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1" name="表 240"/>
          <p:cNvGraphicFramePr>
            <a:graphicFrameLocks noGrp="1"/>
          </p:cNvGraphicFramePr>
          <p:nvPr/>
        </p:nvGraphicFramePr>
        <p:xfrm>
          <a:off x="3728033" y="965880"/>
          <a:ext cx="997528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1111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73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35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111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(activate)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246" name="直線矢印コネクタ 245"/>
          <p:cNvCxnSpPr>
            <a:stCxn id="65" idx="7"/>
            <a:endCxn id="66" idx="1"/>
          </p:cNvCxnSpPr>
          <p:nvPr/>
        </p:nvCxnSpPr>
        <p:spPr>
          <a:xfrm rot="16200000" flipH="1">
            <a:off x="4165260" y="2260260"/>
            <a:ext cx="9480" cy="4824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円弧 246"/>
          <p:cNvSpPr/>
          <p:nvPr/>
        </p:nvSpPr>
        <p:spPr>
          <a:xfrm rot="10800000" flipH="1">
            <a:off x="7120136" y="46482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248" name="直線矢印コネクタ 247"/>
          <p:cNvCxnSpPr>
            <a:stCxn id="65" idx="5"/>
            <a:endCxn id="66" idx="3"/>
          </p:cNvCxnSpPr>
          <p:nvPr/>
        </p:nvCxnSpPr>
        <p:spPr>
          <a:xfrm rot="16200000" flipH="1">
            <a:off x="4165260" y="2769376"/>
            <a:ext cx="9480" cy="4824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7" name="表 256"/>
          <p:cNvGraphicFramePr>
            <a:graphicFrameLocks noGrp="1"/>
          </p:cNvGraphicFramePr>
          <p:nvPr/>
        </p:nvGraphicFramePr>
        <p:xfrm>
          <a:off x="4645378" y="4487713"/>
          <a:ext cx="1109464" cy="517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9464"/>
              </a:tblGrid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fatal_event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05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8" name="表 257"/>
          <p:cNvGraphicFramePr>
            <a:graphicFrameLocks noGrp="1"/>
          </p:cNvGraphicFramePr>
          <p:nvPr/>
        </p:nvGraphicFramePr>
        <p:xfrm>
          <a:off x="2813757" y="5042487"/>
          <a:ext cx="880864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864"/>
              </a:tblGrid>
              <a:tr h="4447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表 48"/>
          <p:cNvGraphicFramePr>
            <a:graphicFrameLocks noGrp="1"/>
          </p:cNvGraphicFramePr>
          <p:nvPr/>
        </p:nvGraphicFramePr>
        <p:xfrm>
          <a:off x="7887067" y="191838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65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20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765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" name="表 112"/>
          <p:cNvGraphicFramePr>
            <a:graphicFrameLocks noGrp="1"/>
          </p:cNvGraphicFramePr>
          <p:nvPr/>
        </p:nvGraphicFramePr>
        <p:xfrm>
          <a:off x="6241591" y="967007"/>
          <a:ext cx="1235139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5139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activation_ok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53" name="直線矢印コネクタ 159"/>
          <p:cNvCxnSpPr>
            <a:stCxn id="193" idx="1"/>
            <a:endCxn id="219" idx="3"/>
          </p:cNvCxnSpPr>
          <p:nvPr/>
        </p:nvCxnSpPr>
        <p:spPr>
          <a:xfrm rot="5400000" flipH="1" flipV="1">
            <a:off x="4496961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242"/>
          <p:cNvCxnSpPr>
            <a:stCxn id="219" idx="5"/>
            <a:endCxn id="193" idx="7"/>
          </p:cNvCxnSpPr>
          <p:nvPr/>
        </p:nvCxnSpPr>
        <p:spPr>
          <a:xfrm rot="5400000">
            <a:off x="5006077" y="2116500"/>
            <a:ext cx="1395884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4" name="表 123"/>
          <p:cNvGraphicFramePr>
            <a:graphicFrameLocks noGrp="1"/>
          </p:cNvGraphicFramePr>
          <p:nvPr/>
        </p:nvGraphicFramePr>
        <p:xfrm>
          <a:off x="5562600" y="191838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823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activation_ng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30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823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2" name="表 241"/>
          <p:cNvGraphicFramePr>
            <a:graphicFrameLocks noGrp="1"/>
          </p:cNvGraphicFramePr>
          <p:nvPr/>
        </p:nvGraphicFramePr>
        <p:xfrm>
          <a:off x="4495800" y="1865040"/>
          <a:ext cx="838200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314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8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74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74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(activate)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5" name="円/楕円 149"/>
          <p:cNvSpPr/>
          <p:nvPr/>
        </p:nvSpPr>
        <p:spPr>
          <a:xfrm>
            <a:off x="1143000" y="45625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Any State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66" name="円/楕円 149"/>
          <p:cNvSpPr/>
          <p:nvPr/>
        </p:nvSpPr>
        <p:spPr>
          <a:xfrm>
            <a:off x="6477000" y="457200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71" name="曲線コネクタ 46"/>
          <p:cNvCxnSpPr>
            <a:stCxn id="66" idx="4"/>
            <a:endCxn id="65" idx="4"/>
          </p:cNvCxnSpPr>
          <p:nvPr/>
        </p:nvCxnSpPr>
        <p:spPr>
          <a:xfrm rot="5400000" flipH="1">
            <a:off x="4165260" y="2620260"/>
            <a:ext cx="9480" cy="5334000"/>
          </a:xfrm>
          <a:prstGeom prst="curvedConnector3">
            <a:avLst>
              <a:gd name="adj1" fmla="val -5161772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曲線コネクタ 46"/>
          <p:cNvCxnSpPr>
            <a:stCxn id="66" idx="0"/>
            <a:endCxn id="65" idx="0"/>
          </p:cNvCxnSpPr>
          <p:nvPr/>
        </p:nvCxnSpPr>
        <p:spPr>
          <a:xfrm rot="16200000" flipV="1">
            <a:off x="4165260" y="1900260"/>
            <a:ext cx="9480" cy="5334000"/>
          </a:xfrm>
          <a:prstGeom prst="curvedConnector3">
            <a:avLst>
              <a:gd name="adj1" fmla="val 4906888"/>
            </a:avLst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0" name="表 249"/>
          <p:cNvGraphicFramePr>
            <a:graphicFrameLocks noGrp="1"/>
          </p:cNvGraphicFramePr>
          <p:nvPr/>
        </p:nvGraphicFramePr>
        <p:xfrm>
          <a:off x="4759678" y="5486400"/>
          <a:ext cx="880864" cy="412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864"/>
              </a:tblGrid>
              <a:tr h="91861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679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109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918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" name="表 173"/>
          <p:cNvGraphicFramePr>
            <a:graphicFrameLocks noGrp="1"/>
          </p:cNvGraphicFramePr>
          <p:nvPr/>
        </p:nvGraphicFramePr>
        <p:xfrm>
          <a:off x="2585157" y="3962400"/>
          <a:ext cx="1338064" cy="509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8064"/>
              </a:tblGrid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request_failed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20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&lt;*.fl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" name="表 154"/>
          <p:cNvGraphicFramePr>
            <a:graphicFrameLocks noGrp="1"/>
          </p:cNvGraphicFramePr>
          <p:nvPr/>
        </p:nvGraphicFramePr>
        <p:xfrm>
          <a:off x="7391400" y="47244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92"/>
          <p:cNvGrpSpPr/>
          <p:nvPr/>
        </p:nvGrpSpPr>
        <p:grpSpPr>
          <a:xfrm>
            <a:off x="1140053" y="6019800"/>
            <a:ext cx="6863894" cy="762000"/>
            <a:chOff x="685800" y="6096000"/>
            <a:chExt cx="6863894" cy="762000"/>
          </a:xfrm>
        </p:grpSpPr>
        <p:sp>
          <p:nvSpPr>
            <p:cNvPr id="92" name="Rectangle 91"/>
            <p:cNvSpPr/>
            <p:nvPr/>
          </p:nvSpPr>
          <p:spPr>
            <a:xfrm>
              <a:off x="685800" y="6096000"/>
              <a:ext cx="68580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72185" y="6119336"/>
              <a:ext cx="22859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/>
                <a:t>Transitional States</a:t>
              </a:r>
            </a:p>
            <a:p>
              <a:pPr algn="l"/>
              <a:r>
                <a:rPr lang="en-US" sz="1000" i="1" dirty="0" smtClean="0"/>
                <a:t>NB: Messages received in this state is queued and processed only when it transitions to a Stable State.</a:t>
              </a:r>
              <a:endParaRPr lang="en-US" sz="1000" i="1" dirty="0"/>
            </a:p>
          </p:txBody>
        </p:sp>
        <p:sp>
          <p:nvSpPr>
            <p:cNvPr id="83" name="円/楕円 96"/>
            <p:cNvSpPr/>
            <p:nvPr/>
          </p:nvSpPr>
          <p:spPr>
            <a:xfrm>
              <a:off x="838200" y="6172200"/>
              <a:ext cx="186600" cy="186600"/>
            </a:xfrm>
            <a:prstGeom prst="ellipse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4" name="円/楕円 149"/>
            <p:cNvSpPr/>
            <p:nvPr/>
          </p:nvSpPr>
          <p:spPr>
            <a:xfrm>
              <a:off x="2209800" y="6172200"/>
              <a:ext cx="186600" cy="186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5" name="円/楕円 154"/>
            <p:cNvSpPr/>
            <p:nvPr/>
          </p:nvSpPr>
          <p:spPr>
            <a:xfrm>
              <a:off x="4953000" y="6172200"/>
              <a:ext cx="186600" cy="186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7" name="円/楕円 149"/>
            <p:cNvSpPr/>
            <p:nvPr/>
          </p:nvSpPr>
          <p:spPr>
            <a:xfrm>
              <a:off x="6477000" y="6172200"/>
              <a:ext cx="186600" cy="186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990600" y="6119336"/>
              <a:ext cx="945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Initial State</a:t>
              </a:r>
              <a:endParaRPr lang="en-US" sz="12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093777" y="6119336"/>
              <a:ext cx="11000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Stable States</a:t>
              </a:r>
              <a:endParaRPr lang="en-US" sz="12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629400" y="6119336"/>
              <a:ext cx="920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Final State</a:t>
              </a:r>
              <a:endParaRPr lang="en-US" sz="1200" dirty="0"/>
            </a:p>
          </p:txBody>
        </p:sp>
      </p:grpSp>
      <p:sp>
        <p:nvSpPr>
          <p:cNvPr id="64" name="円/楕円 154"/>
          <p:cNvSpPr/>
          <p:nvPr/>
        </p:nvSpPr>
        <p:spPr>
          <a:xfrm>
            <a:off x="7908861" y="2709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Releasing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68" name="曲線コネクタ 46"/>
          <p:cNvCxnSpPr>
            <a:stCxn id="193" idx="6"/>
            <a:endCxn id="64" idx="2"/>
          </p:cNvCxnSpPr>
          <p:nvPr/>
        </p:nvCxnSpPr>
        <p:spPr>
          <a:xfrm>
            <a:off x="5809461" y="3069000"/>
            <a:ext cx="2099400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表 112"/>
          <p:cNvGraphicFramePr>
            <a:graphicFrameLocks noGrp="1"/>
          </p:cNvGraphicFramePr>
          <p:nvPr/>
        </p:nvGraphicFramePr>
        <p:xfrm>
          <a:off x="6329661" y="2872465"/>
          <a:ext cx="1058999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999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release_ok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1" name="円弧 59"/>
          <p:cNvSpPr/>
          <p:nvPr/>
        </p:nvSpPr>
        <p:spPr>
          <a:xfrm rot="16200000" flipH="1">
            <a:off x="5181600" y="3310136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269" name="表 2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162461"/>
              </p:ext>
            </p:extLst>
          </p:nvPr>
        </p:nvGraphicFramePr>
        <p:xfrm>
          <a:off x="5410200" y="365760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32612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87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87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6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202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曲線コネクタ 46"/>
          <p:cNvCxnSpPr>
            <a:stCxn id="69" idx="7"/>
            <a:endCxn id="71" idx="1"/>
          </p:cNvCxnSpPr>
          <p:nvPr/>
        </p:nvCxnSpPr>
        <p:spPr>
          <a:xfrm rot="5400000" flipH="1" flipV="1">
            <a:off x="4246200" y="1569720"/>
            <a:ext cx="12700" cy="6348884"/>
          </a:xfrm>
          <a:prstGeom prst="curvedConnector3">
            <a:avLst>
              <a:gd name="adj1" fmla="val 3616236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36" idx="6"/>
            <a:endCxn id="126" idx="2"/>
          </p:cNvCxnSpPr>
          <p:nvPr/>
        </p:nvCxnSpPr>
        <p:spPr>
          <a:xfrm>
            <a:off x="872400" y="2036400"/>
            <a:ext cx="1185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51" idx="2"/>
            <a:endCxn id="126" idx="6"/>
          </p:cNvCxnSpPr>
          <p:nvPr/>
        </p:nvCxnSpPr>
        <p:spPr>
          <a:xfrm rot="10800000">
            <a:off x="2777400" y="2036400"/>
            <a:ext cx="2937600" cy="1588"/>
          </a:xfrm>
          <a:prstGeom prst="curvedConnector3">
            <a:avLst>
              <a:gd name="adj1" fmla="val 50000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152400" y="152400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Initial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6" name="円弧 75"/>
          <p:cNvSpPr/>
          <p:nvPr/>
        </p:nvSpPr>
        <p:spPr>
          <a:xfrm rot="10800000" flipH="1">
            <a:off x="7924800" y="47244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126" name="円/楕円 149"/>
          <p:cNvSpPr/>
          <p:nvPr/>
        </p:nvSpPr>
        <p:spPr>
          <a:xfrm>
            <a:off x="2057400" y="16764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838199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NSI State Machine – </a:t>
            </a:r>
            <a:r>
              <a:rPr lang="en-US" sz="2400" dirty="0" err="1" smtClean="0">
                <a:latin typeface="Arial"/>
                <a:cs typeface="Arial"/>
              </a:rPr>
              <a:t>uRA</a:t>
            </a:r>
            <a:r>
              <a:rPr lang="en-US" sz="2400" dirty="0" smtClean="0">
                <a:latin typeface="Arial"/>
                <a:cs typeface="Arial"/>
              </a:rPr>
              <a:t>/Aggregator -  </a:t>
            </a:r>
            <a:r>
              <a:rPr lang="en-US" sz="2400" dirty="0" smtClean="0">
                <a:latin typeface="Arial"/>
                <a:cs typeface="Arial"/>
              </a:rPr>
              <a:t>(Delft v2)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60" name="円弧 59"/>
          <p:cNvSpPr/>
          <p:nvPr/>
        </p:nvSpPr>
        <p:spPr>
          <a:xfrm rot="5400000" flipH="1">
            <a:off x="8153400" y="12192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109" name="曲線コネクタ 46"/>
          <p:cNvCxnSpPr>
            <a:stCxn id="56" idx="6"/>
            <a:endCxn id="41" idx="4"/>
          </p:cNvCxnSpPr>
          <p:nvPr/>
        </p:nvCxnSpPr>
        <p:spPr>
          <a:xfrm flipV="1">
            <a:off x="4682400" y="2396400"/>
            <a:ext cx="3754800" cy="630600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円/楕円 40"/>
          <p:cNvSpPr/>
          <p:nvPr/>
        </p:nvSpPr>
        <p:spPr>
          <a:xfrm>
            <a:off x="8077200" y="16764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48" name="直線矢印コネクタ 155"/>
          <p:cNvCxnSpPr>
            <a:stCxn id="41" idx="2"/>
            <a:endCxn id="51" idx="6"/>
          </p:cNvCxnSpPr>
          <p:nvPr/>
        </p:nvCxnSpPr>
        <p:spPr>
          <a:xfrm rot="10800000">
            <a:off x="6435000" y="2036400"/>
            <a:ext cx="1642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円弧 31"/>
          <p:cNvSpPr/>
          <p:nvPr/>
        </p:nvSpPr>
        <p:spPr>
          <a:xfrm rot="7200000" flipH="1">
            <a:off x="6049027" y="1248427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33" name="表 32"/>
          <p:cNvGraphicFramePr>
            <a:graphicFrameLocks noGrp="1"/>
          </p:cNvGraphicFramePr>
          <p:nvPr/>
        </p:nvGraphicFramePr>
        <p:xfrm>
          <a:off x="5943600" y="99060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36" name="円/楕円 149"/>
          <p:cNvSpPr/>
          <p:nvPr/>
        </p:nvSpPr>
        <p:spPr>
          <a:xfrm>
            <a:off x="152400" y="16764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38" name="直線矢印コネクタ 37"/>
          <p:cNvCxnSpPr>
            <a:stCxn id="86" idx="4"/>
            <a:endCxn id="36" idx="0"/>
          </p:cNvCxnSpPr>
          <p:nvPr/>
        </p:nvCxnSpPr>
        <p:spPr>
          <a:xfrm>
            <a:off x="512400" y="872400"/>
            <a:ext cx="0" cy="804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表 43"/>
          <p:cNvGraphicFramePr>
            <a:graphicFrameLocks noGrp="1"/>
          </p:cNvGraphicFramePr>
          <p:nvPr/>
        </p:nvGraphicFramePr>
        <p:xfrm>
          <a:off x="990600" y="1828800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4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4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51" name="円/楕円 50"/>
          <p:cNvSpPr/>
          <p:nvPr/>
        </p:nvSpPr>
        <p:spPr>
          <a:xfrm>
            <a:off x="5715000" y="16764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99" name="表 98"/>
          <p:cNvGraphicFramePr>
            <a:graphicFrameLocks noGrp="1"/>
          </p:cNvGraphicFramePr>
          <p:nvPr/>
        </p:nvGraphicFramePr>
        <p:xfrm>
          <a:off x="6553200" y="1836124"/>
          <a:ext cx="1295400" cy="400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453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00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4" name="表 143"/>
          <p:cNvGraphicFramePr>
            <a:graphicFrameLocks noGrp="1"/>
          </p:cNvGraphicFramePr>
          <p:nvPr/>
        </p:nvGraphicFramePr>
        <p:xfrm>
          <a:off x="152400" y="1066800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表 99"/>
          <p:cNvGraphicFramePr>
            <a:graphicFrameLocks noGrp="1"/>
          </p:cNvGraphicFramePr>
          <p:nvPr/>
        </p:nvGraphicFramePr>
        <p:xfrm>
          <a:off x="3657600" y="182880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36934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31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31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715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42" name="直線矢印コネクタ 141"/>
          <p:cNvCxnSpPr>
            <a:stCxn id="70" idx="6"/>
            <a:endCxn id="71" idx="2"/>
          </p:cNvCxnSpPr>
          <p:nvPr/>
        </p:nvCxnSpPr>
        <p:spPr>
          <a:xfrm>
            <a:off x="4872900" y="4998720"/>
            <a:ext cx="24423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5" name="表 154"/>
          <p:cNvGraphicFramePr>
            <a:graphicFrameLocks noGrp="1"/>
          </p:cNvGraphicFramePr>
          <p:nvPr/>
        </p:nvGraphicFramePr>
        <p:xfrm>
          <a:off x="5713050" y="4800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9" name="円/楕円 149"/>
          <p:cNvSpPr/>
          <p:nvPr/>
        </p:nvSpPr>
        <p:spPr>
          <a:xfrm>
            <a:off x="457200" y="46387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Any State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0" name="円/楕円 149"/>
          <p:cNvSpPr/>
          <p:nvPr/>
        </p:nvSpPr>
        <p:spPr>
          <a:xfrm>
            <a:off x="4152900" y="463872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1" name="円/楕円 149"/>
          <p:cNvSpPr/>
          <p:nvPr/>
        </p:nvSpPr>
        <p:spPr>
          <a:xfrm>
            <a:off x="7315200" y="463872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79" name="曲線コネクタ 46"/>
          <p:cNvCxnSpPr>
            <a:stCxn id="69" idx="4"/>
            <a:endCxn id="71" idx="4"/>
          </p:cNvCxnSpPr>
          <p:nvPr/>
        </p:nvCxnSpPr>
        <p:spPr>
          <a:xfrm rot="16200000" flipH="1">
            <a:off x="4246200" y="1929720"/>
            <a:ext cx="1588" cy="6858000"/>
          </a:xfrm>
          <a:prstGeom prst="curvedConnector3">
            <a:avLst>
              <a:gd name="adj1" fmla="val 31873929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曲線コネクタ 46"/>
          <p:cNvCxnSpPr>
            <a:stCxn id="69" idx="0"/>
            <a:endCxn id="71" idx="0"/>
          </p:cNvCxnSpPr>
          <p:nvPr/>
        </p:nvCxnSpPr>
        <p:spPr>
          <a:xfrm rot="5400000" flipH="1" flipV="1">
            <a:off x="4246200" y="1209720"/>
            <a:ext cx="1588" cy="6858000"/>
          </a:xfrm>
          <a:prstGeom prst="curvedConnector3">
            <a:avLst>
              <a:gd name="adj1" fmla="val 48670277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4" name="表 1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317009"/>
              </p:ext>
            </p:extLst>
          </p:nvPr>
        </p:nvGraphicFramePr>
        <p:xfrm>
          <a:off x="2017350" y="419100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347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65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&lt;+.</a:t>
                      </a: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639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&lt;+.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fl, 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47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" name="表 193"/>
          <p:cNvGraphicFramePr>
            <a:graphicFrameLocks noGrp="1"/>
          </p:cNvGraphicFramePr>
          <p:nvPr/>
        </p:nvGraphicFramePr>
        <p:xfrm>
          <a:off x="4093800" y="5638800"/>
          <a:ext cx="838200" cy="2926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45101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72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25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23" name="直線矢印コネクタ 20"/>
          <p:cNvCxnSpPr>
            <a:stCxn id="69" idx="6"/>
            <a:endCxn id="70" idx="2"/>
          </p:cNvCxnSpPr>
          <p:nvPr/>
        </p:nvCxnSpPr>
        <p:spPr>
          <a:xfrm>
            <a:off x="1177200" y="4998720"/>
            <a:ext cx="29757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7" name="表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738772"/>
              </p:ext>
            </p:extLst>
          </p:nvPr>
        </p:nvGraphicFramePr>
        <p:xfrm>
          <a:off x="5334000" y="3810000"/>
          <a:ext cx="1524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kumimoji="1" lang="en-US" altLang="ja-JP" sz="1000" baseline="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9" name="表 1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590030"/>
              </p:ext>
            </p:extLst>
          </p:nvPr>
        </p:nvGraphicFramePr>
        <p:xfrm>
          <a:off x="2284050" y="4800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28135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3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3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281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4" name="表 98"/>
          <p:cNvGraphicFramePr>
            <a:graphicFrameLocks noGrp="1"/>
          </p:cNvGraphicFramePr>
          <p:nvPr/>
        </p:nvGraphicFramePr>
        <p:xfrm>
          <a:off x="7086600" y="990600"/>
          <a:ext cx="1905000" cy="400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</a:tblGrid>
              <a:tr h="453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00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5" name="表 154"/>
          <p:cNvGraphicFramePr>
            <a:graphicFrameLocks noGrp="1"/>
          </p:cNvGraphicFramePr>
          <p:nvPr/>
        </p:nvGraphicFramePr>
        <p:xfrm>
          <a:off x="8153400" y="4419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142"/>
          <p:cNvGrpSpPr/>
          <p:nvPr/>
        </p:nvGrpSpPr>
        <p:grpSpPr>
          <a:xfrm>
            <a:off x="1140053" y="6019800"/>
            <a:ext cx="6863894" cy="762000"/>
            <a:chOff x="685800" y="6096000"/>
            <a:chExt cx="6863894" cy="762000"/>
          </a:xfrm>
        </p:grpSpPr>
        <p:sp>
          <p:nvSpPr>
            <p:cNvPr id="145" name="Rectangle 144"/>
            <p:cNvSpPr/>
            <p:nvPr/>
          </p:nvSpPr>
          <p:spPr>
            <a:xfrm>
              <a:off x="685800" y="6096000"/>
              <a:ext cx="68580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372185" y="6119336"/>
              <a:ext cx="22859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/>
                <a:t>Transitional States</a:t>
              </a:r>
            </a:p>
            <a:p>
              <a:pPr algn="l"/>
              <a:r>
                <a:rPr lang="en-US" sz="1000" i="1" dirty="0" smtClean="0"/>
                <a:t>NB: </a:t>
              </a:r>
              <a:r>
                <a:rPr lang="en-US" sz="1000" i="1" dirty="0" smtClean="0"/>
                <a:t>Requests received </a:t>
              </a:r>
              <a:r>
                <a:rPr lang="en-US" sz="1000" i="1" dirty="0" smtClean="0"/>
                <a:t>in this state is queued and processed only when it transitions to a Stable State.</a:t>
              </a:r>
              <a:endParaRPr lang="en-US" sz="1000" i="1" dirty="0"/>
            </a:p>
          </p:txBody>
        </p:sp>
        <p:sp>
          <p:nvSpPr>
            <p:cNvPr id="147" name="円/楕円 96"/>
            <p:cNvSpPr/>
            <p:nvPr/>
          </p:nvSpPr>
          <p:spPr>
            <a:xfrm>
              <a:off x="838200" y="6172200"/>
              <a:ext cx="186600" cy="186600"/>
            </a:xfrm>
            <a:prstGeom prst="ellipse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48" name="円/楕円 149"/>
            <p:cNvSpPr/>
            <p:nvPr/>
          </p:nvSpPr>
          <p:spPr>
            <a:xfrm>
              <a:off x="2209800" y="6172200"/>
              <a:ext cx="186600" cy="186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49" name="円/楕円 154"/>
            <p:cNvSpPr/>
            <p:nvPr/>
          </p:nvSpPr>
          <p:spPr>
            <a:xfrm>
              <a:off x="4953000" y="6172200"/>
              <a:ext cx="186600" cy="186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51" name="円/楕円 149"/>
            <p:cNvSpPr/>
            <p:nvPr/>
          </p:nvSpPr>
          <p:spPr>
            <a:xfrm>
              <a:off x="6477000" y="6172200"/>
              <a:ext cx="186600" cy="186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990600" y="6119336"/>
              <a:ext cx="945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Initial State</a:t>
              </a:r>
              <a:endParaRPr lang="en-US" sz="1200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093777" y="6119336"/>
              <a:ext cx="11000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Stable States</a:t>
              </a:r>
              <a:endParaRPr lang="en-US" sz="1200" dirty="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6629400" y="6119336"/>
              <a:ext cx="920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Final State</a:t>
              </a:r>
              <a:endParaRPr lang="en-US" sz="1200" dirty="0"/>
            </a:p>
          </p:txBody>
        </p:sp>
      </p:grpSp>
      <p:sp>
        <p:nvSpPr>
          <p:cNvPr id="56" name="円/楕円 16"/>
          <p:cNvSpPr/>
          <p:nvPr/>
        </p:nvSpPr>
        <p:spPr>
          <a:xfrm>
            <a:off x="3962400" y="2667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Releasing</a:t>
            </a:r>
          </a:p>
        </p:txBody>
      </p:sp>
      <p:cxnSp>
        <p:nvCxnSpPr>
          <p:cNvPr id="63" name="曲線コネクタ 46"/>
          <p:cNvCxnSpPr>
            <a:stCxn id="17" idx="2"/>
            <a:endCxn id="126" idx="0"/>
          </p:cNvCxnSpPr>
          <p:nvPr/>
        </p:nvCxnSpPr>
        <p:spPr>
          <a:xfrm rot="10800000" flipV="1">
            <a:off x="2417400" y="1122000"/>
            <a:ext cx="1545000" cy="554400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曲線コネクタ 46"/>
          <p:cNvCxnSpPr>
            <a:stCxn id="51" idx="1"/>
            <a:endCxn id="17" idx="6"/>
          </p:cNvCxnSpPr>
          <p:nvPr/>
        </p:nvCxnSpPr>
        <p:spPr>
          <a:xfrm rot="16200000" flipV="1">
            <a:off x="4921500" y="882900"/>
            <a:ext cx="659842" cy="1138042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3962400" y="762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186" name="表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502062"/>
              </p:ext>
            </p:extLst>
          </p:nvPr>
        </p:nvGraphicFramePr>
        <p:xfrm>
          <a:off x="2971800" y="8382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39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95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11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" name="表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847312"/>
              </p:ext>
            </p:extLst>
          </p:nvPr>
        </p:nvGraphicFramePr>
        <p:xfrm>
          <a:off x="4876800" y="100008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340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76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95" name="直線矢印コネクタ 20"/>
          <p:cNvCxnSpPr>
            <a:stCxn id="56" idx="1"/>
            <a:endCxn id="126" idx="5"/>
          </p:cNvCxnSpPr>
          <p:nvPr/>
        </p:nvCxnSpPr>
        <p:spPr>
          <a:xfrm rot="16200000" flipV="1">
            <a:off x="3129158" y="1833758"/>
            <a:ext cx="481484" cy="1395884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20"/>
          <p:cNvCxnSpPr>
            <a:stCxn id="51" idx="3"/>
            <a:endCxn id="56" idx="7"/>
          </p:cNvCxnSpPr>
          <p:nvPr/>
        </p:nvCxnSpPr>
        <p:spPr>
          <a:xfrm rot="5400000">
            <a:off x="4957958" y="1909958"/>
            <a:ext cx="481484" cy="12434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3" name="表 92"/>
          <p:cNvGraphicFramePr>
            <a:graphicFrameLocks noGrp="1"/>
          </p:cNvGraphicFramePr>
          <p:nvPr/>
        </p:nvGraphicFramePr>
        <p:xfrm>
          <a:off x="4953000" y="2329176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3049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048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46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36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03" name="曲線コネクタ 46"/>
          <p:cNvCxnSpPr>
            <a:stCxn id="56" idx="2"/>
            <a:endCxn id="126" idx="4"/>
          </p:cNvCxnSpPr>
          <p:nvPr/>
        </p:nvCxnSpPr>
        <p:spPr>
          <a:xfrm rot="10800000">
            <a:off x="2417400" y="2396400"/>
            <a:ext cx="1545000" cy="630600"/>
          </a:xfrm>
          <a:prstGeom prst="curvedConnector2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表 34"/>
          <p:cNvGraphicFramePr>
            <a:graphicFrameLocks noGrp="1"/>
          </p:cNvGraphicFramePr>
          <p:nvPr/>
        </p:nvGraphicFramePr>
        <p:xfrm>
          <a:off x="2971800" y="2329176"/>
          <a:ext cx="685800" cy="414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51908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047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889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73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" name="表 92"/>
          <p:cNvGraphicFramePr>
            <a:graphicFrameLocks noGrp="1"/>
          </p:cNvGraphicFramePr>
          <p:nvPr/>
        </p:nvGraphicFramePr>
        <p:xfrm>
          <a:off x="6248400" y="2743200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3049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048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46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36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5" name="表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026033"/>
              </p:ext>
            </p:extLst>
          </p:nvPr>
        </p:nvGraphicFramePr>
        <p:xfrm>
          <a:off x="2971800" y="2819400"/>
          <a:ext cx="685800" cy="398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4301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93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07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4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74" name="直線矢印コネクタ 20"/>
          <p:cNvCxnSpPr>
            <a:stCxn id="126" idx="7"/>
            <a:endCxn id="17" idx="3"/>
          </p:cNvCxnSpPr>
          <p:nvPr/>
        </p:nvCxnSpPr>
        <p:spPr>
          <a:xfrm flipV="1">
            <a:off x="2671958" y="1376558"/>
            <a:ext cx="1395884" cy="405284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表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115654"/>
              </p:ext>
            </p:extLst>
          </p:nvPr>
        </p:nvGraphicFramePr>
        <p:xfrm>
          <a:off x="2971800" y="135636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340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76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77" name="曲線コネクタ 46"/>
          <p:cNvCxnSpPr>
            <a:stCxn id="56" idx="3"/>
            <a:endCxn id="126" idx="3"/>
          </p:cNvCxnSpPr>
          <p:nvPr/>
        </p:nvCxnSpPr>
        <p:spPr>
          <a:xfrm rot="5400000" flipH="1">
            <a:off x="2620042" y="1833758"/>
            <a:ext cx="990600" cy="1905000"/>
          </a:xfrm>
          <a:prstGeom prst="curvedConnector3">
            <a:avLst>
              <a:gd name="adj1" fmla="val -24628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0" name="表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837276"/>
              </p:ext>
            </p:extLst>
          </p:nvPr>
        </p:nvGraphicFramePr>
        <p:xfrm>
          <a:off x="2971800" y="3276600"/>
          <a:ext cx="685800" cy="398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4301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93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07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4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81" name="Rectangular Callout 80"/>
          <p:cNvSpPr/>
          <p:nvPr/>
        </p:nvSpPr>
        <p:spPr>
          <a:xfrm>
            <a:off x="990600" y="2895600"/>
            <a:ext cx="1295400" cy="685800"/>
          </a:xfrm>
          <a:prstGeom prst="wedgeRectCallout">
            <a:avLst>
              <a:gd name="adj1" fmla="val 100861"/>
              <a:gd name="adj2" fmla="val 52195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“</a:t>
            </a:r>
            <a:r>
              <a:rPr lang="en-US" sz="1200" dirty="0" err="1" smtClean="0">
                <a:solidFill>
                  <a:schemeClr val="tx1"/>
                </a:solidFill>
              </a:rPr>
              <a:t>req.fl</a:t>
            </a:r>
            <a:r>
              <a:rPr lang="en-US" sz="1200" dirty="0" smtClean="0">
                <a:solidFill>
                  <a:schemeClr val="tx1"/>
                </a:solidFill>
              </a:rPr>
              <a:t>” added to return back to Reserved state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2" name="Rectangular Callout 81"/>
          <p:cNvSpPr/>
          <p:nvPr/>
        </p:nvSpPr>
        <p:spPr>
          <a:xfrm>
            <a:off x="1066800" y="685800"/>
            <a:ext cx="1295400" cy="685800"/>
          </a:xfrm>
          <a:prstGeom prst="wedgeRectCallout">
            <a:avLst>
              <a:gd name="adj1" fmla="val 94603"/>
              <a:gd name="adj2" fmla="val 70583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“</a:t>
            </a:r>
            <a:r>
              <a:rPr lang="en-US" sz="1200" dirty="0" err="1" smtClean="0">
                <a:solidFill>
                  <a:schemeClr val="tx1"/>
                </a:solidFill>
              </a:rPr>
              <a:t>prov.fl</a:t>
            </a:r>
            <a:r>
              <a:rPr lang="en-US" sz="1200" dirty="0" smtClean="0">
                <a:solidFill>
                  <a:schemeClr val="tx1"/>
                </a:solidFill>
              </a:rPr>
              <a:t>” added to return back to Reserved state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76600" y="42672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+.</a:t>
            </a:r>
            <a:r>
              <a:rPr lang="en-US" sz="1000" i="1" dirty="0" err="1" smtClean="0"/>
              <a:t>fl</a:t>
            </a:r>
            <a:r>
              <a:rPr lang="en-US" sz="1000" i="1" dirty="0" smtClean="0"/>
              <a:t> =&gt; all failed messages except </a:t>
            </a:r>
            <a:r>
              <a:rPr lang="en-US" sz="1000" i="1" dirty="0" err="1" smtClean="0"/>
              <a:t>prov.fl</a:t>
            </a:r>
            <a:r>
              <a:rPr lang="en-US" sz="1000" i="1" dirty="0" smtClean="0"/>
              <a:t> and </a:t>
            </a:r>
            <a:r>
              <a:rPr lang="en-US" sz="1000" i="1" dirty="0" err="1" smtClean="0"/>
              <a:t>rel.fl</a:t>
            </a:r>
            <a:endParaRPr lang="en-US" sz="1000" i="1" dirty="0"/>
          </a:p>
        </p:txBody>
      </p:sp>
    </p:spTree>
    <p:extLst>
      <p:ext uri="{BB962C8B-B14F-4D97-AF65-F5344CB8AC3E}">
        <p14:creationId xmlns:p14="http://schemas.microsoft.com/office/powerpoint/2010/main" val="895801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8" name="直線矢印コネクタ 155"/>
          <p:cNvCxnSpPr>
            <a:stCxn id="100" idx="6"/>
            <a:endCxn id="193" idx="2"/>
          </p:cNvCxnSpPr>
          <p:nvPr/>
        </p:nvCxnSpPr>
        <p:spPr>
          <a:xfrm>
            <a:off x="3364133" y="3069000"/>
            <a:ext cx="172532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59"/>
          <p:cNvCxnSpPr>
            <a:stCxn id="100" idx="1"/>
            <a:endCxn id="98" idx="3"/>
          </p:cNvCxnSpPr>
          <p:nvPr/>
        </p:nvCxnSpPr>
        <p:spPr>
          <a:xfrm rot="5400000" flipH="1" flipV="1">
            <a:off x="2051633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63"/>
          <p:cNvCxnSpPr>
            <a:stCxn id="98" idx="6"/>
            <a:endCxn id="219" idx="2"/>
          </p:cNvCxnSpPr>
          <p:nvPr/>
        </p:nvCxnSpPr>
        <p:spPr>
          <a:xfrm>
            <a:off x="3364133" y="1164000"/>
            <a:ext cx="172532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0" y="0"/>
            <a:ext cx="7086600" cy="6096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NSI State Machine – </a:t>
            </a:r>
            <a:r>
              <a:rPr lang="en-US" sz="2400" dirty="0" err="1" smtClean="0">
                <a:latin typeface="Arial"/>
                <a:cs typeface="Arial"/>
              </a:rPr>
              <a:t>uPA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– (</a:t>
            </a:r>
            <a:r>
              <a:rPr lang="en-US" sz="2400" dirty="0" smtClean="0">
                <a:latin typeface="Arial"/>
                <a:cs typeface="Arial"/>
              </a:rPr>
              <a:t>Delft</a:t>
            </a:r>
            <a:r>
              <a:rPr lang="en-US" sz="2400" dirty="0" smtClean="0">
                <a:latin typeface="Arial"/>
                <a:cs typeface="Arial"/>
              </a:rPr>
              <a:t> v2)</a:t>
            </a:r>
            <a:endParaRPr lang="en-US" sz="2400" dirty="0">
              <a:latin typeface="Arial"/>
              <a:cs typeface="Arial"/>
            </a:endParaRPr>
          </a:p>
        </p:txBody>
      </p:sp>
      <p:graphicFrame>
        <p:nvGraphicFramePr>
          <p:cNvPr id="169" name="表 168"/>
          <p:cNvGraphicFramePr>
            <a:graphicFrameLocks noGrp="1"/>
          </p:cNvGraphicFramePr>
          <p:nvPr/>
        </p:nvGraphicFramePr>
        <p:xfrm>
          <a:off x="3728033" y="2917960"/>
          <a:ext cx="997528" cy="3020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10473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472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92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1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0" name="円弧 59"/>
          <p:cNvSpPr/>
          <p:nvPr/>
        </p:nvSpPr>
        <p:spPr>
          <a:xfrm rot="1800000" flipH="1">
            <a:off x="2239027" y="638828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96" name="直線矢印コネクタ 95"/>
          <p:cNvCxnSpPr>
            <a:stCxn id="97" idx="4"/>
            <a:endCxn id="148" idx="0"/>
          </p:cNvCxnSpPr>
          <p:nvPr/>
        </p:nvCxnSpPr>
        <p:spPr>
          <a:xfrm rot="5400000">
            <a:off x="132561" y="2116500"/>
            <a:ext cx="1185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円/楕円 96"/>
          <p:cNvSpPr/>
          <p:nvPr/>
        </p:nvSpPr>
        <p:spPr>
          <a:xfrm>
            <a:off x="365061" y="804000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Initial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98" name="円/楕円 149"/>
          <p:cNvSpPr/>
          <p:nvPr/>
        </p:nvSpPr>
        <p:spPr>
          <a:xfrm>
            <a:off x="2644133" y="804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Auto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99" name="表 98"/>
          <p:cNvGraphicFramePr>
            <a:graphicFrameLocks noGrp="1"/>
          </p:cNvGraphicFramePr>
          <p:nvPr/>
        </p:nvGraphicFramePr>
        <p:xfrm>
          <a:off x="152400" y="1918380"/>
          <a:ext cx="1078517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517"/>
              </a:tblGrid>
              <a:tr h="2708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0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9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90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(reservation)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00" name="円/楕円 154"/>
          <p:cNvSpPr/>
          <p:nvPr/>
        </p:nvSpPr>
        <p:spPr>
          <a:xfrm>
            <a:off x="2644133" y="270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11" name="直線矢印コネクタ 159"/>
          <p:cNvCxnSpPr>
            <a:stCxn id="98" idx="5"/>
            <a:endCxn id="100" idx="7"/>
          </p:cNvCxnSpPr>
          <p:nvPr/>
        </p:nvCxnSpPr>
        <p:spPr>
          <a:xfrm rot="5400000">
            <a:off x="2560749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円/楕円 115"/>
          <p:cNvSpPr/>
          <p:nvPr/>
        </p:nvSpPr>
        <p:spPr>
          <a:xfrm>
            <a:off x="7908861" y="80399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18" name="曲線コネクタ 46"/>
          <p:cNvCxnSpPr>
            <a:stCxn id="116" idx="2"/>
            <a:endCxn id="219" idx="6"/>
          </p:cNvCxnSpPr>
          <p:nvPr/>
        </p:nvCxnSpPr>
        <p:spPr>
          <a:xfrm rot="10800000" flipV="1">
            <a:off x="5809461" y="1163998"/>
            <a:ext cx="2099400" cy="1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円弧 120"/>
          <p:cNvSpPr/>
          <p:nvPr/>
        </p:nvSpPr>
        <p:spPr>
          <a:xfrm rot="5400000" flipH="1">
            <a:off x="7980829" y="330466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122" name="表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684347"/>
              </p:ext>
            </p:extLst>
          </p:nvPr>
        </p:nvGraphicFramePr>
        <p:xfrm>
          <a:off x="7071783" y="210000"/>
          <a:ext cx="1981200" cy="4164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</a:tblGrid>
              <a:tr h="51635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646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7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3" name="表 122"/>
          <p:cNvGraphicFramePr>
            <a:graphicFrameLocks noGrp="1"/>
          </p:cNvGraphicFramePr>
          <p:nvPr/>
        </p:nvGraphicFramePr>
        <p:xfrm>
          <a:off x="1662545" y="68580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3954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18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18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95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6" name="表 145"/>
          <p:cNvGraphicFramePr>
            <a:graphicFrameLocks noGrp="1"/>
          </p:cNvGraphicFramePr>
          <p:nvPr/>
        </p:nvGraphicFramePr>
        <p:xfrm>
          <a:off x="2117661" y="191838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38376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869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869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54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" name="表 146"/>
          <p:cNvGraphicFramePr>
            <a:graphicFrameLocks noGrp="1"/>
          </p:cNvGraphicFramePr>
          <p:nvPr/>
        </p:nvGraphicFramePr>
        <p:xfrm>
          <a:off x="3108261" y="1915814"/>
          <a:ext cx="775855" cy="401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50182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36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36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63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48" name="円/楕円 149"/>
          <p:cNvSpPr/>
          <p:nvPr/>
        </p:nvSpPr>
        <p:spPr>
          <a:xfrm>
            <a:off x="365061" y="2709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51" name="直線矢印コネクタ 150"/>
          <p:cNvCxnSpPr>
            <a:stCxn id="148" idx="6"/>
            <a:endCxn id="100" idx="2"/>
          </p:cNvCxnSpPr>
          <p:nvPr/>
        </p:nvCxnSpPr>
        <p:spPr>
          <a:xfrm>
            <a:off x="1085061" y="3069000"/>
            <a:ext cx="155907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9" name="表 148"/>
          <p:cNvGraphicFramePr>
            <a:graphicFrameLocks noGrp="1"/>
          </p:cNvGraphicFramePr>
          <p:nvPr/>
        </p:nvGraphicFramePr>
        <p:xfrm>
          <a:off x="1216897" y="287088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1075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reservation_ok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52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5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338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93" name="円/楕円 154"/>
          <p:cNvSpPr/>
          <p:nvPr/>
        </p:nvSpPr>
        <p:spPr>
          <a:xfrm>
            <a:off x="5089461" y="270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Scheduled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219" name="円/楕円 154"/>
          <p:cNvSpPr/>
          <p:nvPr/>
        </p:nvSpPr>
        <p:spPr>
          <a:xfrm>
            <a:off x="5089461" y="804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228" name="曲線コネクタ 46"/>
          <p:cNvCxnSpPr>
            <a:stCxn id="64" idx="0"/>
            <a:endCxn id="116" idx="4"/>
          </p:cNvCxnSpPr>
          <p:nvPr/>
        </p:nvCxnSpPr>
        <p:spPr>
          <a:xfrm rot="5400000" flipH="1" flipV="1">
            <a:off x="7676361" y="2116500"/>
            <a:ext cx="1185001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1" name="表 240"/>
          <p:cNvGraphicFramePr>
            <a:graphicFrameLocks noGrp="1"/>
          </p:cNvGraphicFramePr>
          <p:nvPr/>
        </p:nvGraphicFramePr>
        <p:xfrm>
          <a:off x="3728033" y="965880"/>
          <a:ext cx="997528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1111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73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35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111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(activate)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246" name="直線矢印コネクタ 245"/>
          <p:cNvCxnSpPr>
            <a:stCxn id="65" idx="7"/>
            <a:endCxn id="66" idx="1"/>
          </p:cNvCxnSpPr>
          <p:nvPr/>
        </p:nvCxnSpPr>
        <p:spPr>
          <a:xfrm rot="16200000" flipH="1">
            <a:off x="4165260" y="2260260"/>
            <a:ext cx="9480" cy="4824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円弧 246"/>
          <p:cNvSpPr/>
          <p:nvPr/>
        </p:nvSpPr>
        <p:spPr>
          <a:xfrm rot="10800000" flipH="1">
            <a:off x="7120136" y="46482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248" name="直線矢印コネクタ 247"/>
          <p:cNvCxnSpPr>
            <a:stCxn id="65" idx="5"/>
            <a:endCxn id="66" idx="3"/>
          </p:cNvCxnSpPr>
          <p:nvPr/>
        </p:nvCxnSpPr>
        <p:spPr>
          <a:xfrm rot="16200000" flipH="1">
            <a:off x="4165260" y="2769376"/>
            <a:ext cx="9480" cy="4824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7" name="表 256"/>
          <p:cNvGraphicFramePr>
            <a:graphicFrameLocks noGrp="1"/>
          </p:cNvGraphicFramePr>
          <p:nvPr/>
        </p:nvGraphicFramePr>
        <p:xfrm>
          <a:off x="4645378" y="4487713"/>
          <a:ext cx="1109464" cy="517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9464"/>
              </a:tblGrid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fatal_event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05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8" name="表 257"/>
          <p:cNvGraphicFramePr>
            <a:graphicFrameLocks noGrp="1"/>
          </p:cNvGraphicFramePr>
          <p:nvPr/>
        </p:nvGraphicFramePr>
        <p:xfrm>
          <a:off x="2813757" y="5042487"/>
          <a:ext cx="880864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864"/>
              </a:tblGrid>
              <a:tr h="4447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表 48"/>
          <p:cNvGraphicFramePr>
            <a:graphicFrameLocks noGrp="1"/>
          </p:cNvGraphicFramePr>
          <p:nvPr/>
        </p:nvGraphicFramePr>
        <p:xfrm>
          <a:off x="7887067" y="191838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65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20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765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" name="表 112"/>
          <p:cNvGraphicFramePr>
            <a:graphicFrameLocks noGrp="1"/>
          </p:cNvGraphicFramePr>
          <p:nvPr/>
        </p:nvGraphicFramePr>
        <p:xfrm>
          <a:off x="6241591" y="967007"/>
          <a:ext cx="1235139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5139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activation_ok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53" name="直線矢印コネクタ 159"/>
          <p:cNvCxnSpPr>
            <a:stCxn id="193" idx="1"/>
            <a:endCxn id="219" idx="3"/>
          </p:cNvCxnSpPr>
          <p:nvPr/>
        </p:nvCxnSpPr>
        <p:spPr>
          <a:xfrm rot="5400000" flipH="1" flipV="1">
            <a:off x="4496961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242"/>
          <p:cNvCxnSpPr>
            <a:stCxn id="219" idx="5"/>
            <a:endCxn id="193" idx="7"/>
          </p:cNvCxnSpPr>
          <p:nvPr/>
        </p:nvCxnSpPr>
        <p:spPr>
          <a:xfrm rot="5400000">
            <a:off x="5006077" y="2116500"/>
            <a:ext cx="1395884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4" name="表 123"/>
          <p:cNvGraphicFramePr>
            <a:graphicFrameLocks noGrp="1"/>
          </p:cNvGraphicFramePr>
          <p:nvPr/>
        </p:nvGraphicFramePr>
        <p:xfrm>
          <a:off x="5562600" y="191838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823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activation_ng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30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823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2" name="表 241"/>
          <p:cNvGraphicFramePr>
            <a:graphicFrameLocks noGrp="1"/>
          </p:cNvGraphicFramePr>
          <p:nvPr/>
        </p:nvGraphicFramePr>
        <p:xfrm>
          <a:off x="4495800" y="1865040"/>
          <a:ext cx="838200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314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8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74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74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(activate)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5" name="円/楕円 149"/>
          <p:cNvSpPr/>
          <p:nvPr/>
        </p:nvSpPr>
        <p:spPr>
          <a:xfrm>
            <a:off x="1143000" y="45625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Any State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66" name="円/楕円 149"/>
          <p:cNvSpPr/>
          <p:nvPr/>
        </p:nvSpPr>
        <p:spPr>
          <a:xfrm>
            <a:off x="6477000" y="457200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71" name="曲線コネクタ 46"/>
          <p:cNvCxnSpPr>
            <a:stCxn id="66" idx="4"/>
            <a:endCxn id="65" idx="4"/>
          </p:cNvCxnSpPr>
          <p:nvPr/>
        </p:nvCxnSpPr>
        <p:spPr>
          <a:xfrm rot="5400000" flipH="1">
            <a:off x="4165260" y="2620260"/>
            <a:ext cx="9480" cy="5334000"/>
          </a:xfrm>
          <a:prstGeom prst="curvedConnector3">
            <a:avLst>
              <a:gd name="adj1" fmla="val -5161772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曲線コネクタ 46"/>
          <p:cNvCxnSpPr>
            <a:stCxn id="66" idx="0"/>
            <a:endCxn id="65" idx="0"/>
          </p:cNvCxnSpPr>
          <p:nvPr/>
        </p:nvCxnSpPr>
        <p:spPr>
          <a:xfrm rot="16200000" flipV="1">
            <a:off x="4165260" y="1900260"/>
            <a:ext cx="9480" cy="5334000"/>
          </a:xfrm>
          <a:prstGeom prst="curvedConnector3">
            <a:avLst>
              <a:gd name="adj1" fmla="val 4906888"/>
            </a:avLst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0" name="表 249"/>
          <p:cNvGraphicFramePr>
            <a:graphicFrameLocks noGrp="1"/>
          </p:cNvGraphicFramePr>
          <p:nvPr/>
        </p:nvGraphicFramePr>
        <p:xfrm>
          <a:off x="4759678" y="5486400"/>
          <a:ext cx="880864" cy="412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864"/>
              </a:tblGrid>
              <a:tr h="91861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679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109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918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" name="表 1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416076"/>
              </p:ext>
            </p:extLst>
          </p:nvPr>
        </p:nvGraphicFramePr>
        <p:xfrm>
          <a:off x="2585157" y="3962400"/>
          <a:ext cx="1338064" cy="509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8064"/>
              </a:tblGrid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request_failed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20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&lt;+.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" name="表 154"/>
          <p:cNvGraphicFramePr>
            <a:graphicFrameLocks noGrp="1"/>
          </p:cNvGraphicFramePr>
          <p:nvPr/>
        </p:nvGraphicFramePr>
        <p:xfrm>
          <a:off x="7391400" y="47244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92"/>
          <p:cNvGrpSpPr/>
          <p:nvPr/>
        </p:nvGrpSpPr>
        <p:grpSpPr>
          <a:xfrm>
            <a:off x="1140053" y="6019800"/>
            <a:ext cx="6863894" cy="762000"/>
            <a:chOff x="685800" y="6096000"/>
            <a:chExt cx="6863894" cy="762000"/>
          </a:xfrm>
        </p:grpSpPr>
        <p:sp>
          <p:nvSpPr>
            <p:cNvPr id="92" name="Rectangle 91"/>
            <p:cNvSpPr/>
            <p:nvPr/>
          </p:nvSpPr>
          <p:spPr>
            <a:xfrm>
              <a:off x="685800" y="6096000"/>
              <a:ext cx="68580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72185" y="6119336"/>
              <a:ext cx="22859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/>
                <a:t>Transitional States</a:t>
              </a:r>
            </a:p>
            <a:p>
              <a:pPr algn="l"/>
              <a:r>
                <a:rPr lang="en-US" sz="1000" i="1" dirty="0" smtClean="0"/>
                <a:t>NB: </a:t>
              </a:r>
              <a:r>
                <a:rPr lang="en-US" sz="1000" i="1" dirty="0" smtClean="0"/>
                <a:t>Requests received </a:t>
              </a:r>
              <a:r>
                <a:rPr lang="en-US" sz="1000" i="1" dirty="0" smtClean="0"/>
                <a:t>in this state is queued and processed only when it transitions to a Stable State.</a:t>
              </a:r>
              <a:endParaRPr lang="en-US" sz="1000" i="1" dirty="0"/>
            </a:p>
          </p:txBody>
        </p:sp>
        <p:sp>
          <p:nvSpPr>
            <p:cNvPr id="83" name="円/楕円 96"/>
            <p:cNvSpPr/>
            <p:nvPr/>
          </p:nvSpPr>
          <p:spPr>
            <a:xfrm>
              <a:off x="838200" y="6172200"/>
              <a:ext cx="186600" cy="186600"/>
            </a:xfrm>
            <a:prstGeom prst="ellipse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4" name="円/楕円 149"/>
            <p:cNvSpPr/>
            <p:nvPr/>
          </p:nvSpPr>
          <p:spPr>
            <a:xfrm>
              <a:off x="2209800" y="6172200"/>
              <a:ext cx="186600" cy="186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5" name="円/楕円 154"/>
            <p:cNvSpPr/>
            <p:nvPr/>
          </p:nvSpPr>
          <p:spPr>
            <a:xfrm>
              <a:off x="4953000" y="6172200"/>
              <a:ext cx="186600" cy="186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7" name="円/楕円 149"/>
            <p:cNvSpPr/>
            <p:nvPr/>
          </p:nvSpPr>
          <p:spPr>
            <a:xfrm>
              <a:off x="6477000" y="6172200"/>
              <a:ext cx="186600" cy="186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990600" y="6119336"/>
              <a:ext cx="945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Initial State</a:t>
              </a:r>
              <a:endParaRPr lang="en-US" sz="12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093777" y="6119336"/>
              <a:ext cx="11000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Stable States</a:t>
              </a:r>
              <a:endParaRPr lang="en-US" sz="12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629400" y="6119336"/>
              <a:ext cx="920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Final State</a:t>
              </a:r>
              <a:endParaRPr lang="en-US" sz="1200" dirty="0"/>
            </a:p>
          </p:txBody>
        </p:sp>
      </p:grpSp>
      <p:sp>
        <p:nvSpPr>
          <p:cNvPr id="64" name="円/楕円 154"/>
          <p:cNvSpPr/>
          <p:nvPr/>
        </p:nvSpPr>
        <p:spPr>
          <a:xfrm>
            <a:off x="7908861" y="2709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Releasing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68" name="曲線コネクタ 46"/>
          <p:cNvCxnSpPr>
            <a:stCxn id="193" idx="6"/>
            <a:endCxn id="64" idx="2"/>
          </p:cNvCxnSpPr>
          <p:nvPr/>
        </p:nvCxnSpPr>
        <p:spPr>
          <a:xfrm>
            <a:off x="5809461" y="3069000"/>
            <a:ext cx="2099400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表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267998"/>
              </p:ext>
            </p:extLst>
          </p:nvPr>
        </p:nvGraphicFramePr>
        <p:xfrm>
          <a:off x="6329661" y="2872465"/>
          <a:ext cx="1058999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999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release_ok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1" name="円弧 59"/>
          <p:cNvSpPr/>
          <p:nvPr/>
        </p:nvSpPr>
        <p:spPr>
          <a:xfrm rot="17845237" flipH="1">
            <a:off x="4886252" y="3286052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269" name="表 2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041515"/>
              </p:ext>
            </p:extLst>
          </p:nvPr>
        </p:nvGraphicFramePr>
        <p:xfrm>
          <a:off x="4329545" y="350520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32612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87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87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6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3886200" y="41148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+.</a:t>
            </a:r>
            <a:r>
              <a:rPr lang="en-US" sz="1000" i="1" dirty="0" err="1" smtClean="0"/>
              <a:t>fl</a:t>
            </a:r>
            <a:r>
              <a:rPr lang="en-US" sz="1000" i="1" dirty="0" smtClean="0"/>
              <a:t> =&gt; all failed messages except </a:t>
            </a:r>
            <a:r>
              <a:rPr lang="en-US" sz="1000" i="1" dirty="0" err="1" smtClean="0"/>
              <a:t>rel.fl</a:t>
            </a:r>
            <a:endParaRPr lang="en-US" sz="1000" i="1" dirty="0"/>
          </a:p>
        </p:txBody>
      </p:sp>
      <p:cxnSp>
        <p:nvCxnSpPr>
          <p:cNvPr id="67" name="曲線コネクタ 46"/>
          <p:cNvCxnSpPr>
            <a:stCxn id="193" idx="5"/>
            <a:endCxn id="64" idx="3"/>
          </p:cNvCxnSpPr>
          <p:nvPr/>
        </p:nvCxnSpPr>
        <p:spPr>
          <a:xfrm rot="16200000" flipH="1">
            <a:off x="6859161" y="2168416"/>
            <a:ext cx="12700" cy="2310284"/>
          </a:xfrm>
          <a:prstGeom prst="curvedConnector3">
            <a:avLst>
              <a:gd name="adj1" fmla="val 2630252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9" name="表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019447"/>
              </p:ext>
            </p:extLst>
          </p:nvPr>
        </p:nvGraphicFramePr>
        <p:xfrm>
          <a:off x="6324600" y="3489955"/>
          <a:ext cx="1058999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999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release_ng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70" name="Rectangular Callout 69"/>
          <p:cNvSpPr/>
          <p:nvPr/>
        </p:nvSpPr>
        <p:spPr>
          <a:xfrm>
            <a:off x="6934200" y="3962400"/>
            <a:ext cx="2209800" cy="533400"/>
          </a:xfrm>
          <a:prstGeom prst="wedgeRectCallout">
            <a:avLst>
              <a:gd name="adj1" fmla="val -29106"/>
              <a:gd name="adj2" fmla="val -83907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solidFill>
                  <a:schemeClr val="tx1"/>
                </a:solidFill>
              </a:rPr>
              <a:t>NRM release failed transitions to Scheduled. </a:t>
            </a:r>
            <a:r>
              <a:rPr lang="en-US" sz="1200" b="1" i="1" dirty="0" smtClean="0">
                <a:solidFill>
                  <a:schemeClr val="tx1"/>
                </a:solidFill>
              </a:rPr>
              <a:t>This MAY not reflect actual end-to-end </a:t>
            </a:r>
            <a:r>
              <a:rPr lang="en-US" sz="1200" b="1" i="1" dirty="0" err="1" smtClean="0">
                <a:solidFill>
                  <a:schemeClr val="tx1"/>
                </a:solidFill>
              </a:rPr>
              <a:t>dataplane</a:t>
            </a:r>
            <a:r>
              <a:rPr lang="en-US" sz="1200" i="1" dirty="0" smtClean="0">
                <a:solidFill>
                  <a:schemeClr val="tx1"/>
                </a:solidFill>
              </a:rPr>
              <a:t>.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65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490046" y="167570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Reserving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4425640" y="2549715"/>
            <a:ext cx="756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Scheduled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8234100" y="254971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6281251" y="124845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Provisioning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6390014" y="3937423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Releasing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21" name="直線矢印コネクタ 20"/>
          <p:cNvCxnSpPr>
            <a:stCxn id="9" idx="6"/>
            <a:endCxn id="126" idx="2"/>
          </p:cNvCxnSpPr>
          <p:nvPr/>
        </p:nvCxnSpPr>
        <p:spPr>
          <a:xfrm flipV="1">
            <a:off x="1210046" y="2032458"/>
            <a:ext cx="1387350" cy="32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338203" y="3041526"/>
            <a:ext cx="1027708" cy="1484086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5071815" y="1340280"/>
            <a:ext cx="941260" cy="1477611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4803640" y="3269715"/>
            <a:ext cx="1586374" cy="10277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7001251" y="1608455"/>
            <a:ext cx="1592849" cy="941260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482437" y="46858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Initial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89" name="直線矢印コネクタ 88"/>
          <p:cNvCxnSpPr>
            <a:endCxn id="9" idx="0"/>
          </p:cNvCxnSpPr>
          <p:nvPr/>
        </p:nvCxnSpPr>
        <p:spPr>
          <a:xfrm>
            <a:off x="842437" y="692696"/>
            <a:ext cx="7609" cy="98300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>
            <a:endCxn id="88" idx="0"/>
          </p:cNvCxnSpPr>
          <p:nvPr/>
        </p:nvCxnSpPr>
        <p:spPr>
          <a:xfrm rot="16200000" flipH="1">
            <a:off x="396469" y="2779996"/>
            <a:ext cx="885539" cy="2330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 flipH="1">
            <a:off x="501510" y="477866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221510" y="5138660"/>
            <a:ext cx="1334266" cy="1849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5220072" y="4797152"/>
            <a:ext cx="720000" cy="7200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Any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State*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92" name="円/楕円 91"/>
          <p:cNvSpPr/>
          <p:nvPr/>
        </p:nvSpPr>
        <p:spPr>
          <a:xfrm flipH="1">
            <a:off x="2555776" y="479715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275776" y="5157152"/>
            <a:ext cx="194429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曲線コネクタ 46"/>
          <p:cNvCxnSpPr>
            <a:stCxn id="18" idx="4"/>
            <a:endCxn id="15" idx="6"/>
          </p:cNvCxnSpPr>
          <p:nvPr/>
        </p:nvCxnSpPr>
        <p:spPr>
          <a:xfrm rot="5400000">
            <a:off x="5440816" y="1709280"/>
            <a:ext cx="941260" cy="1459611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曲線コネクタ 46"/>
          <p:cNvCxnSpPr>
            <a:stCxn id="19" idx="0"/>
            <a:endCxn id="15" idx="6"/>
          </p:cNvCxnSpPr>
          <p:nvPr/>
        </p:nvCxnSpPr>
        <p:spPr>
          <a:xfrm rot="16200000" flipV="1">
            <a:off x="5451973" y="2639382"/>
            <a:ext cx="1027708" cy="1568374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円弧 75"/>
          <p:cNvSpPr/>
          <p:nvPr/>
        </p:nvSpPr>
        <p:spPr>
          <a:xfrm rot="16200000" flipH="1">
            <a:off x="560942" y="5421358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88" name="円/楕円 87"/>
          <p:cNvSpPr/>
          <p:nvPr/>
        </p:nvSpPr>
        <p:spPr>
          <a:xfrm flipH="1">
            <a:off x="490893" y="3234421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Cleaning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57" name="直線矢印コネクタ 156"/>
          <p:cNvCxnSpPr>
            <a:stCxn id="83" idx="0"/>
            <a:endCxn id="88" idx="2"/>
          </p:cNvCxnSpPr>
          <p:nvPr/>
        </p:nvCxnSpPr>
        <p:spPr>
          <a:xfrm rot="16200000" flipV="1">
            <a:off x="2794118" y="2011197"/>
            <a:ext cx="1202731" cy="4369179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>
            <a:stCxn id="88" idx="4"/>
          </p:cNvCxnSpPr>
          <p:nvPr/>
        </p:nvCxnSpPr>
        <p:spPr>
          <a:xfrm rot="16200000" flipH="1">
            <a:off x="467492" y="4337821"/>
            <a:ext cx="777418" cy="1061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円/楕円 149"/>
          <p:cNvSpPr/>
          <p:nvPr/>
        </p:nvSpPr>
        <p:spPr>
          <a:xfrm>
            <a:off x="2597396" y="167245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27" name="円/楕円 154"/>
          <p:cNvSpPr/>
          <p:nvPr/>
        </p:nvSpPr>
        <p:spPr>
          <a:xfrm>
            <a:off x="4295511" y="60489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Auto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28" name="直線矢印コネクタ 155"/>
          <p:cNvCxnSpPr>
            <a:stCxn id="126" idx="5"/>
            <a:endCxn id="15" idx="2"/>
          </p:cNvCxnSpPr>
          <p:nvPr/>
        </p:nvCxnSpPr>
        <p:spPr>
          <a:xfrm rot="16200000" flipH="1">
            <a:off x="3507448" y="1991523"/>
            <a:ext cx="622698" cy="121368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59"/>
          <p:cNvCxnSpPr>
            <a:stCxn id="126" idx="7"/>
            <a:endCxn id="127" idx="3"/>
          </p:cNvCxnSpPr>
          <p:nvPr/>
        </p:nvCxnSpPr>
        <p:spPr>
          <a:xfrm rot="5400000" flipH="1" flipV="1">
            <a:off x="3527229" y="904176"/>
            <a:ext cx="558448" cy="118899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63"/>
          <p:cNvCxnSpPr>
            <a:stCxn id="127" idx="6"/>
            <a:endCxn id="18" idx="1"/>
          </p:cNvCxnSpPr>
          <p:nvPr/>
        </p:nvCxnSpPr>
        <p:spPr>
          <a:xfrm>
            <a:off x="5015511" y="964892"/>
            <a:ext cx="1371182" cy="38900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759570" y="143598"/>
            <a:ext cx="8229600" cy="309987"/>
          </a:xfrm>
        </p:spPr>
        <p:txBody>
          <a:bodyPr>
            <a:noAutofit/>
          </a:bodyPr>
          <a:lstStyle/>
          <a:p>
            <a:r>
              <a:rPr lang="en-US" sz="2400" dirty="0" smtClean="0"/>
              <a:t>NSI State Machine (v1.0SC)</a:t>
            </a:r>
            <a:endParaRPr lang="en-US" sz="2400" dirty="0"/>
          </a:p>
        </p:txBody>
      </p:sp>
      <p:graphicFrame>
        <p:nvGraphicFramePr>
          <p:cNvPr id="144" name="表 143"/>
          <p:cNvGraphicFramePr>
            <a:graphicFrameLocks noGrp="1"/>
          </p:cNvGraphicFramePr>
          <p:nvPr/>
        </p:nvGraphicFramePr>
        <p:xfrm>
          <a:off x="251520" y="849474"/>
          <a:ext cx="107851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517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(reservation)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表 144"/>
          <p:cNvGraphicFramePr>
            <a:graphicFrameLocks noGrp="1"/>
          </p:cNvGraphicFramePr>
          <p:nvPr/>
        </p:nvGraphicFramePr>
        <p:xfrm>
          <a:off x="1259633" y="1668257"/>
          <a:ext cx="1296143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3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5" name="表 154"/>
          <p:cNvGraphicFramePr>
            <a:graphicFrameLocks noGrp="1"/>
          </p:cNvGraphicFramePr>
          <p:nvPr/>
        </p:nvGraphicFramePr>
        <p:xfrm>
          <a:off x="138548" y="2465470"/>
          <a:ext cx="1533233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233"/>
              </a:tblGrid>
              <a:tr h="1108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reservation_fl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(terminate)</a:t>
                      </a:r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9" name="表 158"/>
          <p:cNvGraphicFramePr>
            <a:graphicFrameLocks noGrp="1"/>
          </p:cNvGraphicFramePr>
          <p:nvPr/>
        </p:nvGraphicFramePr>
        <p:xfrm>
          <a:off x="3491880" y="4835056"/>
          <a:ext cx="1656184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(terminate)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7" name="表 166"/>
          <p:cNvGraphicFramePr>
            <a:graphicFrameLocks noGrp="1"/>
          </p:cNvGraphicFramePr>
          <p:nvPr/>
        </p:nvGraphicFramePr>
        <p:xfrm>
          <a:off x="3380510" y="1228436"/>
          <a:ext cx="831272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272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9" name="表 168"/>
          <p:cNvGraphicFramePr>
            <a:graphicFrameLocks noGrp="1"/>
          </p:cNvGraphicFramePr>
          <p:nvPr/>
        </p:nvGraphicFramePr>
        <p:xfrm>
          <a:off x="3297382" y="2313523"/>
          <a:ext cx="9975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67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7" name="表 176"/>
          <p:cNvGraphicFramePr>
            <a:graphicFrameLocks noGrp="1"/>
          </p:cNvGraphicFramePr>
          <p:nvPr/>
        </p:nvGraphicFramePr>
        <p:xfrm>
          <a:off x="5121564" y="812614"/>
          <a:ext cx="9975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67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(provision)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6" name="表 185"/>
          <p:cNvGraphicFramePr>
            <a:graphicFrameLocks noGrp="1"/>
          </p:cNvGraphicFramePr>
          <p:nvPr/>
        </p:nvGraphicFramePr>
        <p:xfrm>
          <a:off x="4895262" y="1796472"/>
          <a:ext cx="1057564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7564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(provision)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7" name="表 186"/>
          <p:cNvGraphicFramePr>
            <a:graphicFrameLocks noGrp="1"/>
          </p:cNvGraphicFramePr>
          <p:nvPr/>
        </p:nvGraphicFramePr>
        <p:xfrm>
          <a:off x="7324436" y="1533236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8" name="表 187"/>
          <p:cNvGraphicFramePr>
            <a:graphicFrameLocks noGrp="1"/>
          </p:cNvGraphicFramePr>
          <p:nvPr/>
        </p:nvGraphicFramePr>
        <p:xfrm>
          <a:off x="6017481" y="2045854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9" name="表 188"/>
          <p:cNvGraphicFramePr>
            <a:graphicFrameLocks noGrp="1"/>
          </p:cNvGraphicFramePr>
          <p:nvPr/>
        </p:nvGraphicFramePr>
        <p:xfrm>
          <a:off x="7495309" y="3694545"/>
          <a:ext cx="826655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6655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0" name="表 189"/>
          <p:cNvGraphicFramePr>
            <a:graphicFrameLocks noGrp="1"/>
          </p:cNvGraphicFramePr>
          <p:nvPr/>
        </p:nvGraphicFramePr>
        <p:xfrm>
          <a:off x="4106823" y="3289118"/>
          <a:ext cx="1039091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9091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3392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1" name="表 190"/>
          <p:cNvGraphicFramePr>
            <a:graphicFrameLocks noGrp="1"/>
          </p:cNvGraphicFramePr>
          <p:nvPr/>
        </p:nvGraphicFramePr>
        <p:xfrm>
          <a:off x="6198400" y="3224760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1385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2" name="表 191"/>
          <p:cNvGraphicFramePr>
            <a:graphicFrameLocks noGrp="1"/>
          </p:cNvGraphicFramePr>
          <p:nvPr/>
        </p:nvGraphicFramePr>
        <p:xfrm>
          <a:off x="1560946" y="3359087"/>
          <a:ext cx="171491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491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forced_end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(terminate)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95" name="曲線コネクタ 145"/>
          <p:cNvCxnSpPr>
            <a:stCxn id="83" idx="7"/>
            <a:endCxn id="107" idx="1"/>
          </p:cNvCxnSpPr>
          <p:nvPr/>
        </p:nvCxnSpPr>
        <p:spPr>
          <a:xfrm rot="16200000" flipV="1">
            <a:off x="3211545" y="2788624"/>
            <a:ext cx="18492" cy="4209446"/>
          </a:xfrm>
          <a:prstGeom prst="curvedConnector3">
            <a:avLst>
              <a:gd name="adj1" fmla="val 1906408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9" name="表 208"/>
          <p:cNvGraphicFramePr>
            <a:graphicFrameLocks noGrp="1"/>
          </p:cNvGraphicFramePr>
          <p:nvPr/>
        </p:nvGraphicFramePr>
        <p:xfrm>
          <a:off x="251520" y="4030251"/>
          <a:ext cx="11521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terminate_cf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CC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 smtClean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CC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2" name="表 221"/>
          <p:cNvGraphicFramePr>
            <a:graphicFrameLocks noGrp="1"/>
          </p:cNvGraphicFramePr>
          <p:nvPr/>
        </p:nvGraphicFramePr>
        <p:xfrm>
          <a:off x="1331640" y="4811966"/>
          <a:ext cx="11521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</a:tblGrid>
              <a:tr h="95804">
                <a:tc>
                  <a:txBody>
                    <a:bodyPr/>
                    <a:lstStyle/>
                    <a:p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terminate_cf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3" name="表 222"/>
          <p:cNvGraphicFramePr>
            <a:graphicFrameLocks noGrp="1"/>
          </p:cNvGraphicFramePr>
          <p:nvPr/>
        </p:nvGraphicFramePr>
        <p:xfrm>
          <a:off x="526472" y="6114785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4" name="表 223"/>
          <p:cNvGraphicFramePr>
            <a:graphicFrameLocks noGrp="1"/>
          </p:cNvGraphicFramePr>
          <p:nvPr/>
        </p:nvGraphicFramePr>
        <p:xfrm>
          <a:off x="1368595" y="6114785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5" name="表 224"/>
          <p:cNvGraphicFramePr>
            <a:graphicFrameLocks noGrp="1"/>
          </p:cNvGraphicFramePr>
          <p:nvPr/>
        </p:nvGraphicFramePr>
        <p:xfrm>
          <a:off x="2210718" y="6114785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6" name="表 225"/>
          <p:cNvGraphicFramePr>
            <a:graphicFrameLocks noGrp="1"/>
          </p:cNvGraphicFramePr>
          <p:nvPr/>
        </p:nvGraphicFramePr>
        <p:xfrm>
          <a:off x="4491994" y="5733256"/>
          <a:ext cx="1376150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150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7" name="表 226"/>
          <p:cNvGraphicFramePr>
            <a:graphicFrameLocks noGrp="1"/>
          </p:cNvGraphicFramePr>
          <p:nvPr/>
        </p:nvGraphicFramePr>
        <p:xfrm>
          <a:off x="5940152" y="5733256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8" name="表 227"/>
          <p:cNvGraphicFramePr>
            <a:graphicFrameLocks noGrp="1"/>
          </p:cNvGraphicFramePr>
          <p:nvPr/>
        </p:nvGraphicFramePr>
        <p:xfrm>
          <a:off x="7380312" y="5733256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terminate_cf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9" name="表 228"/>
          <p:cNvGraphicFramePr>
            <a:graphicFrameLocks noGrp="1"/>
          </p:cNvGraphicFramePr>
          <p:nvPr/>
        </p:nvGraphicFramePr>
        <p:xfrm>
          <a:off x="4499992" y="6293974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0" name="表 229"/>
          <p:cNvGraphicFramePr>
            <a:graphicFrameLocks noGrp="1"/>
          </p:cNvGraphicFramePr>
          <p:nvPr/>
        </p:nvGraphicFramePr>
        <p:xfrm>
          <a:off x="5940152" y="6293974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" name="表 193"/>
          <p:cNvGraphicFramePr>
            <a:graphicFrameLocks noGrp="1"/>
          </p:cNvGraphicFramePr>
          <p:nvPr/>
        </p:nvGraphicFramePr>
        <p:xfrm>
          <a:off x="2220418" y="4075023"/>
          <a:ext cx="170351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3510"/>
              </a:tblGrid>
              <a:tr h="138545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(terminate)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" name="表 57"/>
          <p:cNvGraphicFramePr>
            <a:graphicFrameLocks noGrp="1"/>
          </p:cNvGraphicFramePr>
          <p:nvPr/>
        </p:nvGraphicFramePr>
        <p:xfrm>
          <a:off x="3059832" y="6293974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表 58"/>
          <p:cNvGraphicFramePr>
            <a:graphicFrameLocks noGrp="1"/>
          </p:cNvGraphicFramePr>
          <p:nvPr/>
        </p:nvGraphicFramePr>
        <p:xfrm>
          <a:off x="3059832" y="5733256"/>
          <a:ext cx="1368245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245"/>
              </a:tblGrid>
              <a:tr h="1524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0" name="円弧 59"/>
          <p:cNvSpPr/>
          <p:nvPr/>
        </p:nvSpPr>
        <p:spPr>
          <a:xfrm flipH="1">
            <a:off x="7737863" y="2626732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63" name="表 62"/>
          <p:cNvGraphicFramePr>
            <a:graphicFrameLocks noGrp="1"/>
          </p:cNvGraphicFramePr>
          <p:nvPr/>
        </p:nvGraphicFramePr>
        <p:xfrm>
          <a:off x="7336611" y="2711515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5" name="テキスト ボックス 64"/>
          <p:cNvSpPr txBox="1"/>
          <p:nvPr/>
        </p:nvSpPr>
        <p:spPr>
          <a:xfrm>
            <a:off x="6340344" y="5002750"/>
            <a:ext cx="2456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/>
            <a:r>
              <a:rPr kumimoji="1" lang="en-US" altLang="ja-JP" sz="1200" dirty="0" smtClean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*: excluding  “Initial”, “Cleaning”, “ Terminating” and “Terminated” states</a:t>
            </a:r>
            <a:endParaRPr kumimoji="1" lang="ja-JP" altLang="en-US" sz="1200" dirty="0">
              <a:solidFill>
                <a:prstClr val="blac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68" name="直線矢印コネクタ 159"/>
          <p:cNvCxnSpPr>
            <a:stCxn id="15" idx="5"/>
            <a:endCxn id="19" idx="1"/>
          </p:cNvCxnSpPr>
          <p:nvPr/>
        </p:nvCxnSpPr>
        <p:spPr>
          <a:xfrm rot="16200000" flipH="1">
            <a:off x="5343896" y="2891304"/>
            <a:ext cx="878590" cy="14245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表 70"/>
          <p:cNvGraphicFramePr>
            <a:graphicFrameLocks noGrp="1"/>
          </p:cNvGraphicFramePr>
          <p:nvPr/>
        </p:nvGraphicFramePr>
        <p:xfrm>
          <a:off x="5235979" y="3241155"/>
          <a:ext cx="826655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6655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66" name="曲線コネクタ 46"/>
          <p:cNvCxnSpPr>
            <a:stCxn id="92" idx="5"/>
            <a:endCxn id="107" idx="3"/>
          </p:cNvCxnSpPr>
          <p:nvPr/>
        </p:nvCxnSpPr>
        <p:spPr>
          <a:xfrm rot="5400000" flipH="1">
            <a:off x="1879397" y="4629890"/>
            <a:ext cx="18492" cy="1545150"/>
          </a:xfrm>
          <a:prstGeom prst="curvedConnector3">
            <a:avLst>
              <a:gd name="adj1" fmla="val -1806408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3" name="表 72"/>
          <p:cNvGraphicFramePr>
            <a:graphicFrameLocks noGrp="1"/>
          </p:cNvGraphicFramePr>
          <p:nvPr/>
        </p:nvGraphicFramePr>
        <p:xfrm>
          <a:off x="1331640" y="5517232"/>
          <a:ext cx="1224136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terminate_fl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202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NSI message delivery layer (MDL)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1447800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1828800" y="5562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2590800" y="5562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6" name="直線コネクタ 25"/>
          <p:cNvCxnSpPr>
            <a:stCxn id="5" idx="6"/>
            <a:endCxn id="20" idx="0"/>
          </p:cNvCxnSpPr>
          <p:nvPr/>
        </p:nvCxnSpPr>
        <p:spPr>
          <a:xfrm>
            <a:off x="1905000" y="4800600"/>
            <a:ext cx="9144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5" idx="5"/>
            <a:endCxn id="19" idx="0"/>
          </p:cNvCxnSpPr>
          <p:nvPr/>
        </p:nvCxnSpPr>
        <p:spPr>
          <a:xfrm>
            <a:off x="1838045" y="4962245"/>
            <a:ext cx="219355" cy="6003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304800" y="5562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>
          <a:xfrm>
            <a:off x="1066800" y="5562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直線コネクタ 37"/>
          <p:cNvCxnSpPr>
            <a:stCxn id="5" idx="3"/>
            <a:endCxn id="37" idx="0"/>
          </p:cNvCxnSpPr>
          <p:nvPr/>
        </p:nvCxnSpPr>
        <p:spPr>
          <a:xfrm flipH="1">
            <a:off x="1295400" y="4962245"/>
            <a:ext cx="219355" cy="6003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5" idx="2"/>
            <a:endCxn id="36" idx="0"/>
          </p:cNvCxnSpPr>
          <p:nvPr/>
        </p:nvCxnSpPr>
        <p:spPr>
          <a:xfrm flipH="1">
            <a:off x="533400" y="4800600"/>
            <a:ext cx="9144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457200" y="1371600"/>
            <a:ext cx="23622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NSI Protocol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Layer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457200" y="2286000"/>
            <a:ext cx="2362200" cy="9144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NSI Message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Delivery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Layer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57200" y="3200400"/>
            <a:ext cx="23622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Message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Transport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Layer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4" name="右矢印 53"/>
          <p:cNvSpPr/>
          <p:nvPr/>
        </p:nvSpPr>
        <p:spPr>
          <a:xfrm flipH="1">
            <a:off x="2819400" y="1600200"/>
            <a:ext cx="533400" cy="381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右矢印 54"/>
          <p:cNvSpPr/>
          <p:nvPr/>
        </p:nvSpPr>
        <p:spPr>
          <a:xfrm flipH="1">
            <a:off x="2819400" y="2514600"/>
            <a:ext cx="5334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右矢印 55"/>
          <p:cNvSpPr/>
          <p:nvPr/>
        </p:nvSpPr>
        <p:spPr>
          <a:xfrm flipH="1">
            <a:off x="2819400" y="3429000"/>
            <a:ext cx="533400" cy="381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429000" y="1600200"/>
            <a:ext cx="3744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/>
              <a:t>State Machine works here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429000" y="3424535"/>
            <a:ext cx="4397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/>
              <a:t>Peer-to-peer message delivery</a:t>
            </a:r>
            <a:endParaRPr kumimoji="1" lang="ja-JP" altLang="en-US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429000" y="2286000"/>
            <a:ext cx="517321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rgbClr val="FF0000"/>
                </a:solidFill>
              </a:rPr>
              <a:t>New layer which confirms delivery of</a:t>
            </a:r>
          </a:p>
          <a:p>
            <a:pPr algn="l"/>
            <a:r>
              <a:rPr kumimoji="1" lang="en-US" altLang="ja-JP" dirty="0" smtClean="0">
                <a:solidFill>
                  <a:srgbClr val="FF0000"/>
                </a:solidFill>
              </a:rPr>
              <a:t>message to all immediate children </a:t>
            </a:r>
          </a:p>
          <a:p>
            <a:pPr algn="l"/>
            <a:r>
              <a:rPr kumimoji="1" lang="en-US" altLang="ja-JP" dirty="0" smtClean="0">
                <a:solidFill>
                  <a:srgbClr val="FF0000"/>
                </a:solidFill>
              </a:rPr>
              <a:t>including 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uPA</a:t>
            </a:r>
            <a:r>
              <a:rPr kumimoji="1" lang="en-US" altLang="ja-JP" dirty="0" smtClean="0">
                <a:solidFill>
                  <a:srgbClr val="FF0000"/>
                </a:solidFill>
              </a:rPr>
              <a:t> in the same NSA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166159" y="4450140"/>
            <a:ext cx="57228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kumimoji="1" lang="en-US" altLang="ja-JP" dirty="0" smtClean="0"/>
              <a:t> MDL does</a:t>
            </a:r>
          </a:p>
          <a:p>
            <a:pPr lvl="1" algn="l">
              <a:buFont typeface="Arial" pitchFamily="34" charset="0"/>
              <a:buChar char="•"/>
            </a:pPr>
            <a:r>
              <a:rPr kumimoji="1" lang="en-US" altLang="ja-JP" dirty="0" smtClean="0"/>
              <a:t>Aggregation of replies from children</a:t>
            </a:r>
          </a:p>
          <a:p>
            <a:pPr lvl="2" algn="l">
              <a:buFont typeface="Arial" pitchFamily="34" charset="0"/>
              <a:buChar char="•"/>
            </a:pPr>
            <a:r>
              <a:rPr kumimoji="1" lang="en-US" altLang="ja-JP" dirty="0" smtClean="0"/>
              <a:t> all-ok/one-or-more-failed</a:t>
            </a:r>
          </a:p>
          <a:p>
            <a:pPr lvl="1" algn="l">
              <a:buFont typeface="Arial" pitchFamily="34" charset="0"/>
              <a:buChar char="•"/>
            </a:pPr>
            <a:r>
              <a:rPr kumimoji="1" lang="en-US" altLang="ja-JP" dirty="0" smtClean="0"/>
              <a:t>Timeout/Re-try (as hard as possible)</a:t>
            </a:r>
          </a:p>
          <a:p>
            <a:pPr algn="l">
              <a:buFont typeface="Arial" pitchFamily="34" charset="0"/>
              <a:buChar char="•"/>
            </a:pPr>
            <a:r>
              <a:rPr kumimoji="1" lang="en-US" altLang="ja-JP" dirty="0" smtClean="0"/>
              <a:t> If MDL returns “fail”, it is fatal.</a:t>
            </a:r>
            <a:endParaRPr kumimoji="1" lang="ja-JP" altLang="en-US" dirty="0"/>
          </a:p>
        </p:txBody>
      </p:sp>
      <p:sp>
        <p:nvSpPr>
          <p:cNvPr id="22" name="Rectangular Callout 21"/>
          <p:cNvSpPr/>
          <p:nvPr/>
        </p:nvSpPr>
        <p:spPr>
          <a:xfrm>
            <a:off x="7315200" y="1219200"/>
            <a:ext cx="1676400" cy="609600"/>
          </a:xfrm>
          <a:prstGeom prst="wedgeRectCallout">
            <a:avLst>
              <a:gd name="adj1" fmla="val -86998"/>
              <a:gd name="adj2" fmla="val 146439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“ensures” might be too strong a </a:t>
            </a:r>
            <a:r>
              <a:rPr lang="en-US" sz="1200" dirty="0" err="1" smtClean="0">
                <a:solidFill>
                  <a:schemeClr val="tx1"/>
                </a:solidFill>
              </a:rPr>
              <a:t>statemen</a:t>
            </a:r>
            <a:r>
              <a:rPr lang="en-US" sz="1200" dirty="0" smtClean="0">
                <a:solidFill>
                  <a:schemeClr val="tx1"/>
                </a:solidFill>
              </a:rPr>
              <a:t>, changed to “confirms”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3203848" y="1196752"/>
            <a:ext cx="2160240" cy="124164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203848" y="2636912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547664" y="4653136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716016" y="4653136"/>
            <a:ext cx="2304256" cy="20882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5940152" y="6309320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2195736" y="5805264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>
          <a:xfrm>
            <a:off x="3733800" y="126876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err="1" smtClean="0">
                <a:solidFill>
                  <a:schemeClr val="tx1"/>
                </a:solidFill>
              </a:rPr>
              <a:t>uRA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733800" y="289560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940152" y="5949280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err="1" smtClean="0">
                <a:solidFill>
                  <a:schemeClr val="tx1"/>
                </a:solidFill>
              </a:rPr>
              <a:t>uPA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195736" y="5445224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err="1" smtClean="0">
                <a:solidFill>
                  <a:schemeClr val="tx1"/>
                </a:solidFill>
              </a:rPr>
              <a:t>uPA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257800" y="480060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>
            <a:off x="4267200" y="2133600"/>
            <a:ext cx="0" cy="73759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27" idx="2"/>
            <a:endCxn id="29" idx="0"/>
          </p:cNvCxnSpPr>
          <p:nvPr/>
        </p:nvCxnSpPr>
        <p:spPr>
          <a:xfrm flipH="1">
            <a:off x="2627784" y="3861048"/>
            <a:ext cx="1610072" cy="158417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27" idx="2"/>
            <a:endCxn id="30" idx="0"/>
          </p:cNvCxnSpPr>
          <p:nvPr/>
        </p:nvCxnSpPr>
        <p:spPr>
          <a:xfrm>
            <a:off x="4237856" y="3861048"/>
            <a:ext cx="1524000" cy="9395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46" idx="2"/>
          </p:cNvCxnSpPr>
          <p:nvPr/>
        </p:nvCxnSpPr>
        <p:spPr>
          <a:xfrm flipH="1">
            <a:off x="5257800" y="5766048"/>
            <a:ext cx="504056" cy="10919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コンテンツ プレースホルダ 31"/>
          <p:cNvSpPr txBox="1">
            <a:spLocks/>
          </p:cNvSpPr>
          <p:nvPr/>
        </p:nvSpPr>
        <p:spPr>
          <a:xfrm>
            <a:off x="457200" y="44624"/>
            <a:ext cx="8229600" cy="108012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800" dirty="0" smtClean="0"/>
              <a:t>State machines and MDL, NRM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5" name="直線コネクタ 44"/>
          <p:cNvCxnSpPr>
            <a:stCxn id="46" idx="2"/>
            <a:endCxn id="28" idx="0"/>
          </p:cNvCxnSpPr>
          <p:nvPr/>
        </p:nvCxnSpPr>
        <p:spPr>
          <a:xfrm>
            <a:off x="5761856" y="5766048"/>
            <a:ext cx="610344" cy="183232"/>
          </a:xfrm>
          <a:prstGeom prst="line">
            <a:avLst/>
          </a:prstGeom>
          <a:ln w="571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角丸四角形 26"/>
          <p:cNvSpPr/>
          <p:nvPr/>
        </p:nvSpPr>
        <p:spPr>
          <a:xfrm>
            <a:off x="3733800" y="3429000"/>
            <a:ext cx="1008112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MDL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4" name="直線コネクタ 33"/>
          <p:cNvCxnSpPr>
            <a:stCxn id="26" idx="2"/>
            <a:endCxn id="27" idx="0"/>
          </p:cNvCxnSpPr>
          <p:nvPr/>
        </p:nvCxnSpPr>
        <p:spPr>
          <a:xfrm>
            <a:off x="4237856" y="3327648"/>
            <a:ext cx="0" cy="10135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角丸四角形 41"/>
          <p:cNvSpPr/>
          <p:nvPr/>
        </p:nvSpPr>
        <p:spPr>
          <a:xfrm>
            <a:off x="3733800" y="1879104"/>
            <a:ext cx="1008112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MDL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4" name="直線コネクタ 43"/>
          <p:cNvCxnSpPr>
            <a:endCxn id="42" idx="0"/>
          </p:cNvCxnSpPr>
          <p:nvPr/>
        </p:nvCxnSpPr>
        <p:spPr>
          <a:xfrm>
            <a:off x="4237856" y="1676400"/>
            <a:ext cx="0" cy="20270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角丸四角形 45"/>
          <p:cNvSpPr/>
          <p:nvPr/>
        </p:nvSpPr>
        <p:spPr>
          <a:xfrm>
            <a:off x="5257800" y="5334000"/>
            <a:ext cx="1008112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MDL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7" name="直線コネクタ 46"/>
          <p:cNvCxnSpPr>
            <a:stCxn id="30" idx="2"/>
            <a:endCxn id="46" idx="0"/>
          </p:cNvCxnSpPr>
          <p:nvPr/>
        </p:nvCxnSpPr>
        <p:spPr>
          <a:xfrm>
            <a:off x="5761856" y="5232648"/>
            <a:ext cx="0" cy="10135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曲線コネクタ 46"/>
          <p:cNvCxnSpPr>
            <a:stCxn id="69" idx="7"/>
            <a:endCxn id="71" idx="1"/>
          </p:cNvCxnSpPr>
          <p:nvPr/>
        </p:nvCxnSpPr>
        <p:spPr>
          <a:xfrm rot="5400000" flipH="1" flipV="1">
            <a:off x="4246200" y="1569720"/>
            <a:ext cx="12700" cy="6348884"/>
          </a:xfrm>
          <a:prstGeom prst="curvedConnector3">
            <a:avLst>
              <a:gd name="adj1" fmla="val 3616236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3962400" y="16764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21" name="直線矢印コネクタ 20"/>
          <p:cNvCxnSpPr>
            <a:stCxn id="36" idx="6"/>
            <a:endCxn id="126" idx="2"/>
          </p:cNvCxnSpPr>
          <p:nvPr/>
        </p:nvCxnSpPr>
        <p:spPr>
          <a:xfrm>
            <a:off x="872400" y="2036400"/>
            <a:ext cx="1185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51" idx="3"/>
            <a:endCxn id="126" idx="5"/>
          </p:cNvCxnSpPr>
          <p:nvPr/>
        </p:nvCxnSpPr>
        <p:spPr>
          <a:xfrm rot="5400000">
            <a:off x="4246200" y="716716"/>
            <a:ext cx="1588" cy="3148484"/>
          </a:xfrm>
          <a:prstGeom prst="curvedConnector3">
            <a:avLst>
              <a:gd name="adj1" fmla="val 32687657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152400" y="152400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Initial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6" name="円弧 75"/>
          <p:cNvSpPr/>
          <p:nvPr/>
        </p:nvSpPr>
        <p:spPr>
          <a:xfrm rot="10800000" flipH="1">
            <a:off x="7924800" y="47244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126" name="円/楕円 149"/>
          <p:cNvSpPr/>
          <p:nvPr/>
        </p:nvSpPr>
        <p:spPr>
          <a:xfrm>
            <a:off x="2057400" y="16764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50" name="直線矢印コネクタ 159"/>
          <p:cNvCxnSpPr>
            <a:stCxn id="126" idx="6"/>
            <a:endCxn id="17" idx="2"/>
          </p:cNvCxnSpPr>
          <p:nvPr/>
        </p:nvCxnSpPr>
        <p:spPr>
          <a:xfrm>
            <a:off x="2777400" y="2036400"/>
            <a:ext cx="1185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759570" y="143598"/>
            <a:ext cx="8229600" cy="309987"/>
          </a:xfrm>
        </p:spPr>
        <p:txBody>
          <a:bodyPr>
            <a:noAutofit/>
          </a:bodyPr>
          <a:lstStyle/>
          <a:p>
            <a:r>
              <a:rPr lang="en-US" sz="2400" dirty="0" smtClean="0"/>
              <a:t>NSI State Machine – </a:t>
            </a:r>
            <a:r>
              <a:rPr lang="en-US" sz="2400" dirty="0" err="1" smtClean="0"/>
              <a:t>uRA</a:t>
            </a:r>
            <a:r>
              <a:rPr lang="en-US" sz="2400" dirty="0" smtClean="0"/>
              <a:t>/Aggregator -  (</a:t>
            </a:r>
            <a:r>
              <a:rPr lang="ja-JP" altLang="en-US" sz="2400" dirty="0" smtClean="0"/>
              <a:t>Ｏｘｆｏｒｄ </a:t>
            </a:r>
            <a:r>
              <a:rPr lang="en-US" altLang="ja-JP" sz="2400" dirty="0" smtClean="0"/>
              <a:t>v8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60" name="円弧 59"/>
          <p:cNvSpPr/>
          <p:nvPr/>
        </p:nvSpPr>
        <p:spPr>
          <a:xfrm rot="5400000" flipH="1">
            <a:off x="8153400" y="12192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186" name="表 185"/>
          <p:cNvGraphicFramePr>
            <a:graphicFrameLocks noGrp="1"/>
          </p:cNvGraphicFramePr>
          <p:nvPr/>
        </p:nvGraphicFramePr>
        <p:xfrm>
          <a:off x="2895600" y="183828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37718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39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95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11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09" name="曲線コネクタ 46"/>
          <p:cNvCxnSpPr>
            <a:stCxn id="126" idx="4"/>
            <a:endCxn id="41" idx="5"/>
          </p:cNvCxnSpPr>
          <p:nvPr/>
        </p:nvCxnSpPr>
        <p:spPr>
          <a:xfrm rot="5400000" flipH="1" flipV="1">
            <a:off x="5501858" y="-793500"/>
            <a:ext cx="105442" cy="6274358"/>
          </a:xfrm>
          <a:prstGeom prst="curvedConnector3">
            <a:avLst>
              <a:gd name="adj1" fmla="val -815059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円/楕円 40"/>
          <p:cNvSpPr/>
          <p:nvPr/>
        </p:nvSpPr>
        <p:spPr>
          <a:xfrm>
            <a:off x="8077200" y="16764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48" name="直線矢印コネクタ 155"/>
          <p:cNvCxnSpPr>
            <a:stCxn id="41" idx="2"/>
            <a:endCxn id="51" idx="6"/>
          </p:cNvCxnSpPr>
          <p:nvPr/>
        </p:nvCxnSpPr>
        <p:spPr>
          <a:xfrm rot="10800000">
            <a:off x="6435000" y="2036400"/>
            <a:ext cx="1642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曲線コネクタ 46"/>
          <p:cNvCxnSpPr>
            <a:stCxn id="51" idx="1"/>
            <a:endCxn id="126" idx="7"/>
          </p:cNvCxnSpPr>
          <p:nvPr/>
        </p:nvCxnSpPr>
        <p:spPr>
          <a:xfrm rot="16200000" flipV="1">
            <a:off x="4246200" y="207600"/>
            <a:ext cx="1588" cy="3148484"/>
          </a:xfrm>
          <a:prstGeom prst="curvedConnector3">
            <a:avLst>
              <a:gd name="adj1" fmla="val 41162091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円弧 31"/>
          <p:cNvSpPr/>
          <p:nvPr/>
        </p:nvSpPr>
        <p:spPr>
          <a:xfrm rot="7200000" flipH="1">
            <a:off x="6049027" y="1248427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33" name="表 32"/>
          <p:cNvGraphicFramePr>
            <a:graphicFrameLocks noGrp="1"/>
          </p:cNvGraphicFramePr>
          <p:nvPr/>
        </p:nvGraphicFramePr>
        <p:xfrm>
          <a:off x="5943600" y="99060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34" name="円弧 33"/>
          <p:cNvSpPr/>
          <p:nvPr/>
        </p:nvSpPr>
        <p:spPr>
          <a:xfrm rot="3600000" flipH="1">
            <a:off x="1833108" y="1299708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35" name="表 34"/>
          <p:cNvGraphicFramePr>
            <a:graphicFrameLocks noGrp="1"/>
          </p:cNvGraphicFramePr>
          <p:nvPr/>
        </p:nvGraphicFramePr>
        <p:xfrm>
          <a:off x="1600200" y="1066800"/>
          <a:ext cx="685800" cy="414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51908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047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889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73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36" name="円/楕円 149"/>
          <p:cNvSpPr/>
          <p:nvPr/>
        </p:nvSpPr>
        <p:spPr>
          <a:xfrm>
            <a:off x="152400" y="16764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38" name="直線矢印コネクタ 37"/>
          <p:cNvCxnSpPr>
            <a:stCxn id="86" idx="4"/>
            <a:endCxn id="36" idx="0"/>
          </p:cNvCxnSpPr>
          <p:nvPr/>
        </p:nvCxnSpPr>
        <p:spPr>
          <a:xfrm>
            <a:off x="512400" y="872400"/>
            <a:ext cx="0" cy="804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表 43"/>
          <p:cNvGraphicFramePr>
            <a:graphicFrameLocks noGrp="1"/>
          </p:cNvGraphicFramePr>
          <p:nvPr/>
        </p:nvGraphicFramePr>
        <p:xfrm>
          <a:off x="990600" y="1828800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4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4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51" name="円/楕円 50"/>
          <p:cNvSpPr/>
          <p:nvPr/>
        </p:nvSpPr>
        <p:spPr>
          <a:xfrm>
            <a:off x="5715000" y="16764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85" name="直線矢印コネクタ 84"/>
          <p:cNvCxnSpPr>
            <a:stCxn id="17" idx="6"/>
            <a:endCxn id="51" idx="2"/>
          </p:cNvCxnSpPr>
          <p:nvPr/>
        </p:nvCxnSpPr>
        <p:spPr>
          <a:xfrm>
            <a:off x="4682400" y="2036400"/>
            <a:ext cx="10326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9" name="表 88"/>
          <p:cNvGraphicFramePr>
            <a:graphicFrameLocks noGrp="1"/>
          </p:cNvGraphicFramePr>
          <p:nvPr/>
        </p:nvGraphicFramePr>
        <p:xfrm>
          <a:off x="4800600" y="183828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340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76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1" name="表 90"/>
          <p:cNvGraphicFramePr>
            <a:graphicFrameLocks noGrp="1"/>
          </p:cNvGraphicFramePr>
          <p:nvPr/>
        </p:nvGraphicFramePr>
        <p:xfrm>
          <a:off x="5181600" y="3048000"/>
          <a:ext cx="838200" cy="398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4301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07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07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4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3" name="表 92"/>
          <p:cNvGraphicFramePr>
            <a:graphicFrameLocks noGrp="1"/>
          </p:cNvGraphicFramePr>
          <p:nvPr/>
        </p:nvGraphicFramePr>
        <p:xfrm>
          <a:off x="3886200" y="899160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3049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553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46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36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9" name="表 98"/>
          <p:cNvGraphicFramePr>
            <a:graphicFrameLocks noGrp="1"/>
          </p:cNvGraphicFramePr>
          <p:nvPr/>
        </p:nvGraphicFramePr>
        <p:xfrm>
          <a:off x="6553200" y="1836124"/>
          <a:ext cx="1295400" cy="400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453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00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4" name="表 143"/>
          <p:cNvGraphicFramePr>
            <a:graphicFrameLocks noGrp="1"/>
          </p:cNvGraphicFramePr>
          <p:nvPr/>
        </p:nvGraphicFramePr>
        <p:xfrm>
          <a:off x="152400" y="1066800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表 99"/>
          <p:cNvGraphicFramePr>
            <a:graphicFrameLocks noGrp="1"/>
          </p:cNvGraphicFramePr>
          <p:nvPr/>
        </p:nvGraphicFramePr>
        <p:xfrm>
          <a:off x="3657600" y="257556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36934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31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31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715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42" name="直線矢印コネクタ 141"/>
          <p:cNvCxnSpPr>
            <a:stCxn id="70" idx="6"/>
            <a:endCxn id="71" idx="2"/>
          </p:cNvCxnSpPr>
          <p:nvPr/>
        </p:nvCxnSpPr>
        <p:spPr>
          <a:xfrm>
            <a:off x="4872900" y="4998720"/>
            <a:ext cx="24423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5" name="表 154"/>
          <p:cNvGraphicFramePr>
            <a:graphicFrameLocks noGrp="1"/>
          </p:cNvGraphicFramePr>
          <p:nvPr/>
        </p:nvGraphicFramePr>
        <p:xfrm>
          <a:off x="5713050" y="4800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46" name="Rectangular Callout 45"/>
          <p:cNvSpPr/>
          <p:nvPr/>
        </p:nvSpPr>
        <p:spPr>
          <a:xfrm>
            <a:off x="6477000" y="533400"/>
            <a:ext cx="1295400" cy="381000"/>
          </a:xfrm>
          <a:prstGeom prst="wedgeRectCallout">
            <a:avLst>
              <a:gd name="adj1" fmla="val -3383"/>
              <a:gd name="adj2" fmla="val 142092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Added “&lt;</a:t>
            </a:r>
            <a:r>
              <a:rPr lang="en-US" sz="1200" dirty="0" err="1" smtClean="0">
                <a:solidFill>
                  <a:schemeClr val="tx1"/>
                </a:solidFill>
              </a:rPr>
              <a:t>prov.cf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</a:rPr>
              <a:t>activate_ok.nt</a:t>
            </a:r>
            <a:r>
              <a:rPr lang="en-US" sz="1200" dirty="0" smtClean="0">
                <a:solidFill>
                  <a:schemeClr val="tx1"/>
                </a:solidFill>
              </a:rPr>
              <a:t>”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4876800" y="533400"/>
            <a:ext cx="838200" cy="381000"/>
          </a:xfrm>
          <a:prstGeom prst="wedgeRectCallout">
            <a:avLst>
              <a:gd name="adj1" fmla="val 77219"/>
              <a:gd name="adj2" fmla="val 146806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Added “&lt;</a:t>
            </a:r>
            <a:r>
              <a:rPr lang="en-US" sz="1200" dirty="0" err="1" smtClean="0">
                <a:solidFill>
                  <a:schemeClr val="tx1"/>
                </a:solidFill>
              </a:rPr>
              <a:t>prov.cf</a:t>
            </a:r>
            <a:r>
              <a:rPr lang="en-US" sz="1200" dirty="0" smtClean="0">
                <a:solidFill>
                  <a:schemeClr val="tx1"/>
                </a:solidFill>
              </a:rPr>
              <a:t>”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9" name="円/楕円 149"/>
          <p:cNvSpPr/>
          <p:nvPr/>
        </p:nvSpPr>
        <p:spPr>
          <a:xfrm>
            <a:off x="457200" y="46387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Any State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0" name="円/楕円 149"/>
          <p:cNvSpPr/>
          <p:nvPr/>
        </p:nvSpPr>
        <p:spPr>
          <a:xfrm>
            <a:off x="4152900" y="463872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1" name="円/楕円 149"/>
          <p:cNvSpPr/>
          <p:nvPr/>
        </p:nvSpPr>
        <p:spPr>
          <a:xfrm>
            <a:off x="7315200" y="463872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79" name="曲線コネクタ 46"/>
          <p:cNvCxnSpPr>
            <a:stCxn id="69" idx="4"/>
            <a:endCxn id="71" idx="4"/>
          </p:cNvCxnSpPr>
          <p:nvPr/>
        </p:nvCxnSpPr>
        <p:spPr>
          <a:xfrm rot="16200000" flipH="1">
            <a:off x="4246200" y="1929720"/>
            <a:ext cx="1588" cy="6858000"/>
          </a:xfrm>
          <a:prstGeom prst="curvedConnector3">
            <a:avLst>
              <a:gd name="adj1" fmla="val 31873929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曲線コネクタ 46"/>
          <p:cNvCxnSpPr>
            <a:stCxn id="69" idx="0"/>
            <a:endCxn id="71" idx="0"/>
          </p:cNvCxnSpPr>
          <p:nvPr/>
        </p:nvCxnSpPr>
        <p:spPr>
          <a:xfrm rot="5400000" flipH="1" flipV="1">
            <a:off x="4246200" y="1209720"/>
            <a:ext cx="1588" cy="6858000"/>
          </a:xfrm>
          <a:prstGeom prst="curvedConnector3">
            <a:avLst>
              <a:gd name="adj1" fmla="val 48670277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4" name="表 1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137109"/>
              </p:ext>
            </p:extLst>
          </p:nvPr>
        </p:nvGraphicFramePr>
        <p:xfrm>
          <a:off x="2017350" y="419100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347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65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&lt;*.fl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639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&lt;*.fl, 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47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" name="表 193"/>
          <p:cNvGraphicFramePr>
            <a:graphicFrameLocks noGrp="1"/>
          </p:cNvGraphicFramePr>
          <p:nvPr/>
        </p:nvGraphicFramePr>
        <p:xfrm>
          <a:off x="4093800" y="5638800"/>
          <a:ext cx="838200" cy="2926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45101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72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25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23" name="直線矢印コネクタ 20"/>
          <p:cNvCxnSpPr>
            <a:stCxn id="69" idx="6"/>
            <a:endCxn id="70" idx="2"/>
          </p:cNvCxnSpPr>
          <p:nvPr/>
        </p:nvCxnSpPr>
        <p:spPr>
          <a:xfrm>
            <a:off x="1177200" y="4998720"/>
            <a:ext cx="29757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7" name="表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113744"/>
              </p:ext>
            </p:extLst>
          </p:nvPr>
        </p:nvGraphicFramePr>
        <p:xfrm>
          <a:off x="5334000" y="3810000"/>
          <a:ext cx="1524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kumimoji="1" lang="en-US" altLang="ja-JP" sz="1000" baseline="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9" name="表 1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122144"/>
              </p:ext>
            </p:extLst>
          </p:nvPr>
        </p:nvGraphicFramePr>
        <p:xfrm>
          <a:off x="2284050" y="4800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28135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3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3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281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4" name="表 98"/>
          <p:cNvGraphicFramePr>
            <a:graphicFrameLocks noGrp="1"/>
          </p:cNvGraphicFramePr>
          <p:nvPr/>
        </p:nvGraphicFramePr>
        <p:xfrm>
          <a:off x="7086600" y="990600"/>
          <a:ext cx="1905000" cy="400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</a:tblGrid>
              <a:tr h="453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00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5" name="表 154"/>
          <p:cNvGraphicFramePr>
            <a:graphicFrameLocks noGrp="1"/>
          </p:cNvGraphicFramePr>
          <p:nvPr/>
        </p:nvGraphicFramePr>
        <p:xfrm>
          <a:off x="8153400" y="4419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41" name="Rectangular Callout 140"/>
          <p:cNvSpPr/>
          <p:nvPr/>
        </p:nvSpPr>
        <p:spPr>
          <a:xfrm>
            <a:off x="7162800" y="3200400"/>
            <a:ext cx="1752600" cy="609600"/>
          </a:xfrm>
          <a:prstGeom prst="wedgeRectCallout">
            <a:avLst>
              <a:gd name="adj1" fmla="val -67544"/>
              <a:gd name="adj2" fmla="val 80698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Transition  “&lt;</a:t>
            </a:r>
            <a:r>
              <a:rPr lang="en-US" sz="1200" dirty="0" err="1" smtClean="0">
                <a:solidFill>
                  <a:schemeClr val="tx1"/>
                </a:solidFill>
              </a:rPr>
              <a:t>fcd_end</a:t>
            </a:r>
            <a:r>
              <a:rPr lang="en-US" sz="1200" dirty="0" smtClean="0">
                <a:solidFill>
                  <a:schemeClr val="tx1"/>
                </a:solidFill>
              </a:rPr>
              <a:t>” directly to “Terminated”, bypassing “Terminating”</a:t>
            </a:r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143" name="Group 142"/>
          <p:cNvGrpSpPr/>
          <p:nvPr/>
        </p:nvGrpSpPr>
        <p:grpSpPr>
          <a:xfrm>
            <a:off x="1140053" y="6019800"/>
            <a:ext cx="6863894" cy="762000"/>
            <a:chOff x="685800" y="6096000"/>
            <a:chExt cx="6863894" cy="762000"/>
          </a:xfrm>
        </p:grpSpPr>
        <p:sp>
          <p:nvSpPr>
            <p:cNvPr id="145" name="Rectangle 144"/>
            <p:cNvSpPr/>
            <p:nvPr/>
          </p:nvSpPr>
          <p:spPr>
            <a:xfrm>
              <a:off x="685800" y="6096000"/>
              <a:ext cx="68580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372185" y="6119336"/>
              <a:ext cx="22859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/>
                <a:t>Transitional States</a:t>
              </a:r>
            </a:p>
            <a:p>
              <a:pPr algn="l"/>
              <a:r>
                <a:rPr lang="en-US" sz="1000" i="1" dirty="0" smtClean="0"/>
                <a:t>NB: Messages received in this state is queued and processed only when it transitions to a Stable State.</a:t>
              </a:r>
              <a:endParaRPr lang="en-US" sz="1000" i="1" dirty="0"/>
            </a:p>
          </p:txBody>
        </p:sp>
        <p:sp>
          <p:nvSpPr>
            <p:cNvPr id="147" name="円/楕円 96"/>
            <p:cNvSpPr/>
            <p:nvPr/>
          </p:nvSpPr>
          <p:spPr>
            <a:xfrm>
              <a:off x="838200" y="6172200"/>
              <a:ext cx="186600" cy="186600"/>
            </a:xfrm>
            <a:prstGeom prst="ellipse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48" name="円/楕円 149"/>
            <p:cNvSpPr/>
            <p:nvPr/>
          </p:nvSpPr>
          <p:spPr>
            <a:xfrm>
              <a:off x="2209800" y="6172200"/>
              <a:ext cx="186600" cy="186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49" name="円/楕円 154"/>
            <p:cNvSpPr/>
            <p:nvPr/>
          </p:nvSpPr>
          <p:spPr>
            <a:xfrm>
              <a:off x="4953000" y="6172200"/>
              <a:ext cx="186600" cy="186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51" name="円/楕円 149"/>
            <p:cNvSpPr/>
            <p:nvPr/>
          </p:nvSpPr>
          <p:spPr>
            <a:xfrm>
              <a:off x="6477000" y="6172200"/>
              <a:ext cx="186600" cy="186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990600" y="6119336"/>
              <a:ext cx="945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Initial State</a:t>
              </a:r>
              <a:endParaRPr lang="en-US" sz="1200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093777" y="6119336"/>
              <a:ext cx="11000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Stable States</a:t>
              </a:r>
              <a:endParaRPr lang="en-US" sz="1200" dirty="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6629400" y="6119336"/>
              <a:ext cx="920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Final State</a:t>
              </a:r>
              <a:endParaRPr lang="en-US" sz="1200" dirty="0"/>
            </a:p>
          </p:txBody>
        </p:sp>
      </p:grpSp>
      <p:sp>
        <p:nvSpPr>
          <p:cNvPr id="66" name="Rectangular Callout 65"/>
          <p:cNvSpPr/>
          <p:nvPr/>
        </p:nvSpPr>
        <p:spPr>
          <a:xfrm>
            <a:off x="609600" y="3048000"/>
            <a:ext cx="1752600" cy="609600"/>
          </a:xfrm>
          <a:prstGeom prst="wedgeRectCallout">
            <a:avLst>
              <a:gd name="adj1" fmla="val 44216"/>
              <a:gd name="adj2" fmla="val 132051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Transition  “&lt;*.</a:t>
            </a:r>
            <a:r>
              <a:rPr lang="en-US" sz="1200" dirty="0" err="1" smtClean="0">
                <a:solidFill>
                  <a:schemeClr val="tx1"/>
                </a:solidFill>
              </a:rPr>
              <a:t>fl</a:t>
            </a:r>
            <a:r>
              <a:rPr lang="en-US" sz="1200" dirty="0" smtClean="0">
                <a:solidFill>
                  <a:schemeClr val="tx1"/>
                </a:solidFill>
              </a:rPr>
              <a:t>” directly to “Terminated”, bypassing “Terminating”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202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8" name="直線矢印コネクタ 155"/>
          <p:cNvCxnSpPr>
            <a:stCxn id="100" idx="6"/>
            <a:endCxn id="193" idx="2"/>
          </p:cNvCxnSpPr>
          <p:nvPr/>
        </p:nvCxnSpPr>
        <p:spPr>
          <a:xfrm>
            <a:off x="3364133" y="3069000"/>
            <a:ext cx="172532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59"/>
          <p:cNvCxnSpPr>
            <a:stCxn id="100" idx="1"/>
            <a:endCxn id="98" idx="3"/>
          </p:cNvCxnSpPr>
          <p:nvPr/>
        </p:nvCxnSpPr>
        <p:spPr>
          <a:xfrm rot="5400000" flipH="1" flipV="1">
            <a:off x="2051633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63"/>
          <p:cNvCxnSpPr>
            <a:stCxn id="98" idx="6"/>
            <a:endCxn id="219" idx="2"/>
          </p:cNvCxnSpPr>
          <p:nvPr/>
        </p:nvCxnSpPr>
        <p:spPr>
          <a:xfrm>
            <a:off x="3364133" y="1164000"/>
            <a:ext cx="172532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759570" y="143598"/>
            <a:ext cx="8229600" cy="309987"/>
          </a:xfrm>
        </p:spPr>
        <p:txBody>
          <a:bodyPr>
            <a:noAutofit/>
          </a:bodyPr>
          <a:lstStyle/>
          <a:p>
            <a:r>
              <a:rPr lang="en-US" sz="2400" dirty="0" smtClean="0"/>
              <a:t>NSI State Machine – </a:t>
            </a:r>
            <a:r>
              <a:rPr lang="en-US" sz="2400" dirty="0" err="1" smtClean="0"/>
              <a:t>uPA</a:t>
            </a:r>
            <a:r>
              <a:rPr lang="en-US" sz="2400" dirty="0" smtClean="0"/>
              <a:t> - (</a:t>
            </a:r>
            <a:r>
              <a:rPr lang="ja-JP" altLang="en-US" sz="2400" dirty="0" smtClean="0"/>
              <a:t>Ｏｘｆｏｒｄ </a:t>
            </a:r>
            <a:r>
              <a:rPr lang="en-US" altLang="ja-JP" sz="2400" smtClean="0"/>
              <a:t>v8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graphicFrame>
        <p:nvGraphicFramePr>
          <p:cNvPr id="169" name="表 168"/>
          <p:cNvGraphicFramePr>
            <a:graphicFrameLocks noGrp="1"/>
          </p:cNvGraphicFramePr>
          <p:nvPr/>
        </p:nvGraphicFramePr>
        <p:xfrm>
          <a:off x="3728033" y="2917960"/>
          <a:ext cx="997528" cy="3020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10473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472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92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1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0" name="円弧 59"/>
          <p:cNvSpPr/>
          <p:nvPr/>
        </p:nvSpPr>
        <p:spPr>
          <a:xfrm rot="1800000" flipH="1">
            <a:off x="2239027" y="638828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96" name="直線矢印コネクタ 95"/>
          <p:cNvCxnSpPr>
            <a:stCxn id="97" idx="4"/>
            <a:endCxn id="148" idx="0"/>
          </p:cNvCxnSpPr>
          <p:nvPr/>
        </p:nvCxnSpPr>
        <p:spPr>
          <a:xfrm rot="5400000">
            <a:off x="132561" y="2116500"/>
            <a:ext cx="1185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円/楕円 96"/>
          <p:cNvSpPr/>
          <p:nvPr/>
        </p:nvSpPr>
        <p:spPr>
          <a:xfrm>
            <a:off x="365061" y="804000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Initial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98" name="円/楕円 149"/>
          <p:cNvSpPr/>
          <p:nvPr/>
        </p:nvSpPr>
        <p:spPr>
          <a:xfrm>
            <a:off x="2644133" y="804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Auto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99" name="表 98"/>
          <p:cNvGraphicFramePr>
            <a:graphicFrameLocks noGrp="1"/>
          </p:cNvGraphicFramePr>
          <p:nvPr/>
        </p:nvGraphicFramePr>
        <p:xfrm>
          <a:off x="152400" y="1918380"/>
          <a:ext cx="1078517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517"/>
              </a:tblGrid>
              <a:tr h="2708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0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9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90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(reservation)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00" name="円/楕円 154"/>
          <p:cNvSpPr/>
          <p:nvPr/>
        </p:nvSpPr>
        <p:spPr>
          <a:xfrm>
            <a:off x="2644133" y="270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11" name="直線矢印コネクタ 159"/>
          <p:cNvCxnSpPr>
            <a:stCxn id="98" idx="5"/>
            <a:endCxn id="100" idx="7"/>
          </p:cNvCxnSpPr>
          <p:nvPr/>
        </p:nvCxnSpPr>
        <p:spPr>
          <a:xfrm rot="5400000">
            <a:off x="2560749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円/楕円 115"/>
          <p:cNvSpPr/>
          <p:nvPr/>
        </p:nvSpPr>
        <p:spPr>
          <a:xfrm>
            <a:off x="7908861" y="270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18" name="曲線コネクタ 46"/>
          <p:cNvCxnSpPr>
            <a:stCxn id="116" idx="1"/>
            <a:endCxn id="219" idx="6"/>
          </p:cNvCxnSpPr>
          <p:nvPr/>
        </p:nvCxnSpPr>
        <p:spPr>
          <a:xfrm rot="16200000" flipV="1">
            <a:off x="6086661" y="886800"/>
            <a:ext cx="1650442" cy="2204842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円弧 120"/>
          <p:cNvSpPr/>
          <p:nvPr/>
        </p:nvSpPr>
        <p:spPr>
          <a:xfrm rot="16200000" flipH="1">
            <a:off x="8001000" y="33528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122" name="表 121"/>
          <p:cNvGraphicFramePr>
            <a:graphicFrameLocks noGrp="1"/>
          </p:cNvGraphicFramePr>
          <p:nvPr/>
        </p:nvGraphicFramePr>
        <p:xfrm>
          <a:off x="7010400" y="3657600"/>
          <a:ext cx="1981200" cy="4164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</a:tblGrid>
              <a:tr h="51635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646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7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3" name="表 122"/>
          <p:cNvGraphicFramePr>
            <a:graphicFrameLocks noGrp="1"/>
          </p:cNvGraphicFramePr>
          <p:nvPr/>
        </p:nvGraphicFramePr>
        <p:xfrm>
          <a:off x="1662545" y="68580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3954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18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18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95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6" name="表 145"/>
          <p:cNvGraphicFramePr>
            <a:graphicFrameLocks noGrp="1"/>
          </p:cNvGraphicFramePr>
          <p:nvPr/>
        </p:nvGraphicFramePr>
        <p:xfrm>
          <a:off x="2117661" y="191838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38376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869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869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54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" name="表 146"/>
          <p:cNvGraphicFramePr>
            <a:graphicFrameLocks noGrp="1"/>
          </p:cNvGraphicFramePr>
          <p:nvPr/>
        </p:nvGraphicFramePr>
        <p:xfrm>
          <a:off x="3108261" y="1915814"/>
          <a:ext cx="775855" cy="401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50182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36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36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63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48" name="円/楕円 149"/>
          <p:cNvSpPr/>
          <p:nvPr/>
        </p:nvSpPr>
        <p:spPr>
          <a:xfrm>
            <a:off x="365061" y="2709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51" name="直線矢印コネクタ 150"/>
          <p:cNvCxnSpPr>
            <a:stCxn id="148" idx="6"/>
            <a:endCxn id="100" idx="2"/>
          </p:cNvCxnSpPr>
          <p:nvPr/>
        </p:nvCxnSpPr>
        <p:spPr>
          <a:xfrm>
            <a:off x="1085061" y="3069000"/>
            <a:ext cx="155907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9" name="表 148"/>
          <p:cNvGraphicFramePr>
            <a:graphicFrameLocks noGrp="1"/>
          </p:cNvGraphicFramePr>
          <p:nvPr/>
        </p:nvGraphicFramePr>
        <p:xfrm>
          <a:off x="1216897" y="287088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1075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reservation_ok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52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5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338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93" name="円/楕円 154"/>
          <p:cNvSpPr/>
          <p:nvPr/>
        </p:nvSpPr>
        <p:spPr>
          <a:xfrm>
            <a:off x="5089461" y="270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Scheduled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219" name="円/楕円 154"/>
          <p:cNvSpPr/>
          <p:nvPr/>
        </p:nvSpPr>
        <p:spPr>
          <a:xfrm>
            <a:off x="5089461" y="804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228" name="曲線コネクタ 46"/>
          <p:cNvCxnSpPr>
            <a:stCxn id="193" idx="6"/>
            <a:endCxn id="116" idx="2"/>
          </p:cNvCxnSpPr>
          <p:nvPr/>
        </p:nvCxnSpPr>
        <p:spPr>
          <a:xfrm>
            <a:off x="5809461" y="3069000"/>
            <a:ext cx="2099400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1" name="表 240"/>
          <p:cNvGraphicFramePr>
            <a:graphicFrameLocks noGrp="1"/>
          </p:cNvGraphicFramePr>
          <p:nvPr/>
        </p:nvGraphicFramePr>
        <p:xfrm>
          <a:off x="3728033" y="965880"/>
          <a:ext cx="997528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1111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73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35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111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(activate)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246" name="直線矢印コネクタ 245"/>
          <p:cNvCxnSpPr>
            <a:stCxn id="65" idx="7"/>
            <a:endCxn id="66" idx="1"/>
          </p:cNvCxnSpPr>
          <p:nvPr/>
        </p:nvCxnSpPr>
        <p:spPr>
          <a:xfrm rot="16200000" flipH="1">
            <a:off x="4165260" y="2260260"/>
            <a:ext cx="9480" cy="4824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円弧 246"/>
          <p:cNvSpPr/>
          <p:nvPr/>
        </p:nvSpPr>
        <p:spPr>
          <a:xfrm rot="10800000" flipH="1">
            <a:off x="7120136" y="46482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248" name="直線矢印コネクタ 247"/>
          <p:cNvCxnSpPr>
            <a:stCxn id="65" idx="5"/>
            <a:endCxn id="66" idx="3"/>
          </p:cNvCxnSpPr>
          <p:nvPr/>
        </p:nvCxnSpPr>
        <p:spPr>
          <a:xfrm rot="16200000" flipH="1">
            <a:off x="4165260" y="2769376"/>
            <a:ext cx="9480" cy="4824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7" name="表 256"/>
          <p:cNvGraphicFramePr>
            <a:graphicFrameLocks noGrp="1"/>
          </p:cNvGraphicFramePr>
          <p:nvPr/>
        </p:nvGraphicFramePr>
        <p:xfrm>
          <a:off x="4645378" y="4487713"/>
          <a:ext cx="1109464" cy="517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9464"/>
              </a:tblGrid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fatal_event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05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8" name="表 257"/>
          <p:cNvGraphicFramePr>
            <a:graphicFrameLocks noGrp="1"/>
          </p:cNvGraphicFramePr>
          <p:nvPr/>
        </p:nvGraphicFramePr>
        <p:xfrm>
          <a:off x="2813757" y="5042487"/>
          <a:ext cx="880864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864"/>
              </a:tblGrid>
              <a:tr h="4447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268" name="円弧 267"/>
          <p:cNvSpPr/>
          <p:nvPr/>
        </p:nvSpPr>
        <p:spPr>
          <a:xfrm rot="16044084" flipH="1">
            <a:off x="5202373" y="3373573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269" name="表 268"/>
          <p:cNvGraphicFramePr>
            <a:graphicFrameLocks noGrp="1"/>
          </p:cNvGraphicFramePr>
          <p:nvPr/>
        </p:nvGraphicFramePr>
        <p:xfrm>
          <a:off x="5410200" y="365760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32612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87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87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6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表 48"/>
          <p:cNvGraphicFramePr>
            <a:graphicFrameLocks noGrp="1"/>
          </p:cNvGraphicFramePr>
          <p:nvPr/>
        </p:nvGraphicFramePr>
        <p:xfrm>
          <a:off x="6477000" y="2819400"/>
          <a:ext cx="762000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31865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2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2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62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54" name="Rectangular Callout 53"/>
          <p:cNvSpPr/>
          <p:nvPr/>
        </p:nvSpPr>
        <p:spPr>
          <a:xfrm>
            <a:off x="7696200" y="4267200"/>
            <a:ext cx="1371600" cy="381000"/>
          </a:xfrm>
          <a:prstGeom prst="wedgeRectCallout">
            <a:avLst>
              <a:gd name="adj1" fmla="val -57062"/>
              <a:gd name="adj2" fmla="val -120127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Added “&lt;</a:t>
            </a:r>
            <a:r>
              <a:rPr lang="en-US" sz="1200" dirty="0" err="1" smtClean="0">
                <a:solidFill>
                  <a:schemeClr val="tx1"/>
                </a:solidFill>
              </a:rPr>
              <a:t>prov.cf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</a:rPr>
              <a:t>activate_ok.nt</a:t>
            </a:r>
            <a:r>
              <a:rPr lang="en-US" sz="1200" dirty="0" smtClean="0">
                <a:solidFill>
                  <a:schemeClr val="tx1"/>
                </a:solidFill>
              </a:rPr>
              <a:t>”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5" name="Rectangular Callout 54"/>
          <p:cNvSpPr/>
          <p:nvPr/>
        </p:nvSpPr>
        <p:spPr>
          <a:xfrm>
            <a:off x="76200" y="76200"/>
            <a:ext cx="1676400" cy="457200"/>
          </a:xfrm>
          <a:prstGeom prst="wedgeRectCallout">
            <a:avLst>
              <a:gd name="adj1" fmla="val 89813"/>
              <a:gd name="adj2" fmla="val 72265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Moved this loop from “Activating” state</a:t>
            </a:r>
          </a:p>
        </p:txBody>
      </p:sp>
      <p:sp>
        <p:nvSpPr>
          <p:cNvPr id="56" name="Rectangular Callout 55"/>
          <p:cNvSpPr/>
          <p:nvPr/>
        </p:nvSpPr>
        <p:spPr>
          <a:xfrm>
            <a:off x="6324600" y="609600"/>
            <a:ext cx="2362200" cy="381000"/>
          </a:xfrm>
          <a:prstGeom prst="wedgeRectCallout">
            <a:avLst>
              <a:gd name="adj1" fmla="val -87812"/>
              <a:gd name="adj2" fmla="val 211912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Removed “&gt;</a:t>
            </a:r>
            <a:r>
              <a:rPr lang="en-US" sz="1200" dirty="0" err="1" smtClean="0">
                <a:solidFill>
                  <a:schemeClr val="tx1"/>
                </a:solidFill>
              </a:rPr>
              <a:t>rel.rq</a:t>
            </a:r>
            <a:r>
              <a:rPr lang="en-US" sz="1200" dirty="0" smtClean="0">
                <a:solidFill>
                  <a:schemeClr val="tx1"/>
                </a:solidFill>
              </a:rPr>
              <a:t>” transition from “Activating” to “Scheduled”.</a:t>
            </a:r>
          </a:p>
        </p:txBody>
      </p:sp>
      <p:graphicFrame>
        <p:nvGraphicFramePr>
          <p:cNvPr id="113" name="表 112"/>
          <p:cNvGraphicFramePr>
            <a:graphicFrameLocks noGrp="1"/>
          </p:cNvGraphicFramePr>
          <p:nvPr/>
        </p:nvGraphicFramePr>
        <p:xfrm>
          <a:off x="6918261" y="1432555"/>
          <a:ext cx="1235139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5139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activation_ok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53" name="直線矢印コネクタ 159"/>
          <p:cNvCxnSpPr>
            <a:stCxn id="193" idx="1"/>
            <a:endCxn id="219" idx="3"/>
          </p:cNvCxnSpPr>
          <p:nvPr/>
        </p:nvCxnSpPr>
        <p:spPr>
          <a:xfrm rot="5400000" flipH="1" flipV="1">
            <a:off x="4496961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242"/>
          <p:cNvCxnSpPr>
            <a:stCxn id="219" idx="5"/>
            <a:endCxn id="193" idx="7"/>
          </p:cNvCxnSpPr>
          <p:nvPr/>
        </p:nvCxnSpPr>
        <p:spPr>
          <a:xfrm rot="5400000">
            <a:off x="5006077" y="2116500"/>
            <a:ext cx="1395884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4" name="表 123"/>
          <p:cNvGraphicFramePr>
            <a:graphicFrameLocks noGrp="1"/>
          </p:cNvGraphicFramePr>
          <p:nvPr/>
        </p:nvGraphicFramePr>
        <p:xfrm>
          <a:off x="5562600" y="191838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823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activation_ng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30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823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2" name="表 241"/>
          <p:cNvGraphicFramePr>
            <a:graphicFrameLocks noGrp="1"/>
          </p:cNvGraphicFramePr>
          <p:nvPr/>
        </p:nvGraphicFramePr>
        <p:xfrm>
          <a:off x="4495800" y="1865040"/>
          <a:ext cx="838200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314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8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74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74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(activate)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5" name="円/楕円 149"/>
          <p:cNvSpPr/>
          <p:nvPr/>
        </p:nvSpPr>
        <p:spPr>
          <a:xfrm>
            <a:off x="1143000" y="45625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Any State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66" name="円/楕円 149"/>
          <p:cNvSpPr/>
          <p:nvPr/>
        </p:nvSpPr>
        <p:spPr>
          <a:xfrm>
            <a:off x="6477000" y="457200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71" name="曲線コネクタ 46"/>
          <p:cNvCxnSpPr>
            <a:stCxn id="66" idx="4"/>
            <a:endCxn id="65" idx="4"/>
          </p:cNvCxnSpPr>
          <p:nvPr/>
        </p:nvCxnSpPr>
        <p:spPr>
          <a:xfrm rot="5400000" flipH="1">
            <a:off x="4165260" y="2620260"/>
            <a:ext cx="9480" cy="5334000"/>
          </a:xfrm>
          <a:prstGeom prst="curvedConnector3">
            <a:avLst>
              <a:gd name="adj1" fmla="val -5161772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曲線コネクタ 46"/>
          <p:cNvCxnSpPr>
            <a:stCxn id="66" idx="0"/>
            <a:endCxn id="65" idx="0"/>
          </p:cNvCxnSpPr>
          <p:nvPr/>
        </p:nvCxnSpPr>
        <p:spPr>
          <a:xfrm rot="16200000" flipV="1">
            <a:off x="4165260" y="1900260"/>
            <a:ext cx="9480" cy="5334000"/>
          </a:xfrm>
          <a:prstGeom prst="curvedConnector3">
            <a:avLst>
              <a:gd name="adj1" fmla="val 4906888"/>
            </a:avLst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0" name="表 249"/>
          <p:cNvGraphicFramePr>
            <a:graphicFrameLocks noGrp="1"/>
          </p:cNvGraphicFramePr>
          <p:nvPr/>
        </p:nvGraphicFramePr>
        <p:xfrm>
          <a:off x="4759678" y="5562600"/>
          <a:ext cx="880864" cy="412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864"/>
              </a:tblGrid>
              <a:tr h="91861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679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109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918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" name="表 173"/>
          <p:cNvGraphicFramePr>
            <a:graphicFrameLocks noGrp="1"/>
          </p:cNvGraphicFramePr>
          <p:nvPr/>
        </p:nvGraphicFramePr>
        <p:xfrm>
          <a:off x="2585157" y="3962400"/>
          <a:ext cx="1338064" cy="509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8064"/>
              </a:tblGrid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request_failed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20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&lt;*.fl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" name="表 154"/>
          <p:cNvGraphicFramePr>
            <a:graphicFrameLocks noGrp="1"/>
          </p:cNvGraphicFramePr>
          <p:nvPr/>
        </p:nvGraphicFramePr>
        <p:xfrm>
          <a:off x="7391400" y="47244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pSp>
        <p:nvGrpSpPr>
          <p:cNvPr id="93" name="Group 92"/>
          <p:cNvGrpSpPr/>
          <p:nvPr/>
        </p:nvGrpSpPr>
        <p:grpSpPr>
          <a:xfrm>
            <a:off x="1140053" y="6019800"/>
            <a:ext cx="6863894" cy="762000"/>
            <a:chOff x="685800" y="6096000"/>
            <a:chExt cx="6863894" cy="762000"/>
          </a:xfrm>
        </p:grpSpPr>
        <p:sp>
          <p:nvSpPr>
            <p:cNvPr id="92" name="Rectangle 91"/>
            <p:cNvSpPr/>
            <p:nvPr/>
          </p:nvSpPr>
          <p:spPr>
            <a:xfrm>
              <a:off x="685800" y="6096000"/>
              <a:ext cx="68580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72185" y="6119336"/>
              <a:ext cx="22859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/>
                <a:t>Transitional States</a:t>
              </a:r>
            </a:p>
            <a:p>
              <a:pPr algn="l"/>
              <a:r>
                <a:rPr lang="en-US" sz="1000" i="1" dirty="0" smtClean="0"/>
                <a:t>NB: Messages received in this state is queued and processed only when it transitions to a Stable State.</a:t>
              </a:r>
              <a:endParaRPr lang="en-US" sz="1000" i="1" dirty="0"/>
            </a:p>
          </p:txBody>
        </p:sp>
        <p:sp>
          <p:nvSpPr>
            <p:cNvPr id="83" name="円/楕円 96"/>
            <p:cNvSpPr/>
            <p:nvPr/>
          </p:nvSpPr>
          <p:spPr>
            <a:xfrm>
              <a:off x="838200" y="6172200"/>
              <a:ext cx="186600" cy="186600"/>
            </a:xfrm>
            <a:prstGeom prst="ellipse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4" name="円/楕円 149"/>
            <p:cNvSpPr/>
            <p:nvPr/>
          </p:nvSpPr>
          <p:spPr>
            <a:xfrm>
              <a:off x="2209800" y="6172200"/>
              <a:ext cx="186600" cy="186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5" name="円/楕円 154"/>
            <p:cNvSpPr/>
            <p:nvPr/>
          </p:nvSpPr>
          <p:spPr>
            <a:xfrm>
              <a:off x="4953000" y="6172200"/>
              <a:ext cx="186600" cy="186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7" name="円/楕円 149"/>
            <p:cNvSpPr/>
            <p:nvPr/>
          </p:nvSpPr>
          <p:spPr>
            <a:xfrm>
              <a:off x="6477000" y="6172200"/>
              <a:ext cx="186600" cy="186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990600" y="6119336"/>
              <a:ext cx="945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Initial State</a:t>
              </a:r>
              <a:endParaRPr lang="en-US" sz="12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093777" y="6119336"/>
              <a:ext cx="11000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Stable States</a:t>
              </a:r>
              <a:endParaRPr lang="en-US" sz="12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629400" y="6119336"/>
              <a:ext cx="920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Final State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93202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曲線コネクタ 46"/>
          <p:cNvCxnSpPr>
            <a:stCxn id="69" idx="7"/>
            <a:endCxn id="71" idx="1"/>
          </p:cNvCxnSpPr>
          <p:nvPr/>
        </p:nvCxnSpPr>
        <p:spPr>
          <a:xfrm rot="5400000" flipH="1" flipV="1">
            <a:off x="4246200" y="1569720"/>
            <a:ext cx="12700" cy="6348884"/>
          </a:xfrm>
          <a:prstGeom prst="curvedConnector3">
            <a:avLst>
              <a:gd name="adj1" fmla="val 3616236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36" idx="6"/>
            <a:endCxn id="126" idx="2"/>
          </p:cNvCxnSpPr>
          <p:nvPr/>
        </p:nvCxnSpPr>
        <p:spPr>
          <a:xfrm>
            <a:off x="872400" y="2036400"/>
            <a:ext cx="1185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49" idx="3"/>
            <a:endCxn id="126" idx="5"/>
          </p:cNvCxnSpPr>
          <p:nvPr/>
        </p:nvCxnSpPr>
        <p:spPr>
          <a:xfrm rot="5400000">
            <a:off x="3742350" y="1220566"/>
            <a:ext cx="1588" cy="2140784"/>
          </a:xfrm>
          <a:prstGeom prst="curvedConnector3">
            <a:avLst>
              <a:gd name="adj1" fmla="val 21035390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152400" y="152400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Initial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6" name="円弧 75"/>
          <p:cNvSpPr/>
          <p:nvPr/>
        </p:nvSpPr>
        <p:spPr>
          <a:xfrm rot="10800000" flipH="1">
            <a:off x="7924800" y="47244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126" name="円/楕円 149"/>
          <p:cNvSpPr/>
          <p:nvPr/>
        </p:nvSpPr>
        <p:spPr>
          <a:xfrm>
            <a:off x="2057400" y="16764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609600" y="-85002"/>
            <a:ext cx="8763000" cy="542202"/>
          </a:xfrm>
        </p:spPr>
        <p:txBody>
          <a:bodyPr>
            <a:noAutofit/>
          </a:bodyPr>
          <a:lstStyle/>
          <a:p>
            <a:r>
              <a:rPr lang="en-US" sz="2400" dirty="0" smtClean="0"/>
              <a:t>NSI State Machine – </a:t>
            </a:r>
            <a:r>
              <a:rPr lang="en-US" sz="2400" dirty="0" err="1" smtClean="0"/>
              <a:t>uRA</a:t>
            </a:r>
            <a:r>
              <a:rPr lang="en-US" sz="2400" dirty="0" smtClean="0"/>
              <a:t>/Aggregator -  (</a:t>
            </a:r>
            <a:r>
              <a:rPr lang="ja-JP" altLang="en-US" sz="2400" dirty="0" smtClean="0"/>
              <a:t>Ｏｘｆｏｒｄ </a:t>
            </a:r>
            <a:r>
              <a:rPr lang="en-US" altLang="ja-JP" sz="2400" dirty="0" smtClean="0"/>
              <a:t>v9_AutoStart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109" name="曲線コネクタ 46"/>
          <p:cNvCxnSpPr>
            <a:stCxn id="126" idx="4"/>
            <a:endCxn id="51" idx="4"/>
          </p:cNvCxnSpPr>
          <p:nvPr/>
        </p:nvCxnSpPr>
        <p:spPr>
          <a:xfrm rot="16200000" flipH="1">
            <a:off x="5067300" y="-253500"/>
            <a:ext cx="1588" cy="5299800"/>
          </a:xfrm>
          <a:prstGeom prst="curvedConnector3">
            <a:avLst>
              <a:gd name="adj1" fmla="val 56767506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曲線コネクタ 46"/>
          <p:cNvCxnSpPr>
            <a:stCxn id="126" idx="7"/>
            <a:endCxn id="51" idx="1"/>
          </p:cNvCxnSpPr>
          <p:nvPr/>
        </p:nvCxnSpPr>
        <p:spPr>
          <a:xfrm rot="5400000" flipH="1" flipV="1">
            <a:off x="5067300" y="-613500"/>
            <a:ext cx="1588" cy="4790684"/>
          </a:xfrm>
          <a:prstGeom prst="curvedConnector3">
            <a:avLst>
              <a:gd name="adj1" fmla="val 21035390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円弧 31"/>
          <p:cNvSpPr/>
          <p:nvPr/>
        </p:nvSpPr>
        <p:spPr>
          <a:xfrm rot="7200000" flipH="1">
            <a:off x="7649227" y="1248428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29122"/>
              </p:ext>
            </p:extLst>
          </p:nvPr>
        </p:nvGraphicFramePr>
        <p:xfrm>
          <a:off x="7162800" y="106680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34" name="円弧 33"/>
          <p:cNvSpPr/>
          <p:nvPr/>
        </p:nvSpPr>
        <p:spPr>
          <a:xfrm rot="5400000" flipH="1">
            <a:off x="2133600" y="12192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6" name="円/楕円 149"/>
          <p:cNvSpPr/>
          <p:nvPr/>
        </p:nvSpPr>
        <p:spPr>
          <a:xfrm>
            <a:off x="152400" y="16764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38" name="直線矢印コネクタ 37"/>
          <p:cNvCxnSpPr>
            <a:stCxn id="86" idx="4"/>
            <a:endCxn id="36" idx="0"/>
          </p:cNvCxnSpPr>
          <p:nvPr/>
        </p:nvCxnSpPr>
        <p:spPr>
          <a:xfrm>
            <a:off x="512400" y="872400"/>
            <a:ext cx="0" cy="804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表 43"/>
          <p:cNvGraphicFramePr>
            <a:graphicFrameLocks noGrp="1"/>
          </p:cNvGraphicFramePr>
          <p:nvPr/>
        </p:nvGraphicFramePr>
        <p:xfrm>
          <a:off x="990600" y="1828800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4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4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51" name="円/楕円 50"/>
          <p:cNvSpPr/>
          <p:nvPr/>
        </p:nvSpPr>
        <p:spPr>
          <a:xfrm>
            <a:off x="7357200" y="16764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91" name="表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029759"/>
              </p:ext>
            </p:extLst>
          </p:nvPr>
        </p:nvGraphicFramePr>
        <p:xfrm>
          <a:off x="4724400" y="3107189"/>
          <a:ext cx="685800" cy="398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4301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07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07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4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4" name="表 143"/>
          <p:cNvGraphicFramePr>
            <a:graphicFrameLocks noGrp="1"/>
          </p:cNvGraphicFramePr>
          <p:nvPr/>
        </p:nvGraphicFramePr>
        <p:xfrm>
          <a:off x="152400" y="1066800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表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519929"/>
              </p:ext>
            </p:extLst>
          </p:nvPr>
        </p:nvGraphicFramePr>
        <p:xfrm>
          <a:off x="3124200" y="236220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36934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31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provision_ng.nt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31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provision_ng.nt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715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42" name="直線矢印コネクタ 141"/>
          <p:cNvCxnSpPr>
            <a:stCxn id="70" idx="6"/>
            <a:endCxn id="71" idx="2"/>
          </p:cNvCxnSpPr>
          <p:nvPr/>
        </p:nvCxnSpPr>
        <p:spPr>
          <a:xfrm>
            <a:off x="4872900" y="4998720"/>
            <a:ext cx="24423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5" name="表 154"/>
          <p:cNvGraphicFramePr>
            <a:graphicFrameLocks noGrp="1"/>
          </p:cNvGraphicFramePr>
          <p:nvPr/>
        </p:nvGraphicFramePr>
        <p:xfrm>
          <a:off x="5713050" y="4800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46" name="Rectangular Callout 45"/>
          <p:cNvSpPr/>
          <p:nvPr/>
        </p:nvSpPr>
        <p:spPr>
          <a:xfrm>
            <a:off x="4724400" y="533400"/>
            <a:ext cx="2743200" cy="381000"/>
          </a:xfrm>
          <a:prstGeom prst="wedgeRectCallout">
            <a:avLst>
              <a:gd name="adj1" fmla="val 11305"/>
              <a:gd name="adj2" fmla="val 295643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Transition to “Provisioned” only happens when all data planes are setup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9" name="円/楕円 149"/>
          <p:cNvSpPr/>
          <p:nvPr/>
        </p:nvSpPr>
        <p:spPr>
          <a:xfrm>
            <a:off x="457200" y="46387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Any State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0" name="円/楕円 149"/>
          <p:cNvSpPr/>
          <p:nvPr/>
        </p:nvSpPr>
        <p:spPr>
          <a:xfrm>
            <a:off x="4152900" y="463872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1" name="円/楕円 149"/>
          <p:cNvSpPr/>
          <p:nvPr/>
        </p:nvSpPr>
        <p:spPr>
          <a:xfrm>
            <a:off x="7315200" y="463872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79" name="曲線コネクタ 46"/>
          <p:cNvCxnSpPr>
            <a:stCxn id="69" idx="4"/>
            <a:endCxn id="71" idx="4"/>
          </p:cNvCxnSpPr>
          <p:nvPr/>
        </p:nvCxnSpPr>
        <p:spPr>
          <a:xfrm rot="16200000" flipH="1">
            <a:off x="4246200" y="1929720"/>
            <a:ext cx="1588" cy="6858000"/>
          </a:xfrm>
          <a:prstGeom prst="curvedConnector3">
            <a:avLst>
              <a:gd name="adj1" fmla="val 31873929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曲線コネクタ 46"/>
          <p:cNvCxnSpPr>
            <a:stCxn id="69" idx="0"/>
            <a:endCxn id="71" idx="0"/>
          </p:cNvCxnSpPr>
          <p:nvPr/>
        </p:nvCxnSpPr>
        <p:spPr>
          <a:xfrm rot="5400000" flipH="1" flipV="1">
            <a:off x="4246200" y="1209720"/>
            <a:ext cx="1588" cy="6858000"/>
          </a:xfrm>
          <a:prstGeom prst="curvedConnector3">
            <a:avLst>
              <a:gd name="adj1" fmla="val 48670277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4" name="表 1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966815"/>
              </p:ext>
            </p:extLst>
          </p:nvPr>
        </p:nvGraphicFramePr>
        <p:xfrm>
          <a:off x="2017350" y="419100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347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65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&lt;*.fl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639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&lt;*.fl, 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47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" name="表 193"/>
          <p:cNvGraphicFramePr>
            <a:graphicFrameLocks noGrp="1"/>
          </p:cNvGraphicFramePr>
          <p:nvPr/>
        </p:nvGraphicFramePr>
        <p:xfrm>
          <a:off x="4093800" y="5638800"/>
          <a:ext cx="838200" cy="2926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45101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72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25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23" name="直線矢印コネクタ 20"/>
          <p:cNvCxnSpPr>
            <a:stCxn id="69" idx="6"/>
            <a:endCxn id="70" idx="2"/>
          </p:cNvCxnSpPr>
          <p:nvPr/>
        </p:nvCxnSpPr>
        <p:spPr>
          <a:xfrm>
            <a:off x="1177200" y="4998720"/>
            <a:ext cx="29757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7" name="表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43983"/>
              </p:ext>
            </p:extLst>
          </p:nvPr>
        </p:nvGraphicFramePr>
        <p:xfrm>
          <a:off x="5334000" y="3810000"/>
          <a:ext cx="1524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kumimoji="1" lang="en-US" altLang="ja-JP" sz="1000" baseline="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9" name="表 1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205295"/>
              </p:ext>
            </p:extLst>
          </p:nvPr>
        </p:nvGraphicFramePr>
        <p:xfrm>
          <a:off x="2284050" y="4800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28135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3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3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281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5" name="表 154"/>
          <p:cNvGraphicFramePr>
            <a:graphicFrameLocks noGrp="1"/>
          </p:cNvGraphicFramePr>
          <p:nvPr/>
        </p:nvGraphicFramePr>
        <p:xfrm>
          <a:off x="8153400" y="4419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pSp>
        <p:nvGrpSpPr>
          <p:cNvPr id="143" name="Group 142"/>
          <p:cNvGrpSpPr/>
          <p:nvPr/>
        </p:nvGrpSpPr>
        <p:grpSpPr>
          <a:xfrm>
            <a:off x="1140053" y="6019800"/>
            <a:ext cx="6863894" cy="762000"/>
            <a:chOff x="685800" y="6096000"/>
            <a:chExt cx="6863894" cy="762000"/>
          </a:xfrm>
        </p:grpSpPr>
        <p:sp>
          <p:nvSpPr>
            <p:cNvPr id="145" name="Rectangle 144"/>
            <p:cNvSpPr/>
            <p:nvPr/>
          </p:nvSpPr>
          <p:spPr>
            <a:xfrm>
              <a:off x="685800" y="6096000"/>
              <a:ext cx="68580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372185" y="6119336"/>
              <a:ext cx="22859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/>
                <a:t>Transitional States</a:t>
              </a:r>
            </a:p>
            <a:p>
              <a:pPr algn="l"/>
              <a:r>
                <a:rPr lang="en-US" sz="1000" i="1" dirty="0" smtClean="0"/>
                <a:t>NB: Messages received in this state is queued and processed only when it transitions to a Stable State.</a:t>
              </a:r>
              <a:endParaRPr lang="en-US" sz="1000" i="1" dirty="0"/>
            </a:p>
          </p:txBody>
        </p:sp>
        <p:sp>
          <p:nvSpPr>
            <p:cNvPr id="147" name="円/楕円 96"/>
            <p:cNvSpPr/>
            <p:nvPr/>
          </p:nvSpPr>
          <p:spPr>
            <a:xfrm>
              <a:off x="838200" y="6172200"/>
              <a:ext cx="186600" cy="186600"/>
            </a:xfrm>
            <a:prstGeom prst="ellipse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48" name="円/楕円 149"/>
            <p:cNvSpPr/>
            <p:nvPr/>
          </p:nvSpPr>
          <p:spPr>
            <a:xfrm>
              <a:off x="2209800" y="6172200"/>
              <a:ext cx="186600" cy="186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49" name="円/楕円 154"/>
            <p:cNvSpPr/>
            <p:nvPr/>
          </p:nvSpPr>
          <p:spPr>
            <a:xfrm>
              <a:off x="4953000" y="6172200"/>
              <a:ext cx="186600" cy="186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51" name="円/楕円 149"/>
            <p:cNvSpPr/>
            <p:nvPr/>
          </p:nvSpPr>
          <p:spPr>
            <a:xfrm>
              <a:off x="6477000" y="6172200"/>
              <a:ext cx="186600" cy="186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990600" y="6119336"/>
              <a:ext cx="945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Initial State</a:t>
              </a:r>
              <a:endParaRPr lang="en-US" sz="1200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093777" y="6119336"/>
              <a:ext cx="11000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Stable States</a:t>
              </a:r>
              <a:endParaRPr lang="en-US" sz="1200" dirty="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6629400" y="6119336"/>
              <a:ext cx="920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Final State</a:t>
              </a:r>
              <a:endParaRPr lang="en-US" sz="1200" dirty="0"/>
            </a:p>
          </p:txBody>
        </p:sp>
      </p:grpSp>
      <p:graphicFrame>
        <p:nvGraphicFramePr>
          <p:cNvPr id="63" name="表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822924"/>
              </p:ext>
            </p:extLst>
          </p:nvPr>
        </p:nvGraphicFramePr>
        <p:xfrm>
          <a:off x="4419600" y="1219200"/>
          <a:ext cx="1295400" cy="400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453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provision_ok.nt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provision_ok.nt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00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" name="表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202857"/>
              </p:ext>
            </p:extLst>
          </p:nvPr>
        </p:nvGraphicFramePr>
        <p:xfrm>
          <a:off x="8077200" y="1219200"/>
          <a:ext cx="838200" cy="398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4301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07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07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4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6" name="表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031797"/>
              </p:ext>
            </p:extLst>
          </p:nvPr>
        </p:nvGraphicFramePr>
        <p:xfrm>
          <a:off x="2057400" y="105156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37718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39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95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11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49" name="円/楕円 16"/>
          <p:cNvSpPr/>
          <p:nvPr/>
        </p:nvSpPr>
        <p:spPr>
          <a:xfrm>
            <a:off x="4707300" y="16764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57" name="曲線コネクタ 46"/>
          <p:cNvCxnSpPr>
            <a:stCxn id="126" idx="6"/>
            <a:endCxn id="49" idx="2"/>
          </p:cNvCxnSpPr>
          <p:nvPr/>
        </p:nvCxnSpPr>
        <p:spPr>
          <a:xfrm>
            <a:off x="2777400" y="2036400"/>
            <a:ext cx="1929900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9" name="表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228153"/>
              </p:ext>
            </p:extLst>
          </p:nvPr>
        </p:nvGraphicFramePr>
        <p:xfrm>
          <a:off x="3361350" y="183828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340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76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62" name="曲線コネクタ 46"/>
          <p:cNvCxnSpPr>
            <a:stCxn id="49" idx="6"/>
            <a:endCxn id="51" idx="2"/>
          </p:cNvCxnSpPr>
          <p:nvPr/>
        </p:nvCxnSpPr>
        <p:spPr>
          <a:xfrm>
            <a:off x="5427300" y="2036400"/>
            <a:ext cx="1929900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7" name="表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822924"/>
              </p:ext>
            </p:extLst>
          </p:nvPr>
        </p:nvGraphicFramePr>
        <p:xfrm>
          <a:off x="5744550" y="1836124"/>
          <a:ext cx="1295400" cy="400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453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provision_ok.nt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provision_ok.nt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00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73" name="Rectangular Callout 72"/>
          <p:cNvSpPr/>
          <p:nvPr/>
        </p:nvSpPr>
        <p:spPr>
          <a:xfrm>
            <a:off x="2133600" y="381000"/>
            <a:ext cx="2362200" cy="609600"/>
          </a:xfrm>
          <a:prstGeom prst="wedgeRectCallout">
            <a:avLst>
              <a:gd name="adj1" fmla="val 46381"/>
              <a:gd name="adj2" fmla="val 117105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This transition from “Reserved” directly to “Provisioned”  is to implicit </a:t>
            </a:r>
            <a:r>
              <a:rPr lang="en-US" sz="1200" dirty="0" err="1" smtClean="0">
                <a:solidFill>
                  <a:schemeClr val="tx1"/>
                </a:solidFill>
              </a:rPr>
              <a:t>AutoStart</a:t>
            </a:r>
            <a:r>
              <a:rPr lang="en-US" sz="1200" dirty="0" smtClean="0">
                <a:solidFill>
                  <a:schemeClr val="tx1"/>
                </a:solidFill>
              </a:rPr>
              <a:t> feature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231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曲線コネクタ 46"/>
          <p:cNvCxnSpPr>
            <a:stCxn id="219" idx="2"/>
            <a:endCxn id="100" idx="0"/>
          </p:cNvCxnSpPr>
          <p:nvPr/>
        </p:nvCxnSpPr>
        <p:spPr>
          <a:xfrm rot="10800000" flipV="1">
            <a:off x="3004133" y="1164000"/>
            <a:ext cx="2085328" cy="1545000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759570" y="143598"/>
            <a:ext cx="8229600" cy="309987"/>
          </a:xfrm>
        </p:spPr>
        <p:txBody>
          <a:bodyPr>
            <a:noAutofit/>
          </a:bodyPr>
          <a:lstStyle/>
          <a:p>
            <a:r>
              <a:rPr lang="en-US" sz="2400" dirty="0" smtClean="0"/>
              <a:t>NSI State Machine – </a:t>
            </a:r>
            <a:r>
              <a:rPr lang="en-US" sz="2400" dirty="0" err="1" smtClean="0"/>
              <a:t>uPA</a:t>
            </a:r>
            <a:r>
              <a:rPr lang="en-US" sz="2400" dirty="0" smtClean="0"/>
              <a:t> - (</a:t>
            </a:r>
            <a:r>
              <a:rPr lang="ja-JP" altLang="en-US" sz="2400" dirty="0" smtClean="0"/>
              <a:t>Ｏｘｆｏｒｄ </a:t>
            </a:r>
            <a:r>
              <a:rPr lang="en-US" altLang="ja-JP" sz="2400" dirty="0" smtClean="0"/>
              <a:t>v9_AutoStart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96" name="直線矢印コネクタ 95"/>
          <p:cNvCxnSpPr>
            <a:stCxn id="97" idx="4"/>
            <a:endCxn id="148" idx="0"/>
          </p:cNvCxnSpPr>
          <p:nvPr/>
        </p:nvCxnSpPr>
        <p:spPr>
          <a:xfrm rot="5400000">
            <a:off x="132561" y="2116500"/>
            <a:ext cx="1185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円/楕円 96"/>
          <p:cNvSpPr/>
          <p:nvPr/>
        </p:nvSpPr>
        <p:spPr>
          <a:xfrm>
            <a:off x="365061" y="804000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Initial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99" name="表 98"/>
          <p:cNvGraphicFramePr>
            <a:graphicFrameLocks noGrp="1"/>
          </p:cNvGraphicFramePr>
          <p:nvPr/>
        </p:nvGraphicFramePr>
        <p:xfrm>
          <a:off x="152400" y="1918380"/>
          <a:ext cx="1078517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517"/>
              </a:tblGrid>
              <a:tr h="2708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0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9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90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(reservation)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00" name="円/楕円 154"/>
          <p:cNvSpPr/>
          <p:nvPr/>
        </p:nvSpPr>
        <p:spPr>
          <a:xfrm>
            <a:off x="2644133" y="270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16" name="円/楕円 115"/>
          <p:cNvSpPr/>
          <p:nvPr/>
        </p:nvSpPr>
        <p:spPr>
          <a:xfrm>
            <a:off x="7908861" y="270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18" name="曲線コネクタ 46"/>
          <p:cNvCxnSpPr>
            <a:stCxn id="116" idx="1"/>
            <a:endCxn id="219" idx="6"/>
          </p:cNvCxnSpPr>
          <p:nvPr/>
        </p:nvCxnSpPr>
        <p:spPr>
          <a:xfrm rot="16200000" flipV="1">
            <a:off x="6086661" y="886800"/>
            <a:ext cx="1650442" cy="2204842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円弧 120"/>
          <p:cNvSpPr/>
          <p:nvPr/>
        </p:nvSpPr>
        <p:spPr>
          <a:xfrm rot="16200000" flipH="1">
            <a:off x="8001000" y="33528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122" name="表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681930"/>
              </p:ext>
            </p:extLst>
          </p:nvPr>
        </p:nvGraphicFramePr>
        <p:xfrm>
          <a:off x="7010400" y="3657600"/>
          <a:ext cx="1981200" cy="4164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</a:tblGrid>
              <a:tr h="51635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646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provision_ok.nt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7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48" name="円/楕円 149"/>
          <p:cNvSpPr/>
          <p:nvPr/>
        </p:nvSpPr>
        <p:spPr>
          <a:xfrm>
            <a:off x="365061" y="2709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51" name="直線矢印コネクタ 150"/>
          <p:cNvCxnSpPr>
            <a:stCxn id="148" idx="6"/>
            <a:endCxn id="100" idx="2"/>
          </p:cNvCxnSpPr>
          <p:nvPr/>
        </p:nvCxnSpPr>
        <p:spPr>
          <a:xfrm>
            <a:off x="1085061" y="3069000"/>
            <a:ext cx="155907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9" name="表 148"/>
          <p:cNvGraphicFramePr>
            <a:graphicFrameLocks noGrp="1"/>
          </p:cNvGraphicFramePr>
          <p:nvPr/>
        </p:nvGraphicFramePr>
        <p:xfrm>
          <a:off x="1216897" y="287088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1075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reservation_ok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52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5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338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93" name="円/楕円 154"/>
          <p:cNvSpPr/>
          <p:nvPr/>
        </p:nvSpPr>
        <p:spPr>
          <a:xfrm>
            <a:off x="5089461" y="270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Scheduled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219" name="円/楕円 154"/>
          <p:cNvSpPr/>
          <p:nvPr/>
        </p:nvSpPr>
        <p:spPr>
          <a:xfrm>
            <a:off x="5089461" y="804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228" name="曲線コネクタ 46"/>
          <p:cNvCxnSpPr>
            <a:stCxn id="193" idx="6"/>
            <a:endCxn id="116" idx="2"/>
          </p:cNvCxnSpPr>
          <p:nvPr/>
        </p:nvCxnSpPr>
        <p:spPr>
          <a:xfrm>
            <a:off x="5809461" y="3069000"/>
            <a:ext cx="2099400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1" name="表 2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542513"/>
              </p:ext>
            </p:extLst>
          </p:nvPr>
        </p:nvGraphicFramePr>
        <p:xfrm>
          <a:off x="3200400" y="1447800"/>
          <a:ext cx="997528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1111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73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35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111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(provision)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246" name="直線矢印コネクタ 245"/>
          <p:cNvCxnSpPr>
            <a:stCxn id="65" idx="7"/>
            <a:endCxn id="66" idx="1"/>
          </p:cNvCxnSpPr>
          <p:nvPr/>
        </p:nvCxnSpPr>
        <p:spPr>
          <a:xfrm rot="16200000" flipH="1">
            <a:off x="4165260" y="2260260"/>
            <a:ext cx="9480" cy="4824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円弧 246"/>
          <p:cNvSpPr/>
          <p:nvPr/>
        </p:nvSpPr>
        <p:spPr>
          <a:xfrm rot="10800000" flipH="1">
            <a:off x="7120136" y="46482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248" name="直線矢印コネクタ 247"/>
          <p:cNvCxnSpPr>
            <a:stCxn id="65" idx="5"/>
            <a:endCxn id="66" idx="3"/>
          </p:cNvCxnSpPr>
          <p:nvPr/>
        </p:nvCxnSpPr>
        <p:spPr>
          <a:xfrm rot="16200000" flipH="1">
            <a:off x="4165260" y="2769376"/>
            <a:ext cx="9480" cy="4824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7" name="表 256"/>
          <p:cNvGraphicFramePr>
            <a:graphicFrameLocks noGrp="1"/>
          </p:cNvGraphicFramePr>
          <p:nvPr/>
        </p:nvGraphicFramePr>
        <p:xfrm>
          <a:off x="4645378" y="4487713"/>
          <a:ext cx="1109464" cy="517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9464"/>
              </a:tblGrid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fatal_event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05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8" name="表 257"/>
          <p:cNvGraphicFramePr>
            <a:graphicFrameLocks noGrp="1"/>
          </p:cNvGraphicFramePr>
          <p:nvPr/>
        </p:nvGraphicFramePr>
        <p:xfrm>
          <a:off x="2813757" y="5042487"/>
          <a:ext cx="880864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864"/>
              </a:tblGrid>
              <a:tr h="4447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表 48"/>
          <p:cNvGraphicFramePr>
            <a:graphicFrameLocks noGrp="1"/>
          </p:cNvGraphicFramePr>
          <p:nvPr/>
        </p:nvGraphicFramePr>
        <p:xfrm>
          <a:off x="6477000" y="2819400"/>
          <a:ext cx="762000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31865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2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2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62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55" name="Rectangular Callout 54"/>
          <p:cNvSpPr/>
          <p:nvPr/>
        </p:nvSpPr>
        <p:spPr>
          <a:xfrm>
            <a:off x="3505200" y="2590800"/>
            <a:ext cx="1219200" cy="762000"/>
          </a:xfrm>
          <a:prstGeom prst="wedgeRectCallout">
            <a:avLst>
              <a:gd name="adj1" fmla="val -76044"/>
              <a:gd name="adj2" fmla="val 31574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What would response be for “&gt;</a:t>
            </a:r>
            <a:r>
              <a:rPr lang="en-US" sz="1200" dirty="0" err="1" smtClean="0">
                <a:solidFill>
                  <a:schemeClr val="tx1"/>
                </a:solidFill>
              </a:rPr>
              <a:t>prov.rq</a:t>
            </a:r>
            <a:r>
              <a:rPr lang="en-US" sz="1200" dirty="0" smtClean="0">
                <a:solidFill>
                  <a:schemeClr val="tx1"/>
                </a:solidFill>
              </a:rPr>
              <a:t>” or “&gt;</a:t>
            </a:r>
            <a:r>
              <a:rPr lang="en-US" sz="1200" dirty="0" err="1" smtClean="0">
                <a:solidFill>
                  <a:schemeClr val="tx1"/>
                </a:solidFill>
              </a:rPr>
              <a:t>rel.rq</a:t>
            </a:r>
            <a:r>
              <a:rPr lang="en-US" sz="1200" dirty="0" smtClean="0">
                <a:solidFill>
                  <a:schemeClr val="tx1"/>
                </a:solidFill>
              </a:rPr>
              <a:t>”?</a:t>
            </a:r>
          </a:p>
        </p:txBody>
      </p:sp>
      <p:graphicFrame>
        <p:nvGraphicFramePr>
          <p:cNvPr id="113" name="表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846145"/>
              </p:ext>
            </p:extLst>
          </p:nvPr>
        </p:nvGraphicFramePr>
        <p:xfrm>
          <a:off x="6918261" y="1432555"/>
          <a:ext cx="1311339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1339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provision_ok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provision_ok.nt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53" name="直線矢印コネクタ 159"/>
          <p:cNvCxnSpPr>
            <a:stCxn id="193" idx="1"/>
            <a:endCxn id="219" idx="3"/>
          </p:cNvCxnSpPr>
          <p:nvPr/>
        </p:nvCxnSpPr>
        <p:spPr>
          <a:xfrm rot="5400000" flipH="1" flipV="1">
            <a:off x="4496961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242"/>
          <p:cNvCxnSpPr>
            <a:stCxn id="219" idx="5"/>
            <a:endCxn id="193" idx="7"/>
          </p:cNvCxnSpPr>
          <p:nvPr/>
        </p:nvCxnSpPr>
        <p:spPr>
          <a:xfrm rot="5400000">
            <a:off x="5006077" y="2116500"/>
            <a:ext cx="1395884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4" name="表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84364"/>
              </p:ext>
            </p:extLst>
          </p:nvPr>
        </p:nvGraphicFramePr>
        <p:xfrm>
          <a:off x="5562600" y="191838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823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provision_ng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30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823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provision_ng.nt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2" name="表 2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48463"/>
              </p:ext>
            </p:extLst>
          </p:nvPr>
        </p:nvGraphicFramePr>
        <p:xfrm>
          <a:off x="4343400" y="1865040"/>
          <a:ext cx="990600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314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8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74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74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(provision)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5" name="円/楕円 149"/>
          <p:cNvSpPr/>
          <p:nvPr/>
        </p:nvSpPr>
        <p:spPr>
          <a:xfrm>
            <a:off x="1143000" y="45625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Any State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66" name="円/楕円 149"/>
          <p:cNvSpPr/>
          <p:nvPr/>
        </p:nvSpPr>
        <p:spPr>
          <a:xfrm>
            <a:off x="6477000" y="457200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71" name="曲線コネクタ 46"/>
          <p:cNvCxnSpPr>
            <a:stCxn id="66" idx="4"/>
            <a:endCxn id="65" idx="4"/>
          </p:cNvCxnSpPr>
          <p:nvPr/>
        </p:nvCxnSpPr>
        <p:spPr>
          <a:xfrm rot="5400000" flipH="1">
            <a:off x="4165260" y="2620260"/>
            <a:ext cx="9480" cy="5334000"/>
          </a:xfrm>
          <a:prstGeom prst="curvedConnector3">
            <a:avLst>
              <a:gd name="adj1" fmla="val -5161772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曲線コネクタ 46"/>
          <p:cNvCxnSpPr>
            <a:stCxn id="66" idx="0"/>
            <a:endCxn id="65" idx="0"/>
          </p:cNvCxnSpPr>
          <p:nvPr/>
        </p:nvCxnSpPr>
        <p:spPr>
          <a:xfrm rot="16200000" flipV="1">
            <a:off x="4165260" y="1900260"/>
            <a:ext cx="9480" cy="5334000"/>
          </a:xfrm>
          <a:prstGeom prst="curvedConnector3">
            <a:avLst>
              <a:gd name="adj1" fmla="val 4906888"/>
            </a:avLst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0" name="表 249"/>
          <p:cNvGraphicFramePr>
            <a:graphicFrameLocks noGrp="1"/>
          </p:cNvGraphicFramePr>
          <p:nvPr/>
        </p:nvGraphicFramePr>
        <p:xfrm>
          <a:off x="4759678" y="5562600"/>
          <a:ext cx="880864" cy="412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864"/>
              </a:tblGrid>
              <a:tr h="91861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679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109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918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" name="表 173"/>
          <p:cNvGraphicFramePr>
            <a:graphicFrameLocks noGrp="1"/>
          </p:cNvGraphicFramePr>
          <p:nvPr/>
        </p:nvGraphicFramePr>
        <p:xfrm>
          <a:off x="2585157" y="3962400"/>
          <a:ext cx="1338064" cy="509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8064"/>
              </a:tblGrid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request_failed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20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&lt;*.fl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" name="表 154"/>
          <p:cNvGraphicFramePr>
            <a:graphicFrameLocks noGrp="1"/>
          </p:cNvGraphicFramePr>
          <p:nvPr/>
        </p:nvGraphicFramePr>
        <p:xfrm>
          <a:off x="7391400" y="47244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pSp>
        <p:nvGrpSpPr>
          <p:cNvPr id="93" name="Group 92"/>
          <p:cNvGrpSpPr/>
          <p:nvPr/>
        </p:nvGrpSpPr>
        <p:grpSpPr>
          <a:xfrm>
            <a:off x="1140053" y="6019800"/>
            <a:ext cx="6863894" cy="762000"/>
            <a:chOff x="685800" y="6096000"/>
            <a:chExt cx="6863894" cy="762000"/>
          </a:xfrm>
        </p:grpSpPr>
        <p:sp>
          <p:nvSpPr>
            <p:cNvPr id="92" name="Rectangle 91"/>
            <p:cNvSpPr/>
            <p:nvPr/>
          </p:nvSpPr>
          <p:spPr>
            <a:xfrm>
              <a:off x="685800" y="6096000"/>
              <a:ext cx="68580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72185" y="6119336"/>
              <a:ext cx="22859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/>
                <a:t>Transitional States</a:t>
              </a:r>
            </a:p>
            <a:p>
              <a:pPr algn="l"/>
              <a:r>
                <a:rPr lang="en-US" sz="1000" i="1" dirty="0" smtClean="0"/>
                <a:t>NB: Messages received in this state is queued and processed only when it transitions to a Stable State.</a:t>
              </a:r>
              <a:endParaRPr lang="en-US" sz="1000" i="1" dirty="0"/>
            </a:p>
          </p:txBody>
        </p:sp>
        <p:sp>
          <p:nvSpPr>
            <p:cNvPr id="83" name="円/楕円 96"/>
            <p:cNvSpPr/>
            <p:nvPr/>
          </p:nvSpPr>
          <p:spPr>
            <a:xfrm>
              <a:off x="838200" y="6172200"/>
              <a:ext cx="186600" cy="186600"/>
            </a:xfrm>
            <a:prstGeom prst="ellipse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4" name="円/楕円 149"/>
            <p:cNvSpPr/>
            <p:nvPr/>
          </p:nvSpPr>
          <p:spPr>
            <a:xfrm>
              <a:off x="2209800" y="6172200"/>
              <a:ext cx="186600" cy="186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5" name="円/楕円 154"/>
            <p:cNvSpPr/>
            <p:nvPr/>
          </p:nvSpPr>
          <p:spPr>
            <a:xfrm>
              <a:off x="4953000" y="6172200"/>
              <a:ext cx="186600" cy="186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7" name="円/楕円 149"/>
            <p:cNvSpPr/>
            <p:nvPr/>
          </p:nvSpPr>
          <p:spPr>
            <a:xfrm>
              <a:off x="6477000" y="6172200"/>
              <a:ext cx="186600" cy="186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990600" y="6119336"/>
              <a:ext cx="945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Initial State</a:t>
              </a:r>
              <a:endParaRPr lang="en-US" sz="12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093777" y="6119336"/>
              <a:ext cx="11000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Stable States</a:t>
              </a:r>
              <a:endParaRPr lang="en-US" sz="12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629400" y="6119336"/>
              <a:ext cx="920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Final State</a:t>
              </a:r>
              <a:endParaRPr lang="en-US" sz="1200" dirty="0"/>
            </a:p>
          </p:txBody>
        </p:sp>
      </p:grpSp>
      <p:sp>
        <p:nvSpPr>
          <p:cNvPr id="64" name="円弧 59"/>
          <p:cNvSpPr/>
          <p:nvPr/>
        </p:nvSpPr>
        <p:spPr>
          <a:xfrm rot="16200000" flipH="1">
            <a:off x="5181600" y="3352801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269" name="表 2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272001"/>
              </p:ext>
            </p:extLst>
          </p:nvPr>
        </p:nvGraphicFramePr>
        <p:xfrm>
          <a:off x="5105400" y="365760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32612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87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87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6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8" name="Rectangular Callout 67"/>
          <p:cNvSpPr/>
          <p:nvPr/>
        </p:nvSpPr>
        <p:spPr>
          <a:xfrm>
            <a:off x="6248400" y="533400"/>
            <a:ext cx="1219200" cy="457200"/>
          </a:xfrm>
          <a:prstGeom prst="wedgeRectCallout">
            <a:avLst>
              <a:gd name="adj1" fmla="val -88515"/>
              <a:gd name="adj2" fmla="val 62875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Changed from “Activating”</a:t>
            </a:r>
          </a:p>
        </p:txBody>
      </p:sp>
      <p:sp>
        <p:nvSpPr>
          <p:cNvPr id="69" name="Rectangular Callout 68"/>
          <p:cNvSpPr/>
          <p:nvPr/>
        </p:nvSpPr>
        <p:spPr>
          <a:xfrm>
            <a:off x="8001000" y="1981200"/>
            <a:ext cx="1076638" cy="457200"/>
          </a:xfrm>
          <a:prstGeom prst="wedgeRectCallout">
            <a:avLst>
              <a:gd name="adj1" fmla="val -21226"/>
              <a:gd name="adj2" fmla="val 111783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Changed from “Activated”</a:t>
            </a:r>
          </a:p>
        </p:txBody>
      </p:sp>
    </p:spTree>
    <p:extLst>
      <p:ext uri="{BB962C8B-B14F-4D97-AF65-F5344CB8AC3E}">
        <p14:creationId xmlns:p14="http://schemas.microsoft.com/office/powerpoint/2010/main" val="84045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曲線コネクタ 46"/>
          <p:cNvCxnSpPr>
            <a:stCxn id="69" idx="7"/>
            <a:endCxn id="71" idx="1"/>
          </p:cNvCxnSpPr>
          <p:nvPr/>
        </p:nvCxnSpPr>
        <p:spPr>
          <a:xfrm rot="5400000" flipH="1" flipV="1">
            <a:off x="4246200" y="1569720"/>
            <a:ext cx="12700" cy="6348884"/>
          </a:xfrm>
          <a:prstGeom prst="curvedConnector3">
            <a:avLst>
              <a:gd name="adj1" fmla="val 3616236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36" idx="6"/>
            <a:endCxn id="126" idx="2"/>
          </p:cNvCxnSpPr>
          <p:nvPr/>
        </p:nvCxnSpPr>
        <p:spPr>
          <a:xfrm>
            <a:off x="872400" y="2036400"/>
            <a:ext cx="1185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51" idx="2"/>
            <a:endCxn id="126" idx="6"/>
          </p:cNvCxnSpPr>
          <p:nvPr/>
        </p:nvCxnSpPr>
        <p:spPr>
          <a:xfrm rot="10800000">
            <a:off x="2777400" y="2036400"/>
            <a:ext cx="2937600" cy="1588"/>
          </a:xfrm>
          <a:prstGeom prst="curvedConnector3">
            <a:avLst>
              <a:gd name="adj1" fmla="val 50000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152400" y="152400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Initial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6" name="円弧 75"/>
          <p:cNvSpPr/>
          <p:nvPr/>
        </p:nvSpPr>
        <p:spPr>
          <a:xfrm rot="10800000" flipH="1">
            <a:off x="7924800" y="47244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126" name="円/楕円 149"/>
          <p:cNvSpPr/>
          <p:nvPr/>
        </p:nvSpPr>
        <p:spPr>
          <a:xfrm>
            <a:off x="2057400" y="16764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838199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NSI State Machine – </a:t>
            </a:r>
            <a:r>
              <a:rPr lang="en-US" sz="2400" dirty="0" err="1" smtClean="0">
                <a:latin typeface="Arial"/>
                <a:cs typeface="Arial"/>
              </a:rPr>
              <a:t>uRA</a:t>
            </a:r>
            <a:r>
              <a:rPr lang="en-US" sz="2400" dirty="0" smtClean="0">
                <a:latin typeface="Arial"/>
                <a:cs typeface="Arial"/>
              </a:rPr>
              <a:t>/Aggregator -  (Oxford v11)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60" name="円弧 59"/>
          <p:cNvSpPr/>
          <p:nvPr/>
        </p:nvSpPr>
        <p:spPr>
          <a:xfrm rot="5400000" flipH="1">
            <a:off x="8153400" y="12192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109" name="曲線コネクタ 46"/>
          <p:cNvCxnSpPr>
            <a:stCxn id="56" idx="6"/>
            <a:endCxn id="41" idx="4"/>
          </p:cNvCxnSpPr>
          <p:nvPr/>
        </p:nvCxnSpPr>
        <p:spPr>
          <a:xfrm flipV="1">
            <a:off x="4682400" y="2396400"/>
            <a:ext cx="3754800" cy="630600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円/楕円 40"/>
          <p:cNvSpPr/>
          <p:nvPr/>
        </p:nvSpPr>
        <p:spPr>
          <a:xfrm>
            <a:off x="8077200" y="16764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48" name="直線矢印コネクタ 155"/>
          <p:cNvCxnSpPr>
            <a:stCxn id="41" idx="2"/>
            <a:endCxn id="51" idx="6"/>
          </p:cNvCxnSpPr>
          <p:nvPr/>
        </p:nvCxnSpPr>
        <p:spPr>
          <a:xfrm rot="10800000">
            <a:off x="6435000" y="2036400"/>
            <a:ext cx="1642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円弧 31"/>
          <p:cNvSpPr/>
          <p:nvPr/>
        </p:nvSpPr>
        <p:spPr>
          <a:xfrm rot="7200000" flipH="1">
            <a:off x="6049027" y="1248427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33" name="表 32"/>
          <p:cNvGraphicFramePr>
            <a:graphicFrameLocks noGrp="1"/>
          </p:cNvGraphicFramePr>
          <p:nvPr/>
        </p:nvGraphicFramePr>
        <p:xfrm>
          <a:off x="5943600" y="99060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36" name="円/楕円 149"/>
          <p:cNvSpPr/>
          <p:nvPr/>
        </p:nvSpPr>
        <p:spPr>
          <a:xfrm>
            <a:off x="152400" y="16764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38" name="直線矢印コネクタ 37"/>
          <p:cNvCxnSpPr>
            <a:stCxn id="86" idx="4"/>
            <a:endCxn id="36" idx="0"/>
          </p:cNvCxnSpPr>
          <p:nvPr/>
        </p:nvCxnSpPr>
        <p:spPr>
          <a:xfrm>
            <a:off x="512400" y="872400"/>
            <a:ext cx="0" cy="804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表 43"/>
          <p:cNvGraphicFramePr>
            <a:graphicFrameLocks noGrp="1"/>
          </p:cNvGraphicFramePr>
          <p:nvPr/>
        </p:nvGraphicFramePr>
        <p:xfrm>
          <a:off x="990600" y="1828800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4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4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51" name="円/楕円 50"/>
          <p:cNvSpPr/>
          <p:nvPr/>
        </p:nvSpPr>
        <p:spPr>
          <a:xfrm>
            <a:off x="5715000" y="16764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99" name="表 98"/>
          <p:cNvGraphicFramePr>
            <a:graphicFrameLocks noGrp="1"/>
          </p:cNvGraphicFramePr>
          <p:nvPr/>
        </p:nvGraphicFramePr>
        <p:xfrm>
          <a:off x="6553200" y="1836124"/>
          <a:ext cx="1295400" cy="400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453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00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4" name="表 143"/>
          <p:cNvGraphicFramePr>
            <a:graphicFrameLocks noGrp="1"/>
          </p:cNvGraphicFramePr>
          <p:nvPr/>
        </p:nvGraphicFramePr>
        <p:xfrm>
          <a:off x="152400" y="1066800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表 99"/>
          <p:cNvGraphicFramePr>
            <a:graphicFrameLocks noGrp="1"/>
          </p:cNvGraphicFramePr>
          <p:nvPr/>
        </p:nvGraphicFramePr>
        <p:xfrm>
          <a:off x="3657600" y="182880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36934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31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31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715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42" name="直線矢印コネクタ 141"/>
          <p:cNvCxnSpPr>
            <a:stCxn id="70" idx="6"/>
            <a:endCxn id="71" idx="2"/>
          </p:cNvCxnSpPr>
          <p:nvPr/>
        </p:nvCxnSpPr>
        <p:spPr>
          <a:xfrm>
            <a:off x="4872900" y="4998720"/>
            <a:ext cx="24423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5" name="表 154"/>
          <p:cNvGraphicFramePr>
            <a:graphicFrameLocks noGrp="1"/>
          </p:cNvGraphicFramePr>
          <p:nvPr/>
        </p:nvGraphicFramePr>
        <p:xfrm>
          <a:off x="5713050" y="4800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9" name="円/楕円 149"/>
          <p:cNvSpPr/>
          <p:nvPr/>
        </p:nvSpPr>
        <p:spPr>
          <a:xfrm>
            <a:off x="457200" y="46387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Any State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0" name="円/楕円 149"/>
          <p:cNvSpPr/>
          <p:nvPr/>
        </p:nvSpPr>
        <p:spPr>
          <a:xfrm>
            <a:off x="4152900" y="463872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1" name="円/楕円 149"/>
          <p:cNvSpPr/>
          <p:nvPr/>
        </p:nvSpPr>
        <p:spPr>
          <a:xfrm>
            <a:off x="7315200" y="463872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79" name="曲線コネクタ 46"/>
          <p:cNvCxnSpPr>
            <a:stCxn id="69" idx="4"/>
            <a:endCxn id="71" idx="4"/>
          </p:cNvCxnSpPr>
          <p:nvPr/>
        </p:nvCxnSpPr>
        <p:spPr>
          <a:xfrm rot="16200000" flipH="1">
            <a:off x="4246200" y="1929720"/>
            <a:ext cx="1588" cy="6858000"/>
          </a:xfrm>
          <a:prstGeom prst="curvedConnector3">
            <a:avLst>
              <a:gd name="adj1" fmla="val 31873929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曲線コネクタ 46"/>
          <p:cNvCxnSpPr>
            <a:stCxn id="69" idx="0"/>
            <a:endCxn id="71" idx="0"/>
          </p:cNvCxnSpPr>
          <p:nvPr/>
        </p:nvCxnSpPr>
        <p:spPr>
          <a:xfrm rot="5400000" flipH="1" flipV="1">
            <a:off x="4246200" y="1209720"/>
            <a:ext cx="1588" cy="6858000"/>
          </a:xfrm>
          <a:prstGeom prst="curvedConnector3">
            <a:avLst>
              <a:gd name="adj1" fmla="val 48670277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4" name="表 1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137109"/>
              </p:ext>
            </p:extLst>
          </p:nvPr>
        </p:nvGraphicFramePr>
        <p:xfrm>
          <a:off x="2017350" y="419100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347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65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&lt;*.fl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639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&lt;*.fl, 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47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" name="表 193"/>
          <p:cNvGraphicFramePr>
            <a:graphicFrameLocks noGrp="1"/>
          </p:cNvGraphicFramePr>
          <p:nvPr/>
        </p:nvGraphicFramePr>
        <p:xfrm>
          <a:off x="4093800" y="5638800"/>
          <a:ext cx="838200" cy="2926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45101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72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25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23" name="直線矢印コネクタ 20"/>
          <p:cNvCxnSpPr>
            <a:stCxn id="69" idx="6"/>
            <a:endCxn id="70" idx="2"/>
          </p:cNvCxnSpPr>
          <p:nvPr/>
        </p:nvCxnSpPr>
        <p:spPr>
          <a:xfrm>
            <a:off x="1177200" y="4998720"/>
            <a:ext cx="29757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7" name="表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113744"/>
              </p:ext>
            </p:extLst>
          </p:nvPr>
        </p:nvGraphicFramePr>
        <p:xfrm>
          <a:off x="5334000" y="3810000"/>
          <a:ext cx="1524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kumimoji="1" lang="en-US" altLang="ja-JP" sz="1000" baseline="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9" name="表 1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122144"/>
              </p:ext>
            </p:extLst>
          </p:nvPr>
        </p:nvGraphicFramePr>
        <p:xfrm>
          <a:off x="2284050" y="4800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28135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3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3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281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4" name="表 98"/>
          <p:cNvGraphicFramePr>
            <a:graphicFrameLocks noGrp="1"/>
          </p:cNvGraphicFramePr>
          <p:nvPr/>
        </p:nvGraphicFramePr>
        <p:xfrm>
          <a:off x="7086600" y="990600"/>
          <a:ext cx="1905000" cy="400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</a:tblGrid>
              <a:tr h="453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00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5" name="表 154"/>
          <p:cNvGraphicFramePr>
            <a:graphicFrameLocks noGrp="1"/>
          </p:cNvGraphicFramePr>
          <p:nvPr/>
        </p:nvGraphicFramePr>
        <p:xfrm>
          <a:off x="8153400" y="4419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142"/>
          <p:cNvGrpSpPr/>
          <p:nvPr/>
        </p:nvGrpSpPr>
        <p:grpSpPr>
          <a:xfrm>
            <a:off x="1140053" y="6019800"/>
            <a:ext cx="6863894" cy="762000"/>
            <a:chOff x="685800" y="6096000"/>
            <a:chExt cx="6863894" cy="762000"/>
          </a:xfrm>
        </p:grpSpPr>
        <p:sp>
          <p:nvSpPr>
            <p:cNvPr id="145" name="Rectangle 144"/>
            <p:cNvSpPr/>
            <p:nvPr/>
          </p:nvSpPr>
          <p:spPr>
            <a:xfrm>
              <a:off x="685800" y="6096000"/>
              <a:ext cx="68580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372185" y="6119336"/>
              <a:ext cx="22859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/>
                <a:t>Transitional States</a:t>
              </a:r>
            </a:p>
            <a:p>
              <a:pPr algn="l"/>
              <a:r>
                <a:rPr lang="en-US" sz="1000" i="1" dirty="0" smtClean="0"/>
                <a:t>NB: Messages received in this state is queued and processed only when it transitions to a Stable State.</a:t>
              </a:r>
              <a:endParaRPr lang="en-US" sz="1000" i="1" dirty="0"/>
            </a:p>
          </p:txBody>
        </p:sp>
        <p:sp>
          <p:nvSpPr>
            <p:cNvPr id="147" name="円/楕円 96"/>
            <p:cNvSpPr/>
            <p:nvPr/>
          </p:nvSpPr>
          <p:spPr>
            <a:xfrm>
              <a:off x="838200" y="6172200"/>
              <a:ext cx="186600" cy="186600"/>
            </a:xfrm>
            <a:prstGeom prst="ellipse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48" name="円/楕円 149"/>
            <p:cNvSpPr/>
            <p:nvPr/>
          </p:nvSpPr>
          <p:spPr>
            <a:xfrm>
              <a:off x="2209800" y="6172200"/>
              <a:ext cx="186600" cy="186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49" name="円/楕円 154"/>
            <p:cNvSpPr/>
            <p:nvPr/>
          </p:nvSpPr>
          <p:spPr>
            <a:xfrm>
              <a:off x="4953000" y="6172200"/>
              <a:ext cx="186600" cy="186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51" name="円/楕円 149"/>
            <p:cNvSpPr/>
            <p:nvPr/>
          </p:nvSpPr>
          <p:spPr>
            <a:xfrm>
              <a:off x="6477000" y="6172200"/>
              <a:ext cx="186600" cy="186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990600" y="6119336"/>
              <a:ext cx="945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Initial State</a:t>
              </a:r>
              <a:endParaRPr lang="en-US" sz="1200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093777" y="6119336"/>
              <a:ext cx="11000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Stable States</a:t>
              </a:r>
              <a:endParaRPr lang="en-US" sz="1200" dirty="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6629400" y="6119336"/>
              <a:ext cx="920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Final State</a:t>
              </a:r>
              <a:endParaRPr lang="en-US" sz="1200" dirty="0"/>
            </a:p>
          </p:txBody>
        </p:sp>
      </p:grpSp>
      <p:sp>
        <p:nvSpPr>
          <p:cNvPr id="56" name="円/楕円 16"/>
          <p:cNvSpPr/>
          <p:nvPr/>
        </p:nvSpPr>
        <p:spPr>
          <a:xfrm>
            <a:off x="3962400" y="2667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Releasing</a:t>
            </a:r>
          </a:p>
        </p:txBody>
      </p:sp>
      <p:cxnSp>
        <p:nvCxnSpPr>
          <p:cNvPr id="63" name="曲線コネクタ 46"/>
          <p:cNvCxnSpPr>
            <a:stCxn id="17" idx="2"/>
            <a:endCxn id="126" idx="7"/>
          </p:cNvCxnSpPr>
          <p:nvPr/>
        </p:nvCxnSpPr>
        <p:spPr>
          <a:xfrm rot="10800000" flipV="1">
            <a:off x="2671958" y="1198200"/>
            <a:ext cx="1290442" cy="583642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曲線コネクタ 46"/>
          <p:cNvCxnSpPr>
            <a:stCxn id="51" idx="1"/>
            <a:endCxn id="17" idx="6"/>
          </p:cNvCxnSpPr>
          <p:nvPr/>
        </p:nvCxnSpPr>
        <p:spPr>
          <a:xfrm rot="16200000" flipV="1">
            <a:off x="4959600" y="921000"/>
            <a:ext cx="583642" cy="1138042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3962400" y="8382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186" name="表 185"/>
          <p:cNvGraphicFramePr>
            <a:graphicFrameLocks noGrp="1"/>
          </p:cNvGraphicFramePr>
          <p:nvPr/>
        </p:nvGraphicFramePr>
        <p:xfrm>
          <a:off x="2895600" y="100008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37718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39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95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11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" name="表 88"/>
          <p:cNvGraphicFramePr>
            <a:graphicFrameLocks noGrp="1"/>
          </p:cNvGraphicFramePr>
          <p:nvPr/>
        </p:nvGraphicFramePr>
        <p:xfrm>
          <a:off x="4876800" y="100008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340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76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95" name="直線矢印コネクタ 20"/>
          <p:cNvCxnSpPr>
            <a:stCxn id="56" idx="1"/>
            <a:endCxn id="126" idx="5"/>
          </p:cNvCxnSpPr>
          <p:nvPr/>
        </p:nvCxnSpPr>
        <p:spPr>
          <a:xfrm rot="16200000" flipV="1">
            <a:off x="3129158" y="1833758"/>
            <a:ext cx="481484" cy="1395884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20"/>
          <p:cNvCxnSpPr>
            <a:stCxn id="51" idx="3"/>
            <a:endCxn id="56" idx="7"/>
          </p:cNvCxnSpPr>
          <p:nvPr/>
        </p:nvCxnSpPr>
        <p:spPr>
          <a:xfrm rot="5400000">
            <a:off x="4957958" y="1909958"/>
            <a:ext cx="481484" cy="12434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3" name="表 92"/>
          <p:cNvGraphicFramePr>
            <a:graphicFrameLocks noGrp="1"/>
          </p:cNvGraphicFramePr>
          <p:nvPr/>
        </p:nvGraphicFramePr>
        <p:xfrm>
          <a:off x="4953000" y="2329176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3049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048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46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36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03" name="曲線コネクタ 46"/>
          <p:cNvCxnSpPr>
            <a:stCxn id="56" idx="2"/>
            <a:endCxn id="126" idx="4"/>
          </p:cNvCxnSpPr>
          <p:nvPr/>
        </p:nvCxnSpPr>
        <p:spPr>
          <a:xfrm rot="10800000">
            <a:off x="2417400" y="2396400"/>
            <a:ext cx="1545000" cy="630600"/>
          </a:xfrm>
          <a:prstGeom prst="curvedConnector2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表 34"/>
          <p:cNvGraphicFramePr>
            <a:graphicFrameLocks noGrp="1"/>
          </p:cNvGraphicFramePr>
          <p:nvPr/>
        </p:nvGraphicFramePr>
        <p:xfrm>
          <a:off x="2971800" y="2329176"/>
          <a:ext cx="685800" cy="414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51908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047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889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73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" name="表 92"/>
          <p:cNvGraphicFramePr>
            <a:graphicFrameLocks noGrp="1"/>
          </p:cNvGraphicFramePr>
          <p:nvPr/>
        </p:nvGraphicFramePr>
        <p:xfrm>
          <a:off x="6248400" y="2743200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3049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048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46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36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5" name="表 90"/>
          <p:cNvGraphicFramePr>
            <a:graphicFrameLocks noGrp="1"/>
          </p:cNvGraphicFramePr>
          <p:nvPr/>
        </p:nvGraphicFramePr>
        <p:xfrm>
          <a:off x="2971800" y="2819400"/>
          <a:ext cx="685800" cy="398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4301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93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07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4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202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GF PowerPoint Template v1.4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5DAD41"/>
      </a:accent1>
      <a:accent2>
        <a:srgbClr val="176D89"/>
      </a:accent2>
      <a:accent3>
        <a:srgbClr val="FFFFFF"/>
      </a:accent3>
      <a:accent4>
        <a:srgbClr val="000000"/>
      </a:accent4>
      <a:accent5>
        <a:srgbClr val="B6D3B0"/>
      </a:accent5>
      <a:accent6>
        <a:srgbClr val="14627C"/>
      </a:accent6>
      <a:hlink>
        <a:srgbClr val="009999"/>
      </a:hlink>
      <a:folHlink>
        <a:srgbClr val="99CC00"/>
      </a:folHlink>
    </a:clrScheme>
    <a:fontScheme name="OGF PowerPoint Template v1.4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1" charset="0"/>
            <a:ea typeface="ＭＳ Ｐゴシック" pitchFamily="1" charset="-128"/>
            <a:cs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1" charset="0"/>
            <a:ea typeface="ＭＳ Ｐゴシック" pitchFamily="1" charset="-128"/>
            <a:cs typeface="ＭＳ Ｐゴシック" pitchFamily="1" charset="-128"/>
          </a:defRPr>
        </a:defPPr>
      </a:lstStyle>
    </a:lnDef>
  </a:objectDefaults>
  <a:extraClrSchemeLst>
    <a:extraClrScheme>
      <a:clrScheme name="OGF PowerPoint Template v1.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36825</TotalTime>
  <Words>1726</Words>
  <Application>Microsoft Macintosh PowerPoint</Application>
  <PresentationFormat>On-screen Show (4:3)</PresentationFormat>
  <Paragraphs>585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OGF PowerPoint Template v1.4</vt:lpstr>
      <vt:lpstr>Office Theme</vt:lpstr>
      <vt:lpstr>OGF NSI CS State Machine Delft v1 (Proposed)</vt:lpstr>
      <vt:lpstr>NSI State Machine (v1.0SC)</vt:lpstr>
      <vt:lpstr>NSI message delivery layer (MDL)</vt:lpstr>
      <vt:lpstr>PowerPoint Presentation</vt:lpstr>
      <vt:lpstr>NSI State Machine – uRA/Aggregator -  (Ｏｘｆｏｒｄ v8)</vt:lpstr>
      <vt:lpstr>NSI State Machine – uPA - (Ｏｘｆｏｒｄ v8)</vt:lpstr>
      <vt:lpstr>NSI State Machine – uRA/Aggregator -  (Ｏｘｆｏｒｄ v9_AutoStart)</vt:lpstr>
      <vt:lpstr>NSI State Machine – uPA - (Ｏｘｆｏｒｄ v9_AutoStart)</vt:lpstr>
      <vt:lpstr>NSI State Machine – uRA/Aggregator -  (Oxford v11)</vt:lpstr>
      <vt:lpstr>NSI State Machine – uPA - (Oxford v11)</vt:lpstr>
      <vt:lpstr>NSI State Machine – uRA/Aggregator -  (Delft v2)</vt:lpstr>
      <vt:lpstr>NSI State Machine – uPA – (Delft v2)</vt:lpstr>
    </vt:vector>
  </TitlesOfParts>
  <Company>OGF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OGF slide presentation template</dc:title>
  <dc:creator/>
  <cp:lastModifiedBy>Chin Guok</cp:lastModifiedBy>
  <cp:revision>140</cp:revision>
  <cp:lastPrinted>2006-08-17T17:55:00Z</cp:lastPrinted>
  <dcterms:created xsi:type="dcterms:W3CDTF">2012-05-02T15:14:54Z</dcterms:created>
  <dcterms:modified xsi:type="dcterms:W3CDTF">2012-06-19T10:39:03Z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473280856</vt:i4>
  </property>
  <property fmtid="{D5CDD505-2E9C-101B-9397-08002B2CF9AE}" pid="3" name="_EmailSubject">
    <vt:lpwstr>[msc] TSC, TS&amp;R + next week's call</vt:lpwstr>
  </property>
  <property fmtid="{D5CDD505-2E9C-101B-9397-08002B2CF9AE}" pid="4" name="_AuthorEmail">
    <vt:lpwstr>scrumb@ogf.org</vt:lpwstr>
  </property>
  <property fmtid="{D5CDD505-2E9C-101B-9397-08002B2CF9AE}" pid="5" name="_AuthorEmailDisplayName">
    <vt:lpwstr>Steve Crumb</vt:lpwstr>
  </property>
</Properties>
</file>