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74" r:id="rId3"/>
    <p:sldId id="275" r:id="rId4"/>
    <p:sldId id="280" r:id="rId5"/>
    <p:sldId id="279" r:id="rId6"/>
    <p:sldId id="276" r:id="rId7"/>
    <p:sldId id="278" r:id="rId8"/>
    <p:sldId id="281" r:id="rId9"/>
    <p:sldId id="284" r:id="rId10"/>
    <p:sldId id="282" r:id="rId11"/>
    <p:sldId id="283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7" autoAdjust="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AE12-4D3C-4898-8478-B3B5EDF4F752}" type="datetimeFigureOut">
              <a:rPr kumimoji="1" lang="ja-JP" altLang="en-US" smtClean="0"/>
              <a:pPr/>
              <a:t>2011/2/2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95736" y="1124744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NSA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95736" y="2564904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39752" y="37170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771800" y="2636912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347864" y="37170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2807804" y="1772816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539552" y="4581128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51620" y="46531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3707904" y="4581128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51920" y="6237312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355976" y="46531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4932040" y="6237312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1187624" y="5733256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3023828" y="2384884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1925706" y="3771038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4031940" y="3861048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4247964" y="6705364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3671900" y="36090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2735796" y="36090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167844" y="1664804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rot="5400000">
            <a:off x="4247964" y="612930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rot="5400000">
            <a:off x="4752020" y="51211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5400000">
            <a:off x="1511660" y="51211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rot="5400000">
            <a:off x="3167844" y="3104964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5076056" y="227687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5400000">
            <a:off x="5076056" y="278092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5364088" y="2060848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 messages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364088" y="2627620"/>
            <a:ext cx="316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Input/output internal to an NSA</a:t>
            </a:r>
            <a:endParaRPr kumimoji="1" lang="ja-JP" altLang="en-US" dirty="0"/>
          </a:p>
        </p:txBody>
      </p:sp>
      <p:sp>
        <p:nvSpPr>
          <p:cNvPr id="30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PA/RA state machines which only handles message exchange and sequence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(no behavior of NSA are modeled in the SM)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512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241176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Scheduled</a:t>
            </a:r>
            <a:endParaRPr kumimoji="1" lang="ja-JP" altLang="en-US" sz="1600" dirty="0"/>
          </a:p>
        </p:txBody>
      </p:sp>
      <p:sp>
        <p:nvSpPr>
          <p:cNvPr id="16" name="円/楕円 15"/>
          <p:cNvSpPr/>
          <p:nvPr/>
        </p:nvSpPr>
        <p:spPr>
          <a:xfrm>
            <a:off x="4067944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Idle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29208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Auto</a:t>
            </a:r>
          </a:p>
          <a:p>
            <a:pPr algn="ctr"/>
            <a:r>
              <a:rPr lang="en-US" altLang="ja-JP" sz="1600" dirty="0" smtClean="0"/>
              <a:t>Start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4067944" y="378904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3608" y="155679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3365336" y="1646272"/>
            <a:ext cx="613128" cy="10451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19" idx="0"/>
          </p:cNvCxnSpPr>
          <p:nvPr/>
        </p:nvCxnSpPr>
        <p:spPr>
          <a:xfrm rot="5400000">
            <a:off x="4211960" y="3501008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6516216" y="764704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6516216" y="1375712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6228184" y="1916832"/>
            <a:ext cx="1008112" cy="36004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5856" y="1556792"/>
            <a:ext cx="2016224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156176" y="1556792"/>
            <a:ext cx="2376264" cy="79208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419872" y="1052736"/>
            <a:ext cx="1584176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804248" y="980728"/>
            <a:ext cx="1944216" cy="648072"/>
            <a:chOff x="3851920" y="476672"/>
            <a:chExt cx="1440160" cy="555490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339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</a:t>
              </a:r>
            </a:p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/>
          <p:nvPr/>
        </p:nvGrpSpPr>
        <p:grpSpPr>
          <a:xfrm>
            <a:off x="5148064" y="2276872"/>
            <a:ext cx="2808312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899592" y="764704"/>
            <a:ext cx="1584176" cy="576064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rsv.ok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5148064" y="2852936"/>
            <a:ext cx="2808312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/>
          <p:nvPr/>
        </p:nvGrpSpPr>
        <p:grpSpPr>
          <a:xfrm>
            <a:off x="2627784" y="2132856"/>
            <a:ext cx="1152128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/>
          <p:nvPr/>
        </p:nvGrpSpPr>
        <p:grpSpPr>
          <a:xfrm>
            <a:off x="4572000" y="3356992"/>
            <a:ext cx="1008112" cy="432048"/>
            <a:chOff x="3851920" y="476672"/>
            <a:chExt cx="1440160" cy="432048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2123728" y="495191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,: “all” condition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55713" y="188640"/>
            <a:ext cx="5762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Sample Ultimate Provider </a:t>
            </a:r>
            <a:r>
              <a:rPr lang="en-US" altLang="ja-JP" sz="2400" dirty="0" smtClean="0"/>
              <a:t>with NSI messages</a:t>
            </a:r>
            <a:endParaRPr kumimoji="1" lang="ja-JP" altLang="en-US" sz="2400" dirty="0"/>
          </a:p>
        </p:txBody>
      </p:sp>
      <p:grpSp>
        <p:nvGrpSpPr>
          <p:cNvPr id="11" name="グループ化 70"/>
          <p:cNvGrpSpPr/>
          <p:nvPr/>
        </p:nvGrpSpPr>
        <p:grpSpPr>
          <a:xfrm>
            <a:off x="467544" y="2348880"/>
            <a:ext cx="1584176" cy="576064"/>
            <a:chOff x="3851920" y="332656"/>
            <a:chExt cx="1440160" cy="576064"/>
          </a:xfrm>
        </p:grpSpPr>
        <p:sp>
          <p:nvSpPr>
            <p:cNvPr id="58" name="正方形/長方形 57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94"/>
          <p:cNvGrpSpPr/>
          <p:nvPr/>
        </p:nvGrpSpPr>
        <p:grpSpPr>
          <a:xfrm>
            <a:off x="6156176" y="4077072"/>
            <a:ext cx="2448272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6" name="直線矢印コネクタ 115"/>
          <p:cNvCxnSpPr>
            <a:stCxn id="9" idx="5"/>
            <a:endCxn id="19" idx="1"/>
          </p:cNvCxnSpPr>
          <p:nvPr/>
        </p:nvCxnSpPr>
        <p:spPr>
          <a:xfrm rot="16200000" flipH="1">
            <a:off x="1529132" y="1250228"/>
            <a:ext cx="2053288" cy="32774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67"/>
          <p:cNvGrpSpPr/>
          <p:nvPr/>
        </p:nvGrpSpPr>
        <p:grpSpPr>
          <a:xfrm flipH="1">
            <a:off x="1619672" y="3717032"/>
            <a:ext cx="2232248" cy="432048"/>
            <a:chOff x="3851920" y="476672"/>
            <a:chExt cx="1440160" cy="432048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683568" y="378904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547664" y="4221088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>
          <a:xfrm>
            <a:off x="2339752" y="3933056"/>
            <a:ext cx="1512168" cy="21602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67744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7"/>
          <p:cNvGrpSpPr/>
          <p:nvPr/>
        </p:nvGrpSpPr>
        <p:grpSpPr>
          <a:xfrm>
            <a:off x="3635896" y="4149080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85"/>
          <p:cNvGrpSpPr/>
          <p:nvPr/>
        </p:nvGrpSpPr>
        <p:grpSpPr>
          <a:xfrm>
            <a:off x="1187624" y="4149080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49112" y="2294344"/>
            <a:ext cx="1189192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77072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64502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07707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58"/>
          <p:cNvGrpSpPr/>
          <p:nvPr/>
        </p:nvGrpSpPr>
        <p:grpSpPr>
          <a:xfrm>
            <a:off x="4283968" y="1484784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4283968" y="2636912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8"/>
          <p:cNvGrpSpPr/>
          <p:nvPr/>
        </p:nvGrpSpPr>
        <p:grpSpPr>
          <a:xfrm>
            <a:off x="6660232" y="2636912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70"/>
          <p:cNvGrpSpPr/>
          <p:nvPr/>
        </p:nvGrpSpPr>
        <p:grpSpPr>
          <a:xfrm>
            <a:off x="1259632" y="1772816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79"/>
          <p:cNvGrpSpPr/>
          <p:nvPr/>
        </p:nvGrpSpPr>
        <p:grpSpPr>
          <a:xfrm>
            <a:off x="611560" y="2852936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&lt;rsv.ng&amp;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2"/>
          <p:cNvGrpSpPr/>
          <p:nvPr/>
        </p:nvGrpSpPr>
        <p:grpSpPr>
          <a:xfrm>
            <a:off x="1115616" y="1124744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1478698" y="188640"/>
            <a:ext cx="6116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 with NSI messages</a:t>
            </a:r>
            <a:endParaRPr kumimoji="1" lang="ja-JP" altLang="en-US" sz="2400" dirty="0"/>
          </a:p>
        </p:txBody>
      </p:sp>
      <p:grpSp>
        <p:nvGrpSpPr>
          <p:cNvPr id="1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4951911"/>
            <a:ext cx="6336704" cy="16927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one or more rcv.ng</a:t>
            </a:r>
            <a:endParaRPr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agent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 assumed to return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cncl.cf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(or ignore </a:t>
            </a:r>
            <a:r>
              <a:rPr lang="en-US" altLang="ja-JP" sz="11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cncl.rq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for the orange case)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there is no corresponding reservation. </a:t>
            </a:r>
            <a:endParaRPr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5" name="正方形/長方形 74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504055" y="188640"/>
            <a:ext cx="6065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Requestor Agent (RA) messaging state machine</a:t>
            </a:r>
            <a:endParaRPr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64"/>
          <p:cNvGrpSpPr/>
          <p:nvPr/>
        </p:nvGrpSpPr>
        <p:grpSpPr>
          <a:xfrm>
            <a:off x="6660232" y="1484784"/>
            <a:ext cx="1728192" cy="432048"/>
            <a:chOff x="3851920" y="476672"/>
            <a:chExt cx="1440160" cy="432048"/>
          </a:xfrm>
        </p:grpSpPr>
        <p:sp>
          <p:nvSpPr>
            <p:cNvPr id="54" name="正方形/長方形 5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70"/>
          <p:cNvGrpSpPr/>
          <p:nvPr/>
        </p:nvGrpSpPr>
        <p:grpSpPr>
          <a:xfrm>
            <a:off x="1259632" y="2348880"/>
            <a:ext cx="1152128" cy="432048"/>
            <a:chOff x="3851920" y="476672"/>
            <a:chExt cx="1440160" cy="432048"/>
          </a:xfrm>
        </p:grpSpPr>
        <p:sp>
          <p:nvSpPr>
            <p:cNvPr id="57" name="正方形/長方形 5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9"/>
          <p:cNvGrpSpPr/>
          <p:nvPr/>
        </p:nvGrpSpPr>
        <p:grpSpPr>
          <a:xfrm>
            <a:off x="827584" y="2996952"/>
            <a:ext cx="1152128" cy="432048"/>
            <a:chOff x="3851920" y="476672"/>
            <a:chExt cx="1440160" cy="432048"/>
          </a:xfrm>
        </p:grpSpPr>
        <p:sp>
          <p:nvSpPr>
            <p:cNvPr id="62" name="正方形/長方形 6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2"/>
          <p:cNvGrpSpPr/>
          <p:nvPr/>
        </p:nvGrpSpPr>
        <p:grpSpPr>
          <a:xfrm>
            <a:off x="827584" y="1340768"/>
            <a:ext cx="1440160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5"/>
          <p:cNvGrpSpPr/>
          <p:nvPr/>
        </p:nvGrpSpPr>
        <p:grpSpPr>
          <a:xfrm>
            <a:off x="4355976" y="2636912"/>
            <a:ext cx="1584176" cy="432048"/>
            <a:chOff x="3851920" y="476672"/>
            <a:chExt cx="1440164" cy="432048"/>
          </a:xfrm>
        </p:grpSpPr>
        <p:sp>
          <p:nvSpPr>
            <p:cNvPr id="74" name="正方形/長方形 73"/>
            <p:cNvSpPr/>
            <p:nvPr/>
          </p:nvSpPr>
          <p:spPr>
            <a:xfrm>
              <a:off x="3851923" y="476672"/>
              <a:ext cx="1440161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78" name="正方形/長方形 7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7"/>
          <p:cNvGrpSpPr/>
          <p:nvPr/>
        </p:nvGrpSpPr>
        <p:grpSpPr>
          <a:xfrm>
            <a:off x="4427984" y="1484784"/>
            <a:ext cx="1440160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67"/>
          <p:cNvGrpSpPr/>
          <p:nvPr/>
        </p:nvGrpSpPr>
        <p:grpSpPr>
          <a:xfrm>
            <a:off x="3635896" y="4077072"/>
            <a:ext cx="1368152" cy="432048"/>
            <a:chOff x="3851920" y="476672"/>
            <a:chExt cx="1440160" cy="432048"/>
          </a:xfrm>
        </p:grpSpPr>
        <p:sp>
          <p:nvSpPr>
            <p:cNvPr id="97" name="正方形/長方形 9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077072"/>
            <a:ext cx="1584176" cy="432048"/>
            <a:chOff x="3851920" y="476672"/>
            <a:chExt cx="1440161" cy="432048"/>
          </a:xfrm>
        </p:grpSpPr>
        <p:sp>
          <p:nvSpPr>
            <p:cNvPr id="100" name="正方形/長方形 99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7524328" y="522920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60" idx="2"/>
          </p:cNvCxnSpPr>
          <p:nvPr/>
        </p:nvCxnSpPr>
        <p:spPr>
          <a:xfrm rot="5400000">
            <a:off x="7884368" y="5733256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60" idx="0"/>
          </p:cNvCxnSpPr>
          <p:nvPr/>
        </p:nvCxnSpPr>
        <p:spPr>
          <a:xfrm rot="5400000">
            <a:off x="7884368" y="508518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>
          <a:xfrm>
            <a:off x="7308304" y="4581128"/>
            <a:ext cx="1440160" cy="11521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7164288" y="4509120"/>
            <a:ext cx="172819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4355976" y="1484784"/>
            <a:ext cx="1512168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4"/>
          <p:cNvGrpSpPr/>
          <p:nvPr/>
        </p:nvGrpSpPr>
        <p:grpSpPr>
          <a:xfrm>
            <a:off x="6660232" y="1484784"/>
            <a:ext cx="1800200" cy="432048"/>
            <a:chOff x="3851920" y="476672"/>
            <a:chExt cx="1440160" cy="432048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1259632" y="2348880"/>
            <a:ext cx="1368152" cy="432048"/>
            <a:chOff x="3851920" y="476672"/>
            <a:chExt cx="1440160" cy="432048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79"/>
          <p:cNvGrpSpPr/>
          <p:nvPr/>
        </p:nvGrpSpPr>
        <p:grpSpPr>
          <a:xfrm>
            <a:off x="827584" y="2996952"/>
            <a:ext cx="1224136" cy="432048"/>
            <a:chOff x="3851920" y="476672"/>
            <a:chExt cx="1440160" cy="432048"/>
          </a:xfrm>
        </p:grpSpPr>
        <p:sp>
          <p:nvSpPr>
            <p:cNvPr id="81" name="正方形/長方形 8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2"/>
          <p:cNvGrpSpPr/>
          <p:nvPr/>
        </p:nvGrpSpPr>
        <p:grpSpPr>
          <a:xfrm>
            <a:off x="827584" y="1340768"/>
            <a:ext cx="1584176" cy="432048"/>
            <a:chOff x="3851920" y="476672"/>
            <a:chExt cx="1440160" cy="432048"/>
          </a:xfrm>
        </p:grpSpPr>
        <p:sp>
          <p:nvSpPr>
            <p:cNvPr id="84" name="正方形/長方形 8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5"/>
          <p:cNvGrpSpPr/>
          <p:nvPr/>
        </p:nvGrpSpPr>
        <p:grpSpPr>
          <a:xfrm>
            <a:off x="4355976" y="2636912"/>
            <a:ext cx="1656184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90" name="正方形/長方形 8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67"/>
          <p:cNvGrpSpPr/>
          <p:nvPr/>
        </p:nvGrpSpPr>
        <p:grpSpPr>
          <a:xfrm>
            <a:off x="3635896" y="4077072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077072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631237" y="188640"/>
            <a:ext cx="5811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Provider Agent </a:t>
            </a:r>
            <a:r>
              <a:rPr kumimoji="1" lang="en-US" altLang="ja-JP" sz="2400" dirty="0" smtClean="0"/>
              <a:t>(PA) messaging state machine</a:t>
            </a:r>
            <a:endParaRPr kumimoji="1"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70" name="正方形/長方形 6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4" name="正方形/長方形 73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grpSp>
        <p:nvGrpSpPr>
          <p:cNvPr id="94" name="グループ化 93"/>
          <p:cNvGrpSpPr/>
          <p:nvPr/>
        </p:nvGrpSpPr>
        <p:grpSpPr>
          <a:xfrm flipV="1">
            <a:off x="7164288" y="4869160"/>
            <a:ext cx="1728192" cy="1368152"/>
            <a:chOff x="7164288" y="4509120"/>
            <a:chExt cx="1728192" cy="1368152"/>
          </a:xfrm>
        </p:grpSpPr>
        <p:cxnSp>
          <p:nvCxnSpPr>
            <p:cNvPr id="77" name="直線コネクタ 76"/>
            <p:cNvCxnSpPr/>
            <p:nvPr/>
          </p:nvCxnSpPr>
          <p:spPr>
            <a:xfrm rot="5400000">
              <a:off x="7884368" y="5733256"/>
              <a:ext cx="28803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rot="5400000">
              <a:off x="7884368" y="5085184"/>
              <a:ext cx="28803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角丸四角形 78"/>
            <p:cNvSpPr/>
            <p:nvPr/>
          </p:nvSpPr>
          <p:spPr>
            <a:xfrm>
              <a:off x="7308304" y="4581128"/>
              <a:ext cx="1440160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164288" y="4509120"/>
              <a:ext cx="1728192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正方形/長方形 95"/>
          <p:cNvSpPr/>
          <p:nvPr/>
        </p:nvSpPr>
        <p:spPr>
          <a:xfrm>
            <a:off x="7596336" y="5157192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58" name="角丸四角形 57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835696" y="321297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411760" y="3284984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411760" y="4365104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endCxn id="11" idx="0"/>
          </p:cNvCxnSpPr>
          <p:nvPr/>
        </p:nvCxnSpPr>
        <p:spPr>
          <a:xfrm rot="5400000">
            <a:off x="2663788" y="3032956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2663788" y="497717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endCxn id="20" idx="0"/>
          </p:cNvCxnSpPr>
          <p:nvPr/>
        </p:nvCxnSpPr>
        <p:spPr>
          <a:xfrm rot="5400000">
            <a:off x="2555776" y="4005064"/>
            <a:ext cx="72008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4427984" y="371703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5400000">
            <a:off x="4427984" y="422108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4716016" y="3501008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 messages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716016" y="4067780"/>
            <a:ext cx="316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Input/output internal to an NSA</a:t>
            </a:r>
            <a:endParaRPr kumimoji="1" lang="ja-JP" altLang="en-US" dirty="0"/>
          </a:p>
        </p:txBody>
      </p:sp>
      <p:sp>
        <p:nvSpPr>
          <p:cNvPr id="32" name="コンテンツ プレースホルダ 3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Example: A middle NSA which does nothing but just pass messages</a:t>
            </a:r>
            <a:endParaRPr kumimoji="1" lang="ja-JP" altLang="en-US" dirty="0"/>
          </a:p>
        </p:txBody>
      </p:sp>
      <p:sp>
        <p:nvSpPr>
          <p:cNvPr id="13" name="コンテンツ プレースホルダ 31"/>
          <p:cNvSpPr txBox="1">
            <a:spLocks/>
          </p:cNvSpPr>
          <p:nvPr/>
        </p:nvSpPr>
        <p:spPr>
          <a:xfrm>
            <a:off x="457200" y="5517232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Note: this example is shown only to make the concept of PA/RA SM clear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 (i.e. PA/RA SM do not model behavior)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47864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779912" y="2708920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355976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15916" y="1844824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59732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60032" y="630932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5364088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>
            <a:stCxn id="26" idx="2"/>
            <a:endCxn id="10" idx="0"/>
          </p:cNvCxnSpPr>
          <p:nvPr/>
        </p:nvCxnSpPr>
        <p:spPr>
          <a:xfrm rot="5400000">
            <a:off x="3977934" y="3483006"/>
            <a:ext cx="144016" cy="46805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6" idx="2"/>
            <a:endCxn id="12" idx="0"/>
          </p:cNvCxnSpPr>
          <p:nvPr/>
        </p:nvCxnSpPr>
        <p:spPr>
          <a:xfrm rot="16200000" flipH="1">
            <a:off x="4481990" y="3447002"/>
            <a:ext cx="144016" cy="54006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1" idx="2"/>
            <a:endCxn id="26" idx="0"/>
          </p:cNvCxnSpPr>
          <p:nvPr/>
        </p:nvCxnSpPr>
        <p:spPr>
          <a:xfrm rot="5400000">
            <a:off x="4211960" y="3140968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4031940" y="245689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2933818" y="3843046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5040052" y="3933056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2447764" y="5265204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30" idx="0"/>
          </p:cNvCxnSpPr>
          <p:nvPr/>
        </p:nvCxnSpPr>
        <p:spPr>
          <a:xfrm rot="5400000">
            <a:off x="5724128" y="5157192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30" idx="2"/>
            <a:endCxn id="20" idx="0"/>
          </p:cNvCxnSpPr>
          <p:nvPr/>
        </p:nvCxnSpPr>
        <p:spPr>
          <a:xfrm rot="5400000">
            <a:off x="5256076" y="5769260"/>
            <a:ext cx="648072" cy="43204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5292080" y="6741368"/>
            <a:ext cx="14401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4211960" y="1772816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NS with Ultimate Requester(UR),</a:t>
            </a:r>
            <a:r>
              <a:rPr kumimoji="1" lang="en-US" altLang="ja-JP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Ultimate Provider(UP) and Aggregator (AG)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512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241176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Scheduled</a:t>
            </a:r>
            <a:endParaRPr kumimoji="1" lang="ja-JP" altLang="en-US" sz="1600" dirty="0"/>
          </a:p>
        </p:txBody>
      </p:sp>
      <p:sp>
        <p:nvSpPr>
          <p:cNvPr id="16" name="円/楕円 15"/>
          <p:cNvSpPr/>
          <p:nvPr/>
        </p:nvSpPr>
        <p:spPr>
          <a:xfrm>
            <a:off x="4067944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Idle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29208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Auto</a:t>
            </a:r>
          </a:p>
          <a:p>
            <a:pPr algn="ctr"/>
            <a:r>
              <a:rPr lang="en-US" altLang="ja-JP" sz="1600" dirty="0" smtClean="0"/>
              <a:t>Start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4067944" y="378904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3608" y="155679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3365336" y="1646272"/>
            <a:ext cx="613128" cy="10451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19" idx="0"/>
          </p:cNvCxnSpPr>
          <p:nvPr/>
        </p:nvCxnSpPr>
        <p:spPr>
          <a:xfrm rot="5400000">
            <a:off x="4211960" y="3501008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6516216" y="764704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6516216" y="1375712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6228184" y="1916832"/>
            <a:ext cx="1008112" cy="36004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5856" y="1556792"/>
            <a:ext cx="2016224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156176" y="1556792"/>
            <a:ext cx="2376264" cy="79208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419872" y="1052736"/>
            <a:ext cx="1584176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804248" y="980728"/>
            <a:ext cx="1944216" cy="648072"/>
            <a:chOff x="3851920" y="476672"/>
            <a:chExt cx="1440160" cy="555490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339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/>
          <p:nvPr/>
        </p:nvGrpSpPr>
        <p:grpSpPr>
          <a:xfrm>
            <a:off x="5148064" y="2276872"/>
            <a:ext cx="2808312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899592" y="764704"/>
            <a:ext cx="1584176" cy="576064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_ok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5148064" y="2852936"/>
            <a:ext cx="2808312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/>
          <p:nvPr/>
        </p:nvGrpSpPr>
        <p:grpSpPr>
          <a:xfrm>
            <a:off x="2627784" y="2132856"/>
            <a:ext cx="1152128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/>
          <p:nvPr/>
        </p:nvGrpSpPr>
        <p:grpSpPr>
          <a:xfrm>
            <a:off x="4572000" y="3356992"/>
            <a:ext cx="1008112" cy="432048"/>
            <a:chOff x="3851920" y="476672"/>
            <a:chExt cx="1440160" cy="432048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2123728" y="495191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start time timer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end time timer event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,: “all” condition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289215" y="188640"/>
            <a:ext cx="4495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Sample Ultimate Provider function</a:t>
            </a:r>
            <a:endParaRPr kumimoji="1" lang="ja-JP" altLang="en-US" sz="2400" dirty="0"/>
          </a:p>
        </p:txBody>
      </p:sp>
      <p:grpSp>
        <p:nvGrpSpPr>
          <p:cNvPr id="11" name="グループ化 70"/>
          <p:cNvGrpSpPr/>
          <p:nvPr/>
        </p:nvGrpSpPr>
        <p:grpSpPr>
          <a:xfrm>
            <a:off x="467544" y="2348880"/>
            <a:ext cx="1584176" cy="576064"/>
            <a:chOff x="3851920" y="332656"/>
            <a:chExt cx="1440160" cy="576064"/>
          </a:xfrm>
        </p:grpSpPr>
        <p:sp>
          <p:nvSpPr>
            <p:cNvPr id="58" name="正方形/長方形 57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_ng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94"/>
          <p:cNvGrpSpPr/>
          <p:nvPr/>
        </p:nvGrpSpPr>
        <p:grpSpPr>
          <a:xfrm>
            <a:off x="6156176" y="4077072"/>
            <a:ext cx="2448272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6" name="直線矢印コネクタ 115"/>
          <p:cNvCxnSpPr>
            <a:stCxn id="9" idx="5"/>
            <a:endCxn id="19" idx="1"/>
          </p:cNvCxnSpPr>
          <p:nvPr/>
        </p:nvCxnSpPr>
        <p:spPr>
          <a:xfrm rot="16200000" flipH="1">
            <a:off x="1529132" y="1250228"/>
            <a:ext cx="2053288" cy="32774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67"/>
          <p:cNvGrpSpPr/>
          <p:nvPr/>
        </p:nvGrpSpPr>
        <p:grpSpPr>
          <a:xfrm flipH="1">
            <a:off x="1619672" y="3717032"/>
            <a:ext cx="2232248" cy="432048"/>
            <a:chOff x="3851920" y="476672"/>
            <a:chExt cx="1440160" cy="432048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683568" y="378904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547664" y="4221088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角丸四角形 53"/>
          <p:cNvSpPr/>
          <p:nvPr/>
        </p:nvSpPr>
        <p:spPr>
          <a:xfrm>
            <a:off x="2339752" y="3933056"/>
            <a:ext cx="1512168" cy="21602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67744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67"/>
          <p:cNvGrpSpPr/>
          <p:nvPr/>
        </p:nvGrpSpPr>
        <p:grpSpPr>
          <a:xfrm>
            <a:off x="3635896" y="4149080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149080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49112" y="2294344"/>
            <a:ext cx="1189192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77072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64502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07707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8"/>
          <p:cNvGrpSpPr/>
          <p:nvPr/>
        </p:nvGrpSpPr>
        <p:grpSpPr>
          <a:xfrm>
            <a:off x="4283968" y="1484784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rovision_request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0" name="グループ化 85"/>
          <p:cNvGrpSpPr/>
          <p:nvPr/>
        </p:nvGrpSpPr>
        <p:grpSpPr>
          <a:xfrm>
            <a:off x="4283968" y="2636912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6" name="グループ化 88"/>
          <p:cNvGrpSpPr/>
          <p:nvPr/>
        </p:nvGrpSpPr>
        <p:grpSpPr>
          <a:xfrm>
            <a:off x="6660232" y="2636912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1" name="グループ化 70"/>
          <p:cNvGrpSpPr/>
          <p:nvPr/>
        </p:nvGrpSpPr>
        <p:grpSpPr>
          <a:xfrm>
            <a:off x="1403648" y="1772816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4" name="グループ化 79"/>
          <p:cNvGrpSpPr/>
          <p:nvPr/>
        </p:nvGrpSpPr>
        <p:grpSpPr>
          <a:xfrm>
            <a:off x="467544" y="2852936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0" name="グループ化 82"/>
          <p:cNvGrpSpPr/>
          <p:nvPr/>
        </p:nvGrpSpPr>
        <p:grpSpPr>
          <a:xfrm>
            <a:off x="1115616" y="1124744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2669243" y="188640"/>
            <a:ext cx="3735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</a:t>
            </a:r>
            <a:endParaRPr kumimoji="1" lang="ja-JP" altLang="en-US" sz="2400" dirty="0"/>
          </a:p>
        </p:txBody>
      </p:sp>
      <p:grpSp>
        <p:nvGrpSpPr>
          <p:cNvPr id="130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4951911"/>
            <a:ext cx="6336704" cy="152349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one or more </a:t>
            </a:r>
            <a:r>
              <a:rPr kumimoji="1"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reserve_ng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agent is assumed to return </a:t>
            </a:r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cancel_complete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(or ignore </a:t>
            </a:r>
            <a:r>
              <a:rPr lang="en-US" altLang="ja-JP" sz="11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cancel_request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for the orange case)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there is no corresponding reservation. 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243914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Backup</a:t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Don’t see the following slides unless</a:t>
            </a:r>
            <a:br>
              <a:rPr lang="en-US" altLang="ja-JP" dirty="0" smtClean="0"/>
            </a:br>
            <a:r>
              <a:rPr lang="en-US" altLang="ja-JP" dirty="0" smtClean="0"/>
              <a:t>they become necessary during discussion.</a:t>
            </a:r>
            <a:br>
              <a:rPr lang="en-US" altLang="ja-JP" dirty="0" smtClean="0"/>
            </a:br>
            <a:r>
              <a:rPr lang="en-US" altLang="ja-JP" dirty="0" smtClean="0"/>
              <a:t>They may lead confusion. </a:t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25" idx="2"/>
            <a:endCxn id="26" idx="0"/>
          </p:cNvCxnSpPr>
          <p:nvPr/>
        </p:nvCxnSpPr>
        <p:spPr>
          <a:xfrm rot="5400000">
            <a:off x="3527884" y="2456892"/>
            <a:ext cx="15121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6" idx="2"/>
            <a:endCxn id="29" idx="0"/>
          </p:cNvCxnSpPr>
          <p:nvPr/>
        </p:nvCxnSpPr>
        <p:spPr>
          <a:xfrm rot="5400000">
            <a:off x="2555776" y="3717032"/>
            <a:ext cx="1800200" cy="16561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6" idx="2"/>
            <a:endCxn id="30" idx="0"/>
          </p:cNvCxnSpPr>
          <p:nvPr/>
        </p:nvCxnSpPr>
        <p:spPr>
          <a:xfrm rot="16200000" flipH="1">
            <a:off x="4247964" y="3681028"/>
            <a:ext cx="1584176" cy="15121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0" idx="2"/>
          </p:cNvCxnSpPr>
          <p:nvPr/>
        </p:nvCxnSpPr>
        <p:spPr>
          <a:xfrm rot="5400000">
            <a:off x="5004048" y="6021288"/>
            <a:ext cx="1152128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dirty="0" smtClean="0"/>
              <a:t>If we do not introduce PA/RA state machines, UR, AG, UP are modeled to directly send/receive NSI messages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5" name="直線コネクタ 44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992</Words>
  <Application>Microsoft Office PowerPoint</Application>
  <PresentationFormat>画面に合わせる (4:3)</PresentationFormat>
  <Paragraphs>304</Paragraphs>
  <Slides>11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Backup  Don’t see the following slides unless they become necessary during discussion. They may lead confusion.  </vt:lpstr>
      <vt:lpstr>スライド 9</vt:lpstr>
      <vt:lpstr>スライド 10</vt:lpstr>
      <vt:lpstr>スライド 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 Kudoh</dc:creator>
  <cp:lastModifiedBy>Tomohiro Kudoh</cp:lastModifiedBy>
  <cp:revision>12</cp:revision>
  <dcterms:created xsi:type="dcterms:W3CDTF">2011-01-30T10:09:39Z</dcterms:created>
  <dcterms:modified xsi:type="dcterms:W3CDTF">2011-02-02T11:02:23Z</dcterms:modified>
</cp:coreProperties>
</file>