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4" r:id="rId2"/>
    <p:sldId id="275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27" autoAdjust="0"/>
  </p:normalViewPr>
  <p:slideViewPr>
    <p:cSldViewPr>
      <p:cViewPr varScale="1">
        <p:scale>
          <a:sx n="102" d="100"/>
          <a:sy n="102" d="100"/>
        </p:scale>
        <p:origin x="-2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0200D-2FFF-4D41-8AA6-9B62B3D20EE4}" type="datetimeFigureOut">
              <a:rPr kumimoji="1" lang="ja-JP" altLang="en-US" smtClean="0"/>
              <a:pPr/>
              <a:t>2011/4/27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17365-35BE-47F8-9C54-7434098385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17365-35BE-47F8-9C54-743409838583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17365-35BE-47F8-9C54-743409838583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>
            <a:lvl1pPr>
              <a:defRPr sz="28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2011/4/27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2011/4/27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2011/4/27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2011/4/27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2011/4/27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2011/4/27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2AE12-4D3C-4898-8478-B3B5EDF4F752}" type="datetimeFigureOut">
              <a:rPr kumimoji="1" lang="ja-JP" altLang="en-US" smtClean="0"/>
              <a:pPr/>
              <a:t>2011/4/27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323528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600" dirty="0" smtClean="0"/>
              <a:t>Reserving</a:t>
            </a:r>
            <a:endParaRPr kumimoji="1" lang="ja-JP" altLang="en-US" sz="1600" dirty="0"/>
          </a:p>
        </p:txBody>
      </p:sp>
      <p:sp>
        <p:nvSpPr>
          <p:cNvPr id="15" name="円/楕円 14"/>
          <p:cNvSpPr/>
          <p:nvPr/>
        </p:nvSpPr>
        <p:spPr>
          <a:xfrm>
            <a:off x="3491880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Reserved</a:t>
            </a:r>
            <a:endParaRPr kumimoji="1" lang="ja-JP" altLang="en-US" sz="1600" dirty="0"/>
          </a:p>
        </p:txBody>
      </p:sp>
      <p:sp>
        <p:nvSpPr>
          <p:cNvPr id="17" name="円/楕円 16"/>
          <p:cNvSpPr/>
          <p:nvPr/>
        </p:nvSpPr>
        <p:spPr>
          <a:xfrm>
            <a:off x="8100392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</a:t>
            </a:r>
          </a:p>
          <a:p>
            <a:pPr algn="ctr"/>
            <a:r>
              <a:rPr kumimoji="1" lang="en-US" altLang="ja-JP" sz="1600" dirty="0" smtClean="0"/>
              <a:t>Service</a:t>
            </a:r>
            <a:endParaRPr kumimoji="1" lang="ja-JP" altLang="en-US" sz="1600" dirty="0"/>
          </a:p>
        </p:txBody>
      </p:sp>
      <p:sp>
        <p:nvSpPr>
          <p:cNvPr id="18" name="円/楕円 17"/>
          <p:cNvSpPr/>
          <p:nvPr/>
        </p:nvSpPr>
        <p:spPr>
          <a:xfrm>
            <a:off x="5796136" y="76470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Provisioning</a:t>
            </a:r>
            <a:endParaRPr kumimoji="1" lang="ja-JP" altLang="en-US" sz="1600" dirty="0"/>
          </a:p>
        </p:txBody>
      </p:sp>
      <p:sp>
        <p:nvSpPr>
          <p:cNvPr id="19" name="円/楕円 18"/>
          <p:cNvSpPr/>
          <p:nvPr/>
        </p:nvSpPr>
        <p:spPr>
          <a:xfrm>
            <a:off x="5796136" y="29249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Releasing</a:t>
            </a:r>
            <a:endParaRPr kumimoji="1" lang="ja-JP" altLang="en-US" sz="1600" dirty="0"/>
          </a:p>
        </p:txBody>
      </p:sp>
      <p:cxnSp>
        <p:nvCxnSpPr>
          <p:cNvPr id="21" name="直線矢印コネクタ 20"/>
          <p:cNvCxnSpPr>
            <a:stCxn id="9" idx="6"/>
            <a:endCxn id="15" idx="2"/>
          </p:cNvCxnSpPr>
          <p:nvPr/>
        </p:nvCxnSpPr>
        <p:spPr>
          <a:xfrm>
            <a:off x="1187624" y="2276872"/>
            <a:ext cx="230425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7" idx="4"/>
            <a:endCxn id="19" idx="6"/>
          </p:cNvCxnSpPr>
          <p:nvPr/>
        </p:nvCxnSpPr>
        <p:spPr>
          <a:xfrm rot="5400000">
            <a:off x="7272300" y="2096852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曲線コネクタ 46"/>
          <p:cNvCxnSpPr>
            <a:stCxn id="15" idx="0"/>
            <a:endCxn id="18" idx="2"/>
          </p:cNvCxnSpPr>
          <p:nvPr/>
        </p:nvCxnSpPr>
        <p:spPr>
          <a:xfrm rot="5400000" flipH="1" flipV="1">
            <a:off x="4535996" y="584684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曲線コネクタ 46"/>
          <p:cNvCxnSpPr>
            <a:stCxn id="19" idx="2"/>
            <a:endCxn id="15" idx="4"/>
          </p:cNvCxnSpPr>
          <p:nvPr/>
        </p:nvCxnSpPr>
        <p:spPr>
          <a:xfrm rot="10800000">
            <a:off x="3923928" y="2708920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8" idx="6"/>
            <a:endCxn id="17" idx="0"/>
          </p:cNvCxnSpPr>
          <p:nvPr/>
        </p:nvCxnSpPr>
        <p:spPr>
          <a:xfrm>
            <a:off x="6660232" y="1196752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61"/>
          <p:cNvGrpSpPr/>
          <p:nvPr/>
        </p:nvGrpSpPr>
        <p:grpSpPr>
          <a:xfrm>
            <a:off x="611560" y="5013176"/>
            <a:ext cx="1080120" cy="432048"/>
            <a:chOff x="3851920" y="476672"/>
            <a:chExt cx="1440160" cy="432048"/>
          </a:xfrm>
        </p:grpSpPr>
        <p:sp>
          <p:nvSpPr>
            <p:cNvPr id="63" name="正方形/長方形 62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Input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Output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75" name="正方形/長方形 74"/>
          <p:cNvSpPr/>
          <p:nvPr/>
        </p:nvSpPr>
        <p:spPr>
          <a:xfrm>
            <a:off x="2123728" y="4951911"/>
            <a:ext cx="6336704" cy="1015663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36000" bIns="0" rtlCol="0" anchor="t">
            <a:spAutoFit/>
          </a:bodyPr>
          <a:lstStyle/>
          <a:p>
            <a:r>
              <a:rPr lang="en-US" altLang="ja-JP" sz="11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red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an NSI message</a:t>
            </a:r>
          </a:p>
          <a:p>
            <a:r>
              <a:rPr lang="en-US" altLang="ja-JP" sz="1100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not an NSI message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&gt;: Downstream input/output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&lt;: Upstream input/output </a:t>
            </a:r>
            <a:endParaRPr lang="ja-JP" alt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reserve,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provision,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release,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cncl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cancel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rq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request, 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cf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confirm,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gr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granted,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ng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not granted</a:t>
            </a:r>
          </a:p>
        </p:txBody>
      </p:sp>
      <p:sp>
        <p:nvSpPr>
          <p:cNvPr id="86" name="円/楕円 85"/>
          <p:cNvSpPr/>
          <p:nvPr/>
        </p:nvSpPr>
        <p:spPr>
          <a:xfrm>
            <a:off x="323528" y="40466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Initial</a:t>
            </a:r>
            <a:endParaRPr kumimoji="1" lang="ja-JP" altLang="en-US" sz="1600" dirty="0"/>
          </a:p>
        </p:txBody>
      </p:sp>
      <p:cxnSp>
        <p:nvCxnSpPr>
          <p:cNvPr id="89" name="直線矢印コネクタ 88"/>
          <p:cNvCxnSpPr>
            <a:stCxn id="86" idx="4"/>
            <a:endCxn id="9" idx="0"/>
          </p:cNvCxnSpPr>
          <p:nvPr/>
        </p:nvCxnSpPr>
        <p:spPr>
          <a:xfrm rot="5400000">
            <a:off x="467544" y="1556792"/>
            <a:ext cx="57606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矢印コネクタ 136"/>
          <p:cNvCxnSpPr>
            <a:stCxn id="9" idx="4"/>
            <a:endCxn id="107" idx="0"/>
          </p:cNvCxnSpPr>
          <p:nvPr/>
        </p:nvCxnSpPr>
        <p:spPr>
          <a:xfrm rot="5400000">
            <a:off x="323528" y="3140968"/>
            <a:ext cx="86409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テキスト ボックス 145"/>
          <p:cNvSpPr txBox="1"/>
          <p:nvPr/>
        </p:nvSpPr>
        <p:spPr>
          <a:xfrm>
            <a:off x="1504055" y="188640"/>
            <a:ext cx="6065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smtClean="0"/>
              <a:t>Requestor Agent (RA) messaging state machine</a:t>
            </a:r>
            <a:endParaRPr lang="ja-JP" altLang="en-US" sz="2400" dirty="0"/>
          </a:p>
        </p:txBody>
      </p:sp>
      <p:sp>
        <p:nvSpPr>
          <p:cNvPr id="107" name="円/楕円 106"/>
          <p:cNvSpPr/>
          <p:nvPr/>
        </p:nvSpPr>
        <p:spPr>
          <a:xfrm flipH="1">
            <a:off x="323528" y="3573016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Terminated</a:t>
            </a:r>
            <a:endParaRPr kumimoji="1" lang="ja-JP" altLang="en-US" sz="1600" dirty="0"/>
          </a:p>
        </p:txBody>
      </p:sp>
      <p:cxnSp>
        <p:nvCxnSpPr>
          <p:cNvPr id="118" name="直線矢印コネクタ 117"/>
          <p:cNvCxnSpPr>
            <a:stCxn id="92" idx="6"/>
            <a:endCxn id="107" idx="2"/>
          </p:cNvCxnSpPr>
          <p:nvPr/>
        </p:nvCxnSpPr>
        <p:spPr>
          <a:xfrm rot="10800000">
            <a:off x="1187624" y="4005064"/>
            <a:ext cx="144016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円/楕円 82"/>
          <p:cNvSpPr/>
          <p:nvPr/>
        </p:nvSpPr>
        <p:spPr>
          <a:xfrm flipH="1">
            <a:off x="4860032" y="3573016"/>
            <a:ext cx="864096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Any</a:t>
            </a:r>
          </a:p>
          <a:p>
            <a:pPr algn="ctr"/>
            <a:r>
              <a:rPr lang="en-US" altLang="ja-JP" sz="1600" dirty="0" smtClean="0"/>
              <a:t>state</a:t>
            </a:r>
            <a:endParaRPr kumimoji="1" lang="ja-JP" altLang="en-US" sz="1600" dirty="0"/>
          </a:p>
        </p:txBody>
      </p:sp>
      <p:sp>
        <p:nvSpPr>
          <p:cNvPr id="92" name="円/楕円 91"/>
          <p:cNvSpPr/>
          <p:nvPr/>
        </p:nvSpPr>
        <p:spPr>
          <a:xfrm flipH="1">
            <a:off x="2627784" y="3573016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Canceling</a:t>
            </a:r>
            <a:endParaRPr kumimoji="1" lang="ja-JP" altLang="en-US" sz="1600" dirty="0"/>
          </a:p>
        </p:txBody>
      </p:sp>
      <p:cxnSp>
        <p:nvCxnSpPr>
          <p:cNvPr id="95" name="直線矢印コネクタ 94"/>
          <p:cNvCxnSpPr>
            <a:stCxn id="83" idx="6"/>
            <a:endCxn id="92" idx="2"/>
          </p:cNvCxnSpPr>
          <p:nvPr/>
        </p:nvCxnSpPr>
        <p:spPr>
          <a:xfrm rot="10800000">
            <a:off x="3491880" y="4005064"/>
            <a:ext cx="13681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グループ化 64"/>
          <p:cNvGrpSpPr/>
          <p:nvPr/>
        </p:nvGrpSpPr>
        <p:grpSpPr>
          <a:xfrm>
            <a:off x="6660232" y="1484784"/>
            <a:ext cx="1728192" cy="432048"/>
            <a:chOff x="3851920" y="476672"/>
            <a:chExt cx="1440160" cy="432048"/>
          </a:xfrm>
        </p:grpSpPr>
        <p:sp>
          <p:nvSpPr>
            <p:cNvPr id="54" name="正方形/長方形 53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&lt;prov.cf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4" name="グループ化 70"/>
          <p:cNvGrpSpPr/>
          <p:nvPr/>
        </p:nvGrpSpPr>
        <p:grpSpPr>
          <a:xfrm>
            <a:off x="1259632" y="2348880"/>
            <a:ext cx="1152128" cy="432048"/>
            <a:chOff x="3851920" y="476672"/>
            <a:chExt cx="1440160" cy="432048"/>
          </a:xfrm>
        </p:grpSpPr>
        <p:sp>
          <p:nvSpPr>
            <p:cNvPr id="57" name="正方形/長方形 56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&lt;rsv.gr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eserve_ok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" name="グループ化 79"/>
          <p:cNvGrpSpPr/>
          <p:nvPr/>
        </p:nvGrpSpPr>
        <p:grpSpPr>
          <a:xfrm>
            <a:off x="827584" y="2996952"/>
            <a:ext cx="1152128" cy="432048"/>
            <a:chOff x="3851920" y="476672"/>
            <a:chExt cx="1440160" cy="432048"/>
          </a:xfrm>
        </p:grpSpPr>
        <p:sp>
          <p:nvSpPr>
            <p:cNvPr id="62" name="正方形/長方形 6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&lt;rsv.ng</a:t>
              </a:r>
              <a:endParaRPr kumimoji="1" lang="ja-JP" altLang="en-US" sz="1100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5" name="正方形/長方形 64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eserve_ng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6" name="グループ化 82"/>
          <p:cNvGrpSpPr/>
          <p:nvPr/>
        </p:nvGrpSpPr>
        <p:grpSpPr>
          <a:xfrm>
            <a:off x="827584" y="1340768"/>
            <a:ext cx="1440160" cy="432048"/>
            <a:chOff x="3851920" y="476672"/>
            <a:chExt cx="1440160" cy="432048"/>
          </a:xfrm>
        </p:grpSpPr>
        <p:sp>
          <p:nvSpPr>
            <p:cNvPr id="69" name="正方形/長方形 68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eserve_start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rsv.rq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" name="グループ化 85"/>
          <p:cNvGrpSpPr/>
          <p:nvPr/>
        </p:nvGrpSpPr>
        <p:grpSpPr>
          <a:xfrm>
            <a:off x="4355976" y="2636912"/>
            <a:ext cx="1584176" cy="432048"/>
            <a:chOff x="3851920" y="476672"/>
            <a:chExt cx="1440164" cy="432048"/>
          </a:xfrm>
        </p:grpSpPr>
        <p:sp>
          <p:nvSpPr>
            <p:cNvPr id="74" name="正方形/長方形 73"/>
            <p:cNvSpPr/>
            <p:nvPr/>
          </p:nvSpPr>
          <p:spPr>
            <a:xfrm>
              <a:off x="3851923" y="476672"/>
              <a:ext cx="1440161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&lt;rel.cf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elease_complete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" name="グループ化 88"/>
          <p:cNvGrpSpPr/>
          <p:nvPr/>
        </p:nvGrpSpPr>
        <p:grpSpPr>
          <a:xfrm>
            <a:off x="6660232" y="2636912"/>
            <a:ext cx="1440160" cy="432048"/>
            <a:chOff x="3851920" y="476672"/>
            <a:chExt cx="1440160" cy="432048"/>
          </a:xfrm>
        </p:grpSpPr>
        <p:sp>
          <p:nvSpPr>
            <p:cNvPr id="78" name="正方形/長方形 77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elease_start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kumimoji="1"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rel.rq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0" name="グループ化 67"/>
          <p:cNvGrpSpPr/>
          <p:nvPr/>
        </p:nvGrpSpPr>
        <p:grpSpPr>
          <a:xfrm>
            <a:off x="4427984" y="1484784"/>
            <a:ext cx="1440160" cy="432048"/>
            <a:chOff x="3851920" y="476672"/>
            <a:chExt cx="1440160" cy="432048"/>
          </a:xfrm>
        </p:grpSpPr>
        <p:sp>
          <p:nvSpPr>
            <p:cNvPr id="93" name="正方形/長方形 92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rovision_start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1" name="グループ化 67"/>
          <p:cNvGrpSpPr/>
          <p:nvPr/>
        </p:nvGrpSpPr>
        <p:grpSpPr>
          <a:xfrm>
            <a:off x="3635896" y="4077072"/>
            <a:ext cx="1368152" cy="432048"/>
            <a:chOff x="3851920" y="476672"/>
            <a:chExt cx="1440160" cy="432048"/>
          </a:xfrm>
        </p:grpSpPr>
        <p:sp>
          <p:nvSpPr>
            <p:cNvPr id="97" name="正方形/長方形 96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cancel_start</a:t>
              </a:r>
              <a:endParaRPr kumimoji="1" lang="ja-JP" altLang="en-US" sz="11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8" name="正方形/長方形 97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cncl.rq</a:t>
              </a:r>
              <a:endParaRPr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2" name="グループ化 85"/>
          <p:cNvGrpSpPr/>
          <p:nvPr/>
        </p:nvGrpSpPr>
        <p:grpSpPr>
          <a:xfrm>
            <a:off x="1187624" y="4077072"/>
            <a:ext cx="1584176" cy="432048"/>
            <a:chOff x="3851920" y="476672"/>
            <a:chExt cx="1440161" cy="432048"/>
          </a:xfrm>
        </p:grpSpPr>
        <p:sp>
          <p:nvSpPr>
            <p:cNvPr id="100" name="正方形/長方形 99"/>
            <p:cNvSpPr/>
            <p:nvPr/>
          </p:nvSpPr>
          <p:spPr>
            <a:xfrm>
              <a:off x="3851921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&lt;cncl.cf</a:t>
              </a:r>
              <a:endParaRPr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1" name="正方形/長方形 100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cancel_complete</a:t>
              </a:r>
              <a:endParaRPr lang="ja-JP" altLang="en-US" sz="1100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60" name="正方形/長方形 59"/>
          <p:cNvSpPr/>
          <p:nvPr/>
        </p:nvSpPr>
        <p:spPr>
          <a:xfrm>
            <a:off x="7524328" y="5229200"/>
            <a:ext cx="1008112" cy="360040"/>
          </a:xfrm>
          <a:prstGeom prst="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RA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cxnSp>
        <p:nvCxnSpPr>
          <p:cNvPr id="61" name="直線コネクタ 60"/>
          <p:cNvCxnSpPr>
            <a:stCxn id="60" idx="2"/>
          </p:cNvCxnSpPr>
          <p:nvPr/>
        </p:nvCxnSpPr>
        <p:spPr>
          <a:xfrm rot="5400000">
            <a:off x="7884368" y="5733256"/>
            <a:ext cx="28803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>
            <a:endCxn id="60" idx="0"/>
          </p:cNvCxnSpPr>
          <p:nvPr/>
        </p:nvCxnSpPr>
        <p:spPr>
          <a:xfrm rot="5400000">
            <a:off x="7884368" y="5085184"/>
            <a:ext cx="28803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角丸四角形 72"/>
          <p:cNvSpPr/>
          <p:nvPr/>
        </p:nvSpPr>
        <p:spPr>
          <a:xfrm>
            <a:off x="7308304" y="4581128"/>
            <a:ext cx="1440160" cy="115212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正方形/長方形 76"/>
          <p:cNvSpPr/>
          <p:nvPr/>
        </p:nvSpPr>
        <p:spPr>
          <a:xfrm>
            <a:off x="7164288" y="4509120"/>
            <a:ext cx="1728192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角丸四角形 58"/>
          <p:cNvSpPr/>
          <p:nvPr/>
        </p:nvSpPr>
        <p:spPr>
          <a:xfrm>
            <a:off x="1187624" y="3573016"/>
            <a:ext cx="2448272" cy="1224136"/>
          </a:xfrm>
          <a:prstGeom prst="roundRect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411760" y="3212976"/>
            <a:ext cx="1618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C000"/>
                </a:solidFill>
              </a:rPr>
              <a:t>Not necessary?</a:t>
            </a:r>
            <a:endParaRPr kumimoji="1" lang="ja-JP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323528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600" dirty="0" smtClean="0"/>
              <a:t>Reserving</a:t>
            </a:r>
            <a:endParaRPr kumimoji="1" lang="ja-JP" altLang="en-US" sz="1600" dirty="0"/>
          </a:p>
        </p:txBody>
      </p:sp>
      <p:sp>
        <p:nvSpPr>
          <p:cNvPr id="15" name="円/楕円 14"/>
          <p:cNvSpPr/>
          <p:nvPr/>
        </p:nvSpPr>
        <p:spPr>
          <a:xfrm>
            <a:off x="3491880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Reserved</a:t>
            </a:r>
            <a:endParaRPr kumimoji="1" lang="ja-JP" altLang="en-US" sz="1600" dirty="0"/>
          </a:p>
        </p:txBody>
      </p:sp>
      <p:sp>
        <p:nvSpPr>
          <p:cNvPr id="17" name="円/楕円 16"/>
          <p:cNvSpPr/>
          <p:nvPr/>
        </p:nvSpPr>
        <p:spPr>
          <a:xfrm>
            <a:off x="8100392" y="184482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</a:t>
            </a:r>
          </a:p>
          <a:p>
            <a:pPr algn="ctr"/>
            <a:r>
              <a:rPr kumimoji="1" lang="en-US" altLang="ja-JP" sz="1600" dirty="0" smtClean="0"/>
              <a:t>Service</a:t>
            </a:r>
            <a:endParaRPr kumimoji="1" lang="ja-JP" altLang="en-US" sz="1600" dirty="0"/>
          </a:p>
        </p:txBody>
      </p:sp>
      <p:sp>
        <p:nvSpPr>
          <p:cNvPr id="18" name="円/楕円 17"/>
          <p:cNvSpPr/>
          <p:nvPr/>
        </p:nvSpPr>
        <p:spPr>
          <a:xfrm>
            <a:off x="5796136" y="76470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Provisioning</a:t>
            </a:r>
            <a:endParaRPr kumimoji="1" lang="ja-JP" altLang="en-US" sz="1600" dirty="0"/>
          </a:p>
        </p:txBody>
      </p:sp>
      <p:sp>
        <p:nvSpPr>
          <p:cNvPr id="19" name="円/楕円 18"/>
          <p:cNvSpPr/>
          <p:nvPr/>
        </p:nvSpPr>
        <p:spPr>
          <a:xfrm>
            <a:off x="5796136" y="292494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Releasing</a:t>
            </a:r>
            <a:endParaRPr kumimoji="1" lang="ja-JP" altLang="en-US" sz="1600" dirty="0"/>
          </a:p>
        </p:txBody>
      </p:sp>
      <p:cxnSp>
        <p:nvCxnSpPr>
          <p:cNvPr id="21" name="直線矢印コネクタ 20"/>
          <p:cNvCxnSpPr>
            <a:stCxn id="9" idx="6"/>
            <a:endCxn id="15" idx="2"/>
          </p:cNvCxnSpPr>
          <p:nvPr/>
        </p:nvCxnSpPr>
        <p:spPr>
          <a:xfrm>
            <a:off x="1187624" y="2276872"/>
            <a:ext cx="230425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7" idx="4"/>
            <a:endCxn id="19" idx="6"/>
          </p:cNvCxnSpPr>
          <p:nvPr/>
        </p:nvCxnSpPr>
        <p:spPr>
          <a:xfrm rot="5400000">
            <a:off x="7272300" y="2096852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曲線コネクタ 46"/>
          <p:cNvCxnSpPr>
            <a:stCxn id="15" idx="0"/>
            <a:endCxn id="18" idx="2"/>
          </p:cNvCxnSpPr>
          <p:nvPr/>
        </p:nvCxnSpPr>
        <p:spPr>
          <a:xfrm rot="5400000" flipH="1" flipV="1">
            <a:off x="4535996" y="584684"/>
            <a:ext cx="648072" cy="18722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曲線コネクタ 46"/>
          <p:cNvCxnSpPr>
            <a:stCxn id="19" idx="2"/>
            <a:endCxn id="15" idx="4"/>
          </p:cNvCxnSpPr>
          <p:nvPr/>
        </p:nvCxnSpPr>
        <p:spPr>
          <a:xfrm rot="10800000">
            <a:off x="3923928" y="2708920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8" idx="6"/>
            <a:endCxn id="17" idx="0"/>
          </p:cNvCxnSpPr>
          <p:nvPr/>
        </p:nvCxnSpPr>
        <p:spPr>
          <a:xfrm>
            <a:off x="6660232" y="1196752"/>
            <a:ext cx="1872208" cy="648072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58"/>
          <p:cNvGrpSpPr/>
          <p:nvPr/>
        </p:nvGrpSpPr>
        <p:grpSpPr>
          <a:xfrm>
            <a:off x="4355976" y="1484784"/>
            <a:ext cx="1512168" cy="432048"/>
            <a:chOff x="3851920" y="476672"/>
            <a:chExt cx="1440160" cy="432048"/>
          </a:xfrm>
        </p:grpSpPr>
        <p:sp>
          <p:nvSpPr>
            <p:cNvPr id="60" name="正方形/長方形 59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prov.rq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provision_start</a:t>
              </a:r>
              <a:endParaRPr kumimoji="1" lang="ja-JP" altLang="en-US" sz="11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4" name="グループ化 64"/>
          <p:cNvGrpSpPr/>
          <p:nvPr/>
        </p:nvGrpSpPr>
        <p:grpSpPr>
          <a:xfrm>
            <a:off x="6660232" y="1484784"/>
            <a:ext cx="1800200" cy="432048"/>
            <a:chOff x="3851920" y="476672"/>
            <a:chExt cx="1440160" cy="432048"/>
          </a:xfrm>
        </p:grpSpPr>
        <p:sp>
          <p:nvSpPr>
            <p:cNvPr id="66" name="正方形/長方形 6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provision_complete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&lt;prov.cf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" name="グループ化 70"/>
          <p:cNvGrpSpPr/>
          <p:nvPr/>
        </p:nvGrpSpPr>
        <p:grpSpPr>
          <a:xfrm>
            <a:off x="1259632" y="2348880"/>
            <a:ext cx="1368152" cy="432048"/>
            <a:chOff x="3851920" y="476672"/>
            <a:chExt cx="1440160" cy="432048"/>
          </a:xfrm>
        </p:grpSpPr>
        <p:sp>
          <p:nvSpPr>
            <p:cNvPr id="72" name="正方形/長方形 7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eserve_ok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&lt;rsv.gr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6" name="グループ化 79"/>
          <p:cNvGrpSpPr/>
          <p:nvPr/>
        </p:nvGrpSpPr>
        <p:grpSpPr>
          <a:xfrm>
            <a:off x="827584" y="2996952"/>
            <a:ext cx="1224136" cy="432048"/>
            <a:chOff x="3851920" y="476672"/>
            <a:chExt cx="1440160" cy="432048"/>
          </a:xfrm>
        </p:grpSpPr>
        <p:sp>
          <p:nvSpPr>
            <p:cNvPr id="81" name="正方形/長方形 80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reserve_ng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2" name="正方形/長方形 81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&lt;rsv.ng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" name="グループ化 82"/>
          <p:cNvGrpSpPr/>
          <p:nvPr/>
        </p:nvGrpSpPr>
        <p:grpSpPr>
          <a:xfrm>
            <a:off x="827584" y="1340768"/>
            <a:ext cx="1584176" cy="432048"/>
            <a:chOff x="3851920" y="476672"/>
            <a:chExt cx="1440160" cy="432048"/>
          </a:xfrm>
        </p:grpSpPr>
        <p:sp>
          <p:nvSpPr>
            <p:cNvPr id="84" name="正方形/長方形 83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rsv.rq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reserve_start</a:t>
              </a:r>
              <a:endParaRPr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" name="グループ化 85"/>
          <p:cNvGrpSpPr/>
          <p:nvPr/>
        </p:nvGrpSpPr>
        <p:grpSpPr>
          <a:xfrm>
            <a:off x="4355976" y="2636912"/>
            <a:ext cx="1656184" cy="432048"/>
            <a:chOff x="3851920" y="476672"/>
            <a:chExt cx="1440160" cy="432048"/>
          </a:xfrm>
        </p:grpSpPr>
        <p:sp>
          <p:nvSpPr>
            <p:cNvPr id="87" name="正方形/長方形 86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release_complete</a:t>
              </a:r>
              <a:endParaRPr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&lt;rel.cf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0" name="グループ化 88"/>
          <p:cNvGrpSpPr/>
          <p:nvPr/>
        </p:nvGrpSpPr>
        <p:grpSpPr>
          <a:xfrm>
            <a:off x="6660232" y="2636912"/>
            <a:ext cx="1440160" cy="432048"/>
            <a:chOff x="3851920" y="476672"/>
            <a:chExt cx="1440160" cy="432048"/>
          </a:xfrm>
        </p:grpSpPr>
        <p:sp>
          <p:nvSpPr>
            <p:cNvPr id="90" name="正方形/長方形 89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rel.rq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release_start</a:t>
              </a:r>
              <a:endParaRPr kumimoji="1" lang="ja-JP" altLang="en-US" sz="11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86" name="円/楕円 85"/>
          <p:cNvSpPr/>
          <p:nvPr/>
        </p:nvSpPr>
        <p:spPr>
          <a:xfrm>
            <a:off x="323528" y="40466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Initial</a:t>
            </a:r>
            <a:endParaRPr kumimoji="1" lang="ja-JP" altLang="en-US" sz="1600" dirty="0"/>
          </a:p>
        </p:txBody>
      </p:sp>
      <p:cxnSp>
        <p:nvCxnSpPr>
          <p:cNvPr id="89" name="直線矢印コネクタ 88"/>
          <p:cNvCxnSpPr>
            <a:stCxn id="86" idx="4"/>
            <a:endCxn id="9" idx="0"/>
          </p:cNvCxnSpPr>
          <p:nvPr/>
        </p:nvCxnSpPr>
        <p:spPr>
          <a:xfrm rot="5400000">
            <a:off x="467544" y="1556792"/>
            <a:ext cx="57606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グループ化 67"/>
          <p:cNvGrpSpPr/>
          <p:nvPr/>
        </p:nvGrpSpPr>
        <p:grpSpPr>
          <a:xfrm>
            <a:off x="3635896" y="4077072"/>
            <a:ext cx="1296144" cy="432048"/>
            <a:chOff x="3851920" y="476672"/>
            <a:chExt cx="1440160" cy="432048"/>
          </a:xfrm>
        </p:grpSpPr>
        <p:sp>
          <p:nvSpPr>
            <p:cNvPr id="116" name="正方形/長方形 115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dirty="0" err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cncl.rq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7" name="正方形/長方形 116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cancel_start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2" name="グループ化 85"/>
          <p:cNvGrpSpPr/>
          <p:nvPr/>
        </p:nvGrpSpPr>
        <p:grpSpPr>
          <a:xfrm>
            <a:off x="1187624" y="4077072"/>
            <a:ext cx="1512168" cy="432048"/>
            <a:chOff x="3851920" y="476672"/>
            <a:chExt cx="1440160" cy="432048"/>
          </a:xfrm>
        </p:grpSpPr>
        <p:sp>
          <p:nvSpPr>
            <p:cNvPr id="122" name="正方形/長方形 121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lang="en-US" altLang="ja-JP" sz="1100" i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c</a:t>
              </a:r>
              <a:r>
                <a:rPr kumimoji="1" lang="en-US" altLang="ja-JP" sz="1100" i="1" dirty="0" err="1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ancel_complete</a:t>
              </a:r>
              <a:endParaRPr kumimoji="1" lang="ja-JP" altLang="en-US" sz="1100" i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3" name="正方形/長方形 122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r>
                <a:rPr kumimoji="1" lang="en-US" altLang="ja-JP" sz="1100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&lt;cncl.cf</a:t>
              </a:r>
              <a:endParaRPr kumimoji="1" lang="ja-JP" alt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137" name="直線矢印コネクタ 136"/>
          <p:cNvCxnSpPr>
            <a:stCxn id="9" idx="4"/>
            <a:endCxn id="107" idx="0"/>
          </p:cNvCxnSpPr>
          <p:nvPr/>
        </p:nvCxnSpPr>
        <p:spPr>
          <a:xfrm rot="5400000">
            <a:off x="323528" y="3140968"/>
            <a:ext cx="86409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テキスト ボックス 145"/>
          <p:cNvSpPr txBox="1"/>
          <p:nvPr/>
        </p:nvSpPr>
        <p:spPr>
          <a:xfrm>
            <a:off x="1631237" y="188640"/>
            <a:ext cx="5811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smtClean="0"/>
              <a:t>Provider Agent </a:t>
            </a:r>
            <a:r>
              <a:rPr kumimoji="1" lang="en-US" altLang="ja-JP" sz="2400" dirty="0" smtClean="0"/>
              <a:t>(PA) messaging state machine</a:t>
            </a:r>
            <a:endParaRPr kumimoji="1" lang="ja-JP" altLang="en-US" sz="2400" dirty="0"/>
          </a:p>
        </p:txBody>
      </p:sp>
      <p:sp>
        <p:nvSpPr>
          <p:cNvPr id="107" name="円/楕円 106"/>
          <p:cNvSpPr/>
          <p:nvPr/>
        </p:nvSpPr>
        <p:spPr>
          <a:xfrm flipH="1">
            <a:off x="323528" y="3573016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Terminated</a:t>
            </a:r>
            <a:endParaRPr kumimoji="1" lang="ja-JP" altLang="en-US" sz="1600" dirty="0"/>
          </a:p>
        </p:txBody>
      </p:sp>
      <p:cxnSp>
        <p:nvCxnSpPr>
          <p:cNvPr id="118" name="直線矢印コネクタ 117"/>
          <p:cNvCxnSpPr>
            <a:stCxn id="92" idx="6"/>
            <a:endCxn id="107" idx="2"/>
          </p:cNvCxnSpPr>
          <p:nvPr/>
        </p:nvCxnSpPr>
        <p:spPr>
          <a:xfrm rot="10800000">
            <a:off x="1187624" y="4005064"/>
            <a:ext cx="144016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円/楕円 82"/>
          <p:cNvSpPr/>
          <p:nvPr/>
        </p:nvSpPr>
        <p:spPr>
          <a:xfrm flipH="1">
            <a:off x="4860032" y="3573016"/>
            <a:ext cx="864096" cy="86409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Any</a:t>
            </a:r>
          </a:p>
          <a:p>
            <a:pPr algn="ctr"/>
            <a:r>
              <a:rPr lang="en-US" altLang="ja-JP" sz="1600" dirty="0" smtClean="0"/>
              <a:t>state</a:t>
            </a:r>
            <a:endParaRPr kumimoji="1" lang="ja-JP" altLang="en-US" sz="1600" dirty="0"/>
          </a:p>
        </p:txBody>
      </p:sp>
      <p:sp>
        <p:nvSpPr>
          <p:cNvPr id="92" name="円/楕円 91"/>
          <p:cNvSpPr/>
          <p:nvPr/>
        </p:nvSpPr>
        <p:spPr>
          <a:xfrm flipH="1">
            <a:off x="2627784" y="3573016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600" dirty="0" smtClean="0"/>
              <a:t>Canceling</a:t>
            </a:r>
            <a:endParaRPr kumimoji="1" lang="ja-JP" altLang="en-US" sz="1600" dirty="0"/>
          </a:p>
        </p:txBody>
      </p:sp>
      <p:cxnSp>
        <p:nvCxnSpPr>
          <p:cNvPr id="95" name="直線矢印コネクタ 94"/>
          <p:cNvCxnSpPr>
            <a:stCxn id="83" idx="6"/>
            <a:endCxn id="92" idx="2"/>
          </p:cNvCxnSpPr>
          <p:nvPr/>
        </p:nvCxnSpPr>
        <p:spPr>
          <a:xfrm rot="10800000">
            <a:off x="3491880" y="4005064"/>
            <a:ext cx="13681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グループ化 61"/>
          <p:cNvGrpSpPr/>
          <p:nvPr/>
        </p:nvGrpSpPr>
        <p:grpSpPr>
          <a:xfrm>
            <a:off x="611560" y="5013176"/>
            <a:ext cx="1080120" cy="432048"/>
            <a:chOff x="3851920" y="476672"/>
            <a:chExt cx="1440160" cy="432048"/>
          </a:xfrm>
        </p:grpSpPr>
        <p:sp>
          <p:nvSpPr>
            <p:cNvPr id="70" name="正方形/長方形 69"/>
            <p:cNvSpPr/>
            <p:nvPr/>
          </p:nvSpPr>
          <p:spPr>
            <a:xfrm>
              <a:off x="3851920" y="476672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Input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3851920" y="692696"/>
              <a:ext cx="1440160" cy="21602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Output</a:t>
              </a:r>
              <a:endParaRPr kumimoji="1" lang="ja-JP" altLang="en-US" sz="11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74" name="正方形/長方形 73"/>
          <p:cNvSpPr/>
          <p:nvPr/>
        </p:nvSpPr>
        <p:spPr>
          <a:xfrm>
            <a:off x="2123728" y="4951911"/>
            <a:ext cx="6336704" cy="1015663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36000" bIns="0" rtlCol="0" anchor="t">
            <a:spAutoFit/>
          </a:bodyPr>
          <a:lstStyle/>
          <a:p>
            <a:r>
              <a:rPr lang="en-US" altLang="ja-JP" sz="11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red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an NSI message</a:t>
            </a:r>
          </a:p>
          <a:p>
            <a:r>
              <a:rPr lang="en-US" altLang="ja-JP" sz="1100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blue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an input/output event which is not an NSI message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&gt;: Downstream input/output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&lt;: Upstream input/output </a:t>
            </a:r>
            <a:endParaRPr lang="ja-JP" alt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reserve,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prov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provision,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release,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cncl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cancel</a:t>
            </a:r>
          </a:p>
          <a:p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rq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request, .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cf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confirm,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gr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granted, </a:t>
            </a:r>
            <a:r>
              <a:rPr lang="en-US" altLang="ja-JP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ng</a:t>
            </a:r>
            <a:r>
              <a:rPr lang="en-US" altLang="ja-JP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not granted</a:t>
            </a:r>
          </a:p>
        </p:txBody>
      </p:sp>
      <p:grpSp>
        <p:nvGrpSpPr>
          <p:cNvPr id="94" name="グループ化 93"/>
          <p:cNvGrpSpPr/>
          <p:nvPr/>
        </p:nvGrpSpPr>
        <p:grpSpPr>
          <a:xfrm flipV="1">
            <a:off x="7164288" y="4869160"/>
            <a:ext cx="1728192" cy="1368152"/>
            <a:chOff x="7164288" y="4509120"/>
            <a:chExt cx="1728192" cy="1368152"/>
          </a:xfrm>
        </p:grpSpPr>
        <p:cxnSp>
          <p:nvCxnSpPr>
            <p:cNvPr id="77" name="直線コネクタ 76"/>
            <p:cNvCxnSpPr/>
            <p:nvPr/>
          </p:nvCxnSpPr>
          <p:spPr>
            <a:xfrm rot="5400000">
              <a:off x="7884368" y="5733256"/>
              <a:ext cx="288032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>
            <a:xfrm rot="5400000">
              <a:off x="7884368" y="5085184"/>
              <a:ext cx="288032" cy="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角丸四角形 78"/>
            <p:cNvSpPr/>
            <p:nvPr/>
          </p:nvSpPr>
          <p:spPr>
            <a:xfrm>
              <a:off x="7308304" y="4581128"/>
              <a:ext cx="1440160" cy="115212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正方形/長方形 79"/>
            <p:cNvSpPr/>
            <p:nvPr/>
          </p:nvSpPr>
          <p:spPr>
            <a:xfrm>
              <a:off x="7164288" y="4509120"/>
              <a:ext cx="1728192" cy="4320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6" name="正方形/長方形 95"/>
          <p:cNvSpPr/>
          <p:nvPr/>
        </p:nvSpPr>
        <p:spPr>
          <a:xfrm>
            <a:off x="7596336" y="5157192"/>
            <a:ext cx="936104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dirty="0" smtClean="0"/>
              <a:t>PA </a:t>
            </a:r>
            <a:r>
              <a:rPr lang="en-US" altLang="ja-JP" dirty="0" smtClean="0"/>
              <a:t>SM</a:t>
            </a:r>
            <a:endParaRPr kumimoji="1" lang="ja-JP" altLang="en-US" dirty="0"/>
          </a:p>
        </p:txBody>
      </p:sp>
      <p:sp>
        <p:nvSpPr>
          <p:cNvPr id="58" name="角丸四角形 57"/>
          <p:cNvSpPr/>
          <p:nvPr/>
        </p:nvSpPr>
        <p:spPr>
          <a:xfrm>
            <a:off x="1187624" y="3573016"/>
            <a:ext cx="2448272" cy="1224136"/>
          </a:xfrm>
          <a:prstGeom prst="roundRect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2411760" y="3212976"/>
            <a:ext cx="1618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C000"/>
                </a:solidFill>
              </a:rPr>
              <a:t>Not necessary?</a:t>
            </a:r>
            <a:endParaRPr kumimoji="1" lang="ja-JP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2295</TotalTime>
  <Words>246</Words>
  <Application>Microsoft Office PowerPoint</Application>
  <PresentationFormat>On-screen Show (4:3)</PresentationFormat>
  <Paragraphs>82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テーマ</vt:lpstr>
      <vt:lpstr>Slide 1</vt:lpstr>
      <vt:lpstr>Slide 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Tomohiro Kudoh</dc:creator>
  <cp:lastModifiedBy>Guy</cp:lastModifiedBy>
  <cp:revision>15</cp:revision>
  <dcterms:created xsi:type="dcterms:W3CDTF">2011-01-30T10:09:39Z</dcterms:created>
  <dcterms:modified xsi:type="dcterms:W3CDTF">2011-04-27T15:49:12Z</dcterms:modified>
</cp:coreProperties>
</file>