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34" r:id="rId2"/>
  </p:sldIdLst>
  <p:sldSz cx="9144000" cy="6858000" type="screen4x3"/>
  <p:notesSz cx="7099300" cy="10234613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MacAule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DAD41"/>
    <a:srgbClr val="6AD0D8"/>
    <a:srgbClr val="9A425B"/>
    <a:srgbClr val="703042"/>
    <a:srgbClr val="31B3BD"/>
    <a:srgbClr val="DDDDDD"/>
    <a:srgbClr val="1E5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331" autoAdjust="0"/>
  </p:normalViewPr>
  <p:slideViewPr>
    <p:cSldViewPr snapToGrid="0">
      <p:cViewPr>
        <p:scale>
          <a:sx n="70" d="100"/>
          <a:sy n="70" d="100"/>
        </p:scale>
        <p:origin x="-2910" y="-996"/>
      </p:cViewPr>
      <p:guideLst>
        <p:guide orient="horz"/>
        <p:guide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33D29E7A-0766-A942-B672-27F8D29DD4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555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5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5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91" tIns="49495" rIns="98991" bIns="4949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E92AFA64-A76D-9C49-B38A-2066043BAC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58918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976E72-D201-7D44-BDBC-9EE2CAC40C0D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00607-A82F-184E-8B41-FBE9D4E8F079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1447800" y="27432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ＭＳ Ｐゴシック" pitchFamily="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9pPr>
          </a:lstStyle>
          <a:p>
            <a:r>
              <a:rPr kumimoji="1"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Click to edit Master title style</a:t>
            </a:r>
            <a:endParaRPr kumimoji="1" lang="en-US" altLang="ja-JP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 userDrawn="1"/>
        </p:nvSpPr>
        <p:spPr bwMode="auto">
          <a:xfrm>
            <a:off x="1524000" y="3657600"/>
            <a:ext cx="7620000" cy="533400"/>
          </a:xfrm>
          <a:prstGeom prst="rect">
            <a:avLst/>
          </a:prstGeom>
          <a:solidFill>
            <a:srgbClr val="5DAD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ＭＳ Ｐゴシック" pitchFamily="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mtClean="0">
                <a:solidFill>
                  <a:prstClr val="white"/>
                </a:solidFill>
                <a:latin typeface="Calibri"/>
                <a:ea typeface="ＭＳ Ｐゴシック"/>
              </a:rPr>
              <a:t>Click to edit Master subtitle style</a:t>
            </a:r>
            <a:endParaRPr kumimoji="1" lang="en-US" altLang="ja-JP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kumimoji="1" lang="en-US" altLang="ja-JP" sz="60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© 2007 Open Grid Forum</a:t>
            </a:r>
          </a:p>
        </p:txBody>
      </p:sp>
    </p:spTree>
    <p:extLst>
      <p:ext uri="{BB962C8B-B14F-4D97-AF65-F5344CB8AC3E}">
        <p14:creationId xmlns:p14="http://schemas.microsoft.com/office/powerpoint/2010/main" val="168937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DD3D84-7D4E-3F4F-B21A-783DC8B43423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FC26-1A9F-4046-AA39-5E41219842C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244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428913-E750-4A41-90C3-581EDD324003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89B5E-688B-BD43-A91E-C6EF142B67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538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D7901-24BD-C743-8826-8447EB88E1A8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1AF8C-7A12-5B48-97B4-B02E92ED6D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87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54D85B-AEEA-A84D-ADBB-74A64FC8298B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45315-1C11-D547-93C5-A2D505F6D2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327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3E8096-2FD4-3D4E-AEDE-3B2D5947EED9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FA7C1-7D52-A040-873E-E9DD258CD1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066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7E0A61-9ED5-A749-8DEC-707CD068D32A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B7B7F-5BD4-E24D-B3A1-CCA660298F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828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103A0-9535-6F43-BFF4-5B1686FEEFB3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1B073-6666-854C-8743-0370E2E4A5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517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C1E68A-4193-2845-BC3B-2D7FAD9A1A2E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ECC60-3DD3-AE49-BAB4-19F5E93B87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73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53DC0-0467-D142-B3C4-CC5D2A5BDA74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74341-0AF1-AB45-9ECF-F13C01DC44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195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ABCD52-78F3-E946-B930-DE2813A8F2D1}" type="datetime1">
              <a:rPr lang="en-CA" altLang="ja-JP" smtClean="0"/>
              <a:t>06/12/2012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3</a:t>
            </a: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1803F-66FA-D742-92AA-E1AD18A13C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343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title style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text styles</a:t>
            </a:r>
          </a:p>
          <a:p>
            <a:pPr lvl="1"/>
            <a:r>
              <a:rPr lang="en-CA" altLang="ja-JP"/>
              <a:t>Second level</a:t>
            </a:r>
          </a:p>
          <a:p>
            <a:pPr lvl="2"/>
            <a:r>
              <a:rPr lang="en-CA" altLang="ja-JP"/>
              <a:t>Third level</a:t>
            </a:r>
          </a:p>
          <a:p>
            <a:pPr lvl="3"/>
            <a:r>
              <a:rPr lang="en-CA" altLang="ja-JP"/>
              <a:t>Fourth level</a:t>
            </a:r>
          </a:p>
          <a:p>
            <a:pPr lvl="4"/>
            <a:r>
              <a:rPr lang="en-CA" altLang="ja-JP"/>
              <a:t>Fifth level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algn="l" eaLnBrk="1" hangingPunct="1"/>
            <a:fld id="{9974FE8D-2691-4D40-865B-45A47111ACDC}" type="datetime1">
              <a:rPr kumimoji="1" lang="en-CA" altLang="ja-JP" smtClean="0">
                <a:ea typeface="ＭＳ Ｐゴシック" charset="0"/>
                <a:cs typeface="ＭＳ Ｐゴシック" charset="0"/>
              </a:rPr>
              <a:t>06/12/2012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r>
              <a:rPr kumimoji="1" lang="en-US" altLang="ja-JP" smtClean="0">
                <a:ea typeface="ＭＳ Ｐゴシック" charset="0"/>
                <a:cs typeface="ＭＳ Ｐゴシック" charset="0"/>
              </a:rPr>
              <a:t>3</a:t>
            </a:r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fld id="{E932428F-0593-CA49-A6D1-4FA0CCDBFD97}" type="slidenum">
              <a:rPr kumimoji="1" lang="ja-JP" altLang="en-US" smtClean="0">
                <a:ea typeface="ＭＳ Ｐゴシック" charset="0"/>
                <a:cs typeface="ＭＳ Ｐゴシック" charset="0"/>
              </a:rPr>
              <a:pPr eaLnBrk="1" hangingPunct="1"/>
              <a:t>‹#›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1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ＭＳ Ｐゴシック" pitchFamily="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ＭＳ Ｐゴシック" pitchFamily="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83566"/>
            <a:ext cx="8229600" cy="1143000"/>
          </a:xfrm>
        </p:spPr>
        <p:txBody>
          <a:bodyPr/>
          <a:lstStyle/>
          <a:p>
            <a:pPr algn="l"/>
            <a:r>
              <a:rPr kumimoji="1" lang="en-US" altLang="ja-JP" sz="4000" dirty="0" smtClean="0"/>
              <a:t>NSI message delivery layer (MDL)</a:t>
            </a:r>
            <a:endParaRPr kumimoji="1" lang="ja-JP" altLang="en-US" sz="4000" dirty="0"/>
          </a:p>
        </p:txBody>
      </p:sp>
      <p:sp>
        <p:nvSpPr>
          <p:cNvPr id="5" name="円/楕円 4"/>
          <p:cNvSpPr/>
          <p:nvPr/>
        </p:nvSpPr>
        <p:spPr>
          <a:xfrm>
            <a:off x="14478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1828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590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6" name="直線コネクタ 25"/>
          <p:cNvCxnSpPr>
            <a:stCxn id="5" idx="6"/>
            <a:endCxn id="20" idx="0"/>
          </p:cNvCxnSpPr>
          <p:nvPr/>
        </p:nvCxnSpPr>
        <p:spPr>
          <a:xfrm>
            <a:off x="1905000" y="4800600"/>
            <a:ext cx="9144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5" idx="5"/>
            <a:endCxn id="19" idx="0"/>
          </p:cNvCxnSpPr>
          <p:nvPr/>
        </p:nvCxnSpPr>
        <p:spPr>
          <a:xfrm>
            <a:off x="1838045" y="4962245"/>
            <a:ext cx="219355" cy="6003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304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1066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/>
          <p:cNvCxnSpPr>
            <a:stCxn id="5" idx="3"/>
            <a:endCxn id="37" idx="0"/>
          </p:cNvCxnSpPr>
          <p:nvPr/>
        </p:nvCxnSpPr>
        <p:spPr>
          <a:xfrm flipH="1">
            <a:off x="1295400" y="4962245"/>
            <a:ext cx="219355" cy="6003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5" idx="2"/>
            <a:endCxn id="36" idx="0"/>
          </p:cNvCxnSpPr>
          <p:nvPr/>
        </p:nvCxnSpPr>
        <p:spPr>
          <a:xfrm flipH="1">
            <a:off x="533400" y="4800600"/>
            <a:ext cx="9144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457200" y="1371600"/>
            <a:ext cx="23622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NSI Protocol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Layer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57200" y="2286000"/>
            <a:ext cx="2362200" cy="9144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NSI Message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Delivery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Layer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57200" y="3200400"/>
            <a:ext cx="23622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Message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Transport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Layer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右矢印 53"/>
          <p:cNvSpPr/>
          <p:nvPr/>
        </p:nvSpPr>
        <p:spPr>
          <a:xfrm flipH="1">
            <a:off x="2819400" y="1600200"/>
            <a:ext cx="533400" cy="381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右矢印 54"/>
          <p:cNvSpPr/>
          <p:nvPr/>
        </p:nvSpPr>
        <p:spPr>
          <a:xfrm flipH="1">
            <a:off x="2819400" y="2514600"/>
            <a:ext cx="5334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右矢印 55"/>
          <p:cNvSpPr/>
          <p:nvPr/>
        </p:nvSpPr>
        <p:spPr>
          <a:xfrm flipH="1">
            <a:off x="2819400" y="3429000"/>
            <a:ext cx="533400" cy="381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429000" y="1600200"/>
            <a:ext cx="3744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/>
              <a:t>State Machine works here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429000" y="3424535"/>
            <a:ext cx="4397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/>
              <a:t>Peer-to-peer message delivery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429000" y="2286000"/>
            <a:ext cx="517321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FF0000"/>
                </a:solidFill>
              </a:rPr>
              <a:t>New layer which confirms delivery of</a:t>
            </a:r>
          </a:p>
          <a:p>
            <a:pPr algn="l"/>
            <a:r>
              <a:rPr kumimoji="1" lang="en-US" altLang="ja-JP" dirty="0" smtClean="0">
                <a:solidFill>
                  <a:srgbClr val="FF0000"/>
                </a:solidFill>
              </a:rPr>
              <a:t>message to all immediate children </a:t>
            </a:r>
          </a:p>
          <a:p>
            <a:pPr algn="l"/>
            <a:r>
              <a:rPr kumimoji="1" lang="en-US" altLang="ja-JP" dirty="0" smtClean="0">
                <a:solidFill>
                  <a:srgbClr val="FF0000"/>
                </a:solidFill>
              </a:rPr>
              <a:t>including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uPA</a:t>
            </a:r>
            <a:r>
              <a:rPr kumimoji="1" lang="en-US" altLang="ja-JP" dirty="0" smtClean="0">
                <a:solidFill>
                  <a:srgbClr val="FF0000"/>
                </a:solidFill>
              </a:rPr>
              <a:t> in the same NSA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166159" y="4450140"/>
            <a:ext cx="5977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kumimoji="1" lang="en-US" altLang="ja-JP" dirty="0" smtClean="0"/>
              <a:t> MDL does</a:t>
            </a:r>
          </a:p>
          <a:p>
            <a:pPr lvl="1" algn="l">
              <a:buFont typeface="Arial" pitchFamily="34" charset="0"/>
              <a:buChar char="•"/>
            </a:pPr>
            <a:r>
              <a:rPr kumimoji="1" lang="en-US" altLang="ja-JP" dirty="0" smtClean="0"/>
              <a:t>Aggregation of replies from children</a:t>
            </a:r>
          </a:p>
          <a:p>
            <a:pPr lvl="2" algn="l">
              <a:buFont typeface="Arial" pitchFamily="34" charset="0"/>
              <a:buChar char="•"/>
            </a:pPr>
            <a:r>
              <a:rPr kumimoji="1" lang="en-US" altLang="ja-JP" dirty="0" smtClean="0"/>
              <a:t> all-ok/one-or-more-failed</a:t>
            </a:r>
          </a:p>
          <a:p>
            <a:pPr lvl="1" algn="l">
              <a:buFont typeface="Arial" pitchFamily="34" charset="0"/>
              <a:buChar char="•"/>
            </a:pPr>
            <a:r>
              <a:rPr kumimoji="1" lang="en-US" altLang="ja-JP" dirty="0" smtClean="0"/>
              <a:t>Timeout/Re-try (as hard as possible)</a:t>
            </a:r>
          </a:p>
          <a:p>
            <a:pPr algn="l">
              <a:buFont typeface="Arial" pitchFamily="34" charset="0"/>
              <a:buChar char="•"/>
            </a:pPr>
            <a:r>
              <a:rPr kumimoji="1" lang="en-US" altLang="ja-JP" dirty="0" smtClean="0"/>
              <a:t> If MDL returns “fail”, NSA can retry by sending a request again</a:t>
            </a:r>
            <a:endParaRPr kumimoji="1" lang="ja-JP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B073-6666-854C-8743-0370E2E4A5F8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3" name="Rectangle 1"/>
          <p:cNvSpPr>
            <a:spLocks/>
          </p:cNvSpPr>
          <p:nvPr/>
        </p:nvSpPr>
        <p:spPr bwMode="auto">
          <a:xfrm>
            <a:off x="0" y="1066800"/>
            <a:ext cx="91440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54389</TotalTime>
  <Words>74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NSI message delivery layer (MDL)</vt:lpstr>
    </vt:vector>
  </TitlesOfParts>
  <Company>OGF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OGF slide presentation template</dc:title>
  <dc:creator>Guy Roberts</dc:creator>
  <cp:lastModifiedBy>Guy</cp:lastModifiedBy>
  <cp:revision>411</cp:revision>
  <cp:lastPrinted>2006-08-17T17:55:00Z</cp:lastPrinted>
  <dcterms:created xsi:type="dcterms:W3CDTF">2012-08-01T17:04:47Z</dcterms:created>
  <dcterms:modified xsi:type="dcterms:W3CDTF">2012-12-06T10:36:27Z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