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315" r:id="rId2"/>
    <p:sldId id="327" r:id="rId3"/>
    <p:sldId id="330" r:id="rId4"/>
    <p:sldId id="328" r:id="rId5"/>
    <p:sldId id="329" r:id="rId6"/>
    <p:sldId id="338" r:id="rId7"/>
    <p:sldId id="318" r:id="rId8"/>
    <p:sldId id="341" r:id="rId9"/>
    <p:sldId id="312" r:id="rId10"/>
    <p:sldId id="337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DAD41"/>
    <a:srgbClr val="99CC66"/>
    <a:srgbClr val="FF8000"/>
    <a:srgbClr val="E1EFFF"/>
    <a:srgbClr val="FFEFEF"/>
    <a:srgbClr val="FF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7" autoAdjust="0"/>
  </p:normalViewPr>
  <p:slideViewPr>
    <p:cSldViewPr snapToGrid="0">
      <p:cViewPr varScale="1">
        <p:scale>
          <a:sx n="147" d="100"/>
          <a:sy n="147" d="100"/>
        </p:scale>
        <p:origin x="-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93D73-0E77-214C-AAF0-FE3F7B9D2C6E}" type="datetimeFigureOut">
              <a:rPr lang="en-US" smtClean="0"/>
              <a:pPr/>
              <a:t>12-07-06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BCE0E-D4A3-B24E-AEF1-8B064CF4C6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401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200D-2FFF-4D41-8AA6-9B62B3D20EE4}" type="datetimeFigureOut">
              <a:rPr kumimoji="1" lang="ja-JP" altLang="en-US" smtClean="0"/>
              <a:pPr/>
              <a:t>12-07-06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7365-35BE-47F8-9C54-74340983858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244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9</a:t>
            </a:fld>
            <a:endParaRPr lang="ja-JP" altLang="en-US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10</a:t>
            </a:fld>
            <a:endParaRPr lang="ja-JP" altLang="en-US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altLang="ja-JP" sz="600" smtClean="0"/>
              <a:t>© 2006 Open Grid Forum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91914" y="2729244"/>
            <a:ext cx="7696200" cy="1143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altLang="ja-JP" dirty="0" smtClean="0"/>
              <a:t>Main Title</a:t>
            </a:r>
            <a:endParaRPr lang="en-US" altLang="ja-JP" dirty="0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161135" y="4411265"/>
            <a:ext cx="7620000" cy="533400"/>
          </a:xfrm>
          <a:solidFill>
            <a:srgbClr val="5DAD41"/>
          </a:solidFill>
        </p:spPr>
        <p:txBody>
          <a:bodyPr>
            <a:noAutofit/>
          </a:bodyPr>
          <a:lstStyle>
            <a:lvl1pPr marL="0" indent="0">
              <a:buFont typeface="Times" pitchFamily="18" charset="0"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altLang="ja-JP" dirty="0" smtClean="0"/>
              <a:t>Sub Title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9146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79061-B7C3-5A45-BEEA-FA78D1EECFB9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80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27BD6-AF8B-F64D-B240-01E07BCD9D78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96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D17F1-C529-6047-8E42-836BDD6A3496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87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B1624-DB41-0941-9010-A028F29221B9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8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7337-01EA-AA46-A725-C5C3D47EF828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9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59F8-CBFA-3D47-BC6F-D8505C905172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16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C04C-47F7-824A-B29F-CB902C4C5BA5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33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AA2E-B57D-9F40-B5F3-5992668682A3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A88C-1998-B64F-9539-2E87016B6C3B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08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DC0F-F877-274E-AEC6-8B73F127CCA5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493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5A1A-451F-5442-BBBE-4A6B94DE856D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59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7E4C4-A22D-1D4A-B26C-65CD22090B38}" type="datetime1">
              <a:rPr kumimoji="1" lang="en-CA" altLang="ja-JP" smtClean="0"/>
              <a:pPr/>
              <a:t>12-07-06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E55E-7086-4FEF-BAB3-C6A0E0FF39A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2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john@surfnet.n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Network Services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Interface</a:t>
            </a:r>
            <a:br>
              <a:rPr lang="en-US" altLang="ja-JP" dirty="0" smtClean="0">
                <a:latin typeface="Arial" charset="0"/>
                <a:ea typeface="ＭＳ Ｐゴシック" charset="0"/>
              </a:rPr>
            </a:br>
            <a:r>
              <a:rPr lang="en-US" altLang="ja-JP" dirty="0" smtClean="0">
                <a:latin typeface="Arial" charset="0"/>
                <a:ea typeface="ＭＳ Ｐゴシック" charset="0"/>
              </a:rPr>
              <a:t>CS State Machine (Utrecht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v3)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161135" y="4205553"/>
            <a:ext cx="7620000" cy="533400"/>
          </a:xfrm>
        </p:spPr>
        <p:txBody>
          <a:bodyPr/>
          <a:lstStyle/>
          <a:p>
            <a:r>
              <a:rPr lang="en-US" altLang="ja-JP" dirty="0" smtClean="0">
                <a:latin typeface="Arial" charset="0"/>
                <a:ea typeface="ＭＳ Ｐゴシック" charset="0"/>
              </a:rPr>
              <a:t>Two phase </a:t>
            </a:r>
            <a:r>
              <a:rPr lang="en-US" altLang="ja-JP" dirty="0" smtClean="0">
                <a:latin typeface="Arial" charset="0"/>
                <a:ea typeface="ＭＳ Ｐゴシック" charset="0"/>
              </a:rPr>
              <a:t>modify</a:t>
            </a:r>
            <a:endParaRPr lang="en-US" altLang="ja-JP" dirty="0">
              <a:latin typeface="Arial" charset="0"/>
              <a:ea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2331" y="5007927"/>
            <a:ext cx="3985546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kern="0" dirty="0" smtClean="0">
                <a:latin typeface="+mn-lt"/>
                <a:ea typeface="+mn-ea"/>
                <a:cs typeface="+mn-cs"/>
              </a:rPr>
              <a:t>John </a:t>
            </a:r>
            <a:r>
              <a:rPr lang="en-US" altLang="ja-JP" kern="0" dirty="0" smtClean="0">
                <a:latin typeface="+mn-lt"/>
                <a:ea typeface="+mn-ea"/>
                <a:cs typeface="+mn-cs"/>
              </a:rPr>
              <a:t>MacAuley, </a:t>
            </a:r>
            <a:r>
              <a:rPr lang="en-US" altLang="ja-JP" kern="0" dirty="0" smtClean="0">
                <a:latin typeface="+mn-lt"/>
                <a:ea typeface="+mn-ea"/>
                <a:cs typeface="+mn-cs"/>
                <a:hlinkClick r:id="rId2"/>
              </a:rPr>
              <a:t>john@</a:t>
            </a:r>
            <a:r>
              <a:rPr lang="en-US" altLang="ja-JP" kern="0" dirty="0" smtClean="0">
                <a:latin typeface="+mn-lt"/>
                <a:ea typeface="+mn-ea"/>
                <a:cs typeface="+mn-cs"/>
                <a:hlinkClick r:id="rId2"/>
              </a:rPr>
              <a:t>surfnet.nl</a:t>
            </a:r>
            <a:endParaRPr lang="en-US" altLang="ja-JP" sz="2400" kern="0" dirty="0" smtClean="0"/>
          </a:p>
          <a:p>
            <a:pPr algn="l" eaLnBrk="1" hangingPunct="1">
              <a:spcBef>
                <a:spcPct val="20000"/>
              </a:spcBef>
              <a:buClr>
                <a:schemeClr val="accent2"/>
              </a:buClr>
              <a:buFont typeface="Times" pitchFamily="18" charset="0"/>
              <a:buNone/>
              <a:defRPr/>
            </a:pPr>
            <a:r>
              <a:rPr lang="en-US" altLang="ja-JP" kern="0" dirty="0" smtClean="0"/>
              <a:t>6</a:t>
            </a:r>
            <a:r>
              <a:rPr lang="en-US" altLang="ja-JP" kern="0" baseline="30000" dirty="0" smtClean="0"/>
              <a:t>nd</a:t>
            </a:r>
            <a:r>
              <a:rPr lang="en-US" altLang="ja-JP" sz="1800" kern="0" dirty="0" smtClean="0">
                <a:latin typeface="+mn-lt"/>
                <a:ea typeface="+mn-ea"/>
                <a:cs typeface="+mn-cs"/>
              </a:rPr>
              <a:t> </a:t>
            </a:r>
            <a:r>
              <a:rPr lang="en-US" altLang="ja-JP" sz="1800" kern="0" dirty="0" smtClean="0">
                <a:latin typeface="+mn-lt"/>
                <a:ea typeface="+mn-ea"/>
                <a:cs typeface="+mn-cs"/>
              </a:rPr>
              <a:t>July 2012</a:t>
            </a:r>
            <a:endParaRPr lang="en-US" altLang="ja-JP" sz="1800" kern="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7601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val 56"/>
          <p:cNvSpPr/>
          <p:nvPr/>
        </p:nvSpPr>
        <p:spPr>
          <a:xfrm>
            <a:off x="2366647" y="1675856"/>
            <a:ext cx="490493" cy="367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円/楕円 8"/>
          <p:cNvSpPr/>
          <p:nvPr/>
        </p:nvSpPr>
        <p:spPr>
          <a:xfrm>
            <a:off x="2349751" y="3198250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7408062" y="5209971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Committed++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3069751" y="3555006"/>
            <a:ext cx="1795800" cy="3244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19" idx="6"/>
            <a:endCxn id="50" idx="4"/>
          </p:cNvCxnSpPr>
          <p:nvPr/>
        </p:nvCxnSpPr>
        <p:spPr>
          <a:xfrm rot="10800000">
            <a:off x="1635734" y="3667512"/>
            <a:ext cx="737207" cy="1828247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>
            <a:stCxn id="114" idx="4"/>
            <a:endCxn id="9" idx="0"/>
          </p:cNvCxnSpPr>
          <p:nvPr/>
        </p:nvCxnSpPr>
        <p:spPr>
          <a:xfrm>
            <a:off x="2706867" y="2076014"/>
            <a:ext cx="2884" cy="1122236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4865551" y="3195006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7462021" y="3196152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Committing</a:t>
            </a:r>
            <a:endParaRPr kumimoji="1" lang="en-US" altLang="ja-JP" sz="1000" dirty="0" smtClean="0">
              <a:solidFill>
                <a:prstClr val="white"/>
              </a:solidFill>
            </a:endParaRPr>
          </a:p>
        </p:txBody>
      </p:sp>
      <p:cxnSp>
        <p:nvCxnSpPr>
          <p:cNvPr id="150" name="直線矢印コネクタ 159"/>
          <p:cNvCxnSpPr>
            <a:stCxn id="126" idx="6"/>
            <a:endCxn id="127" idx="2"/>
          </p:cNvCxnSpPr>
          <p:nvPr/>
        </p:nvCxnSpPr>
        <p:spPr>
          <a:xfrm>
            <a:off x="5585551" y="3555006"/>
            <a:ext cx="1876470" cy="1146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4"/>
            <a:endCxn id="17" idx="0"/>
          </p:cNvCxnSpPr>
          <p:nvPr/>
        </p:nvCxnSpPr>
        <p:spPr>
          <a:xfrm flipH="1">
            <a:off x="7812499" y="3916152"/>
            <a:ext cx="9522" cy="1293819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477344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/>
              <a:t>Two Phase Modify </a:t>
            </a:r>
            <a:r>
              <a:rPr lang="en-US" sz="2400" dirty="0" smtClean="0"/>
              <a:t>– </a:t>
            </a:r>
            <a:r>
              <a:rPr lang="en-US" sz="2400" dirty="0" err="1" smtClean="0">
                <a:cs typeface="Arial"/>
              </a:rPr>
              <a:t>uPA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>
                <a:cs typeface="Arial"/>
              </a:rPr>
              <a:t>-  (Utrecht </a:t>
            </a:r>
            <a:r>
              <a:rPr lang="en-US" sz="2400" dirty="0" smtClean="0">
                <a:cs typeface="Arial"/>
              </a:rPr>
              <a:t>v3)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79470"/>
              </p:ext>
            </p:extLst>
          </p:nvPr>
        </p:nvGraphicFramePr>
        <p:xfrm>
          <a:off x="2163234" y="2282897"/>
          <a:ext cx="107851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(allocate)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715369"/>
              </p:ext>
            </p:extLst>
          </p:nvPr>
        </p:nvGraphicFramePr>
        <p:xfrm>
          <a:off x="3328969" y="3198232"/>
          <a:ext cx="1126045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6045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allocate_cf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545213"/>
              </p:ext>
            </p:extLst>
          </p:nvPr>
        </p:nvGraphicFramePr>
        <p:xfrm>
          <a:off x="5772057" y="3237802"/>
          <a:ext cx="1414956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4956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(commit)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2932733"/>
              </p:ext>
            </p:extLst>
          </p:nvPr>
        </p:nvGraphicFramePr>
        <p:xfrm>
          <a:off x="7155565" y="4232767"/>
          <a:ext cx="1296143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commit_cf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72" name="Rectangle 71"/>
          <p:cNvSpPr/>
          <p:nvPr/>
        </p:nvSpPr>
        <p:spPr>
          <a:xfrm>
            <a:off x="7371043" y="6066336"/>
            <a:ext cx="936104" cy="50405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Reservation A’</a:t>
            </a:r>
            <a:endParaRPr lang="en-US" sz="1000" dirty="0"/>
          </a:p>
        </p:txBody>
      </p:sp>
      <p:sp>
        <p:nvSpPr>
          <p:cNvPr id="114" name="円/楕円 16"/>
          <p:cNvSpPr/>
          <p:nvPr/>
        </p:nvSpPr>
        <p:spPr>
          <a:xfrm>
            <a:off x="2302430" y="1307173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Initial**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245126" y="683994"/>
            <a:ext cx="936104" cy="50405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Reservation A</a:t>
            </a:r>
            <a:endParaRPr lang="en-US" sz="1000" dirty="0"/>
          </a:p>
        </p:txBody>
      </p:sp>
      <p:sp>
        <p:nvSpPr>
          <p:cNvPr id="119" name="円/楕円 87"/>
          <p:cNvSpPr/>
          <p:nvPr/>
        </p:nvSpPr>
        <p:spPr>
          <a:xfrm flipH="1">
            <a:off x="2372940" y="5135758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Cleaning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32" name="直線矢印コネクタ 155"/>
          <p:cNvCxnSpPr>
            <a:stCxn id="9" idx="4"/>
            <a:endCxn id="119" idx="0"/>
          </p:cNvCxnSpPr>
          <p:nvPr/>
        </p:nvCxnSpPr>
        <p:spPr>
          <a:xfrm>
            <a:off x="2709751" y="3918250"/>
            <a:ext cx="23189" cy="12175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3" name="TextBox 2"/>
          <p:cNvSpPr txBox="1"/>
          <p:nvPr/>
        </p:nvSpPr>
        <p:spPr>
          <a:xfrm>
            <a:off x="5037855" y="883178"/>
            <a:ext cx="3996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 “Initial” state are as follows:</a:t>
            </a:r>
          </a:p>
          <a:p>
            <a:pPr marL="625475" lvl="1" indent="-168275">
              <a:buFont typeface="Arial"/>
              <a:buChar char="•"/>
            </a:pPr>
            <a:r>
              <a:rPr lang="en-US" sz="1400" dirty="0" smtClean="0"/>
              <a:t>UPA</a:t>
            </a:r>
            <a:r>
              <a:rPr lang="en-US" sz="1400" dirty="0" smtClean="0"/>
              <a:t>: “Reserved”, “Scheduled”, “Activated”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956144"/>
            <a:ext cx="70488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/>
            <a:r>
              <a:rPr lang="en-US" sz="1400" dirty="0" smtClean="0"/>
              <a:t>++ </a:t>
            </a:r>
            <a:r>
              <a:rPr lang="en-US" sz="1400" dirty="0"/>
              <a:t>“Committed” state MUST return to the initial state when modify request was </a:t>
            </a:r>
            <a:r>
              <a:rPr lang="en-US" sz="1400" dirty="0" smtClean="0"/>
              <a:t>issued</a:t>
            </a:r>
            <a:r>
              <a:rPr lang="en-US" sz="1400" dirty="0" smtClean="0"/>
              <a:t>.</a:t>
            </a:r>
            <a:r>
              <a:rPr lang="en-US" sz="1400" dirty="0"/>
              <a:t> </a:t>
            </a:r>
            <a:r>
              <a:rPr lang="en-US" sz="1400" dirty="0"/>
              <a:t>If the initial state was activated, then associated </a:t>
            </a:r>
            <a:r>
              <a:rPr lang="en-US" sz="1400" dirty="0" err="1"/>
              <a:t>activate_ok.nt</a:t>
            </a:r>
            <a:r>
              <a:rPr lang="en-US" sz="1400" dirty="0"/>
              <a:t>/</a:t>
            </a:r>
            <a:r>
              <a:rPr lang="en-US" sz="1400" dirty="0" err="1"/>
              <a:t>activate_ng.nt</a:t>
            </a:r>
            <a:r>
              <a:rPr lang="en-US" sz="1400" dirty="0"/>
              <a:t> will need to be generate to indicate the new modification was activated in the network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cxnSp>
        <p:nvCxnSpPr>
          <p:cNvPr id="31" name="直線矢印コネクタ 155"/>
          <p:cNvCxnSpPr>
            <a:stCxn id="126" idx="3"/>
            <a:endCxn id="119" idx="1"/>
          </p:cNvCxnSpPr>
          <p:nvPr/>
        </p:nvCxnSpPr>
        <p:spPr>
          <a:xfrm flipH="1">
            <a:off x="2987498" y="3809564"/>
            <a:ext cx="1983495" cy="143163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120696"/>
              </p:ext>
            </p:extLst>
          </p:nvPr>
        </p:nvGraphicFramePr>
        <p:xfrm>
          <a:off x="3481135" y="4212465"/>
          <a:ext cx="1414956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4956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deallocate</a:t>
                      </a:r>
                      <a:r>
                        <a:rPr kumimoji="1" lang="en-CA" altLang="ja-JP" sz="1000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9" name="Oval 38"/>
          <p:cNvSpPr/>
          <p:nvPr/>
        </p:nvSpPr>
        <p:spPr>
          <a:xfrm>
            <a:off x="414319" y="2512293"/>
            <a:ext cx="490493" cy="367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曲線コネクタ 46"/>
          <p:cNvCxnSpPr>
            <a:stCxn id="39" idx="0"/>
            <a:endCxn id="114" idx="2"/>
          </p:cNvCxnSpPr>
          <p:nvPr/>
        </p:nvCxnSpPr>
        <p:spPr>
          <a:xfrm rot="5400000" flipH="1" flipV="1">
            <a:off x="1070649" y="1280512"/>
            <a:ext cx="820699" cy="164286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曲線コネクタ 46"/>
          <p:cNvCxnSpPr>
            <a:stCxn id="119" idx="6"/>
            <a:endCxn id="39" idx="4"/>
          </p:cNvCxnSpPr>
          <p:nvPr/>
        </p:nvCxnSpPr>
        <p:spPr>
          <a:xfrm rot="10800000">
            <a:off x="659566" y="2880166"/>
            <a:ext cx="1713374" cy="2615593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390486" y="3299639"/>
            <a:ext cx="490493" cy="367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曲線コネクタ 46"/>
          <p:cNvCxnSpPr>
            <a:stCxn id="50" idx="0"/>
            <a:endCxn id="57" idx="2"/>
          </p:cNvCxnSpPr>
          <p:nvPr/>
        </p:nvCxnSpPr>
        <p:spPr>
          <a:xfrm rot="5400000" flipH="1" flipV="1">
            <a:off x="1281267" y="2214259"/>
            <a:ext cx="1439847" cy="73091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8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10897"/>
              </p:ext>
            </p:extLst>
          </p:nvPr>
        </p:nvGraphicFramePr>
        <p:xfrm>
          <a:off x="904518" y="3189824"/>
          <a:ext cx="13452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20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deallocate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_fl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modifyCancel.fl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983496"/>
              </p:ext>
            </p:extLst>
          </p:nvPr>
        </p:nvGraphicFramePr>
        <p:xfrm>
          <a:off x="254900" y="2365456"/>
          <a:ext cx="13452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20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deallocate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_cf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modifyCancel.cf</a:t>
                      </a:r>
                      <a:endParaRPr kumimoji="1" lang="en-US" altLang="ja-JP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42" name="曲線コネクタ 46"/>
          <p:cNvCxnSpPr>
            <a:stCxn id="127" idx="0"/>
            <a:endCxn id="126" idx="0"/>
          </p:cNvCxnSpPr>
          <p:nvPr/>
        </p:nvCxnSpPr>
        <p:spPr>
          <a:xfrm rot="16200000" flipV="1">
            <a:off x="6523213" y="1897344"/>
            <a:ext cx="1146" cy="2596470"/>
          </a:xfrm>
          <a:prstGeom prst="curvedConnector3">
            <a:avLst>
              <a:gd name="adj1" fmla="val 53974346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8" name="表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62185"/>
              </p:ext>
            </p:extLst>
          </p:nvPr>
        </p:nvGraphicFramePr>
        <p:xfrm>
          <a:off x="5783292" y="2347730"/>
          <a:ext cx="1444156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4156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commit_fl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modifyCommit.fl</a:t>
                      </a:r>
                      <a:endParaRPr kumimoji="1" lang="en-US" altLang="ja-JP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44" name="曲線コネクタ 46"/>
          <p:cNvCxnSpPr>
            <a:stCxn id="9" idx="7"/>
            <a:endCxn id="114" idx="6"/>
          </p:cNvCxnSpPr>
          <p:nvPr/>
        </p:nvCxnSpPr>
        <p:spPr>
          <a:xfrm rot="5400000" flipH="1" flipV="1">
            <a:off x="2231757" y="2424146"/>
            <a:ext cx="1612098" cy="146994"/>
          </a:xfrm>
          <a:prstGeom prst="curvedConnector4">
            <a:avLst>
              <a:gd name="adj1" fmla="val 18729"/>
              <a:gd name="adj2" fmla="val 907926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768646"/>
              </p:ext>
            </p:extLst>
          </p:nvPr>
        </p:nvGraphicFramePr>
        <p:xfrm>
          <a:off x="3597844" y="2074027"/>
          <a:ext cx="1428491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8491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allocate_fl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27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- Operations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212390"/>
              </p:ext>
            </p:extLst>
          </p:nvPr>
        </p:nvGraphicFramePr>
        <p:xfrm>
          <a:off x="457200" y="1600200"/>
          <a:ext cx="8229600" cy="201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632"/>
                <a:gridCol w="64499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Abbreviation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75542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modify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modify operation allows 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connection reservation to</a:t>
                      </a:r>
                      <a:r>
                        <a:rPr lang="en-US" sz="1400" baseline="0" dirty="0" smtClean="0"/>
                        <a:t> be modified.  The resources associated with the modify are only held temporarily (</a:t>
                      </a:r>
                      <a:r>
                        <a:rPr lang="en-US" sz="1400" baseline="0" dirty="0" err="1" smtClean="0"/>
                        <a:t>commit_timeout</a:t>
                      </a:r>
                      <a:r>
                        <a:rPr lang="en-US" sz="1400" baseline="0" dirty="0" smtClean="0"/>
                        <a:t>) and must be confirmed with a </a:t>
                      </a:r>
                      <a:r>
                        <a:rPr lang="en-US" sz="1400" baseline="0" dirty="0" err="1" smtClean="0"/>
                        <a:t>modifyCommit</a:t>
                      </a:r>
                      <a:r>
                        <a:rPr lang="en-US" sz="1400" baseline="0" dirty="0" smtClean="0"/>
                        <a:t> operation.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modifyCommit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</a:t>
                      </a:r>
                      <a:r>
                        <a:rPr lang="en-US" sz="1400" dirty="0" err="1" smtClean="0"/>
                        <a:t>modify</a:t>
                      </a:r>
                      <a:r>
                        <a:rPr lang="en-US" sz="1400" baseline="0" dirty="0" err="1" smtClean="0"/>
                        <a:t>Commit</a:t>
                      </a:r>
                      <a:r>
                        <a:rPr lang="en-US" sz="1400" baseline="0" dirty="0" smtClean="0"/>
                        <a:t> operation will commit a pending modified </a:t>
                      </a:r>
                      <a:r>
                        <a:rPr lang="en-US" sz="1400" baseline="0" dirty="0" smtClean="0"/>
                        <a:t>reservation.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modifyCancel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</a:t>
                      </a:r>
                      <a:r>
                        <a:rPr lang="en-US" sz="1400" dirty="0" err="1" smtClean="0"/>
                        <a:t>modify</a:t>
                      </a:r>
                      <a:r>
                        <a:rPr lang="en-US" sz="1400" baseline="0" dirty="0" err="1" smtClean="0"/>
                        <a:t>Cancel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operation will </a:t>
                      </a:r>
                      <a:r>
                        <a:rPr lang="en-US" sz="1400" baseline="0" dirty="0" smtClean="0"/>
                        <a:t>cancel a </a:t>
                      </a:r>
                      <a:r>
                        <a:rPr lang="en-US" sz="1400" baseline="0" dirty="0" smtClean="0"/>
                        <a:t>pending modified </a:t>
                      </a:r>
                      <a:r>
                        <a:rPr lang="en-US" sz="1400" baseline="0" dirty="0" smtClean="0"/>
                        <a:t>reservation and free pre-allocated resources.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879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- Messages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636379"/>
              </p:ext>
            </p:extLst>
          </p:nvPr>
        </p:nvGraphicFramePr>
        <p:xfrm>
          <a:off x="457200" y="1600200"/>
          <a:ext cx="8229600" cy="314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20"/>
                <a:gridCol w="6487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Abbreviation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rq</a:t>
                      </a:r>
                      <a:r>
                        <a:rPr lang="en-US" sz="1400" dirty="0" smtClean="0"/>
                        <a:t> (request)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RA sends the request to the PA, for example </a:t>
                      </a:r>
                      <a:r>
                        <a:rPr lang="en-US" sz="1400" dirty="0" err="1" smtClean="0"/>
                        <a:t>reserveRequest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cf</a:t>
                      </a:r>
                      <a:r>
                        <a:rPr lang="en-US" sz="1400" dirty="0" smtClean="0"/>
                        <a:t> (confirmed)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PA sends this positive operation response message (such as </a:t>
                      </a:r>
                      <a:r>
                        <a:rPr lang="en-US" sz="1400" dirty="0" err="1" smtClean="0"/>
                        <a:t>reserveConfirmed</a:t>
                      </a:r>
                      <a:r>
                        <a:rPr lang="en-US" sz="1400" dirty="0" smtClean="0"/>
                        <a:t>) to the Requester NSA that issued the original request message (</a:t>
                      </a:r>
                      <a:r>
                        <a:rPr lang="en-US" sz="1400" dirty="0" err="1" smtClean="0"/>
                        <a:t>reserveRequest</a:t>
                      </a:r>
                      <a:r>
                        <a:rPr lang="en-US" sz="1400" dirty="0" smtClean="0"/>
                        <a:t>).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fl</a:t>
                      </a:r>
                      <a:r>
                        <a:rPr lang="en-US" sz="1400" dirty="0" smtClean="0"/>
                        <a:t> (failed)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Provider NSA sends this negative operation response message (such as </a:t>
                      </a:r>
                      <a:r>
                        <a:rPr lang="en-US" sz="1400" dirty="0" err="1" smtClean="0"/>
                        <a:t>reserveFailed</a:t>
                      </a:r>
                      <a:r>
                        <a:rPr lang="en-US" sz="1400" dirty="0" smtClean="0"/>
                        <a:t>) to the Requester NSA that issued the original request message (</a:t>
                      </a:r>
                      <a:r>
                        <a:rPr lang="en-US" sz="1400" dirty="0" err="1" smtClean="0"/>
                        <a:t>reserveRequest</a:t>
                      </a:r>
                      <a:r>
                        <a:rPr lang="en-US" sz="1400" dirty="0" smtClean="0"/>
                        <a:t>).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nt</a:t>
                      </a:r>
                      <a:r>
                        <a:rPr lang="en-US" sz="1400" dirty="0" smtClean="0"/>
                        <a:t> (notification)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 Provider NSA can send an unsolicited messages to the RA (or notification) to communicate to the RA a local event in the PA that resulted in an autonomous  state transition in the state machine.  An example of this is the “</a:t>
                      </a:r>
                      <a:r>
                        <a:rPr lang="en-US" sz="1400" dirty="0" err="1" smtClean="0"/>
                        <a:t>activate_ok.nt</a:t>
                      </a:r>
                      <a:r>
                        <a:rPr lang="en-US" sz="1400" dirty="0" smtClean="0"/>
                        <a:t>” and “</a:t>
                      </a:r>
                      <a:r>
                        <a:rPr lang="en-US" sz="1400" dirty="0" err="1" smtClean="0"/>
                        <a:t>activate_ng.nt</a:t>
                      </a:r>
                      <a:r>
                        <a:rPr lang="en-US" sz="1400" dirty="0" smtClean="0"/>
                        <a:t>” notify messages sent from the PA to the RA to indicate a success or failure of the circuit setup in the PA.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846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- Notifications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093514"/>
              </p:ext>
            </p:extLst>
          </p:nvPr>
        </p:nvGraphicFramePr>
        <p:xfrm>
          <a:off x="457200" y="1600200"/>
          <a:ext cx="8229600" cy="1925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20"/>
                <a:gridCol w="6487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Abbreviation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fcd_end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forcedEnd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This notification is reported by the PA to the RA to notify that the PA has forced a termination of the reservation.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activate_ok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This notification is reported by the PA to the RA to notify that the PA has successfully activated the network resources associated</a:t>
                      </a:r>
                      <a:r>
                        <a:rPr lang="en-US" sz="1400" baseline="0" dirty="0" smtClean="0"/>
                        <a:t> with a</a:t>
                      </a:r>
                      <a:r>
                        <a:rPr lang="en-US" sz="1400" dirty="0" smtClean="0"/>
                        <a:t> reservation.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activate_ng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This notification is reported by the PA to the RA to notify that the PA has failed to activate the network resources associated</a:t>
                      </a:r>
                      <a:r>
                        <a:rPr lang="en-US" sz="1400" baseline="0" dirty="0" smtClean="0"/>
                        <a:t> with a</a:t>
                      </a:r>
                      <a:r>
                        <a:rPr lang="en-US" sz="1400" dirty="0" smtClean="0"/>
                        <a:t> reservation.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123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Terminology – NRM operations/events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647271"/>
              </p:ext>
            </p:extLst>
          </p:nvPr>
        </p:nvGraphicFramePr>
        <p:xfrm>
          <a:off x="457200" y="1600200"/>
          <a:ext cx="8229600" cy="4003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720"/>
                <a:gridCol w="6487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Abbreviation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(allocate)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local NRM must perform a</a:t>
                      </a:r>
                      <a:r>
                        <a:rPr lang="en-US" sz="1400" baseline="0" dirty="0" smtClean="0"/>
                        <a:t>n internal </a:t>
                      </a:r>
                      <a:r>
                        <a:rPr lang="en-US" sz="1400" baseline="0" dirty="0" smtClean="0"/>
                        <a:t>allocate operation to reserve any additional resources needed for the modify of the reservation.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allocate_cf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result</a:t>
                      </a:r>
                      <a:r>
                        <a:rPr lang="en-US" sz="1400" baseline="0" dirty="0" smtClean="0"/>
                        <a:t> of the local NRM </a:t>
                      </a:r>
                      <a:r>
                        <a:rPr lang="en-US" sz="1400" baseline="0" dirty="0" smtClean="0"/>
                        <a:t>allocate operation </a:t>
                      </a:r>
                      <a:r>
                        <a:rPr lang="en-US" sz="1400" baseline="0" dirty="0" smtClean="0"/>
                        <a:t>was successful.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allocate_fl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result</a:t>
                      </a:r>
                      <a:r>
                        <a:rPr lang="en-US" sz="1400" baseline="0" dirty="0" smtClean="0"/>
                        <a:t> of the local NRM </a:t>
                      </a:r>
                      <a:r>
                        <a:rPr lang="en-US" sz="1400" baseline="0" dirty="0" smtClean="0"/>
                        <a:t>allocation operation </a:t>
                      </a:r>
                      <a:r>
                        <a:rPr lang="en-US" sz="1400" baseline="0" dirty="0" smtClean="0"/>
                        <a:t>was a failure.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(commit)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local NRM must perform a</a:t>
                      </a:r>
                      <a:r>
                        <a:rPr lang="en-US" sz="1400" baseline="0" dirty="0" smtClean="0"/>
                        <a:t>n internal commit operation for either a pending reserve or modify operation.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commit_cf</a:t>
                      </a:r>
                      <a:r>
                        <a:rPr lang="en-US" sz="1400" dirty="0" smtClean="0"/>
                        <a:t>)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result</a:t>
                      </a:r>
                      <a:r>
                        <a:rPr lang="en-US" sz="1400" baseline="0" dirty="0" smtClean="0"/>
                        <a:t> of the local NRM commit operation was successful.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commit_fl</a:t>
                      </a:r>
                      <a:r>
                        <a:rPr lang="en-US" sz="14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result</a:t>
                      </a:r>
                      <a:r>
                        <a:rPr lang="en-US" sz="1400" baseline="0" dirty="0" smtClean="0"/>
                        <a:t> of the local NRM commit operation was a failure.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deallocate</a:t>
                      </a:r>
                      <a:r>
                        <a:rPr lang="en-US" sz="1400" dirty="0" smtClean="0"/>
                        <a:t>)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</a:t>
                      </a:r>
                      <a:r>
                        <a:rPr lang="en-US" sz="1400" dirty="0" smtClean="0"/>
                        <a:t>modify was cancelled and </a:t>
                      </a:r>
                      <a:r>
                        <a:rPr lang="en-US" sz="1400" dirty="0" smtClean="0"/>
                        <a:t>the local NRM must clean up any associated resources.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deallocate_cf</a:t>
                      </a:r>
                      <a:r>
                        <a:rPr lang="en-US" sz="1400" dirty="0" smtClean="0"/>
                        <a:t>)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de-allocate of modify resources was successful.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deallocate_fl</a:t>
                      </a:r>
                      <a:r>
                        <a:rPr lang="en-US" sz="1400" dirty="0" smtClean="0"/>
                        <a:t>)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de-allocate of modify resources </a:t>
                      </a:r>
                      <a:r>
                        <a:rPr lang="en-US" sz="1400" dirty="0" smtClean="0"/>
                        <a:t>failed.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764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Modify– </a:t>
            </a:r>
            <a:r>
              <a:rPr lang="en-US" dirty="0"/>
              <a:t>Phase </a:t>
            </a:r>
            <a:r>
              <a:rPr lang="en-US" dirty="0" smtClean="0"/>
              <a:t>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A </a:t>
            </a:r>
            <a:r>
              <a:rPr lang="en-US" sz="1800" b="1" i="1" dirty="0" err="1" smtClean="0">
                <a:solidFill>
                  <a:srgbClr val="5DAD41"/>
                </a:solidFill>
              </a:rPr>
              <a:t>modifyRequest</a:t>
            </a:r>
            <a:r>
              <a:rPr lang="en-US" sz="1800" dirty="0" smtClean="0">
                <a:solidFill>
                  <a:srgbClr val="5DAD41"/>
                </a:solidFill>
              </a:rPr>
              <a:t> </a:t>
            </a:r>
            <a:r>
              <a:rPr lang="en-US" sz="1800" dirty="0" smtClean="0"/>
              <a:t>is </a:t>
            </a:r>
            <a:r>
              <a:rPr lang="en-US" sz="1800" dirty="0"/>
              <a:t>issued </a:t>
            </a:r>
            <a:r>
              <a:rPr lang="en-US" sz="1800" dirty="0" smtClean="0"/>
              <a:t>down the tree to </a:t>
            </a:r>
            <a:r>
              <a:rPr lang="en-US" sz="1800" dirty="0"/>
              <a:t>check the feasibility of the desired </a:t>
            </a:r>
            <a:r>
              <a:rPr lang="en-US" sz="1800" dirty="0" smtClean="0"/>
              <a:t>reservation modification, and to </a:t>
            </a:r>
            <a:r>
              <a:rPr lang="en-US" sz="1800" dirty="0"/>
              <a:t>reserve any </a:t>
            </a:r>
            <a:r>
              <a:rPr lang="en-US" sz="1800" dirty="0" smtClean="0"/>
              <a:t>network </a:t>
            </a:r>
            <a:r>
              <a:rPr lang="en-US" sz="1800" dirty="0"/>
              <a:t>resources associated with the </a:t>
            </a:r>
            <a:r>
              <a:rPr lang="en-US" sz="1800" dirty="0" smtClean="0"/>
              <a:t>request.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</a:t>
            </a:r>
            <a:r>
              <a:rPr lang="en-US" sz="1800" dirty="0" err="1" smtClean="0"/>
              <a:t>commit_timeout</a:t>
            </a:r>
            <a:r>
              <a:rPr lang="en-US" sz="1800" dirty="0" smtClean="0"/>
              <a:t> timer is started.</a:t>
            </a:r>
          </a:p>
          <a:p>
            <a:r>
              <a:rPr lang="en-US" sz="1800" dirty="0" smtClean="0"/>
              <a:t>A </a:t>
            </a:r>
            <a:r>
              <a:rPr lang="en-US" sz="1800" b="1" i="1" dirty="0" err="1" smtClean="0">
                <a:solidFill>
                  <a:srgbClr val="5DAD41"/>
                </a:solidFill>
              </a:rPr>
              <a:t>modifyConfirm</a:t>
            </a:r>
            <a:r>
              <a:rPr lang="en-US" sz="1800" dirty="0" smtClean="0">
                <a:solidFill>
                  <a:srgbClr val="5DAD41"/>
                </a:solidFill>
              </a:rPr>
              <a:t> </a:t>
            </a:r>
            <a:r>
              <a:rPr lang="en-US" sz="1800" dirty="0"/>
              <a:t>message will be sent back to the requester if the requested </a:t>
            </a:r>
            <a:r>
              <a:rPr lang="en-US" sz="1800" dirty="0" smtClean="0"/>
              <a:t>reservation modification is </a:t>
            </a:r>
            <a:r>
              <a:rPr lang="en-US" sz="1800" dirty="0"/>
              <a:t>possible, and as an acknowledgment to successfully securing any </a:t>
            </a:r>
            <a:r>
              <a:rPr lang="en-US" sz="1800" dirty="0" smtClean="0"/>
              <a:t>required network resources.</a:t>
            </a:r>
          </a:p>
          <a:p>
            <a:r>
              <a:rPr lang="en-US" sz="1800" dirty="0" smtClean="0"/>
              <a:t>A </a:t>
            </a:r>
            <a:r>
              <a:rPr lang="en-US" sz="1800" b="1" i="1" dirty="0" err="1" smtClean="0">
                <a:solidFill>
                  <a:srgbClr val="5DAD41"/>
                </a:solidFill>
              </a:rPr>
              <a:t>modifiedFailed</a:t>
            </a:r>
            <a:r>
              <a:rPr lang="en-US" sz="1800" dirty="0" smtClean="0">
                <a:solidFill>
                  <a:srgbClr val="5DAD41"/>
                </a:solidFill>
              </a:rPr>
              <a:t> </a:t>
            </a:r>
            <a:r>
              <a:rPr lang="en-US" sz="1800" dirty="0"/>
              <a:t>message will be sent back to the requester if the requested </a:t>
            </a:r>
            <a:r>
              <a:rPr lang="en-US" sz="1800" dirty="0" smtClean="0"/>
              <a:t>reservation modification is </a:t>
            </a:r>
            <a:r>
              <a:rPr lang="en-US" sz="1800" dirty="0"/>
              <a:t>not </a:t>
            </a:r>
            <a:r>
              <a:rPr lang="en-US" sz="1800" dirty="0" smtClean="0"/>
              <a:t>possible, and the reservation is returned to its original pre-modification state.</a:t>
            </a:r>
          </a:p>
          <a:p>
            <a:r>
              <a:rPr lang="en-US" sz="1800" dirty="0" smtClean="0"/>
              <a:t>On successful completion of phase </a:t>
            </a:r>
            <a:r>
              <a:rPr lang="en-US" sz="1800" dirty="0"/>
              <a:t>one the original reservation is still preserved, </a:t>
            </a:r>
            <a:r>
              <a:rPr lang="en-US" sz="1800" dirty="0" smtClean="0"/>
              <a:t>however, any resources associated with the requested reservation change are </a:t>
            </a:r>
            <a:r>
              <a:rPr lang="en-US" sz="1800" dirty="0"/>
              <a:t>pre-</a:t>
            </a:r>
            <a:r>
              <a:rPr lang="en-US" sz="1800" dirty="0" smtClean="0"/>
              <a:t>allocated on all participating NSA and will be held until </a:t>
            </a:r>
            <a:r>
              <a:rPr lang="en-US" sz="1800" dirty="0"/>
              <a:t>the </a:t>
            </a:r>
            <a:r>
              <a:rPr lang="en-US" sz="1800" dirty="0" smtClean="0"/>
              <a:t>commit timer expires, or until a </a:t>
            </a:r>
            <a:r>
              <a:rPr lang="en-US" sz="1800" b="1" i="1" dirty="0" err="1">
                <a:solidFill>
                  <a:srgbClr val="5DAD41"/>
                </a:solidFill>
              </a:rPr>
              <a:t>modifyCancel</a:t>
            </a:r>
            <a:r>
              <a:rPr lang="en-US" sz="1800" b="1" i="1" dirty="0">
                <a:solidFill>
                  <a:srgbClr val="5DAD41"/>
                </a:solidFill>
              </a:rPr>
              <a:t> </a:t>
            </a:r>
            <a:r>
              <a:rPr lang="en-US" sz="1800" b="1" i="1" dirty="0" smtClean="0">
                <a:solidFill>
                  <a:srgbClr val="5DAD41"/>
                </a:solidFill>
              </a:rPr>
              <a:t> </a:t>
            </a:r>
            <a:r>
              <a:rPr lang="en-US" sz="1800" dirty="0" smtClean="0"/>
              <a:t>or a</a:t>
            </a:r>
            <a:r>
              <a:rPr lang="en-US" sz="1800" b="1" i="1" dirty="0" smtClean="0">
                <a:solidFill>
                  <a:srgbClr val="5DAD41"/>
                </a:solidFill>
              </a:rPr>
              <a:t> </a:t>
            </a:r>
            <a:r>
              <a:rPr lang="en-US" sz="1800" b="1" i="1" dirty="0" err="1" smtClean="0">
                <a:solidFill>
                  <a:srgbClr val="5DAD41"/>
                </a:solidFill>
              </a:rPr>
              <a:t>modifyCommit</a:t>
            </a:r>
            <a:r>
              <a:rPr lang="en-US" sz="1800" dirty="0" smtClean="0">
                <a:solidFill>
                  <a:srgbClr val="5DAD41"/>
                </a:solidFill>
              </a:rPr>
              <a:t> </a:t>
            </a:r>
            <a:r>
              <a:rPr lang="en-US" sz="1800" dirty="0" smtClean="0"/>
              <a:t>operation is received.</a:t>
            </a:r>
          </a:p>
          <a:p>
            <a:r>
              <a:rPr lang="en-US" sz="1800" dirty="0" smtClean="0"/>
              <a:t>If </a:t>
            </a:r>
            <a:r>
              <a:rPr lang="en-US" sz="1800" dirty="0"/>
              <a:t>the first phase ends in failure then the original reservation is </a:t>
            </a:r>
            <a:r>
              <a:rPr lang="en-US" sz="1800" dirty="0" smtClean="0"/>
              <a:t>preserved, and will remain in its pre-modification state.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8276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modifyCommitRequest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is issued down the tree to </a:t>
            </a:r>
            <a:r>
              <a:rPr lang="en-US" dirty="0" smtClean="0"/>
              <a:t>commit the reservation modification.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modifyCommitConfirm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the requested </a:t>
            </a:r>
            <a:r>
              <a:rPr lang="en-US" dirty="0" smtClean="0"/>
              <a:t>modification commit </a:t>
            </a:r>
            <a:r>
              <a:rPr lang="en-US" dirty="0"/>
              <a:t>is </a:t>
            </a:r>
            <a:r>
              <a:rPr lang="en-US" dirty="0" smtClean="0"/>
              <a:t>successful, </a:t>
            </a:r>
            <a:r>
              <a:rPr lang="en-US" dirty="0"/>
              <a:t>and </a:t>
            </a:r>
            <a:r>
              <a:rPr lang="en-US" dirty="0" smtClean="0"/>
              <a:t>the modified schedule is in effect.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modifyCommitFailed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the </a:t>
            </a:r>
            <a:r>
              <a:rPr lang="en-US" dirty="0" smtClean="0"/>
              <a:t>modification commit is </a:t>
            </a:r>
            <a:r>
              <a:rPr lang="en-US" dirty="0"/>
              <a:t>not </a:t>
            </a:r>
            <a:r>
              <a:rPr lang="en-US" dirty="0" smtClean="0"/>
              <a:t>possible (would not be due to lack of resources).</a:t>
            </a:r>
            <a:endParaRPr lang="en-US" dirty="0"/>
          </a:p>
          <a:p>
            <a:r>
              <a:rPr lang="en-US" dirty="0"/>
              <a:t>At successful completion of the </a:t>
            </a:r>
            <a:r>
              <a:rPr lang="en-US" dirty="0" smtClean="0"/>
              <a:t>second phase </a:t>
            </a:r>
            <a:r>
              <a:rPr lang="en-US" dirty="0"/>
              <a:t>the original reservation </a:t>
            </a:r>
            <a:r>
              <a:rPr lang="en-US" dirty="0" smtClean="0"/>
              <a:t>has been replaced with the modified version.</a:t>
            </a:r>
          </a:p>
          <a:p>
            <a:r>
              <a:rPr lang="en-US" dirty="0" smtClean="0"/>
              <a:t>If the second phase ends in failure then a critical error has occurred and the reservation is in an indeterminate state within the network.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41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Cancelling a Modification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modification can be backed out </a:t>
            </a:r>
            <a:r>
              <a:rPr lang="en-US" dirty="0" smtClean="0"/>
              <a:t>if </a:t>
            </a:r>
            <a:r>
              <a:rPr lang="en-US" dirty="0" smtClean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modifyCancelRequest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is issued down the tree to </a:t>
            </a:r>
            <a:r>
              <a:rPr lang="en-US" dirty="0" smtClean="0"/>
              <a:t>stop the reservation modification.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modifyCancelConfirm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</a:t>
            </a:r>
            <a:r>
              <a:rPr lang="en-US" dirty="0" smtClean="0"/>
              <a:t>cancellation of the </a:t>
            </a:r>
            <a:r>
              <a:rPr lang="en-US" dirty="0"/>
              <a:t>requested </a:t>
            </a:r>
            <a:r>
              <a:rPr lang="en-US" dirty="0" smtClean="0"/>
              <a:t>modification is successful.</a:t>
            </a:r>
            <a:endParaRPr lang="en-US" dirty="0"/>
          </a:p>
          <a:p>
            <a:r>
              <a:rPr lang="en-US" dirty="0"/>
              <a:t>A </a:t>
            </a:r>
            <a:r>
              <a:rPr lang="en-US" b="1" i="1" dirty="0" err="1" smtClean="0">
                <a:solidFill>
                  <a:srgbClr val="5DAD41"/>
                </a:solidFill>
              </a:rPr>
              <a:t>modifyCancelFailed</a:t>
            </a:r>
            <a:r>
              <a:rPr lang="en-US" dirty="0" smtClean="0">
                <a:solidFill>
                  <a:srgbClr val="5DAD41"/>
                </a:solidFill>
              </a:rPr>
              <a:t> </a:t>
            </a:r>
            <a:r>
              <a:rPr lang="en-US" dirty="0"/>
              <a:t>message will be sent back to the requester if the </a:t>
            </a:r>
            <a:r>
              <a:rPr lang="en-US" dirty="0" smtClean="0"/>
              <a:t>modification cancel is </a:t>
            </a:r>
            <a:r>
              <a:rPr lang="en-US" dirty="0"/>
              <a:t>not </a:t>
            </a:r>
            <a:r>
              <a:rPr lang="en-US" dirty="0" smtClean="0"/>
              <a:t>possible (improper state or communication error).</a:t>
            </a:r>
            <a:endParaRPr lang="en-US" dirty="0"/>
          </a:p>
          <a:p>
            <a:r>
              <a:rPr lang="en-US" dirty="0" smtClean="0"/>
              <a:t>A cancel can only be issued against a reservation if there is a pending modification on the reservation that has not already been committed, or is in the process of committing.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81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4463118" y="2554508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7201812" y="4619070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Committed++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4"/>
            <a:endCxn id="126" idx="0"/>
          </p:cNvCxnSpPr>
          <p:nvPr/>
        </p:nvCxnSpPr>
        <p:spPr>
          <a:xfrm>
            <a:off x="4823118" y="3274508"/>
            <a:ext cx="603" cy="1363910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19" idx="6"/>
            <a:endCxn id="39" idx="4"/>
          </p:cNvCxnSpPr>
          <p:nvPr/>
        </p:nvCxnSpPr>
        <p:spPr>
          <a:xfrm rot="10800000">
            <a:off x="848761" y="4167998"/>
            <a:ext cx="1051986" cy="841711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>
            <a:stCxn id="114" idx="6"/>
            <a:endCxn id="9" idx="2"/>
          </p:cNvCxnSpPr>
          <p:nvPr/>
        </p:nvCxnSpPr>
        <p:spPr>
          <a:xfrm>
            <a:off x="2669891" y="2909834"/>
            <a:ext cx="1793227" cy="4674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4463721" y="463841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Allocated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7237893" y="2500708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Committing</a:t>
            </a:r>
            <a:endParaRPr kumimoji="1" lang="en-US" altLang="ja-JP" sz="1000" dirty="0" smtClean="0">
              <a:solidFill>
                <a:prstClr val="white"/>
              </a:solidFill>
            </a:endParaRPr>
          </a:p>
        </p:txBody>
      </p:sp>
      <p:cxnSp>
        <p:nvCxnSpPr>
          <p:cNvPr id="150" name="直線矢印コネクタ 159"/>
          <p:cNvCxnSpPr>
            <a:stCxn id="126" idx="6"/>
            <a:endCxn id="127" idx="3"/>
          </p:cNvCxnSpPr>
          <p:nvPr/>
        </p:nvCxnSpPr>
        <p:spPr>
          <a:xfrm flipV="1">
            <a:off x="5183721" y="3115266"/>
            <a:ext cx="2159614" cy="1883152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4"/>
            <a:endCxn id="17" idx="0"/>
          </p:cNvCxnSpPr>
          <p:nvPr/>
        </p:nvCxnSpPr>
        <p:spPr>
          <a:xfrm>
            <a:off x="7597893" y="3220708"/>
            <a:ext cx="8356" cy="1398362"/>
          </a:xfrm>
          <a:prstGeom prst="straightConnector1">
            <a:avLst/>
          </a:prstGeom>
          <a:ln w="19050"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477344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Two Phase Modify - </a:t>
            </a:r>
            <a:r>
              <a:rPr lang="en-US" sz="2400" dirty="0" err="1">
                <a:cs typeface="Arial"/>
              </a:rPr>
              <a:t>uRA</a:t>
            </a:r>
            <a:r>
              <a:rPr lang="en-US" sz="2400" dirty="0">
                <a:cs typeface="Arial"/>
              </a:rPr>
              <a:t>/Aggregator -  (Utrecht </a:t>
            </a:r>
            <a:r>
              <a:rPr lang="en-US" sz="2400" dirty="0" smtClean="0">
                <a:cs typeface="Arial"/>
              </a:rPr>
              <a:t>v3)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123222"/>
              </p:ext>
            </p:extLst>
          </p:nvPr>
        </p:nvGraphicFramePr>
        <p:xfrm>
          <a:off x="3044165" y="2583018"/>
          <a:ext cx="107851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04571"/>
              </p:ext>
            </p:extLst>
          </p:nvPr>
        </p:nvGraphicFramePr>
        <p:xfrm>
          <a:off x="4344041" y="3615081"/>
          <a:ext cx="908881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8881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5536"/>
              </p:ext>
            </p:extLst>
          </p:nvPr>
        </p:nvGraphicFramePr>
        <p:xfrm>
          <a:off x="5432570" y="3621482"/>
          <a:ext cx="132364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364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表 1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003630"/>
              </p:ext>
            </p:extLst>
          </p:nvPr>
        </p:nvGraphicFramePr>
        <p:xfrm>
          <a:off x="6940475" y="3608993"/>
          <a:ext cx="1296143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72" name="Rectangle 71"/>
          <p:cNvSpPr/>
          <p:nvPr/>
        </p:nvSpPr>
        <p:spPr>
          <a:xfrm>
            <a:off x="7122633" y="5542718"/>
            <a:ext cx="936104" cy="50405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Reservation A’</a:t>
            </a:r>
            <a:endParaRPr lang="en-US" sz="1000" dirty="0"/>
          </a:p>
        </p:txBody>
      </p:sp>
      <p:sp>
        <p:nvSpPr>
          <p:cNvPr id="114" name="円/楕円 16"/>
          <p:cNvSpPr/>
          <p:nvPr/>
        </p:nvSpPr>
        <p:spPr>
          <a:xfrm>
            <a:off x="1861018" y="2525413"/>
            <a:ext cx="808873" cy="768841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Initial**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896550" y="1928154"/>
            <a:ext cx="936104" cy="50405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Reservation A</a:t>
            </a:r>
            <a:endParaRPr lang="en-US" sz="1000" dirty="0"/>
          </a:p>
        </p:txBody>
      </p:sp>
      <p:sp>
        <p:nvSpPr>
          <p:cNvPr id="119" name="円/楕円 87"/>
          <p:cNvSpPr/>
          <p:nvPr/>
        </p:nvSpPr>
        <p:spPr>
          <a:xfrm flipH="1">
            <a:off x="1900747" y="4649708"/>
            <a:ext cx="720000" cy="720000"/>
          </a:xfrm>
          <a:prstGeom prst="ellipse">
            <a:avLst/>
          </a:prstGeom>
          <a:solidFill>
            <a:srgbClr val="99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Cleaning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91072" y="5500151"/>
            <a:ext cx="65638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** “Initial” state are as follows:</a:t>
            </a:r>
          </a:p>
          <a:p>
            <a:pPr marL="625475" lvl="1" indent="-168275">
              <a:buFont typeface="Arial"/>
              <a:buChar char="•"/>
            </a:pPr>
            <a:r>
              <a:rPr lang="en-US" sz="1400" dirty="0" err="1" smtClean="0"/>
              <a:t>uRA</a:t>
            </a:r>
            <a:r>
              <a:rPr lang="en-US" sz="1400" dirty="0" smtClean="0"/>
              <a:t>/Aggregator: “Reserved”, “Activated</a:t>
            </a:r>
            <a:r>
              <a:rPr lang="en-US" sz="1400" dirty="0" smtClean="0"/>
              <a:t>”</a:t>
            </a:r>
            <a:endParaRPr lang="en-US" sz="1400" dirty="0"/>
          </a:p>
          <a:p>
            <a:pPr marL="268288" indent="-268288"/>
            <a:r>
              <a:rPr lang="en-US" sz="1400" dirty="0"/>
              <a:t>++ “Committed” state MUST return to the initial state when modify request was issued</a:t>
            </a:r>
            <a:r>
              <a:rPr lang="en-US" sz="1400" dirty="0" smtClean="0"/>
              <a:t>.  If the initial state was activated, </a:t>
            </a:r>
            <a:r>
              <a:rPr lang="en-US" sz="1400" dirty="0"/>
              <a:t>then associated </a:t>
            </a:r>
            <a:r>
              <a:rPr lang="en-US" sz="1400" dirty="0" err="1" smtClean="0"/>
              <a:t>activate_ok.nt</a:t>
            </a:r>
            <a:r>
              <a:rPr lang="en-US" sz="1400" dirty="0"/>
              <a:t>/</a:t>
            </a:r>
            <a:r>
              <a:rPr lang="en-US" sz="1400" dirty="0" err="1" smtClean="0"/>
              <a:t>activate_ng.nt</a:t>
            </a:r>
            <a:r>
              <a:rPr lang="en-US" sz="1400" dirty="0" smtClean="0"/>
              <a:t> will need to be generate to indicate the new modification was activated in the network.</a:t>
            </a:r>
            <a:endParaRPr lang="en-US" sz="1400" dirty="0"/>
          </a:p>
        </p:txBody>
      </p:sp>
      <p:cxnSp>
        <p:nvCxnSpPr>
          <p:cNvPr id="31" name="直線矢印コネクタ 155"/>
          <p:cNvCxnSpPr>
            <a:stCxn id="126" idx="2"/>
            <a:endCxn id="119" idx="2"/>
          </p:cNvCxnSpPr>
          <p:nvPr/>
        </p:nvCxnSpPr>
        <p:spPr>
          <a:xfrm flipH="1">
            <a:off x="2620747" y="4998418"/>
            <a:ext cx="1842974" cy="1129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表 1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935800"/>
              </p:ext>
            </p:extLst>
          </p:nvPr>
        </p:nvGraphicFramePr>
        <p:xfrm>
          <a:off x="2843658" y="4601550"/>
          <a:ext cx="13477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7710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92" name="直線矢印コネクタ 155"/>
          <p:cNvCxnSpPr>
            <a:stCxn id="119" idx="0"/>
            <a:endCxn id="114" idx="4"/>
          </p:cNvCxnSpPr>
          <p:nvPr/>
        </p:nvCxnSpPr>
        <p:spPr>
          <a:xfrm flipV="1">
            <a:off x="2260747" y="3294254"/>
            <a:ext cx="4708" cy="135545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924932"/>
              </p:ext>
            </p:extLst>
          </p:nvPr>
        </p:nvGraphicFramePr>
        <p:xfrm>
          <a:off x="1584621" y="3691282"/>
          <a:ext cx="13452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20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modifyCancel.fl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modifyCancel.fl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39" name="Oval 38"/>
          <p:cNvSpPr/>
          <p:nvPr/>
        </p:nvSpPr>
        <p:spPr>
          <a:xfrm>
            <a:off x="603514" y="3800125"/>
            <a:ext cx="490493" cy="367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曲線コネクタ 46"/>
          <p:cNvCxnSpPr>
            <a:stCxn id="39" idx="0"/>
            <a:endCxn id="114" idx="2"/>
          </p:cNvCxnSpPr>
          <p:nvPr/>
        </p:nvCxnSpPr>
        <p:spPr>
          <a:xfrm rot="5400000" flipH="1" flipV="1">
            <a:off x="909744" y="2848852"/>
            <a:ext cx="890291" cy="1012257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8" name="表 2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089447"/>
              </p:ext>
            </p:extLst>
          </p:nvPr>
        </p:nvGraphicFramePr>
        <p:xfrm>
          <a:off x="169089" y="3696305"/>
          <a:ext cx="134520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5200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modifyCancel.cf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modifyCancel.cf</a:t>
                      </a:r>
                      <a:endParaRPr kumimoji="1" lang="en-US" altLang="ja-JP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64" name="曲線コネクタ 46"/>
          <p:cNvCxnSpPr>
            <a:stCxn id="9" idx="0"/>
            <a:endCxn id="114" idx="7"/>
          </p:cNvCxnSpPr>
          <p:nvPr/>
        </p:nvCxnSpPr>
        <p:spPr>
          <a:xfrm rot="16200000" flipH="1" flipV="1">
            <a:off x="3645526" y="1460415"/>
            <a:ext cx="83499" cy="2271684"/>
          </a:xfrm>
          <a:prstGeom prst="curvedConnector3">
            <a:avLst>
              <a:gd name="adj1" fmla="val -55696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表 1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028787"/>
              </p:ext>
            </p:extLst>
          </p:nvPr>
        </p:nvGraphicFramePr>
        <p:xfrm>
          <a:off x="3042489" y="1682098"/>
          <a:ext cx="1331398" cy="787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1398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8" name="Oval 67"/>
          <p:cNvSpPr/>
          <p:nvPr/>
        </p:nvSpPr>
        <p:spPr>
          <a:xfrm>
            <a:off x="4773415" y="963085"/>
            <a:ext cx="490493" cy="367872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曲線コネクタ 46"/>
          <p:cNvCxnSpPr>
            <a:stCxn id="127" idx="0"/>
            <a:endCxn id="68" idx="6"/>
          </p:cNvCxnSpPr>
          <p:nvPr/>
        </p:nvCxnSpPr>
        <p:spPr>
          <a:xfrm rot="16200000" flipV="1">
            <a:off x="5754058" y="656872"/>
            <a:ext cx="1353687" cy="2333985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曲線コネクタ 46"/>
          <p:cNvCxnSpPr>
            <a:stCxn id="68" idx="2"/>
            <a:endCxn id="114" idx="0"/>
          </p:cNvCxnSpPr>
          <p:nvPr/>
        </p:nvCxnSpPr>
        <p:spPr>
          <a:xfrm rot="10800000" flipV="1">
            <a:off x="2265455" y="1147021"/>
            <a:ext cx="2507960" cy="1378392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8" name="表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774707"/>
              </p:ext>
            </p:extLst>
          </p:nvPr>
        </p:nvGraphicFramePr>
        <p:xfrm>
          <a:off x="4363420" y="751680"/>
          <a:ext cx="1444156" cy="7871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4156"/>
              </a:tblGrid>
              <a:tr h="1342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modifyCommit.fl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modifyCancel.rq</a:t>
                      </a:r>
                      <a:endParaRPr kumimoji="1" lang="ja-JP" altLang="en-US" sz="1000" dirty="0" smtClean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165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31612</TotalTime>
  <Words>1162</Words>
  <Application>Microsoft Macintosh PowerPoint</Application>
  <PresentationFormat>On-screen Show (4:3)</PresentationFormat>
  <Paragraphs>144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Network Services Interface CS State Machine (Utrecht v3)</vt:lpstr>
      <vt:lpstr>Terminology - Operations</vt:lpstr>
      <vt:lpstr>Terminology - Messages</vt:lpstr>
      <vt:lpstr>Terminology - Notifications</vt:lpstr>
      <vt:lpstr>Terminology – NRM operations/events</vt:lpstr>
      <vt:lpstr>Modify– Phase One</vt:lpstr>
      <vt:lpstr>Phase Two</vt:lpstr>
      <vt:lpstr>Cancelling a Modification Change</vt:lpstr>
      <vt:lpstr>Two Phase Modify - uRA/Aggregator -  (Utrecht v3)</vt:lpstr>
      <vt:lpstr>Two Phase Modify – uPA -  (Utrecht v3)</vt:lpstr>
    </vt:vector>
  </TitlesOfParts>
  <Manager/>
  <Company> SURFnet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Modify operation proposal</dc:title>
  <dc:subject/>
  <dc:creator>John MacAuley</dc:creator>
  <cp:keywords/>
  <dc:description/>
  <cp:lastModifiedBy>John MacAuley</cp:lastModifiedBy>
  <cp:revision>231</cp:revision>
  <cp:lastPrinted>2012-06-21T13:23:44Z</cp:lastPrinted>
  <dcterms:created xsi:type="dcterms:W3CDTF">2012-07-02T15:47:13Z</dcterms:created>
  <dcterms:modified xsi:type="dcterms:W3CDTF">2012-07-06T14:27:02Z</dcterms:modified>
  <cp:category/>
</cp:coreProperties>
</file>