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8" r:id="rId10"/>
    <p:sldId id="269" r:id="rId11"/>
    <p:sldId id="270" r:id="rId12"/>
    <p:sldId id="271" r:id="rId13"/>
    <p:sldId id="273" r:id="rId14"/>
    <p:sldId id="274" r:id="rId15"/>
    <p:sldId id="272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52BDA-8CA6-4BC1-BD26-028D3702C621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1C908-8489-4178-9B9B-62974A8972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514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C908-8489-4178-9B9B-62974A89720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248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8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8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7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6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4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0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8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6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58EE-860A-F647-9B6E-B4FD53F779F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DA6AE-55C7-834F-BBEF-37695ACE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0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833581" y="2000098"/>
            <a:ext cx="5430315" cy="998412"/>
            <a:chOff x="1511482" y="4292229"/>
            <a:chExt cx="5430315" cy="998412"/>
          </a:xfrm>
        </p:grpSpPr>
        <p:sp>
          <p:nvSpPr>
            <p:cNvPr id="13" name="TextBox 21"/>
            <p:cNvSpPr txBox="1">
              <a:spLocks noChangeArrowheads="1"/>
            </p:cNvSpPr>
            <p:nvPr/>
          </p:nvSpPr>
          <p:spPr bwMode="auto">
            <a:xfrm>
              <a:off x="2790474" y="4813679"/>
              <a:ext cx="62176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  <a:cs typeface="Calibri"/>
                </a:rPr>
                <a:t>Link A</a:t>
              </a:r>
            </a:p>
          </p:txBody>
        </p:sp>
        <p:sp>
          <p:nvSpPr>
            <p:cNvPr id="16" name="円/楕円 149"/>
            <p:cNvSpPr/>
            <p:nvPr/>
          </p:nvSpPr>
          <p:spPr>
            <a:xfrm>
              <a:off x="1511482" y="4367692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18" name="円/楕円 149"/>
            <p:cNvSpPr/>
            <p:nvPr/>
          </p:nvSpPr>
          <p:spPr>
            <a:xfrm>
              <a:off x="6018848" y="4367692"/>
              <a:ext cx="922949" cy="92294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B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円/楕円 149"/>
            <p:cNvSpPr/>
            <p:nvPr/>
          </p:nvSpPr>
          <p:spPr>
            <a:xfrm>
              <a:off x="3768277" y="4367692"/>
              <a:ext cx="922949" cy="922949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Exchange X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Connector 20"/>
            <p:cNvCxnSpPr>
              <a:stCxn id="16" idx="6"/>
              <a:endCxn id="19" idx="2"/>
            </p:cNvCxnSpPr>
            <p:nvPr/>
          </p:nvCxnSpPr>
          <p:spPr>
            <a:xfrm>
              <a:off x="2434431" y="4829167"/>
              <a:ext cx="1333846" cy="0"/>
            </a:xfrm>
            <a:prstGeom prst="line">
              <a:avLst/>
            </a:prstGeom>
            <a:ln w="50800">
              <a:solidFill>
                <a:srgbClr val="008000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8" idx="2"/>
              <a:endCxn id="19" idx="6"/>
            </p:cNvCxnSpPr>
            <p:nvPr/>
          </p:nvCxnSpPr>
          <p:spPr>
            <a:xfrm flipH="1">
              <a:off x="4691226" y="4829167"/>
              <a:ext cx="1327622" cy="0"/>
            </a:xfrm>
            <a:prstGeom prst="line">
              <a:avLst/>
            </a:prstGeom>
            <a:ln w="50800">
              <a:solidFill>
                <a:srgbClr val="3366FF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1"/>
            <p:cNvSpPr txBox="1">
              <a:spLocks noChangeArrowheads="1"/>
            </p:cNvSpPr>
            <p:nvPr/>
          </p:nvSpPr>
          <p:spPr bwMode="auto">
            <a:xfrm>
              <a:off x="5047269" y="4831544"/>
              <a:ext cx="6155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B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26" name="TextBox 21"/>
            <p:cNvSpPr txBox="1">
              <a:spLocks noChangeArrowheads="1"/>
            </p:cNvSpPr>
            <p:nvPr/>
          </p:nvSpPr>
          <p:spPr bwMode="auto">
            <a:xfrm>
              <a:off x="3214893" y="4292229"/>
              <a:ext cx="68045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 smtClean="0">
                  <a:latin typeface="Calibri"/>
                  <a:cs typeface="Calibri"/>
                </a:rPr>
                <a:t>Port X.A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27" name="TextBox 21"/>
            <p:cNvSpPr txBox="1">
              <a:spLocks noChangeArrowheads="1"/>
            </p:cNvSpPr>
            <p:nvPr/>
          </p:nvSpPr>
          <p:spPr bwMode="auto">
            <a:xfrm>
              <a:off x="4548739" y="4292229"/>
              <a:ext cx="5906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400" dirty="0" smtClean="0">
                  <a:latin typeface="Calibri"/>
                  <a:cs typeface="Calibri"/>
                </a:rPr>
                <a:t>Port X.B</a:t>
              </a:r>
              <a:endParaRPr lang="en-US" sz="14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8047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loud 34"/>
          <p:cNvSpPr/>
          <p:nvPr/>
        </p:nvSpPr>
        <p:spPr bwMode="auto">
          <a:xfrm>
            <a:off x="1806575" y="1833563"/>
            <a:ext cx="5446713" cy="3535362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519238" y="2946400"/>
            <a:ext cx="719137" cy="719138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uRA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9702" name="Straight Connector 23"/>
          <p:cNvCxnSpPr>
            <a:cxnSpLocks noChangeShapeType="1"/>
            <a:stCxn id="6" idx="6"/>
            <a:endCxn id="36" idx="2"/>
          </p:cNvCxnSpPr>
          <p:nvPr/>
        </p:nvCxnSpPr>
        <p:spPr bwMode="auto">
          <a:xfrm>
            <a:off x="2238375" y="3306763"/>
            <a:ext cx="558800" cy="793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29703" name="Picture 10" descr="stick_man_by_minimoko94-d2zvfn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922588"/>
            <a:ext cx="7350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704" name="Straight Connector 33"/>
          <p:cNvCxnSpPr>
            <a:cxnSpLocks noChangeShapeType="1"/>
            <a:stCxn id="6" idx="2"/>
            <a:endCxn id="29703" idx="3"/>
          </p:cNvCxnSpPr>
          <p:nvPr/>
        </p:nvCxnSpPr>
        <p:spPr bwMode="auto">
          <a:xfrm flipH="1">
            <a:off x="1163638" y="3306763"/>
            <a:ext cx="355600" cy="15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705" name="TextBox 37"/>
          <p:cNvSpPr txBox="1">
            <a:spLocks noChangeArrowheads="1"/>
          </p:cNvSpPr>
          <p:nvPr/>
        </p:nvSpPr>
        <p:spPr bwMode="auto">
          <a:xfrm>
            <a:off x="236538" y="2662238"/>
            <a:ext cx="121126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100"/>
              <a:t>User/Application</a:t>
            </a:r>
            <a:endParaRPr lang="en-US" altLang="en-US" sz="1000"/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2797175" y="2954338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102100" y="3722688"/>
            <a:ext cx="719138" cy="719137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4092575" y="2443163"/>
            <a:ext cx="720725" cy="719137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5541963" y="2740025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851525" y="4332288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6737350" y="2757488"/>
            <a:ext cx="720725" cy="719137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337050" y="4846638"/>
            <a:ext cx="719138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9713" name="Straight Connector 23"/>
          <p:cNvCxnSpPr>
            <a:cxnSpLocks noChangeShapeType="1"/>
            <a:stCxn id="36" idx="7"/>
            <a:endCxn id="40" idx="2"/>
          </p:cNvCxnSpPr>
          <p:nvPr/>
        </p:nvCxnSpPr>
        <p:spPr bwMode="auto">
          <a:xfrm flipV="1">
            <a:off x="3411538" y="2803525"/>
            <a:ext cx="681037" cy="25717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14" name="Straight Connector 23"/>
          <p:cNvCxnSpPr>
            <a:cxnSpLocks noChangeShapeType="1"/>
            <a:stCxn id="36" idx="4"/>
            <a:endCxn id="38" idx="2"/>
          </p:cNvCxnSpPr>
          <p:nvPr/>
        </p:nvCxnSpPr>
        <p:spPr bwMode="auto">
          <a:xfrm>
            <a:off x="3157538" y="3675063"/>
            <a:ext cx="944562" cy="40798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15" name="Straight Connector 23"/>
          <p:cNvCxnSpPr>
            <a:cxnSpLocks noChangeShapeType="1"/>
            <a:stCxn id="41" idx="2"/>
            <a:endCxn id="40" idx="6"/>
          </p:cNvCxnSpPr>
          <p:nvPr/>
        </p:nvCxnSpPr>
        <p:spPr bwMode="auto">
          <a:xfrm flipH="1" flipV="1">
            <a:off x="4813300" y="2803525"/>
            <a:ext cx="728663" cy="296863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16" name="Straight Connector 23"/>
          <p:cNvCxnSpPr>
            <a:cxnSpLocks noChangeShapeType="1"/>
            <a:stCxn id="43" idx="2"/>
            <a:endCxn id="41" idx="6"/>
          </p:cNvCxnSpPr>
          <p:nvPr/>
        </p:nvCxnSpPr>
        <p:spPr bwMode="auto">
          <a:xfrm flipH="1" flipV="1">
            <a:off x="6262688" y="3100388"/>
            <a:ext cx="474662" cy="1587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17" name="Straight Connector 23"/>
          <p:cNvCxnSpPr>
            <a:cxnSpLocks noChangeShapeType="1"/>
            <a:stCxn id="40" idx="4"/>
            <a:endCxn id="38" idx="0"/>
          </p:cNvCxnSpPr>
          <p:nvPr/>
        </p:nvCxnSpPr>
        <p:spPr bwMode="auto">
          <a:xfrm>
            <a:off x="4452938" y="3162300"/>
            <a:ext cx="9525" cy="56038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18" name="Straight Connector 23"/>
          <p:cNvCxnSpPr>
            <a:cxnSpLocks noChangeShapeType="1"/>
            <a:stCxn id="41" idx="4"/>
            <a:endCxn id="42" idx="0"/>
          </p:cNvCxnSpPr>
          <p:nvPr/>
        </p:nvCxnSpPr>
        <p:spPr bwMode="auto">
          <a:xfrm>
            <a:off x="5902325" y="3460750"/>
            <a:ext cx="309563" cy="87153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19" name="Straight Connector 23"/>
          <p:cNvCxnSpPr>
            <a:cxnSpLocks noChangeShapeType="1"/>
            <a:stCxn id="38" idx="4"/>
            <a:endCxn id="44" idx="0"/>
          </p:cNvCxnSpPr>
          <p:nvPr/>
        </p:nvCxnSpPr>
        <p:spPr bwMode="auto">
          <a:xfrm>
            <a:off x="4462463" y="4441825"/>
            <a:ext cx="233362" cy="404813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8" name="Oval 77"/>
          <p:cNvSpPr>
            <a:spLocks noChangeArrowheads="1"/>
          </p:cNvSpPr>
          <p:nvPr/>
        </p:nvSpPr>
        <p:spPr bwMode="auto">
          <a:xfrm>
            <a:off x="2354263" y="4319588"/>
            <a:ext cx="720725" cy="719137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9721" name="Straight Connector 23"/>
          <p:cNvCxnSpPr>
            <a:cxnSpLocks noChangeShapeType="1"/>
            <a:stCxn id="36" idx="4"/>
            <a:endCxn id="78" idx="0"/>
          </p:cNvCxnSpPr>
          <p:nvPr/>
        </p:nvCxnSpPr>
        <p:spPr bwMode="auto">
          <a:xfrm flipH="1">
            <a:off x="2714625" y="3675063"/>
            <a:ext cx="442913" cy="64452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29722" name="Group 81"/>
          <p:cNvGrpSpPr>
            <a:grpSpLocks/>
          </p:cNvGrpSpPr>
          <p:nvPr/>
        </p:nvGrpSpPr>
        <p:grpSpPr bwMode="auto">
          <a:xfrm>
            <a:off x="7034213" y="5013325"/>
            <a:ext cx="981075" cy="817563"/>
            <a:chOff x="7628756" y="5465379"/>
            <a:chExt cx="980970" cy="817663"/>
          </a:xfrm>
        </p:grpSpPr>
        <p:sp>
          <p:nvSpPr>
            <p:cNvPr id="83" name="Text Box 5"/>
            <p:cNvSpPr txBox="1">
              <a:spLocks noChangeArrowheads="1"/>
            </p:cNvSpPr>
            <p:nvPr/>
          </p:nvSpPr>
          <p:spPr bwMode="auto">
            <a:xfrm>
              <a:off x="7628756" y="5882943"/>
              <a:ext cx="980970" cy="40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Network</a:t>
              </a:r>
            </a:p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Resources</a:t>
              </a:r>
              <a:endParaRPr lang="en-US" sz="1000" b="1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9764" name="Picture 83" descr="core_router_corp_r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4041" y="5465379"/>
              <a:ext cx="560388" cy="46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723" name="Group 84"/>
          <p:cNvGrpSpPr>
            <a:grpSpLocks/>
          </p:cNvGrpSpPr>
          <p:nvPr/>
        </p:nvGrpSpPr>
        <p:grpSpPr bwMode="auto">
          <a:xfrm>
            <a:off x="7708900" y="2895600"/>
            <a:ext cx="981075" cy="817563"/>
            <a:chOff x="7628756" y="5465379"/>
            <a:chExt cx="980970" cy="817663"/>
          </a:xfrm>
        </p:grpSpPr>
        <p:sp>
          <p:nvSpPr>
            <p:cNvPr id="86" name="Text Box 5"/>
            <p:cNvSpPr txBox="1">
              <a:spLocks noChangeArrowheads="1"/>
            </p:cNvSpPr>
            <p:nvPr/>
          </p:nvSpPr>
          <p:spPr bwMode="auto">
            <a:xfrm>
              <a:off x="7628756" y="5882943"/>
              <a:ext cx="980970" cy="40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Network</a:t>
              </a:r>
            </a:p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Resources</a:t>
              </a:r>
              <a:endParaRPr lang="en-US" sz="1000" b="1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9762" name="Picture 86" descr="core_router_corp_r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4041" y="5465379"/>
              <a:ext cx="560388" cy="46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724" name="Group 87"/>
          <p:cNvGrpSpPr>
            <a:grpSpLocks/>
          </p:cNvGrpSpPr>
          <p:nvPr/>
        </p:nvGrpSpPr>
        <p:grpSpPr bwMode="auto">
          <a:xfrm>
            <a:off x="3479800" y="5829300"/>
            <a:ext cx="981075" cy="817563"/>
            <a:chOff x="7628756" y="5465379"/>
            <a:chExt cx="980970" cy="817663"/>
          </a:xfrm>
        </p:grpSpPr>
        <p:sp>
          <p:nvSpPr>
            <p:cNvPr id="89" name="Text Box 5"/>
            <p:cNvSpPr txBox="1">
              <a:spLocks noChangeArrowheads="1"/>
            </p:cNvSpPr>
            <p:nvPr/>
          </p:nvSpPr>
          <p:spPr bwMode="auto">
            <a:xfrm>
              <a:off x="7628756" y="5882943"/>
              <a:ext cx="980970" cy="40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Network</a:t>
              </a:r>
            </a:p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Resources</a:t>
              </a:r>
              <a:endParaRPr lang="en-US" sz="1000" b="1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9760" name="Picture 89" descr="core_router_corp_r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4041" y="5465379"/>
              <a:ext cx="560388" cy="46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725" name="Group 90"/>
          <p:cNvGrpSpPr>
            <a:grpSpLocks/>
          </p:cNvGrpSpPr>
          <p:nvPr/>
        </p:nvGrpSpPr>
        <p:grpSpPr bwMode="auto">
          <a:xfrm>
            <a:off x="2257425" y="5365750"/>
            <a:ext cx="981075" cy="817563"/>
            <a:chOff x="7628756" y="5465379"/>
            <a:chExt cx="980970" cy="817663"/>
          </a:xfrm>
        </p:grpSpPr>
        <p:sp>
          <p:nvSpPr>
            <p:cNvPr id="92" name="Text Box 5"/>
            <p:cNvSpPr txBox="1">
              <a:spLocks noChangeArrowheads="1"/>
            </p:cNvSpPr>
            <p:nvPr/>
          </p:nvSpPr>
          <p:spPr bwMode="auto">
            <a:xfrm>
              <a:off x="7628756" y="5882943"/>
              <a:ext cx="980970" cy="40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Network</a:t>
              </a:r>
            </a:p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Resources</a:t>
              </a:r>
              <a:endParaRPr lang="en-US" sz="1000" b="1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9758" name="Picture 92" descr="core_router_corp_r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4041" y="5465379"/>
              <a:ext cx="560388" cy="46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9726" name="Straight Connector 33"/>
          <p:cNvCxnSpPr>
            <a:cxnSpLocks noChangeShapeType="1"/>
            <a:stCxn id="44" idx="3"/>
            <a:endCxn id="29760" idx="0"/>
          </p:cNvCxnSpPr>
          <p:nvPr/>
        </p:nvCxnSpPr>
        <p:spPr bwMode="auto">
          <a:xfrm flipH="1">
            <a:off x="3935413" y="5462588"/>
            <a:ext cx="506412" cy="36671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27" name="Straight Connector 33"/>
          <p:cNvCxnSpPr>
            <a:cxnSpLocks noChangeShapeType="1"/>
            <a:stCxn id="78" idx="4"/>
            <a:endCxn id="29758" idx="0"/>
          </p:cNvCxnSpPr>
          <p:nvPr/>
        </p:nvCxnSpPr>
        <p:spPr bwMode="auto">
          <a:xfrm flipH="1">
            <a:off x="2713038" y="5038725"/>
            <a:ext cx="1587" cy="327025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28" name="Straight Connector 33"/>
          <p:cNvCxnSpPr>
            <a:cxnSpLocks noChangeShapeType="1"/>
            <a:stCxn id="42" idx="5"/>
            <a:endCxn id="29764" idx="1"/>
          </p:cNvCxnSpPr>
          <p:nvPr/>
        </p:nvCxnSpPr>
        <p:spPr bwMode="auto">
          <a:xfrm>
            <a:off x="6465888" y="4948238"/>
            <a:ext cx="742950" cy="295275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29" name="Straight Connector 33"/>
          <p:cNvCxnSpPr>
            <a:cxnSpLocks noChangeShapeType="1"/>
            <a:stCxn id="43" idx="6"/>
            <a:endCxn id="29762" idx="1"/>
          </p:cNvCxnSpPr>
          <p:nvPr/>
        </p:nvCxnSpPr>
        <p:spPr bwMode="auto">
          <a:xfrm>
            <a:off x="7458075" y="3116263"/>
            <a:ext cx="427038" cy="1111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730" name="TextBox 115"/>
          <p:cNvSpPr txBox="1">
            <a:spLocks noChangeArrowheads="1"/>
          </p:cNvSpPr>
          <p:nvPr/>
        </p:nvSpPr>
        <p:spPr bwMode="auto">
          <a:xfrm>
            <a:off x="4665900" y="2155796"/>
            <a:ext cx="1768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 smtClean="0"/>
              <a:t>Service Plane</a:t>
            </a:r>
            <a:endParaRPr lang="en-US" altLang="en-US" sz="2000" dirty="0"/>
          </a:p>
        </p:txBody>
      </p:sp>
      <p:sp>
        <p:nvSpPr>
          <p:cNvPr id="29731" name="Oval 116"/>
          <p:cNvSpPr>
            <a:spLocks noChangeArrowheads="1"/>
          </p:cNvSpPr>
          <p:nvPr/>
        </p:nvSpPr>
        <p:spPr bwMode="auto">
          <a:xfrm>
            <a:off x="7370763" y="3024188"/>
            <a:ext cx="184150" cy="196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9732" name="Oval 117"/>
          <p:cNvSpPr>
            <a:spLocks noChangeArrowheads="1"/>
          </p:cNvSpPr>
          <p:nvPr/>
        </p:nvSpPr>
        <p:spPr bwMode="auto">
          <a:xfrm>
            <a:off x="6397625" y="4852988"/>
            <a:ext cx="184150" cy="196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9733" name="Oval 119"/>
          <p:cNvSpPr>
            <a:spLocks noChangeArrowheads="1"/>
          </p:cNvSpPr>
          <p:nvPr/>
        </p:nvSpPr>
        <p:spPr bwMode="auto">
          <a:xfrm>
            <a:off x="4337050" y="5346700"/>
            <a:ext cx="184150" cy="1952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9734" name="Oval 120"/>
          <p:cNvSpPr>
            <a:spLocks noChangeArrowheads="1"/>
          </p:cNvSpPr>
          <p:nvPr/>
        </p:nvSpPr>
        <p:spPr bwMode="auto">
          <a:xfrm>
            <a:off x="2622550" y="4953000"/>
            <a:ext cx="182563" cy="196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9735" name="TextBox 121"/>
          <p:cNvSpPr txBox="1">
            <a:spLocks noChangeArrowheads="1"/>
          </p:cNvSpPr>
          <p:nvPr/>
        </p:nvSpPr>
        <p:spPr bwMode="auto">
          <a:xfrm>
            <a:off x="2284413" y="3011488"/>
            <a:ext cx="466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36" name="TextBox 122"/>
          <p:cNvSpPr txBox="1">
            <a:spLocks noChangeArrowheads="1"/>
          </p:cNvSpPr>
          <p:nvPr/>
        </p:nvSpPr>
        <p:spPr bwMode="auto">
          <a:xfrm rot="-1409212">
            <a:off x="3470275" y="2652713"/>
            <a:ext cx="466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37" name="TextBox 123"/>
          <p:cNvSpPr txBox="1">
            <a:spLocks noChangeArrowheads="1"/>
          </p:cNvSpPr>
          <p:nvPr/>
        </p:nvSpPr>
        <p:spPr bwMode="auto">
          <a:xfrm rot="1312141">
            <a:off x="5011738" y="2662238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38" name="TextBox 124"/>
          <p:cNvSpPr txBox="1">
            <a:spLocks noChangeArrowheads="1"/>
          </p:cNvSpPr>
          <p:nvPr/>
        </p:nvSpPr>
        <p:spPr bwMode="auto">
          <a:xfrm>
            <a:off x="6276975" y="2827338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39" name="TextBox 125"/>
          <p:cNvSpPr txBox="1">
            <a:spLocks noChangeArrowheads="1"/>
          </p:cNvSpPr>
          <p:nvPr/>
        </p:nvSpPr>
        <p:spPr bwMode="auto">
          <a:xfrm rot="1418052">
            <a:off x="3495675" y="3595688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40" name="TextBox 126"/>
          <p:cNvSpPr txBox="1">
            <a:spLocks noChangeArrowheads="1"/>
          </p:cNvSpPr>
          <p:nvPr/>
        </p:nvSpPr>
        <p:spPr bwMode="auto">
          <a:xfrm rot="4313781">
            <a:off x="5643563" y="3778250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41" name="TextBox 127"/>
          <p:cNvSpPr txBox="1">
            <a:spLocks noChangeArrowheads="1"/>
          </p:cNvSpPr>
          <p:nvPr/>
        </p:nvSpPr>
        <p:spPr bwMode="auto">
          <a:xfrm rot="5400000">
            <a:off x="4407694" y="3315494"/>
            <a:ext cx="4667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42" name="TextBox 128"/>
          <p:cNvSpPr txBox="1">
            <a:spLocks noChangeArrowheads="1"/>
          </p:cNvSpPr>
          <p:nvPr/>
        </p:nvSpPr>
        <p:spPr bwMode="auto">
          <a:xfrm rot="3469672">
            <a:off x="4546601" y="4462462"/>
            <a:ext cx="468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43" name="TextBox 129"/>
          <p:cNvSpPr txBox="1">
            <a:spLocks noChangeArrowheads="1"/>
          </p:cNvSpPr>
          <p:nvPr/>
        </p:nvSpPr>
        <p:spPr bwMode="auto">
          <a:xfrm rot="-3321716">
            <a:off x="2513013" y="3830638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9744" name="TextBox 130"/>
          <p:cNvSpPr txBox="1">
            <a:spLocks noChangeArrowheads="1"/>
          </p:cNvSpPr>
          <p:nvPr/>
        </p:nvSpPr>
        <p:spPr bwMode="auto">
          <a:xfrm>
            <a:off x="107950" y="4435475"/>
            <a:ext cx="22526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US" sz="1600"/>
              <a:t>Does user have access to NSI connection services?</a:t>
            </a:r>
          </a:p>
        </p:txBody>
      </p:sp>
      <p:cxnSp>
        <p:nvCxnSpPr>
          <p:cNvPr id="29745" name="Straight Arrow Connector 132"/>
          <p:cNvCxnSpPr>
            <a:cxnSpLocks noChangeShapeType="1"/>
            <a:stCxn id="29744" idx="0"/>
            <a:endCxn id="29748" idx="4"/>
          </p:cNvCxnSpPr>
          <p:nvPr/>
        </p:nvCxnSpPr>
        <p:spPr bwMode="auto">
          <a:xfrm flipV="1">
            <a:off x="1235075" y="3397250"/>
            <a:ext cx="280988" cy="1038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746" name="TextBox 133"/>
          <p:cNvSpPr txBox="1">
            <a:spLocks noChangeArrowheads="1"/>
          </p:cNvSpPr>
          <p:nvPr/>
        </p:nvSpPr>
        <p:spPr bwMode="auto">
          <a:xfrm>
            <a:off x="7164388" y="3970338"/>
            <a:ext cx="19224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US" sz="1600"/>
              <a:t>Does user have access to network resources?</a:t>
            </a:r>
          </a:p>
        </p:txBody>
      </p:sp>
      <p:cxnSp>
        <p:nvCxnSpPr>
          <p:cNvPr id="29747" name="Straight Arrow Connector 134"/>
          <p:cNvCxnSpPr>
            <a:cxnSpLocks noChangeShapeType="1"/>
            <a:stCxn id="29746" idx="0"/>
            <a:endCxn id="29731" idx="4"/>
          </p:cNvCxnSpPr>
          <p:nvPr/>
        </p:nvCxnSpPr>
        <p:spPr bwMode="auto">
          <a:xfrm flipH="1" flipV="1">
            <a:off x="7462838" y="3221038"/>
            <a:ext cx="661987" cy="749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748" name="Oval 143"/>
          <p:cNvSpPr>
            <a:spLocks noChangeArrowheads="1"/>
          </p:cNvSpPr>
          <p:nvPr/>
        </p:nvSpPr>
        <p:spPr bwMode="auto">
          <a:xfrm>
            <a:off x="1423988" y="3200400"/>
            <a:ext cx="184150" cy="196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9749" name="Oval 67"/>
          <p:cNvSpPr>
            <a:spLocks noChangeArrowheads="1"/>
          </p:cNvSpPr>
          <p:nvPr/>
        </p:nvSpPr>
        <p:spPr bwMode="auto">
          <a:xfrm>
            <a:off x="3070225" y="2995613"/>
            <a:ext cx="182563" cy="1952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9750" name="TextBox 68"/>
          <p:cNvSpPr txBox="1">
            <a:spLocks noChangeArrowheads="1"/>
          </p:cNvSpPr>
          <p:nvPr/>
        </p:nvSpPr>
        <p:spPr bwMode="auto">
          <a:xfrm>
            <a:off x="1065213" y="1331913"/>
            <a:ext cx="3495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US" sz="1600"/>
              <a:t>Policy-based routing can utilize user information for path resolution.</a:t>
            </a:r>
          </a:p>
        </p:txBody>
      </p:sp>
      <p:cxnSp>
        <p:nvCxnSpPr>
          <p:cNvPr id="29751" name="Straight Arrow Connector 73"/>
          <p:cNvCxnSpPr>
            <a:cxnSpLocks noChangeShapeType="1"/>
            <a:stCxn id="29750" idx="2"/>
            <a:endCxn id="29749" idx="0"/>
          </p:cNvCxnSpPr>
          <p:nvPr/>
        </p:nvCxnSpPr>
        <p:spPr bwMode="auto">
          <a:xfrm>
            <a:off x="2813050" y="1916113"/>
            <a:ext cx="349250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752" name="Straight Arrow Connector 93"/>
          <p:cNvCxnSpPr>
            <a:cxnSpLocks noChangeShapeType="1"/>
            <a:stCxn id="29746" idx="1"/>
            <a:endCxn id="29732" idx="7"/>
          </p:cNvCxnSpPr>
          <p:nvPr/>
        </p:nvCxnSpPr>
        <p:spPr bwMode="auto">
          <a:xfrm flipH="1">
            <a:off x="6554788" y="4386263"/>
            <a:ext cx="609600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753" name="TextBox 94"/>
          <p:cNvSpPr txBox="1">
            <a:spLocks noChangeArrowheads="1"/>
          </p:cNvSpPr>
          <p:nvPr/>
        </p:nvSpPr>
        <p:spPr bwMode="auto">
          <a:xfrm>
            <a:off x="6384925" y="1168400"/>
            <a:ext cx="2671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US" sz="1600"/>
              <a:t>Control plane is considered secure transport.</a:t>
            </a:r>
          </a:p>
        </p:txBody>
      </p:sp>
      <p:cxnSp>
        <p:nvCxnSpPr>
          <p:cNvPr id="29754" name="Straight Arrow Connector 95"/>
          <p:cNvCxnSpPr>
            <a:cxnSpLocks noChangeShapeType="1"/>
            <a:stCxn id="29753" idx="1"/>
          </p:cNvCxnSpPr>
          <p:nvPr/>
        </p:nvCxnSpPr>
        <p:spPr bwMode="auto">
          <a:xfrm flipH="1">
            <a:off x="5981700" y="1460500"/>
            <a:ext cx="403225" cy="334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755" name="Rectangle 28"/>
          <p:cNvSpPr>
            <a:spLocks noChangeArrowheads="1"/>
          </p:cNvSpPr>
          <p:nvPr/>
        </p:nvSpPr>
        <p:spPr bwMode="auto">
          <a:xfrm>
            <a:off x="4497388" y="5776913"/>
            <a:ext cx="39941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l"/>
            <a:r>
              <a:rPr lang="en-US" altLang="en-US" sz="1200" dirty="0"/>
              <a:t>The NSI architecture does not dictate where the network resource Policy Enforcement Point (PEP) is implemented, just that there is one “associated” with the </a:t>
            </a:r>
            <a:r>
              <a:rPr lang="en-US" altLang="en-US" sz="1200" dirty="0" err="1"/>
              <a:t>uPA</a:t>
            </a:r>
            <a:r>
              <a:rPr lang="en-US" altLang="en-US" sz="1200" dirty="0"/>
              <a:t>.</a:t>
            </a:r>
          </a:p>
        </p:txBody>
      </p:sp>
      <p:cxnSp>
        <p:nvCxnSpPr>
          <p:cNvPr id="29756" name="Straight Arrow Connector 96"/>
          <p:cNvCxnSpPr>
            <a:cxnSpLocks noChangeShapeType="1"/>
            <a:stCxn id="29755" idx="0"/>
            <a:endCxn id="29732" idx="4"/>
          </p:cNvCxnSpPr>
          <p:nvPr/>
        </p:nvCxnSpPr>
        <p:spPr bwMode="auto">
          <a:xfrm flipH="1" flipV="1">
            <a:off x="6489700" y="5049838"/>
            <a:ext cx="4763" cy="727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19170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12" name="Straight Connector 52"/>
          <p:cNvCxnSpPr>
            <a:cxnSpLocks noChangeShapeType="1"/>
            <a:stCxn id="8" idx="0"/>
            <a:endCxn id="9" idx="2"/>
          </p:cNvCxnSpPr>
          <p:nvPr/>
        </p:nvCxnSpPr>
        <p:spPr bwMode="auto">
          <a:xfrm flipV="1">
            <a:off x="2032000" y="3343275"/>
            <a:ext cx="574675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3" name="Straight Connector 56"/>
          <p:cNvCxnSpPr>
            <a:cxnSpLocks noChangeShapeType="1"/>
            <a:stCxn id="9" idx="0"/>
            <a:endCxn id="11" idx="2"/>
          </p:cNvCxnSpPr>
          <p:nvPr/>
        </p:nvCxnSpPr>
        <p:spPr bwMode="auto">
          <a:xfrm>
            <a:off x="3776663" y="3343275"/>
            <a:ext cx="906462" cy="0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14" name="Straight Connector 60"/>
          <p:cNvCxnSpPr>
            <a:cxnSpLocks noChangeShapeType="1"/>
            <a:stCxn id="13" idx="6"/>
            <a:endCxn id="12" idx="2"/>
          </p:cNvCxnSpPr>
          <p:nvPr/>
        </p:nvCxnSpPr>
        <p:spPr bwMode="auto">
          <a:xfrm>
            <a:off x="5949950" y="3351213"/>
            <a:ext cx="1028700" cy="6350"/>
          </a:xfrm>
          <a:prstGeom prst="line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" name="Cloud 7"/>
          <p:cNvSpPr/>
          <p:nvPr/>
        </p:nvSpPr>
        <p:spPr bwMode="auto">
          <a:xfrm>
            <a:off x="858838" y="3049588"/>
            <a:ext cx="1174750" cy="587375"/>
          </a:xfrm>
          <a:prstGeom prst="cloud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Network</a:t>
            </a:r>
          </a:p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A</a:t>
            </a:r>
          </a:p>
        </p:txBody>
      </p:sp>
      <p:sp>
        <p:nvSpPr>
          <p:cNvPr id="9" name="Cloud 8"/>
          <p:cNvSpPr/>
          <p:nvPr/>
        </p:nvSpPr>
        <p:spPr bwMode="auto">
          <a:xfrm>
            <a:off x="2603500" y="3049588"/>
            <a:ext cx="1173163" cy="585787"/>
          </a:xfrm>
          <a:prstGeom prst="cloud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Network</a:t>
            </a:r>
          </a:p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B</a:t>
            </a:r>
          </a:p>
        </p:txBody>
      </p:sp>
      <p:sp>
        <p:nvSpPr>
          <p:cNvPr id="10" name="Cloud 9"/>
          <p:cNvSpPr/>
          <p:nvPr/>
        </p:nvSpPr>
        <p:spPr bwMode="auto">
          <a:xfrm>
            <a:off x="4716463" y="3057525"/>
            <a:ext cx="1174750" cy="585788"/>
          </a:xfrm>
          <a:prstGeom prst="cloud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200" dirty="0">
              <a:solidFill>
                <a:schemeClr val="bg1"/>
              </a:solidFill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683125" y="3241675"/>
            <a:ext cx="188913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6975475" y="3063875"/>
            <a:ext cx="1173163" cy="587375"/>
          </a:xfrm>
          <a:prstGeom prst="cloud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Network</a:t>
            </a:r>
          </a:p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D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759450" y="3249613"/>
            <a:ext cx="190500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52475" y="3257550"/>
            <a:ext cx="188913" cy="203200"/>
          </a:xfrm>
          <a:prstGeom prst="ellipse">
            <a:avLst/>
          </a:prstGeom>
          <a:solidFill>
            <a:srgbClr val="800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8813" y="3419475"/>
            <a:ext cx="369887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A1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1925638" y="3241675"/>
            <a:ext cx="188912" cy="203200"/>
          </a:xfrm>
          <a:prstGeom prst="ellipse">
            <a:avLst/>
          </a:prstGeom>
          <a:solidFill>
            <a:srgbClr val="800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5788" y="3402013"/>
            <a:ext cx="3619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A2</a:t>
            </a: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670300" y="3233738"/>
            <a:ext cx="188913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2527300" y="3233738"/>
            <a:ext cx="190500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6884988" y="3257550"/>
            <a:ext cx="188912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8032750" y="3240088"/>
            <a:ext cx="190500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98713" y="3402013"/>
            <a:ext cx="3492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B1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95688" y="3409950"/>
            <a:ext cx="3492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B2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71988" y="3409950"/>
            <a:ext cx="357187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C1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26113" y="3394075"/>
            <a:ext cx="357187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C2</a:t>
            </a:r>
          </a:p>
        </p:txBody>
      </p:sp>
      <p:sp>
        <p:nvSpPr>
          <p:cNvPr id="17433" name="TextBox 46"/>
          <p:cNvSpPr txBox="1">
            <a:spLocks noChangeArrowheads="1"/>
          </p:cNvSpPr>
          <p:nvPr/>
        </p:nvSpPr>
        <p:spPr bwMode="auto">
          <a:xfrm>
            <a:off x="4910138" y="3154363"/>
            <a:ext cx="7477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>
                <a:solidFill>
                  <a:srgbClr val="FFFFFF"/>
                </a:solidFill>
              </a:rPr>
              <a:t>Network</a:t>
            </a:r>
          </a:p>
          <a:p>
            <a:pPr algn="ctr"/>
            <a:r>
              <a:rPr lang="en-US" altLang="en-US" sz="1200" dirty="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99250" y="3402013"/>
            <a:ext cx="35560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D1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3063" y="3417888"/>
            <a:ext cx="35560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D2</a:t>
            </a:r>
          </a:p>
        </p:txBody>
      </p:sp>
    </p:spTree>
    <p:extLst>
      <p:ext uri="{BB962C8B-B14F-4D97-AF65-F5344CB8AC3E}">
        <p14:creationId xmlns:p14="http://schemas.microsoft.com/office/powerpoint/2010/main" val="15365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949700" y="1893888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717675" y="4322763"/>
            <a:ext cx="719138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345113" y="3119438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538413" y="3114675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26163" y="4305300"/>
            <a:ext cx="719137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549775" y="4340225"/>
            <a:ext cx="719138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284538" y="4316413"/>
            <a:ext cx="719137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5610" name="Straight Connector 23"/>
          <p:cNvCxnSpPr>
            <a:cxnSpLocks noChangeShapeType="1"/>
            <a:stCxn id="5" idx="4"/>
            <a:endCxn id="7" idx="1"/>
          </p:cNvCxnSpPr>
          <p:nvPr/>
        </p:nvCxnSpPr>
        <p:spPr bwMode="auto">
          <a:xfrm>
            <a:off x="4310063" y="2614613"/>
            <a:ext cx="1141412" cy="61118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5611" name="Straight Connector 23"/>
          <p:cNvCxnSpPr>
            <a:cxnSpLocks noChangeShapeType="1"/>
            <a:stCxn id="5" idx="4"/>
            <a:endCxn id="8" idx="7"/>
          </p:cNvCxnSpPr>
          <p:nvPr/>
        </p:nvCxnSpPr>
        <p:spPr bwMode="auto">
          <a:xfrm flipH="1">
            <a:off x="3154363" y="2614613"/>
            <a:ext cx="1155700" cy="60642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5612" name="Straight Connector 23"/>
          <p:cNvCxnSpPr>
            <a:cxnSpLocks noChangeShapeType="1"/>
            <a:stCxn id="8" idx="4"/>
            <a:endCxn id="13" idx="1"/>
          </p:cNvCxnSpPr>
          <p:nvPr/>
        </p:nvCxnSpPr>
        <p:spPr bwMode="auto">
          <a:xfrm>
            <a:off x="2898775" y="3835400"/>
            <a:ext cx="490538" cy="58737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Straight Connector 23"/>
          <p:cNvCxnSpPr>
            <a:cxnSpLocks noChangeShapeType="1"/>
            <a:stCxn id="8" idx="4"/>
            <a:endCxn id="6" idx="7"/>
          </p:cNvCxnSpPr>
          <p:nvPr/>
        </p:nvCxnSpPr>
        <p:spPr bwMode="auto">
          <a:xfrm flipH="1">
            <a:off x="2332038" y="3835400"/>
            <a:ext cx="566737" cy="59372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5614" name="Straight Connector 23"/>
          <p:cNvCxnSpPr>
            <a:cxnSpLocks noChangeShapeType="1"/>
            <a:stCxn id="7" idx="4"/>
            <a:endCxn id="11" idx="7"/>
          </p:cNvCxnSpPr>
          <p:nvPr/>
        </p:nvCxnSpPr>
        <p:spPr bwMode="auto">
          <a:xfrm flipH="1">
            <a:off x="5164138" y="3840163"/>
            <a:ext cx="541337" cy="60483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5615" name="Straight Connector 23"/>
          <p:cNvCxnSpPr>
            <a:cxnSpLocks noChangeShapeType="1"/>
            <a:stCxn id="7" idx="4"/>
            <a:endCxn id="10" idx="1"/>
          </p:cNvCxnSpPr>
          <p:nvPr/>
        </p:nvCxnSpPr>
        <p:spPr bwMode="auto">
          <a:xfrm>
            <a:off x="5705475" y="3840163"/>
            <a:ext cx="525463" cy="569912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5616" name="TextBox 32"/>
          <p:cNvSpPr txBox="1">
            <a:spLocks noChangeArrowheads="1"/>
          </p:cNvSpPr>
          <p:nvPr/>
        </p:nvSpPr>
        <p:spPr bwMode="auto">
          <a:xfrm>
            <a:off x="19513" y="1746419"/>
            <a:ext cx="222562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FF0000"/>
                </a:solidFill>
              </a:rPr>
              <a:t>3</a:t>
            </a:r>
            <a:r>
              <a:rPr lang="en-US" altLang="en-US" sz="1400" dirty="0" smtClean="0">
                <a:solidFill>
                  <a:srgbClr val="FF0000"/>
                </a:solidFill>
              </a:rPr>
              <a:t>. reserve() is sent down TREE with full path in NSI header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37" name="Circular Arrow 36"/>
          <p:cNvSpPr/>
          <p:nvPr/>
        </p:nvSpPr>
        <p:spPr bwMode="auto">
          <a:xfrm>
            <a:off x="3981157" y="5150978"/>
            <a:ext cx="820737" cy="8207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30495"/>
              <a:gd name="adj5" fmla="val 1293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25618" name="TextBox 37"/>
          <p:cNvSpPr txBox="1">
            <a:spLocks noChangeArrowheads="1"/>
          </p:cNvSpPr>
          <p:nvPr/>
        </p:nvSpPr>
        <p:spPr bwMode="auto">
          <a:xfrm>
            <a:off x="1750182" y="5344429"/>
            <a:ext cx="23290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FF0000"/>
                </a:solidFill>
              </a:rPr>
              <a:t>4</a:t>
            </a:r>
            <a:r>
              <a:rPr lang="en-US" altLang="en-US" sz="1400" dirty="0" smtClean="0">
                <a:solidFill>
                  <a:srgbClr val="FF0000"/>
                </a:solidFill>
              </a:rPr>
              <a:t>.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uPA</a:t>
            </a:r>
            <a:r>
              <a:rPr lang="en-US" altLang="en-US" sz="1400" dirty="0" smtClean="0">
                <a:solidFill>
                  <a:srgbClr val="FF0000"/>
                </a:solidFill>
              </a:rPr>
              <a:t> validates policies and secures resources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25619" name="Down Arrow 38"/>
          <p:cNvSpPr>
            <a:spLocks noChangeArrowheads="1"/>
          </p:cNvSpPr>
          <p:nvPr/>
        </p:nvSpPr>
        <p:spPr bwMode="auto">
          <a:xfrm>
            <a:off x="991273" y="2514600"/>
            <a:ext cx="274637" cy="2565400"/>
          </a:xfrm>
          <a:prstGeom prst="downArrow">
            <a:avLst>
              <a:gd name="adj1" fmla="val 50000"/>
              <a:gd name="adj2" fmla="val 50035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0" name="Down Arrow 39"/>
          <p:cNvSpPr>
            <a:spLocks noChangeArrowheads="1"/>
          </p:cNvSpPr>
          <p:nvPr/>
        </p:nvSpPr>
        <p:spPr bwMode="auto">
          <a:xfrm flipV="1">
            <a:off x="7392778" y="2147888"/>
            <a:ext cx="266700" cy="2932112"/>
          </a:xfrm>
          <a:prstGeom prst="downArrow">
            <a:avLst>
              <a:gd name="adj1" fmla="val 50000"/>
              <a:gd name="adj2" fmla="val 49982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1" name="TextBox 40"/>
          <p:cNvSpPr txBox="1">
            <a:spLocks noChangeArrowheads="1"/>
          </p:cNvSpPr>
          <p:nvPr/>
        </p:nvSpPr>
        <p:spPr bwMode="auto">
          <a:xfrm>
            <a:off x="6312077" y="5116513"/>
            <a:ext cx="24248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400" dirty="0" smtClean="0">
                <a:solidFill>
                  <a:srgbClr val="FF0000"/>
                </a:solidFill>
              </a:rPr>
              <a:t>5.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reserveConfirmed</a:t>
            </a:r>
            <a:r>
              <a:rPr lang="en-US" altLang="en-US" sz="1400" dirty="0" smtClean="0">
                <a:solidFill>
                  <a:srgbClr val="FF0000"/>
                </a:solidFill>
              </a:rPr>
              <a:t>() is sent up TREE as approval of path and securing of resources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3940396" y="335320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rgbClr val="FFFFFF"/>
                </a:solidFill>
                <a:latin typeface="+mn-lt"/>
                <a:ea typeface="+mn-ea"/>
              </a:rPr>
              <a:t>uRA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2" name="Straight Connector 23"/>
          <p:cNvCxnSpPr>
            <a:cxnSpLocks noChangeShapeType="1"/>
            <a:stCxn id="5" idx="0"/>
            <a:endCxn id="21" idx="4"/>
          </p:cNvCxnSpPr>
          <p:nvPr/>
        </p:nvCxnSpPr>
        <p:spPr bwMode="auto">
          <a:xfrm flipH="1" flipV="1">
            <a:off x="4300759" y="1056045"/>
            <a:ext cx="9304" cy="837843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" name="Down Arrow 38"/>
          <p:cNvSpPr>
            <a:spLocks noChangeArrowheads="1"/>
          </p:cNvSpPr>
          <p:nvPr/>
        </p:nvSpPr>
        <p:spPr bwMode="auto">
          <a:xfrm>
            <a:off x="3520711" y="785048"/>
            <a:ext cx="274637" cy="1282700"/>
          </a:xfrm>
          <a:prstGeom prst="downArrow">
            <a:avLst>
              <a:gd name="adj1" fmla="val 50000"/>
              <a:gd name="adj2" fmla="val 50035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1" name="Circular Arrow 30"/>
          <p:cNvSpPr/>
          <p:nvPr/>
        </p:nvSpPr>
        <p:spPr bwMode="auto">
          <a:xfrm>
            <a:off x="4753769" y="1839251"/>
            <a:ext cx="820737" cy="8207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30495"/>
              <a:gd name="adj5" fmla="val 1293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32" name="TextBox 32"/>
          <p:cNvSpPr txBox="1">
            <a:spLocks noChangeArrowheads="1"/>
          </p:cNvSpPr>
          <p:nvPr/>
        </p:nvSpPr>
        <p:spPr bwMode="auto">
          <a:xfrm>
            <a:off x="1219228" y="614147"/>
            <a:ext cx="2225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400" dirty="0" smtClean="0">
                <a:solidFill>
                  <a:srgbClr val="FF0000"/>
                </a:solidFill>
              </a:rPr>
              <a:t>1.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uRA</a:t>
            </a:r>
            <a:r>
              <a:rPr lang="en-US" altLang="en-US" sz="1400" dirty="0" smtClean="0">
                <a:solidFill>
                  <a:srgbClr val="FF0000"/>
                </a:solidFill>
              </a:rPr>
              <a:t> issues reserve() message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953028" y="1166494"/>
            <a:ext cx="222562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FF0000"/>
                </a:solidFill>
              </a:rPr>
              <a:t>2</a:t>
            </a:r>
            <a:r>
              <a:rPr lang="en-US" altLang="en-US" sz="1400" dirty="0" smtClean="0">
                <a:solidFill>
                  <a:srgbClr val="FF0000"/>
                </a:solidFill>
              </a:rPr>
              <a:t>. Root AG resolves full path using available policy information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6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43065" y="3631099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rgbClr val="FFFFFF"/>
                </a:solidFill>
                <a:latin typeface="+mn-lt"/>
                <a:ea typeface="+mn-ea"/>
              </a:rPr>
              <a:t>NE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026483" y="3631099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rgbClr val="FFFFFF"/>
                </a:solidFill>
                <a:latin typeface="+mn-lt"/>
                <a:ea typeface="+mn-ea"/>
              </a:rPr>
              <a:t>NE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5611" name="Straight Connector 23"/>
          <p:cNvCxnSpPr>
            <a:cxnSpLocks noChangeShapeType="1"/>
            <a:stCxn id="7" idx="2"/>
            <a:endCxn id="8" idx="6"/>
          </p:cNvCxnSpPr>
          <p:nvPr/>
        </p:nvCxnSpPr>
        <p:spPr bwMode="auto">
          <a:xfrm flipH="1">
            <a:off x="3747208" y="3991462"/>
            <a:ext cx="2395857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7" name="Circular Arrow 36"/>
          <p:cNvSpPr/>
          <p:nvPr/>
        </p:nvSpPr>
        <p:spPr bwMode="auto">
          <a:xfrm>
            <a:off x="2962152" y="2810381"/>
            <a:ext cx="820737" cy="8207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30495"/>
              <a:gd name="adj5" fmla="val 1293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25620" name="Down Arrow 39"/>
          <p:cNvSpPr>
            <a:spLocks noChangeArrowheads="1"/>
          </p:cNvSpPr>
          <p:nvPr/>
        </p:nvSpPr>
        <p:spPr bwMode="auto">
          <a:xfrm rot="16200000" flipV="1">
            <a:off x="4836934" y="3310791"/>
            <a:ext cx="266700" cy="2668456"/>
          </a:xfrm>
          <a:prstGeom prst="downArrow">
            <a:avLst>
              <a:gd name="adj1" fmla="val 50000"/>
              <a:gd name="adj2" fmla="val 49982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1" name="TextBox 40"/>
          <p:cNvSpPr txBox="1">
            <a:spLocks noChangeArrowheads="1"/>
          </p:cNvSpPr>
          <p:nvPr/>
        </p:nvSpPr>
        <p:spPr bwMode="auto">
          <a:xfrm>
            <a:off x="4150111" y="4727116"/>
            <a:ext cx="28309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5. </a:t>
            </a:r>
            <a:r>
              <a:rPr lang="en-US" altLang="en-US" sz="1200" dirty="0" err="1" smtClean="0">
                <a:solidFill>
                  <a:srgbClr val="FF0000"/>
                </a:solidFill>
              </a:rPr>
              <a:t>reserveConfirmed</a:t>
            </a:r>
            <a:r>
              <a:rPr lang="en-US" altLang="en-US" sz="1200" dirty="0" smtClean="0">
                <a:solidFill>
                  <a:srgbClr val="FF0000"/>
                </a:solidFill>
              </a:rPr>
              <a:t>() is sent back up CHAIN to head-end as approval of path and securing of resources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928497" y="3631099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rgbClr val="FFFFFF"/>
                </a:solidFill>
                <a:latin typeface="+mn-lt"/>
                <a:ea typeface="+mn-ea"/>
              </a:rPr>
              <a:t>uRA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2" name="Straight Connector 23"/>
          <p:cNvCxnSpPr>
            <a:cxnSpLocks noChangeShapeType="1"/>
            <a:stCxn id="8" idx="2"/>
            <a:endCxn id="21" idx="6"/>
          </p:cNvCxnSpPr>
          <p:nvPr/>
        </p:nvCxnSpPr>
        <p:spPr bwMode="auto">
          <a:xfrm flipH="1">
            <a:off x="1649222" y="3991462"/>
            <a:ext cx="1377261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" name="Down Arrow 38"/>
          <p:cNvSpPr>
            <a:spLocks noChangeArrowheads="1"/>
          </p:cNvSpPr>
          <p:nvPr/>
        </p:nvSpPr>
        <p:spPr bwMode="auto">
          <a:xfrm rot="16200000">
            <a:off x="1915051" y="2503540"/>
            <a:ext cx="274637" cy="1655503"/>
          </a:xfrm>
          <a:prstGeom prst="downArrow">
            <a:avLst>
              <a:gd name="adj1" fmla="val 50000"/>
              <a:gd name="adj2" fmla="val 50035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2" name="TextBox 32"/>
          <p:cNvSpPr txBox="1">
            <a:spLocks noChangeArrowheads="1"/>
          </p:cNvSpPr>
          <p:nvPr/>
        </p:nvSpPr>
        <p:spPr bwMode="auto">
          <a:xfrm>
            <a:off x="381513" y="2754986"/>
            <a:ext cx="1683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1. </a:t>
            </a:r>
            <a:r>
              <a:rPr lang="en-US" altLang="en-US" sz="1200" dirty="0" err="1" smtClean="0">
                <a:solidFill>
                  <a:srgbClr val="FF0000"/>
                </a:solidFill>
              </a:rPr>
              <a:t>uRA</a:t>
            </a:r>
            <a:r>
              <a:rPr lang="en-US" altLang="en-US" sz="1200" dirty="0" smtClean="0">
                <a:solidFill>
                  <a:srgbClr val="FF0000"/>
                </a:solidFill>
              </a:rPr>
              <a:t> issues reserve() message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135509" y="1931642"/>
            <a:ext cx="21621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>
                <a:solidFill>
                  <a:srgbClr val="FF0000"/>
                </a:solidFill>
              </a:rPr>
              <a:t>2</a:t>
            </a:r>
            <a:r>
              <a:rPr lang="en-US" altLang="en-US" sz="1200" dirty="0" smtClean="0">
                <a:solidFill>
                  <a:srgbClr val="FF0000"/>
                </a:solidFill>
              </a:rPr>
              <a:t>. Head-end NSA resolves full path using available policy information, and secures local resources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51" name="Down Arrow 38"/>
          <p:cNvSpPr>
            <a:spLocks noChangeArrowheads="1"/>
          </p:cNvSpPr>
          <p:nvPr/>
        </p:nvSpPr>
        <p:spPr bwMode="auto">
          <a:xfrm rot="16200000">
            <a:off x="4802729" y="2238964"/>
            <a:ext cx="274637" cy="2184655"/>
          </a:xfrm>
          <a:prstGeom prst="downArrow">
            <a:avLst>
              <a:gd name="adj1" fmla="val 50000"/>
              <a:gd name="adj2" fmla="val 50035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2" name="TextBox 32"/>
          <p:cNvSpPr txBox="1">
            <a:spLocks noChangeArrowheads="1"/>
          </p:cNvSpPr>
          <p:nvPr/>
        </p:nvSpPr>
        <p:spPr bwMode="auto">
          <a:xfrm>
            <a:off x="4078478" y="2451847"/>
            <a:ext cx="16577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3. </a:t>
            </a:r>
            <a:r>
              <a:rPr lang="en-US" altLang="en-US" sz="1200" dirty="0" smtClean="0">
                <a:solidFill>
                  <a:srgbClr val="FF0000"/>
                </a:solidFill>
              </a:rPr>
              <a:t>Checks local policy and then reserve</a:t>
            </a:r>
            <a:r>
              <a:rPr lang="en-US" altLang="en-US" sz="1200" dirty="0" smtClean="0">
                <a:solidFill>
                  <a:srgbClr val="FF0000"/>
                </a:solidFill>
              </a:rPr>
              <a:t>(</a:t>
            </a:r>
            <a:r>
              <a:rPr lang="en-US" altLang="en-US" sz="1200" dirty="0">
                <a:solidFill>
                  <a:srgbClr val="FF0000"/>
                </a:solidFill>
              </a:rPr>
              <a:t>) </a:t>
            </a:r>
            <a:r>
              <a:rPr lang="en-US" altLang="en-US" sz="1200" dirty="0" smtClean="0">
                <a:solidFill>
                  <a:srgbClr val="FF0000"/>
                </a:solidFill>
              </a:rPr>
              <a:t>message issued to next hop NSA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53" name="TextBox 37"/>
          <p:cNvSpPr txBox="1">
            <a:spLocks noChangeArrowheads="1"/>
          </p:cNvSpPr>
          <p:nvPr/>
        </p:nvSpPr>
        <p:spPr bwMode="auto">
          <a:xfrm>
            <a:off x="5736185" y="2044295"/>
            <a:ext cx="17213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4. Tail-end NSA validates policies and secures resources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54" name="Circular Arrow 53"/>
          <p:cNvSpPr/>
          <p:nvPr/>
        </p:nvSpPr>
        <p:spPr bwMode="auto">
          <a:xfrm>
            <a:off x="6105270" y="2791174"/>
            <a:ext cx="820737" cy="8207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30495"/>
              <a:gd name="adj5" fmla="val 1293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273733" y="3859679"/>
            <a:ext cx="220431" cy="26356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4360283" y="3859679"/>
            <a:ext cx="220431" cy="26356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4820191" y="3852120"/>
            <a:ext cx="220431" cy="26356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60" name="Down Arrow 39"/>
          <p:cNvSpPr>
            <a:spLocks noChangeArrowheads="1"/>
          </p:cNvSpPr>
          <p:nvPr/>
        </p:nvSpPr>
        <p:spPr bwMode="auto">
          <a:xfrm rot="16200000" flipV="1">
            <a:off x="2077764" y="3726554"/>
            <a:ext cx="266700" cy="1836927"/>
          </a:xfrm>
          <a:prstGeom prst="downArrow">
            <a:avLst>
              <a:gd name="adj1" fmla="val 50000"/>
              <a:gd name="adj2" fmla="val 49982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26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43065" y="3631099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rgbClr val="FFFFFF"/>
                </a:solidFill>
                <a:latin typeface="+mn-lt"/>
                <a:ea typeface="+mn-ea"/>
              </a:rPr>
              <a:t>NE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026483" y="3631099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rgbClr val="FFFFFF"/>
                </a:solidFill>
                <a:latin typeface="+mn-lt"/>
                <a:ea typeface="+mn-ea"/>
              </a:rPr>
              <a:t>NE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5611" name="Straight Connector 23"/>
          <p:cNvCxnSpPr>
            <a:cxnSpLocks noChangeShapeType="1"/>
            <a:stCxn id="7" idx="2"/>
            <a:endCxn id="8" idx="6"/>
          </p:cNvCxnSpPr>
          <p:nvPr/>
        </p:nvCxnSpPr>
        <p:spPr bwMode="auto">
          <a:xfrm flipH="1">
            <a:off x="3747208" y="3991462"/>
            <a:ext cx="2395857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7" name="Circular Arrow 36"/>
          <p:cNvSpPr/>
          <p:nvPr/>
        </p:nvSpPr>
        <p:spPr bwMode="auto">
          <a:xfrm>
            <a:off x="2962152" y="2810381"/>
            <a:ext cx="820737" cy="8207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30495"/>
              <a:gd name="adj5" fmla="val 1293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25620" name="Down Arrow 39"/>
          <p:cNvSpPr>
            <a:spLocks noChangeArrowheads="1"/>
          </p:cNvSpPr>
          <p:nvPr/>
        </p:nvSpPr>
        <p:spPr bwMode="auto">
          <a:xfrm rot="16200000" flipV="1">
            <a:off x="4942766" y="3439300"/>
            <a:ext cx="266700" cy="2456792"/>
          </a:xfrm>
          <a:prstGeom prst="downArrow">
            <a:avLst>
              <a:gd name="adj1" fmla="val 50000"/>
              <a:gd name="adj2" fmla="val 49982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21" name="TextBox 40"/>
          <p:cNvSpPr txBox="1">
            <a:spLocks noChangeArrowheads="1"/>
          </p:cNvSpPr>
          <p:nvPr/>
        </p:nvSpPr>
        <p:spPr bwMode="auto">
          <a:xfrm>
            <a:off x="6354225" y="4534345"/>
            <a:ext cx="204994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5. </a:t>
            </a:r>
            <a:r>
              <a:rPr lang="en-US" altLang="en-US" sz="1200" dirty="0" err="1" smtClean="0">
                <a:solidFill>
                  <a:srgbClr val="FF0000"/>
                </a:solidFill>
              </a:rPr>
              <a:t>reserveConfirmed</a:t>
            </a:r>
            <a:r>
              <a:rPr lang="en-US" altLang="en-US" sz="1200" dirty="0" smtClean="0">
                <a:solidFill>
                  <a:srgbClr val="FF0000"/>
                </a:solidFill>
              </a:rPr>
              <a:t>() is sent back up CHAIN to head-end with completed path as approval of path and securing of resources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928497" y="3631099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rgbClr val="FFFFFF"/>
                </a:solidFill>
                <a:latin typeface="+mn-lt"/>
                <a:ea typeface="+mn-ea"/>
              </a:rPr>
              <a:t>uRA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2" name="Straight Connector 23"/>
          <p:cNvCxnSpPr>
            <a:cxnSpLocks noChangeShapeType="1"/>
            <a:stCxn id="8" idx="2"/>
            <a:endCxn id="21" idx="6"/>
          </p:cNvCxnSpPr>
          <p:nvPr/>
        </p:nvCxnSpPr>
        <p:spPr bwMode="auto">
          <a:xfrm flipH="1">
            <a:off x="1649222" y="3991462"/>
            <a:ext cx="1377261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" name="Down Arrow 38"/>
          <p:cNvSpPr>
            <a:spLocks noChangeArrowheads="1"/>
          </p:cNvSpPr>
          <p:nvPr/>
        </p:nvSpPr>
        <p:spPr bwMode="auto">
          <a:xfrm rot="16200000">
            <a:off x="1915051" y="2503540"/>
            <a:ext cx="274637" cy="1655503"/>
          </a:xfrm>
          <a:prstGeom prst="downArrow">
            <a:avLst>
              <a:gd name="adj1" fmla="val 50000"/>
              <a:gd name="adj2" fmla="val 50035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2" name="TextBox 32"/>
          <p:cNvSpPr txBox="1">
            <a:spLocks noChangeArrowheads="1"/>
          </p:cNvSpPr>
          <p:nvPr/>
        </p:nvSpPr>
        <p:spPr bwMode="auto">
          <a:xfrm>
            <a:off x="381513" y="2754986"/>
            <a:ext cx="1683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1. </a:t>
            </a:r>
            <a:r>
              <a:rPr lang="en-US" altLang="en-US" sz="1200" dirty="0" err="1" smtClean="0">
                <a:solidFill>
                  <a:srgbClr val="FF0000"/>
                </a:solidFill>
              </a:rPr>
              <a:t>uRA</a:t>
            </a:r>
            <a:r>
              <a:rPr lang="en-US" altLang="en-US" sz="1200" dirty="0" smtClean="0">
                <a:solidFill>
                  <a:srgbClr val="FF0000"/>
                </a:solidFill>
              </a:rPr>
              <a:t> issues reserve() message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568330" y="5172542"/>
            <a:ext cx="25825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>
                <a:solidFill>
                  <a:srgbClr val="FF0000"/>
                </a:solidFill>
              </a:rPr>
              <a:t>7</a:t>
            </a:r>
            <a:r>
              <a:rPr lang="en-US" altLang="en-US" sz="1200" dirty="0" smtClean="0">
                <a:solidFill>
                  <a:srgbClr val="FF0000"/>
                </a:solidFill>
              </a:rPr>
              <a:t>. </a:t>
            </a:r>
            <a:r>
              <a:rPr lang="en-US" altLang="en-US" sz="1200" dirty="0" smtClean="0">
                <a:solidFill>
                  <a:srgbClr val="FF0000"/>
                </a:solidFill>
              </a:rPr>
              <a:t>Full path is validated against local policies, and if valid</a:t>
            </a:r>
            <a:r>
              <a:rPr lang="en-US" altLang="en-US" sz="1200" dirty="0">
                <a:solidFill>
                  <a:srgbClr val="FF0000"/>
                </a:solidFill>
              </a:rPr>
              <a:t>, </a:t>
            </a:r>
            <a:r>
              <a:rPr lang="en-US" altLang="en-US" sz="1200" dirty="0" err="1">
                <a:solidFill>
                  <a:srgbClr val="FF0000"/>
                </a:solidFill>
              </a:rPr>
              <a:t>reserveConfirmed</a:t>
            </a:r>
            <a:r>
              <a:rPr lang="en-US" altLang="en-US" sz="1200" dirty="0">
                <a:solidFill>
                  <a:srgbClr val="FF0000"/>
                </a:solidFill>
              </a:rPr>
              <a:t>() is </a:t>
            </a:r>
            <a:r>
              <a:rPr lang="en-US" altLang="en-US" sz="1200" dirty="0" smtClean="0">
                <a:solidFill>
                  <a:srgbClr val="FF0000"/>
                </a:solidFill>
              </a:rPr>
              <a:t>sent to </a:t>
            </a:r>
            <a:r>
              <a:rPr lang="en-US" altLang="en-US" sz="1200" dirty="0" err="1" smtClean="0">
                <a:solidFill>
                  <a:srgbClr val="FF0000"/>
                </a:solidFill>
              </a:rPr>
              <a:t>uRA</a:t>
            </a:r>
            <a:r>
              <a:rPr lang="en-US" altLang="en-US" sz="1200" dirty="0" smtClean="0">
                <a:solidFill>
                  <a:srgbClr val="FF0000"/>
                </a:solidFill>
              </a:rPr>
              <a:t>.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51" name="Down Arrow 38"/>
          <p:cNvSpPr>
            <a:spLocks noChangeArrowheads="1"/>
          </p:cNvSpPr>
          <p:nvPr/>
        </p:nvSpPr>
        <p:spPr bwMode="auto">
          <a:xfrm rot="16200000">
            <a:off x="4802729" y="2238964"/>
            <a:ext cx="274637" cy="2184655"/>
          </a:xfrm>
          <a:prstGeom prst="downArrow">
            <a:avLst>
              <a:gd name="adj1" fmla="val 50000"/>
              <a:gd name="adj2" fmla="val 50035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3" name="TextBox 37"/>
          <p:cNvSpPr txBox="1">
            <a:spLocks noChangeArrowheads="1"/>
          </p:cNvSpPr>
          <p:nvPr/>
        </p:nvSpPr>
        <p:spPr bwMode="auto">
          <a:xfrm>
            <a:off x="5707852" y="1581241"/>
            <a:ext cx="1736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4. Tail-end NSA computes local path segment, validates policies, completes path in header, and secures resources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54" name="Circular Arrow 53"/>
          <p:cNvSpPr/>
          <p:nvPr/>
        </p:nvSpPr>
        <p:spPr bwMode="auto">
          <a:xfrm>
            <a:off x="6105270" y="2791174"/>
            <a:ext cx="820737" cy="8207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30495"/>
              <a:gd name="adj5" fmla="val 1293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273733" y="3859679"/>
            <a:ext cx="220431" cy="26356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4360283" y="3859679"/>
            <a:ext cx="220431" cy="26356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4820191" y="3852120"/>
            <a:ext cx="220431" cy="26356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3" name="Circular Arrow 22"/>
          <p:cNvSpPr/>
          <p:nvPr/>
        </p:nvSpPr>
        <p:spPr bwMode="auto">
          <a:xfrm>
            <a:off x="2977270" y="4377229"/>
            <a:ext cx="820737" cy="8207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30495"/>
              <a:gd name="adj5" fmla="val 12933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018601" y="1606186"/>
            <a:ext cx="210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>
                <a:solidFill>
                  <a:srgbClr val="FF0000"/>
                </a:solidFill>
              </a:rPr>
              <a:t>2</a:t>
            </a:r>
            <a:r>
              <a:rPr lang="en-US" altLang="en-US" sz="1200" dirty="0" smtClean="0">
                <a:solidFill>
                  <a:srgbClr val="FF0000"/>
                </a:solidFill>
              </a:rPr>
              <a:t>. Head-end NSA computes local path segment using available policy information, adds to path segment to header, and secures local resources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8" name="Down Arrow 39"/>
          <p:cNvSpPr>
            <a:spLocks noChangeArrowheads="1"/>
          </p:cNvSpPr>
          <p:nvPr/>
        </p:nvSpPr>
        <p:spPr bwMode="auto">
          <a:xfrm rot="16200000" flipV="1">
            <a:off x="1919019" y="3839944"/>
            <a:ext cx="266700" cy="1655503"/>
          </a:xfrm>
          <a:prstGeom prst="downArrow">
            <a:avLst>
              <a:gd name="adj1" fmla="val 50000"/>
              <a:gd name="adj2" fmla="val 49982"/>
            </a:avLst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" name="TextBox 32"/>
          <p:cNvSpPr txBox="1">
            <a:spLocks noChangeArrowheads="1"/>
          </p:cNvSpPr>
          <p:nvPr/>
        </p:nvSpPr>
        <p:spPr bwMode="auto">
          <a:xfrm>
            <a:off x="4074520" y="2392868"/>
            <a:ext cx="16577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3. </a:t>
            </a:r>
            <a:r>
              <a:rPr lang="en-US" altLang="en-US" sz="1200" dirty="0" smtClean="0">
                <a:solidFill>
                  <a:srgbClr val="FF0000"/>
                </a:solidFill>
              </a:rPr>
              <a:t>Checks local policy and then reserve</a:t>
            </a:r>
            <a:r>
              <a:rPr lang="en-US" altLang="en-US" sz="1200" dirty="0" smtClean="0">
                <a:solidFill>
                  <a:srgbClr val="FF0000"/>
                </a:solidFill>
              </a:rPr>
              <a:t>(</a:t>
            </a:r>
            <a:r>
              <a:rPr lang="en-US" altLang="en-US" sz="1200" dirty="0">
                <a:solidFill>
                  <a:srgbClr val="FF0000"/>
                </a:solidFill>
              </a:rPr>
              <a:t>) </a:t>
            </a:r>
            <a:r>
              <a:rPr lang="en-US" altLang="en-US" sz="1200" dirty="0" smtClean="0">
                <a:solidFill>
                  <a:srgbClr val="FF0000"/>
                </a:solidFill>
              </a:rPr>
              <a:t>message issued to next hop NSA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275405" y="4787588"/>
            <a:ext cx="18298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 smtClean="0">
                <a:solidFill>
                  <a:srgbClr val="FF0000"/>
                </a:solidFill>
              </a:rPr>
              <a:t>6</a:t>
            </a:r>
            <a:r>
              <a:rPr lang="en-US" altLang="en-US" sz="1200" dirty="0" smtClean="0">
                <a:solidFill>
                  <a:srgbClr val="FF0000"/>
                </a:solidFill>
              </a:rPr>
              <a:t>. </a:t>
            </a:r>
            <a:r>
              <a:rPr lang="en-US" altLang="en-US" sz="1200" dirty="0" smtClean="0">
                <a:solidFill>
                  <a:srgbClr val="FF0000"/>
                </a:solidFill>
              </a:rPr>
              <a:t>Full path is validated against local </a:t>
            </a:r>
            <a:r>
              <a:rPr lang="en-US" altLang="en-US" sz="1200" dirty="0">
                <a:solidFill>
                  <a:srgbClr val="FF0000"/>
                </a:solidFill>
              </a:rPr>
              <a:t>policies </a:t>
            </a:r>
            <a:r>
              <a:rPr lang="en-US" altLang="en-US" sz="1200" dirty="0" smtClean="0">
                <a:solidFill>
                  <a:srgbClr val="FF0000"/>
                </a:solidFill>
              </a:rPr>
              <a:t>and </a:t>
            </a:r>
            <a:r>
              <a:rPr lang="en-US" altLang="en-US" sz="1200" dirty="0" err="1" smtClean="0">
                <a:solidFill>
                  <a:srgbClr val="FF0000"/>
                </a:solidFill>
              </a:rPr>
              <a:t>reserveConfirmed</a:t>
            </a:r>
            <a:r>
              <a:rPr lang="en-US" altLang="en-US" sz="1200" dirty="0">
                <a:solidFill>
                  <a:srgbClr val="FF0000"/>
                </a:solidFill>
              </a:rPr>
              <a:t>() is sent back </a:t>
            </a:r>
            <a:r>
              <a:rPr lang="en-US" altLang="en-US" sz="1200" dirty="0" smtClean="0">
                <a:solidFill>
                  <a:srgbClr val="FF0000"/>
                </a:solidFill>
              </a:rPr>
              <a:t>up CHAIN.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1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33BAB46-7151-4C5E-A6BF-88A5CCF8AF3F}" type="slidenum">
              <a:rPr lang="ja-JP" altLang="en-US" sz="1100">
                <a:solidFill>
                  <a:schemeClr val="bg2"/>
                </a:solidFill>
              </a:rPr>
              <a:pPr/>
              <a:t>15</a:t>
            </a:fld>
            <a:endParaRPr lang="en-US" altLang="ja-JP" sz="1100">
              <a:solidFill>
                <a:schemeClr val="bg2"/>
              </a:solidFill>
            </a:endParaRPr>
          </a:p>
        </p:txBody>
      </p:sp>
      <p:cxnSp>
        <p:nvCxnSpPr>
          <p:cNvPr id="26628" name="Straight Connector 52"/>
          <p:cNvCxnSpPr>
            <a:cxnSpLocks noChangeShapeType="1"/>
            <a:stCxn id="8" idx="0"/>
            <a:endCxn id="9" idx="2"/>
          </p:cNvCxnSpPr>
          <p:nvPr/>
        </p:nvCxnSpPr>
        <p:spPr bwMode="auto">
          <a:xfrm flipV="1">
            <a:off x="2179637" y="3247253"/>
            <a:ext cx="574675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29" name="Straight Connector 56"/>
          <p:cNvCxnSpPr>
            <a:cxnSpLocks noChangeShapeType="1"/>
            <a:stCxn id="9" idx="0"/>
            <a:endCxn id="11" idx="2"/>
          </p:cNvCxnSpPr>
          <p:nvPr/>
        </p:nvCxnSpPr>
        <p:spPr bwMode="auto">
          <a:xfrm>
            <a:off x="3924300" y="3247253"/>
            <a:ext cx="906462" cy="0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30" name="Straight Connector 60"/>
          <p:cNvCxnSpPr>
            <a:cxnSpLocks noChangeShapeType="1"/>
            <a:stCxn id="13" idx="6"/>
            <a:endCxn id="12" idx="2"/>
          </p:cNvCxnSpPr>
          <p:nvPr/>
        </p:nvCxnSpPr>
        <p:spPr bwMode="auto">
          <a:xfrm>
            <a:off x="6097587" y="3255191"/>
            <a:ext cx="1028700" cy="6350"/>
          </a:xfrm>
          <a:prstGeom prst="line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" name="Cloud 7"/>
          <p:cNvSpPr/>
          <p:nvPr/>
        </p:nvSpPr>
        <p:spPr bwMode="auto">
          <a:xfrm>
            <a:off x="1006475" y="2953566"/>
            <a:ext cx="1174750" cy="587375"/>
          </a:xfrm>
          <a:prstGeom prst="cloud">
            <a:avLst/>
          </a:prstGeom>
          <a:solidFill>
            <a:srgbClr val="8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Network</a:t>
            </a:r>
          </a:p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A</a:t>
            </a:r>
          </a:p>
        </p:txBody>
      </p:sp>
      <p:sp>
        <p:nvSpPr>
          <p:cNvPr id="9" name="Cloud 8"/>
          <p:cNvSpPr/>
          <p:nvPr/>
        </p:nvSpPr>
        <p:spPr bwMode="auto">
          <a:xfrm>
            <a:off x="2751137" y="2953566"/>
            <a:ext cx="1173163" cy="585787"/>
          </a:xfrm>
          <a:prstGeom prst="cloud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Network</a:t>
            </a:r>
          </a:p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B</a:t>
            </a:r>
          </a:p>
        </p:txBody>
      </p:sp>
      <p:sp>
        <p:nvSpPr>
          <p:cNvPr id="10" name="Cloud 9"/>
          <p:cNvSpPr/>
          <p:nvPr/>
        </p:nvSpPr>
        <p:spPr bwMode="auto">
          <a:xfrm>
            <a:off x="4864100" y="2961503"/>
            <a:ext cx="1174750" cy="585788"/>
          </a:xfrm>
          <a:prstGeom prst="cloud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200" dirty="0">
              <a:solidFill>
                <a:schemeClr val="bg1"/>
              </a:solidFill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830762" y="3145653"/>
            <a:ext cx="188913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7123112" y="2967853"/>
            <a:ext cx="1173163" cy="587375"/>
          </a:xfrm>
          <a:prstGeom prst="cloud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Network</a:t>
            </a:r>
          </a:p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D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907087" y="3153591"/>
            <a:ext cx="190500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900112" y="3161528"/>
            <a:ext cx="188913" cy="203200"/>
          </a:xfrm>
          <a:prstGeom prst="ellipse">
            <a:avLst/>
          </a:prstGeom>
          <a:solidFill>
            <a:srgbClr val="800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6450" y="3323453"/>
            <a:ext cx="369887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A1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2073275" y="3145653"/>
            <a:ext cx="188912" cy="203200"/>
          </a:xfrm>
          <a:prstGeom prst="ellipse">
            <a:avLst/>
          </a:prstGeom>
          <a:solidFill>
            <a:srgbClr val="800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03425" y="3305991"/>
            <a:ext cx="3619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A2</a:t>
            </a: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817937" y="3137716"/>
            <a:ext cx="188913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2674937" y="3137716"/>
            <a:ext cx="190500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7032625" y="3161528"/>
            <a:ext cx="188912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8180387" y="3144066"/>
            <a:ext cx="190500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46350" y="3305991"/>
            <a:ext cx="3492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B1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43325" y="3313928"/>
            <a:ext cx="3492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B2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19625" y="3313928"/>
            <a:ext cx="357187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C1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73750" y="3298053"/>
            <a:ext cx="357187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C2</a:t>
            </a:r>
          </a:p>
        </p:txBody>
      </p:sp>
      <p:sp>
        <p:nvSpPr>
          <p:cNvPr id="26649" name="TextBox 46"/>
          <p:cNvSpPr txBox="1">
            <a:spLocks noChangeArrowheads="1"/>
          </p:cNvSpPr>
          <p:nvPr/>
        </p:nvSpPr>
        <p:spPr bwMode="auto">
          <a:xfrm>
            <a:off x="5057775" y="3058341"/>
            <a:ext cx="7477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>
                <a:solidFill>
                  <a:srgbClr val="FFFFFF"/>
                </a:solidFill>
              </a:rPr>
              <a:t>Network</a:t>
            </a:r>
          </a:p>
          <a:p>
            <a:pPr algn="ctr"/>
            <a:r>
              <a:rPr lang="en-US" altLang="en-US" sz="12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46887" y="3305991"/>
            <a:ext cx="35560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D1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140700" y="3321866"/>
            <a:ext cx="35560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Arial" charset="0"/>
                <a:ea typeface="ＭＳ Ｐゴシック" charset="0"/>
                <a:cs typeface="ＭＳ Ｐゴシック" charset="0"/>
              </a:rPr>
              <a:t>D2</a:t>
            </a:r>
          </a:p>
        </p:txBody>
      </p:sp>
      <p:sp>
        <p:nvSpPr>
          <p:cNvPr id="26652" name="TextBox 1"/>
          <p:cNvSpPr txBox="1">
            <a:spLocks noChangeArrowheads="1"/>
          </p:cNvSpPr>
          <p:nvPr/>
        </p:nvSpPr>
        <p:spPr bwMode="auto">
          <a:xfrm>
            <a:off x="1606550" y="2499541"/>
            <a:ext cx="949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Reserve</a:t>
            </a:r>
          </a:p>
        </p:txBody>
      </p:sp>
      <p:cxnSp>
        <p:nvCxnSpPr>
          <p:cNvPr id="26653" name="Straight Arrow Connector 3"/>
          <p:cNvCxnSpPr>
            <a:cxnSpLocks noChangeShapeType="1"/>
          </p:cNvCxnSpPr>
          <p:nvPr/>
        </p:nvCxnSpPr>
        <p:spPr bwMode="auto">
          <a:xfrm flipV="1">
            <a:off x="2590800" y="2678928"/>
            <a:ext cx="4514850" cy="26988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6654" name="TextBox 29"/>
          <p:cNvSpPr txBox="1">
            <a:spLocks noChangeArrowheads="1"/>
          </p:cNvSpPr>
          <p:nvPr/>
        </p:nvSpPr>
        <p:spPr bwMode="auto">
          <a:xfrm>
            <a:off x="3846512" y="2361428"/>
            <a:ext cx="1096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/>
              <a:t>Build path</a:t>
            </a:r>
          </a:p>
        </p:txBody>
      </p:sp>
      <p:cxnSp>
        <p:nvCxnSpPr>
          <p:cNvPr id="26655" name="Straight Arrow Connector 33"/>
          <p:cNvCxnSpPr>
            <a:cxnSpLocks noChangeShapeType="1"/>
          </p:cNvCxnSpPr>
          <p:nvPr/>
        </p:nvCxnSpPr>
        <p:spPr bwMode="auto">
          <a:xfrm flipH="1">
            <a:off x="2212975" y="3823516"/>
            <a:ext cx="3960812" cy="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6656" name="TextBox 37"/>
          <p:cNvSpPr txBox="1">
            <a:spLocks noChangeArrowheads="1"/>
          </p:cNvSpPr>
          <p:nvPr/>
        </p:nvSpPr>
        <p:spPr bwMode="auto">
          <a:xfrm>
            <a:off x="6210300" y="3644128"/>
            <a:ext cx="1895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ReserveConfirmed</a:t>
            </a:r>
          </a:p>
        </p:txBody>
      </p:sp>
      <p:sp>
        <p:nvSpPr>
          <p:cNvPr id="26657" name="TextBox 38"/>
          <p:cNvSpPr txBox="1">
            <a:spLocks noChangeArrowheads="1"/>
          </p:cNvSpPr>
          <p:nvPr/>
        </p:nvSpPr>
        <p:spPr bwMode="auto">
          <a:xfrm>
            <a:off x="3032125" y="3837803"/>
            <a:ext cx="26939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/>
              <a:t>Sign path as initial approval</a:t>
            </a:r>
          </a:p>
        </p:txBody>
      </p:sp>
    </p:spTree>
    <p:extLst>
      <p:ext uri="{BB962C8B-B14F-4D97-AF65-F5344CB8AC3E}">
        <p14:creationId xmlns:p14="http://schemas.microsoft.com/office/powerpoint/2010/main" val="237021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52"/>
          <p:cNvCxnSpPr>
            <a:cxnSpLocks noChangeShapeType="1"/>
          </p:cNvCxnSpPr>
          <p:nvPr/>
        </p:nvCxnSpPr>
        <p:spPr bwMode="auto">
          <a:xfrm flipV="1">
            <a:off x="7523206" y="4074031"/>
            <a:ext cx="574675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662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33BAB46-7151-4C5E-A6BF-88A5CCF8AF3F}" type="slidenum">
              <a:rPr lang="ja-JP" altLang="en-US" sz="1100">
                <a:solidFill>
                  <a:schemeClr val="bg2"/>
                </a:solidFill>
              </a:rPr>
              <a:pPr/>
              <a:t>16</a:t>
            </a:fld>
            <a:endParaRPr lang="en-US" altLang="ja-JP" sz="1100">
              <a:solidFill>
                <a:schemeClr val="bg2"/>
              </a:solidFill>
            </a:endParaRPr>
          </a:p>
        </p:txBody>
      </p:sp>
      <p:cxnSp>
        <p:nvCxnSpPr>
          <p:cNvPr id="26628" name="Straight Connector 52"/>
          <p:cNvCxnSpPr>
            <a:cxnSpLocks noChangeShapeType="1"/>
            <a:endCxn id="9" idx="2"/>
          </p:cNvCxnSpPr>
          <p:nvPr/>
        </p:nvCxnSpPr>
        <p:spPr bwMode="auto">
          <a:xfrm flipV="1">
            <a:off x="658227" y="4078079"/>
            <a:ext cx="574675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29" name="Straight Connector 56"/>
          <p:cNvCxnSpPr>
            <a:cxnSpLocks noChangeShapeType="1"/>
            <a:stCxn id="9" idx="0"/>
            <a:endCxn id="11" idx="2"/>
          </p:cNvCxnSpPr>
          <p:nvPr/>
        </p:nvCxnSpPr>
        <p:spPr bwMode="auto">
          <a:xfrm>
            <a:off x="2401912" y="4077286"/>
            <a:ext cx="1338303" cy="793"/>
          </a:xfrm>
          <a:prstGeom prst="line">
            <a:avLst/>
          </a:prstGeom>
          <a:noFill/>
          <a:ln w="349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30" name="Straight Connector 60"/>
          <p:cNvCxnSpPr>
            <a:cxnSpLocks noChangeShapeType="1"/>
            <a:stCxn id="13" idx="6"/>
            <a:endCxn id="12" idx="2"/>
          </p:cNvCxnSpPr>
          <p:nvPr/>
        </p:nvCxnSpPr>
        <p:spPr bwMode="auto">
          <a:xfrm>
            <a:off x="5007040" y="4086017"/>
            <a:ext cx="1346642" cy="6350"/>
          </a:xfrm>
          <a:prstGeom prst="line">
            <a:avLst/>
          </a:prstGeom>
          <a:noFill/>
          <a:ln w="349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9" name="Cloud 8"/>
          <p:cNvSpPr/>
          <p:nvPr/>
        </p:nvSpPr>
        <p:spPr bwMode="auto">
          <a:xfrm>
            <a:off x="1229727" y="3784392"/>
            <a:ext cx="1173163" cy="585787"/>
          </a:xfrm>
          <a:prstGeom prst="cloud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Network</a:t>
            </a:r>
          </a:p>
          <a:p>
            <a:pPr algn="ctr">
              <a:defRPr/>
            </a:pPr>
            <a:r>
              <a:rPr lang="en-US" sz="1200" dirty="0" smtClean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Aruba</a:t>
            </a:r>
            <a:endParaRPr lang="en-US" sz="1200" dirty="0">
              <a:solidFill>
                <a:schemeClr val="bg1"/>
              </a:solidFill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3773553" y="3792329"/>
            <a:ext cx="1174750" cy="585788"/>
          </a:xfrm>
          <a:prstGeom prst="cloud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200" dirty="0">
              <a:solidFill>
                <a:schemeClr val="bg1"/>
              </a:solidFill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40215" y="3976479"/>
            <a:ext cx="188913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6350043" y="3798679"/>
            <a:ext cx="1173163" cy="587375"/>
          </a:xfrm>
          <a:prstGeom prst="cloud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Network</a:t>
            </a:r>
          </a:p>
          <a:p>
            <a:pPr algn="ctr">
              <a:defRPr/>
            </a:pPr>
            <a:r>
              <a:rPr lang="en-US" sz="1200" dirty="0" smtClean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ＭＳ Ｐゴシック" charset="0"/>
              </a:rPr>
              <a:t>Bonaire</a:t>
            </a:r>
            <a:endParaRPr lang="en-US" sz="1200" dirty="0">
              <a:solidFill>
                <a:schemeClr val="bg1"/>
              </a:solidFill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816540" y="3984417"/>
            <a:ext cx="190500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2296527" y="3968542"/>
            <a:ext cx="188913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153527" y="3968542"/>
            <a:ext cx="190500" cy="2032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6259556" y="3992354"/>
            <a:ext cx="188912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407318" y="3974892"/>
            <a:ext cx="190500" cy="2032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14627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0844" y="3705948"/>
            <a:ext cx="466794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 err="1" smtClean="0">
                <a:latin typeface="Arial" charset="0"/>
                <a:ea typeface="ＭＳ Ｐゴシック" charset="0"/>
                <a:cs typeface="ＭＳ Ｐゴシック" charset="0"/>
              </a:rPr>
              <a:t>stpA</a:t>
            </a:r>
            <a:endParaRPr lang="en-US" sz="105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9399" y="1724412"/>
            <a:ext cx="2595582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urn:ogf:network:grenada.net:2013:</a:t>
            </a:r>
            <a:r>
              <a:rPr lang="en-US" sz="1050" dirty="0" smtClean="0"/>
              <a:t>nsa-aggr</a:t>
            </a:r>
            <a:r>
              <a:rPr lang="en-CA" sz="1050" dirty="0" smtClean="0"/>
              <a:t> </a:t>
            </a:r>
            <a:endParaRPr lang="en-US" sz="105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11600" y="4129636"/>
            <a:ext cx="669102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 err="1" smtClean="0">
                <a:latin typeface="Arial" charset="0"/>
                <a:ea typeface="ＭＳ Ｐゴシック" charset="0"/>
                <a:cs typeface="ＭＳ Ｐゴシック" charset="0"/>
              </a:rPr>
              <a:t>toAruba</a:t>
            </a:r>
            <a:endParaRPr lang="en-US" sz="105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3203" y="4159115"/>
            <a:ext cx="773904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 err="1" smtClean="0">
                <a:latin typeface="Arial" charset="0"/>
                <a:ea typeface="ＭＳ Ｐゴシック" charset="0"/>
                <a:cs typeface="ＭＳ Ｐゴシック" charset="0"/>
              </a:rPr>
              <a:t>toBonaire</a:t>
            </a:r>
            <a:endParaRPr lang="en-US" sz="105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49" name="TextBox 46"/>
          <p:cNvSpPr txBox="1">
            <a:spLocks noChangeArrowheads="1"/>
          </p:cNvSpPr>
          <p:nvPr/>
        </p:nvSpPr>
        <p:spPr bwMode="auto">
          <a:xfrm>
            <a:off x="3957919" y="3889167"/>
            <a:ext cx="76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200" dirty="0">
                <a:solidFill>
                  <a:srgbClr val="FFFFFF"/>
                </a:solidFill>
              </a:rPr>
              <a:t>Network</a:t>
            </a:r>
          </a:p>
          <a:p>
            <a:pPr algn="ctr"/>
            <a:r>
              <a:rPr lang="en-US" altLang="en-US" sz="1200" dirty="0" smtClean="0">
                <a:solidFill>
                  <a:srgbClr val="FFFFFF"/>
                </a:solidFill>
              </a:rPr>
              <a:t>Curacao</a:t>
            </a:r>
            <a:endParaRPr lang="en-US" altLang="en-US" sz="1200" dirty="0">
              <a:solidFill>
                <a:srgbClr val="FFFF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80750" y="4161912"/>
            <a:ext cx="818744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 err="1" smtClean="0">
                <a:latin typeface="Arial" charset="0"/>
                <a:ea typeface="ＭＳ Ｐゴシック" charset="0"/>
                <a:cs typeface="ＭＳ Ｐゴシック" charset="0"/>
              </a:rPr>
              <a:t>toCuracao</a:t>
            </a:r>
            <a:endParaRPr lang="en-US" sz="105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73462" y="3714263"/>
            <a:ext cx="446541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 err="1" smtClean="0">
                <a:latin typeface="Arial" charset="0"/>
                <a:ea typeface="ＭＳ Ｐゴシック" charset="0"/>
                <a:cs typeface="ＭＳ Ｐゴシック" charset="0"/>
              </a:rPr>
              <a:t>stpZ</a:t>
            </a:r>
            <a:endParaRPr lang="en-US" sz="105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3949700" y="1470584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3940396" y="335320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rgbClr val="FFFFFF"/>
                </a:solidFill>
                <a:latin typeface="+mn-lt"/>
                <a:ea typeface="+mn-ea"/>
              </a:rPr>
              <a:t>uRA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35" name="Straight Connector 23"/>
          <p:cNvCxnSpPr>
            <a:cxnSpLocks noChangeShapeType="1"/>
            <a:stCxn id="33" idx="0"/>
            <a:endCxn id="34" idx="4"/>
          </p:cNvCxnSpPr>
          <p:nvPr/>
        </p:nvCxnSpPr>
        <p:spPr bwMode="auto">
          <a:xfrm flipH="1" flipV="1">
            <a:off x="4300759" y="1056045"/>
            <a:ext cx="9304" cy="414539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36" name="Picture 10" descr="stick_man_by_minimoko94-d2zvfn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363" y="426028"/>
            <a:ext cx="525150" cy="55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7"/>
          <p:cNvSpPr txBox="1">
            <a:spLocks noChangeArrowheads="1"/>
          </p:cNvSpPr>
          <p:nvPr/>
        </p:nvSpPr>
        <p:spPr bwMode="auto">
          <a:xfrm>
            <a:off x="1302676" y="486770"/>
            <a:ext cx="102234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100" dirty="0"/>
              <a:t>User/Application</a:t>
            </a:r>
            <a:endParaRPr lang="en-US" altLang="en-US" sz="1000" dirty="0"/>
          </a:p>
        </p:txBody>
      </p:sp>
      <p:cxnSp>
        <p:nvCxnSpPr>
          <p:cNvPr id="38" name="Straight Connector 52"/>
          <p:cNvCxnSpPr>
            <a:cxnSpLocks noChangeShapeType="1"/>
            <a:stCxn id="36" idx="3"/>
            <a:endCxn id="34" idx="2"/>
          </p:cNvCxnSpPr>
          <p:nvPr/>
        </p:nvCxnSpPr>
        <p:spPr bwMode="auto">
          <a:xfrm flipV="1">
            <a:off x="2756513" y="695683"/>
            <a:ext cx="1183883" cy="6531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 type="arrow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830897" y="4491536"/>
            <a:ext cx="19942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urn:ogf:network:aruba.net:2013:</a:t>
            </a:r>
            <a:r>
              <a:rPr lang="en-CA" sz="1050" dirty="0"/>
              <a:t> </a:t>
            </a:r>
            <a:endParaRPr lang="en-US" sz="1050" dirty="0"/>
          </a:p>
        </p:txBody>
      </p:sp>
      <p:sp>
        <p:nvSpPr>
          <p:cNvPr id="5" name="Rectangle 4"/>
          <p:cNvSpPr/>
          <p:nvPr/>
        </p:nvSpPr>
        <p:spPr>
          <a:xfrm>
            <a:off x="3383383" y="4476418"/>
            <a:ext cx="21083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/>
              <a:t>urn:ogf:network:curacao.net:2013:</a:t>
            </a:r>
            <a:r>
              <a:rPr lang="en-CA" sz="1050" dirty="0"/>
              <a:t> </a:t>
            </a:r>
            <a:endParaRPr lang="en-US" sz="1050" dirty="0"/>
          </a:p>
        </p:txBody>
      </p:sp>
      <p:sp>
        <p:nvSpPr>
          <p:cNvPr id="6" name="Rectangle 5"/>
          <p:cNvSpPr/>
          <p:nvPr/>
        </p:nvSpPr>
        <p:spPr>
          <a:xfrm>
            <a:off x="5955502" y="4483977"/>
            <a:ext cx="209866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/>
              <a:t>urn:ogf:network:bonaire.net:2013:</a:t>
            </a:r>
            <a:r>
              <a:rPr lang="en-CA" sz="1050" dirty="0"/>
              <a:t> </a:t>
            </a:r>
            <a:endParaRPr lang="en-US" sz="1050" dirty="0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1408976" y="2923148"/>
            <a:ext cx="720725" cy="720725"/>
          </a:xfrm>
          <a:prstGeom prst="ellipse">
            <a:avLst/>
          </a:prstGeom>
          <a:solidFill>
            <a:srgbClr val="008000"/>
          </a:soli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3957919" y="2876961"/>
            <a:ext cx="720725" cy="720725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6529303" y="2876961"/>
            <a:ext cx="720725" cy="720725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48" name="Straight Connector 23"/>
          <p:cNvCxnSpPr>
            <a:cxnSpLocks noChangeShapeType="1"/>
            <a:stCxn id="45" idx="7"/>
            <a:endCxn id="33" idx="3"/>
          </p:cNvCxnSpPr>
          <p:nvPr/>
        </p:nvCxnSpPr>
        <p:spPr bwMode="auto">
          <a:xfrm flipV="1">
            <a:off x="2024153" y="2085761"/>
            <a:ext cx="2031095" cy="94293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23"/>
          <p:cNvCxnSpPr>
            <a:cxnSpLocks noChangeShapeType="1"/>
            <a:stCxn id="47" idx="1"/>
            <a:endCxn id="33" idx="5"/>
          </p:cNvCxnSpPr>
          <p:nvPr/>
        </p:nvCxnSpPr>
        <p:spPr bwMode="auto">
          <a:xfrm flipH="1" flipV="1">
            <a:off x="4564877" y="2085761"/>
            <a:ext cx="2069974" cy="89674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23"/>
          <p:cNvCxnSpPr>
            <a:cxnSpLocks noChangeShapeType="1"/>
            <a:stCxn id="46" idx="0"/>
            <a:endCxn id="33" idx="4"/>
          </p:cNvCxnSpPr>
          <p:nvPr/>
        </p:nvCxnSpPr>
        <p:spPr bwMode="auto">
          <a:xfrm flipH="1" flipV="1">
            <a:off x="4310063" y="2191309"/>
            <a:ext cx="8219" cy="685652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" name="TextBox 56"/>
          <p:cNvSpPr txBox="1"/>
          <p:nvPr/>
        </p:nvSpPr>
        <p:spPr>
          <a:xfrm>
            <a:off x="2250802" y="4131794"/>
            <a:ext cx="818744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 err="1" smtClean="0">
                <a:latin typeface="Arial" charset="0"/>
                <a:ea typeface="ＭＳ Ｐゴシック" charset="0"/>
                <a:cs typeface="ＭＳ Ｐゴシック" charset="0"/>
              </a:rPr>
              <a:t>toCuracao</a:t>
            </a:r>
            <a:endParaRPr lang="en-US" sz="105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6400" y="2623045"/>
            <a:ext cx="22126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urn:ogf:network:aruba.net:2013</a:t>
            </a:r>
            <a:r>
              <a:rPr lang="en-US" sz="1050" dirty="0" smtClean="0"/>
              <a:t>:</a:t>
            </a:r>
            <a:r>
              <a:rPr lang="en-CA" sz="1050" dirty="0" err="1" smtClean="0"/>
              <a:t>nsa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6438317" y="2583411"/>
            <a:ext cx="23170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urn:ogf:network:bonaire.net</a:t>
            </a:r>
            <a:r>
              <a:rPr lang="en-US" sz="1050" dirty="0"/>
              <a:t>:2013</a:t>
            </a:r>
            <a:r>
              <a:rPr lang="en-US" sz="1050" dirty="0" smtClean="0"/>
              <a:t>:</a:t>
            </a:r>
            <a:r>
              <a:rPr lang="en-CA" sz="1050" dirty="0" err="1" smtClean="0"/>
              <a:t>nsa</a:t>
            </a:r>
            <a:endParaRPr lang="en-US" sz="1050" dirty="0"/>
          </a:p>
        </p:txBody>
      </p:sp>
      <p:sp>
        <p:nvSpPr>
          <p:cNvPr id="60" name="TextBox 37"/>
          <p:cNvSpPr txBox="1">
            <a:spLocks noChangeArrowheads="1"/>
          </p:cNvSpPr>
          <p:nvPr/>
        </p:nvSpPr>
        <p:spPr bwMode="auto">
          <a:xfrm>
            <a:off x="2538601" y="333908"/>
            <a:ext cx="151664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/>
              <a:t>r</a:t>
            </a:r>
            <a:r>
              <a:rPr lang="en-US" altLang="en-US" sz="1000" dirty="0" smtClean="0"/>
              <a:t>eserve(</a:t>
            </a:r>
            <a:r>
              <a:rPr lang="en-US" altLang="en-US" sz="1000" dirty="0" err="1" smtClean="0"/>
              <a:t>stpA</a:t>
            </a:r>
            <a:r>
              <a:rPr lang="en-US" altLang="en-US" sz="1000" dirty="0" smtClean="0"/>
              <a:t>, </a:t>
            </a:r>
            <a:r>
              <a:rPr lang="en-US" altLang="en-US" sz="1000" dirty="0" err="1" smtClean="0"/>
              <a:t>stpZ</a:t>
            </a:r>
            <a:r>
              <a:rPr lang="en-US" altLang="en-US" sz="1000" dirty="0" smtClean="0"/>
              <a:t>)</a:t>
            </a:r>
            <a:endParaRPr lang="en-US" altLang="en-US" sz="800" dirty="0"/>
          </a:p>
        </p:txBody>
      </p:sp>
      <p:sp>
        <p:nvSpPr>
          <p:cNvPr id="61" name="Rectangle 60"/>
          <p:cNvSpPr/>
          <p:nvPr/>
        </p:nvSpPr>
        <p:spPr>
          <a:xfrm>
            <a:off x="3136300" y="2583025"/>
            <a:ext cx="2300630" cy="25391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050" dirty="0"/>
              <a:t>urn:ogf:network:curacao.net:2013</a:t>
            </a:r>
            <a:r>
              <a:rPr lang="en-US" sz="1050" dirty="0" smtClean="0"/>
              <a:t>:</a:t>
            </a:r>
            <a:r>
              <a:rPr lang="en-CA" sz="1050" dirty="0" err="1" smtClean="0"/>
              <a:t>nsa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4728587" y="526276"/>
            <a:ext cx="2890535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urn:ogf:network:grenada.net:2013:</a:t>
            </a:r>
            <a:r>
              <a:rPr lang="en-US" sz="1050" dirty="0" smtClean="0"/>
              <a:t>nsa-</a:t>
            </a:r>
            <a:r>
              <a:rPr lang="en-CA" sz="1050" dirty="0" smtClean="0"/>
              <a:t>requester</a:t>
            </a:r>
            <a:endParaRPr lang="en-US" sz="105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8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637014" y="1517681"/>
            <a:ext cx="5642467" cy="2680231"/>
            <a:chOff x="1637014" y="1517681"/>
            <a:chExt cx="5642467" cy="2680231"/>
          </a:xfrm>
        </p:grpSpPr>
        <p:sp>
          <p:nvSpPr>
            <p:cNvPr id="23" name="円/楕円 149"/>
            <p:cNvSpPr/>
            <p:nvPr/>
          </p:nvSpPr>
          <p:spPr>
            <a:xfrm>
              <a:off x="6144380" y="1517681"/>
              <a:ext cx="922949" cy="92294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prstClr val="white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>
                  <a:solidFill>
                    <a:prstClr val="white"/>
                  </a:solidFill>
                </a:rPr>
                <a:t>C</a:t>
              </a:r>
            </a:p>
          </p:txBody>
        </p:sp>
        <p:sp>
          <p:nvSpPr>
            <p:cNvPr id="24" name="TextBox 21"/>
            <p:cNvSpPr txBox="1">
              <a:spLocks noChangeArrowheads="1"/>
            </p:cNvSpPr>
            <p:nvPr/>
          </p:nvSpPr>
          <p:spPr bwMode="auto">
            <a:xfrm>
              <a:off x="2916006" y="3720950"/>
              <a:ext cx="7127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A1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25" name="円/楕円 149"/>
            <p:cNvSpPr/>
            <p:nvPr/>
          </p:nvSpPr>
          <p:spPr>
            <a:xfrm>
              <a:off x="1637014" y="3274963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A1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26" name="円/楕円 149"/>
            <p:cNvSpPr/>
            <p:nvPr/>
          </p:nvSpPr>
          <p:spPr>
            <a:xfrm>
              <a:off x="6144380" y="3274963"/>
              <a:ext cx="922949" cy="92294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B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>
              <a:stCxn id="25" idx="6"/>
              <a:endCxn id="39" idx="2"/>
            </p:cNvCxnSpPr>
            <p:nvPr/>
          </p:nvCxnSpPr>
          <p:spPr>
            <a:xfrm>
              <a:off x="2559963" y="3736438"/>
              <a:ext cx="1333846" cy="0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円/楕円 149"/>
            <p:cNvSpPr/>
            <p:nvPr/>
          </p:nvSpPr>
          <p:spPr>
            <a:xfrm>
              <a:off x="2256552" y="1788197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A2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円/楕円 149"/>
            <p:cNvSpPr/>
            <p:nvPr/>
          </p:nvSpPr>
          <p:spPr>
            <a:xfrm>
              <a:off x="3893809" y="1517681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A3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34" name="Straight Connector 33"/>
            <p:cNvCxnSpPr>
              <a:stCxn id="39" idx="6"/>
              <a:endCxn id="26" idx="2"/>
            </p:cNvCxnSpPr>
            <p:nvPr/>
          </p:nvCxnSpPr>
          <p:spPr>
            <a:xfrm>
              <a:off x="4816758" y="3736438"/>
              <a:ext cx="1327622" cy="0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8" idx="5"/>
              <a:endCxn id="39" idx="1"/>
            </p:cNvCxnSpPr>
            <p:nvPr/>
          </p:nvCxnSpPr>
          <p:spPr>
            <a:xfrm>
              <a:off x="3044338" y="2575983"/>
              <a:ext cx="984634" cy="834143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4"/>
              <a:endCxn id="39" idx="0"/>
            </p:cNvCxnSpPr>
            <p:nvPr/>
          </p:nvCxnSpPr>
          <p:spPr>
            <a:xfrm>
              <a:off x="4355284" y="2440630"/>
              <a:ext cx="0" cy="834333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9" idx="7"/>
              <a:endCxn id="23" idx="3"/>
            </p:cNvCxnSpPr>
            <p:nvPr/>
          </p:nvCxnSpPr>
          <p:spPr>
            <a:xfrm flipV="1">
              <a:off x="4681595" y="2305467"/>
              <a:ext cx="1597948" cy="1104659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円/楕円 149"/>
            <p:cNvSpPr/>
            <p:nvPr/>
          </p:nvSpPr>
          <p:spPr>
            <a:xfrm>
              <a:off x="3893809" y="3274963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A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24"/>
            <p:cNvSpPr txBox="1">
              <a:spLocks noChangeArrowheads="1"/>
            </p:cNvSpPr>
            <p:nvPr/>
          </p:nvSpPr>
          <p:spPr bwMode="auto">
            <a:xfrm rot="19559021">
              <a:off x="4605706" y="2376324"/>
              <a:ext cx="145424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C1</a:t>
              </a:r>
            </a:p>
            <a:p>
              <a:pPr algn="ctr"/>
              <a:r>
                <a:rPr lang="en-US" sz="1400" dirty="0">
                  <a:latin typeface="Calibri"/>
                  <a:cs typeface="Calibri"/>
                </a:rPr>
                <a:t>{ ! to Network B }</a:t>
              </a:r>
            </a:p>
          </p:txBody>
        </p:sp>
        <p:sp>
          <p:nvSpPr>
            <p:cNvPr id="41" name="TextBox 25"/>
            <p:cNvSpPr txBox="1">
              <a:spLocks noChangeArrowheads="1"/>
            </p:cNvSpPr>
            <p:nvPr/>
          </p:nvSpPr>
          <p:spPr bwMode="auto">
            <a:xfrm>
              <a:off x="6574879" y="2708260"/>
              <a:ext cx="7046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  <a:cs typeface="Calibri"/>
                </a:rPr>
                <a:t>Link C2</a:t>
              </a:r>
            </a:p>
          </p:txBody>
        </p:sp>
        <p:sp>
          <p:nvSpPr>
            <p:cNvPr id="42" name="TextBox 27"/>
            <p:cNvSpPr txBox="1">
              <a:spLocks noChangeArrowheads="1"/>
            </p:cNvSpPr>
            <p:nvPr/>
          </p:nvSpPr>
          <p:spPr bwMode="auto">
            <a:xfrm rot="2389945">
              <a:off x="3080005" y="2950170"/>
              <a:ext cx="7127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  <a:cs typeface="Calibri"/>
                </a:rPr>
                <a:t>Link A2</a:t>
              </a:r>
            </a:p>
          </p:txBody>
        </p:sp>
        <p:sp>
          <p:nvSpPr>
            <p:cNvPr id="44" name="TextBox 28"/>
            <p:cNvSpPr txBox="1">
              <a:spLocks noChangeArrowheads="1"/>
            </p:cNvSpPr>
            <p:nvPr/>
          </p:nvSpPr>
          <p:spPr bwMode="auto">
            <a:xfrm>
              <a:off x="3688236" y="2642441"/>
              <a:ext cx="7127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  <a:cs typeface="Calibri"/>
                </a:rPr>
                <a:t>Link A3</a:t>
              </a:r>
            </a:p>
          </p:txBody>
        </p:sp>
        <p:cxnSp>
          <p:nvCxnSpPr>
            <p:cNvPr id="45" name="Straight Connector 44"/>
            <p:cNvCxnSpPr>
              <a:stCxn id="26" idx="0"/>
              <a:endCxn id="23" idx="4"/>
            </p:cNvCxnSpPr>
            <p:nvPr/>
          </p:nvCxnSpPr>
          <p:spPr>
            <a:xfrm flipV="1">
              <a:off x="6605855" y="2440630"/>
              <a:ext cx="0" cy="834333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 47"/>
            <p:cNvSpPr/>
            <p:nvPr/>
          </p:nvSpPr>
          <p:spPr>
            <a:xfrm>
              <a:off x="4493278" y="2430647"/>
              <a:ext cx="1804406" cy="1231246"/>
            </a:xfrm>
            <a:custGeom>
              <a:avLst/>
              <a:gdLst>
                <a:gd name="connsiteX0" fmla="*/ 1587567 w 1804406"/>
                <a:gd name="connsiteY0" fmla="*/ 1215759 h 1231246"/>
                <a:gd name="connsiteX1" fmla="*/ 0 w 1804406"/>
                <a:gd name="connsiteY1" fmla="*/ 1231246 h 1231246"/>
                <a:gd name="connsiteX2" fmla="*/ 1804406 w 1804406"/>
                <a:gd name="connsiteY2" fmla="*/ 0 h 1231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4406" h="1231246">
                  <a:moveTo>
                    <a:pt x="1587567" y="1215759"/>
                  </a:moveTo>
                  <a:lnTo>
                    <a:pt x="0" y="1231246"/>
                  </a:lnTo>
                  <a:lnTo>
                    <a:pt x="1804406" y="0"/>
                  </a:lnTo>
                </a:path>
              </a:pathLst>
            </a:custGeom>
            <a:ln>
              <a:solidFill>
                <a:srgbClr val="000000"/>
              </a:solidFill>
              <a:prstDash val="dash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ross 48"/>
            <p:cNvSpPr/>
            <p:nvPr/>
          </p:nvSpPr>
          <p:spPr>
            <a:xfrm rot="2700000">
              <a:off x="4485990" y="3359963"/>
              <a:ext cx="410416" cy="410416"/>
            </a:xfrm>
            <a:prstGeom prst="plus">
              <a:avLst>
                <a:gd name="adj" fmla="val 3908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686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1511482" y="2610410"/>
            <a:ext cx="5642467" cy="2726489"/>
            <a:chOff x="1511482" y="2610410"/>
            <a:chExt cx="5642467" cy="2726489"/>
          </a:xfrm>
        </p:grpSpPr>
        <p:sp>
          <p:nvSpPr>
            <p:cNvPr id="13" name="TextBox 21"/>
            <p:cNvSpPr txBox="1">
              <a:spLocks noChangeArrowheads="1"/>
            </p:cNvSpPr>
            <p:nvPr/>
          </p:nvSpPr>
          <p:spPr bwMode="auto">
            <a:xfrm>
              <a:off x="2835971" y="4813679"/>
              <a:ext cx="62176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A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19" name="円/楕円 149"/>
            <p:cNvSpPr/>
            <p:nvPr/>
          </p:nvSpPr>
          <p:spPr>
            <a:xfrm>
              <a:off x="3768277" y="4367692"/>
              <a:ext cx="922949" cy="922949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Exchange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30" name="TextBox 22"/>
            <p:cNvSpPr txBox="1">
              <a:spLocks noChangeArrowheads="1"/>
            </p:cNvSpPr>
            <p:nvPr/>
          </p:nvSpPr>
          <p:spPr bwMode="auto">
            <a:xfrm>
              <a:off x="4627915" y="4813679"/>
              <a:ext cx="145424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B</a:t>
              </a:r>
            </a:p>
            <a:p>
              <a:pPr algn="ctr"/>
              <a:r>
                <a:rPr lang="en-US" sz="1400" dirty="0">
                  <a:latin typeface="Calibri"/>
                  <a:cs typeface="Calibri"/>
                </a:rPr>
                <a:t>{ ! to Network C }</a:t>
              </a:r>
            </a:p>
          </p:txBody>
        </p:sp>
        <p:sp>
          <p:nvSpPr>
            <p:cNvPr id="31" name="TextBox 24"/>
            <p:cNvSpPr txBox="1">
              <a:spLocks noChangeArrowheads="1"/>
            </p:cNvSpPr>
            <p:nvPr/>
          </p:nvSpPr>
          <p:spPr bwMode="auto">
            <a:xfrm rot="19559021">
              <a:off x="4947923" y="3654214"/>
              <a:ext cx="7046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C1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32" name="TextBox 25"/>
            <p:cNvSpPr txBox="1">
              <a:spLocks noChangeArrowheads="1"/>
            </p:cNvSpPr>
            <p:nvPr/>
          </p:nvSpPr>
          <p:spPr bwMode="auto">
            <a:xfrm>
              <a:off x="6449347" y="3800989"/>
              <a:ext cx="7046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  <a:cs typeface="Calibri"/>
                </a:rPr>
                <a:t>Link C2</a:t>
              </a:r>
            </a:p>
          </p:txBody>
        </p:sp>
        <p:cxnSp>
          <p:nvCxnSpPr>
            <p:cNvPr id="35" name="Straight Connector 34"/>
            <p:cNvCxnSpPr>
              <a:stCxn id="18" idx="0"/>
              <a:endCxn id="17" idx="4"/>
            </p:cNvCxnSpPr>
            <p:nvPr/>
          </p:nvCxnSpPr>
          <p:spPr>
            <a:xfrm flipV="1">
              <a:off x="6480323" y="3533359"/>
              <a:ext cx="0" cy="834333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6" idx="6"/>
              <a:endCxn id="19" idx="2"/>
            </p:cNvCxnSpPr>
            <p:nvPr/>
          </p:nvCxnSpPr>
          <p:spPr>
            <a:xfrm>
              <a:off x="2434431" y="4829167"/>
              <a:ext cx="1333846" cy="0"/>
            </a:xfrm>
            <a:prstGeom prst="line">
              <a:avLst/>
            </a:prstGeom>
            <a:ln w="50800">
              <a:solidFill>
                <a:srgbClr val="008000"/>
              </a:solidFill>
              <a:headEnd type="none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149"/>
            <p:cNvSpPr/>
            <p:nvPr/>
          </p:nvSpPr>
          <p:spPr>
            <a:xfrm>
              <a:off x="1511482" y="4367692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Connector 19"/>
            <p:cNvCxnSpPr>
              <a:stCxn id="19" idx="6"/>
              <a:endCxn id="18" idx="2"/>
            </p:cNvCxnSpPr>
            <p:nvPr/>
          </p:nvCxnSpPr>
          <p:spPr>
            <a:xfrm>
              <a:off x="4691226" y="4829167"/>
              <a:ext cx="1327622" cy="0"/>
            </a:xfrm>
            <a:prstGeom prst="line">
              <a:avLst/>
            </a:prstGeom>
            <a:ln w="50800">
              <a:solidFill>
                <a:srgbClr val="3366FF"/>
              </a:solidFill>
              <a:headEnd type="oval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9" idx="7"/>
              <a:endCxn id="17" idx="3"/>
            </p:cNvCxnSpPr>
            <p:nvPr/>
          </p:nvCxnSpPr>
          <p:spPr>
            <a:xfrm flipV="1">
              <a:off x="4556063" y="3398196"/>
              <a:ext cx="1597948" cy="1104659"/>
            </a:xfrm>
            <a:prstGeom prst="line">
              <a:avLst/>
            </a:prstGeom>
            <a:ln w="50800">
              <a:solidFill>
                <a:srgbClr val="FF0000"/>
              </a:solidFill>
              <a:headEnd type="oval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円/楕円 149"/>
            <p:cNvSpPr/>
            <p:nvPr/>
          </p:nvSpPr>
          <p:spPr>
            <a:xfrm>
              <a:off x="6018848" y="2610410"/>
              <a:ext cx="922949" cy="92294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prstClr val="white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>
                  <a:solidFill>
                    <a:prstClr val="white"/>
                  </a:solidFill>
                </a:rPr>
                <a:t>C</a:t>
              </a:r>
            </a:p>
          </p:txBody>
        </p:sp>
        <p:sp>
          <p:nvSpPr>
            <p:cNvPr id="18" name="円/楕円 149"/>
            <p:cNvSpPr/>
            <p:nvPr/>
          </p:nvSpPr>
          <p:spPr>
            <a:xfrm>
              <a:off x="6018848" y="4367692"/>
              <a:ext cx="922949" cy="92294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B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439433" y="3244604"/>
              <a:ext cx="3531369" cy="1386119"/>
            </a:xfrm>
            <a:custGeom>
              <a:avLst/>
              <a:gdLst>
                <a:gd name="connsiteX0" fmla="*/ 0 w 3531369"/>
                <a:gd name="connsiteY0" fmla="*/ 1378375 h 1386119"/>
                <a:gd name="connsiteX1" fmla="*/ 1463659 w 3531369"/>
                <a:gd name="connsiteY1" fmla="*/ 1386119 h 1386119"/>
                <a:gd name="connsiteX2" fmla="*/ 3531369 w 3531369"/>
                <a:gd name="connsiteY2" fmla="*/ 0 h 1386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1369" h="1386119">
                  <a:moveTo>
                    <a:pt x="0" y="1378375"/>
                  </a:moveTo>
                  <a:lnTo>
                    <a:pt x="1463659" y="1386119"/>
                  </a:lnTo>
                  <a:lnTo>
                    <a:pt x="3531369" y="0"/>
                  </a:lnTo>
                </a:path>
              </a:pathLst>
            </a:custGeom>
            <a:ln>
              <a:solidFill>
                <a:srgbClr val="000000"/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L-Shape 2"/>
            <p:cNvSpPr/>
            <p:nvPr/>
          </p:nvSpPr>
          <p:spPr>
            <a:xfrm rot="18900000">
              <a:off x="3995383" y="4227038"/>
              <a:ext cx="425357" cy="219288"/>
            </a:xfrm>
            <a:prstGeom prst="corner">
              <a:avLst>
                <a:gd name="adj1" fmla="val 41809"/>
                <a:gd name="adj2" fmla="val 41809"/>
              </a:avLst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408456" y="3608557"/>
              <a:ext cx="3895348" cy="1486787"/>
            </a:xfrm>
            <a:custGeom>
              <a:avLst/>
              <a:gdLst>
                <a:gd name="connsiteX0" fmla="*/ 0 w 3895348"/>
                <a:gd name="connsiteY0" fmla="*/ 1471300 h 1486787"/>
                <a:gd name="connsiteX1" fmla="*/ 3895348 w 3895348"/>
                <a:gd name="connsiteY1" fmla="*/ 1486787 h 1486787"/>
                <a:gd name="connsiteX2" fmla="*/ 3895348 w 3895348"/>
                <a:gd name="connsiteY2" fmla="*/ 0 h 1486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95348" h="1486787">
                  <a:moveTo>
                    <a:pt x="0" y="1471300"/>
                  </a:moveTo>
                  <a:lnTo>
                    <a:pt x="3895348" y="1486787"/>
                  </a:lnTo>
                  <a:lnTo>
                    <a:pt x="3895348" y="0"/>
                  </a:lnTo>
                </a:path>
              </a:pathLst>
            </a:custGeom>
            <a:ln>
              <a:solidFill>
                <a:srgbClr val="000000"/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ross 42"/>
            <p:cNvSpPr/>
            <p:nvPr/>
          </p:nvSpPr>
          <p:spPr>
            <a:xfrm rot="2700000">
              <a:off x="4029671" y="4869327"/>
              <a:ext cx="410416" cy="410416"/>
            </a:xfrm>
            <a:prstGeom prst="plus">
              <a:avLst>
                <a:gd name="adj" fmla="val 3908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620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511482" y="2610410"/>
            <a:ext cx="5642467" cy="2680231"/>
            <a:chOff x="1511482" y="2610410"/>
            <a:chExt cx="5642467" cy="2680231"/>
          </a:xfrm>
        </p:grpSpPr>
        <p:sp>
          <p:nvSpPr>
            <p:cNvPr id="13" name="TextBox 21"/>
            <p:cNvSpPr txBox="1">
              <a:spLocks noChangeArrowheads="1"/>
            </p:cNvSpPr>
            <p:nvPr/>
          </p:nvSpPr>
          <p:spPr bwMode="auto">
            <a:xfrm>
              <a:off x="2835971" y="4813679"/>
              <a:ext cx="62176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A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19" name="円/楕円 149"/>
            <p:cNvSpPr/>
            <p:nvPr/>
          </p:nvSpPr>
          <p:spPr>
            <a:xfrm>
              <a:off x="3768277" y="4367692"/>
              <a:ext cx="922949" cy="922949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Exchange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30" name="TextBox 22"/>
            <p:cNvSpPr txBox="1">
              <a:spLocks noChangeArrowheads="1"/>
            </p:cNvSpPr>
            <p:nvPr/>
          </p:nvSpPr>
          <p:spPr bwMode="auto">
            <a:xfrm>
              <a:off x="5047269" y="4813679"/>
              <a:ext cx="6155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B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31" name="TextBox 24"/>
            <p:cNvSpPr txBox="1">
              <a:spLocks noChangeArrowheads="1"/>
            </p:cNvSpPr>
            <p:nvPr/>
          </p:nvSpPr>
          <p:spPr bwMode="auto">
            <a:xfrm rot="19559021">
              <a:off x="4947923" y="3654214"/>
              <a:ext cx="7046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C1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32" name="TextBox 25"/>
            <p:cNvSpPr txBox="1">
              <a:spLocks noChangeArrowheads="1"/>
            </p:cNvSpPr>
            <p:nvPr/>
          </p:nvSpPr>
          <p:spPr bwMode="auto">
            <a:xfrm>
              <a:off x="6449347" y="3800989"/>
              <a:ext cx="7046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C2</a:t>
              </a:r>
              <a:endParaRPr lang="en-US" sz="1400" dirty="0">
                <a:latin typeface="Calibri"/>
                <a:cs typeface="Calibri"/>
              </a:endParaRPr>
            </a:p>
          </p:txBody>
        </p:sp>
        <p:cxnSp>
          <p:nvCxnSpPr>
            <p:cNvPr id="35" name="Straight Connector 34"/>
            <p:cNvCxnSpPr>
              <a:stCxn id="18" idx="0"/>
              <a:endCxn id="17" idx="4"/>
            </p:cNvCxnSpPr>
            <p:nvPr/>
          </p:nvCxnSpPr>
          <p:spPr>
            <a:xfrm flipV="1">
              <a:off x="6480323" y="3533359"/>
              <a:ext cx="0" cy="834333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6" idx="6"/>
              <a:endCxn id="19" idx="2"/>
            </p:cNvCxnSpPr>
            <p:nvPr/>
          </p:nvCxnSpPr>
          <p:spPr>
            <a:xfrm>
              <a:off x="2434431" y="4829167"/>
              <a:ext cx="1333846" cy="0"/>
            </a:xfrm>
            <a:prstGeom prst="line">
              <a:avLst/>
            </a:prstGeom>
            <a:ln w="50800">
              <a:solidFill>
                <a:srgbClr val="008000"/>
              </a:solidFill>
              <a:headEnd type="none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149"/>
            <p:cNvSpPr/>
            <p:nvPr/>
          </p:nvSpPr>
          <p:spPr>
            <a:xfrm>
              <a:off x="1511482" y="4367692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Connector 19"/>
            <p:cNvCxnSpPr>
              <a:stCxn id="19" idx="6"/>
            </p:cNvCxnSpPr>
            <p:nvPr/>
          </p:nvCxnSpPr>
          <p:spPr>
            <a:xfrm>
              <a:off x="4691226" y="4829167"/>
              <a:ext cx="393521" cy="0"/>
            </a:xfrm>
            <a:prstGeom prst="line">
              <a:avLst/>
            </a:prstGeom>
            <a:ln w="50800">
              <a:solidFill>
                <a:srgbClr val="3366FF"/>
              </a:solidFill>
              <a:headEnd type="oval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9" idx="7"/>
            </p:cNvCxnSpPr>
            <p:nvPr/>
          </p:nvCxnSpPr>
          <p:spPr>
            <a:xfrm flipV="1">
              <a:off x="4556063" y="4132745"/>
              <a:ext cx="528684" cy="370110"/>
            </a:xfrm>
            <a:prstGeom prst="line">
              <a:avLst/>
            </a:prstGeom>
            <a:ln w="50800">
              <a:solidFill>
                <a:srgbClr val="FF0000"/>
              </a:solidFill>
              <a:headEnd type="oval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円/楕円 149"/>
            <p:cNvSpPr/>
            <p:nvPr/>
          </p:nvSpPr>
          <p:spPr>
            <a:xfrm>
              <a:off x="6018848" y="2610410"/>
              <a:ext cx="922949" cy="92294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prstClr val="white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>
                  <a:solidFill>
                    <a:prstClr val="white"/>
                  </a:solidFill>
                </a:rPr>
                <a:t>C</a:t>
              </a:r>
            </a:p>
          </p:txBody>
        </p:sp>
        <p:sp>
          <p:nvSpPr>
            <p:cNvPr id="18" name="円/楕円 149"/>
            <p:cNvSpPr/>
            <p:nvPr/>
          </p:nvSpPr>
          <p:spPr>
            <a:xfrm>
              <a:off x="6018848" y="4367692"/>
              <a:ext cx="922949" cy="92294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B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2" name="Donut 1"/>
            <p:cNvSpPr/>
            <p:nvPr/>
          </p:nvSpPr>
          <p:spPr>
            <a:xfrm>
              <a:off x="4805954" y="4029594"/>
              <a:ext cx="278793" cy="1037654"/>
            </a:xfrm>
            <a:prstGeom prst="donu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Connector 22"/>
            <p:cNvCxnSpPr>
              <a:endCxn id="17" idx="3"/>
            </p:cNvCxnSpPr>
            <p:nvPr/>
          </p:nvCxnSpPr>
          <p:spPr>
            <a:xfrm flipV="1">
              <a:off x="4922119" y="3398196"/>
              <a:ext cx="1231892" cy="848408"/>
            </a:xfrm>
            <a:prstGeom prst="line">
              <a:avLst/>
            </a:prstGeom>
            <a:ln w="50800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18" idx="2"/>
            </p:cNvCxnSpPr>
            <p:nvPr/>
          </p:nvCxnSpPr>
          <p:spPr>
            <a:xfrm>
              <a:off x="4922119" y="4829167"/>
              <a:ext cx="1096729" cy="0"/>
            </a:xfrm>
            <a:prstGeom prst="line">
              <a:avLst/>
            </a:prstGeom>
            <a:ln w="50800">
              <a:solidFill>
                <a:srgbClr val="3366F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ular Callout 9"/>
            <p:cNvSpPr/>
            <p:nvPr/>
          </p:nvSpPr>
          <p:spPr>
            <a:xfrm>
              <a:off x="2434431" y="3092983"/>
              <a:ext cx="2011403" cy="780954"/>
            </a:xfrm>
            <a:prstGeom prst="wedgeRectCallout">
              <a:avLst>
                <a:gd name="adj1" fmla="val 70932"/>
                <a:gd name="adj2" fmla="val 88763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cs typeface="Calibri"/>
                </a:rPr>
                <a:t>Maximum bandwidth Link C1 + Link B for </a:t>
              </a:r>
              <a:r>
                <a:rPr lang="en-US" sz="1400" dirty="0" err="1">
                  <a:solidFill>
                    <a:schemeClr val="tx1"/>
                  </a:solidFill>
                  <a:cs typeface="Calibri"/>
                </a:rPr>
                <a:t>src</a:t>
              </a:r>
              <a:r>
                <a:rPr lang="en-US" sz="1400" dirty="0">
                  <a:solidFill>
                    <a:schemeClr val="tx1"/>
                  </a:solidFill>
                  <a:cs typeface="Calibri"/>
                </a:rPr>
                <a:t> Network C == 10 </a:t>
              </a:r>
              <a:r>
                <a:rPr lang="en-US" sz="1400" dirty="0" err="1">
                  <a:solidFill>
                    <a:schemeClr val="tx1"/>
                  </a:solidFill>
                  <a:cs typeface="Calibri"/>
                </a:rPr>
                <a:t>Gbps</a:t>
              </a:r>
              <a:endParaRPr lang="en-US" sz="1400" dirty="0">
                <a:solidFill>
                  <a:schemeClr val="tx1"/>
                </a:solidFill>
                <a:cs typeface="Calibri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2434431" y="4669948"/>
              <a:ext cx="3528790" cy="0"/>
            </a:xfrm>
            <a:prstGeom prst="straightConnector1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4556063" y="3533359"/>
              <a:ext cx="1675345" cy="1136589"/>
            </a:xfrm>
            <a:prstGeom prst="straightConnector1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301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90278" y="2610410"/>
            <a:ext cx="8246731" cy="3177137"/>
            <a:chOff x="390278" y="2610410"/>
            <a:chExt cx="8246731" cy="3177137"/>
          </a:xfrm>
        </p:grpSpPr>
        <p:sp>
          <p:nvSpPr>
            <p:cNvPr id="13" name="TextBox 21"/>
            <p:cNvSpPr txBox="1">
              <a:spLocks noChangeArrowheads="1"/>
            </p:cNvSpPr>
            <p:nvPr/>
          </p:nvSpPr>
          <p:spPr bwMode="auto">
            <a:xfrm>
              <a:off x="3076035" y="4813679"/>
              <a:ext cx="6217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A</a:t>
              </a:r>
            </a:p>
            <a:p>
              <a:pPr algn="ctr"/>
              <a:r>
                <a:rPr lang="en-US" sz="1400" dirty="0" smtClean="0">
                  <a:latin typeface="Calibri"/>
                  <a:cs typeface="Calibri"/>
                </a:rPr>
                <a:t>{ all }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19" name="円/楕円 149"/>
            <p:cNvSpPr/>
            <p:nvPr/>
          </p:nvSpPr>
          <p:spPr>
            <a:xfrm>
              <a:off x="4008341" y="4367692"/>
              <a:ext cx="922949" cy="922949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Exchange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30" name="TextBox 22"/>
            <p:cNvSpPr txBox="1">
              <a:spLocks noChangeArrowheads="1"/>
            </p:cNvSpPr>
            <p:nvPr/>
          </p:nvSpPr>
          <p:spPr bwMode="auto">
            <a:xfrm>
              <a:off x="5287333" y="4813679"/>
              <a:ext cx="61553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B</a:t>
              </a:r>
            </a:p>
            <a:p>
              <a:pPr algn="ctr"/>
              <a:r>
                <a:rPr lang="en-US" sz="1400" dirty="0" smtClean="0">
                  <a:latin typeface="Calibri"/>
                  <a:cs typeface="Calibri"/>
                </a:rPr>
                <a:t>{ all }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31" name="TextBox 24"/>
            <p:cNvSpPr txBox="1">
              <a:spLocks noChangeArrowheads="1"/>
            </p:cNvSpPr>
            <p:nvPr/>
          </p:nvSpPr>
          <p:spPr bwMode="auto">
            <a:xfrm rot="19559021">
              <a:off x="5009027" y="3438077"/>
              <a:ext cx="95410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C1</a:t>
              </a:r>
            </a:p>
            <a:p>
              <a:pPr algn="ctr"/>
              <a:r>
                <a:rPr lang="en-US" sz="1400" dirty="0" smtClean="0">
                  <a:latin typeface="Calibri"/>
                  <a:cs typeface="Calibri"/>
                </a:rPr>
                <a:t>{ group 1 }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32" name="TextBox 25"/>
            <p:cNvSpPr txBox="1">
              <a:spLocks noChangeArrowheads="1"/>
            </p:cNvSpPr>
            <p:nvPr/>
          </p:nvSpPr>
          <p:spPr bwMode="auto">
            <a:xfrm>
              <a:off x="6689411" y="3800989"/>
              <a:ext cx="7046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C2</a:t>
              </a:r>
            </a:p>
            <a:p>
              <a:pPr algn="ctr"/>
              <a:r>
                <a:rPr lang="en-US" sz="1400" dirty="0" smtClean="0">
                  <a:latin typeface="Calibri"/>
                  <a:cs typeface="Calibri"/>
                </a:rPr>
                <a:t>{ all }</a:t>
              </a:r>
              <a:endParaRPr lang="en-US" sz="1400" dirty="0">
                <a:latin typeface="Calibri"/>
                <a:cs typeface="Calibri"/>
              </a:endParaRPr>
            </a:p>
          </p:txBody>
        </p:sp>
        <p:cxnSp>
          <p:nvCxnSpPr>
            <p:cNvPr id="35" name="Straight Connector 34"/>
            <p:cNvCxnSpPr>
              <a:stCxn id="18" idx="0"/>
              <a:endCxn id="17" idx="4"/>
            </p:cNvCxnSpPr>
            <p:nvPr/>
          </p:nvCxnSpPr>
          <p:spPr>
            <a:xfrm flipV="1">
              <a:off x="6720387" y="3533359"/>
              <a:ext cx="0" cy="834333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6" idx="6"/>
              <a:endCxn id="19" idx="2"/>
            </p:cNvCxnSpPr>
            <p:nvPr/>
          </p:nvCxnSpPr>
          <p:spPr>
            <a:xfrm>
              <a:off x="2674495" y="4829167"/>
              <a:ext cx="1333846" cy="0"/>
            </a:xfrm>
            <a:prstGeom prst="line">
              <a:avLst/>
            </a:prstGeom>
            <a:ln w="50800">
              <a:solidFill>
                <a:srgbClr val="008000"/>
              </a:solidFill>
              <a:headEnd type="none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149"/>
            <p:cNvSpPr/>
            <p:nvPr/>
          </p:nvSpPr>
          <p:spPr>
            <a:xfrm>
              <a:off x="1751546" y="4367692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Connector 19"/>
            <p:cNvCxnSpPr>
              <a:stCxn id="19" idx="6"/>
            </p:cNvCxnSpPr>
            <p:nvPr/>
          </p:nvCxnSpPr>
          <p:spPr>
            <a:xfrm>
              <a:off x="4931290" y="4829167"/>
              <a:ext cx="393521" cy="0"/>
            </a:xfrm>
            <a:prstGeom prst="line">
              <a:avLst/>
            </a:prstGeom>
            <a:ln w="50800">
              <a:solidFill>
                <a:srgbClr val="3366FF"/>
              </a:solidFill>
              <a:headEnd type="oval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9" idx="7"/>
            </p:cNvCxnSpPr>
            <p:nvPr/>
          </p:nvCxnSpPr>
          <p:spPr>
            <a:xfrm flipV="1">
              <a:off x="4796127" y="4132745"/>
              <a:ext cx="528684" cy="370110"/>
            </a:xfrm>
            <a:prstGeom prst="line">
              <a:avLst/>
            </a:prstGeom>
            <a:ln w="50800">
              <a:solidFill>
                <a:srgbClr val="FF0000"/>
              </a:solidFill>
              <a:headEnd type="oval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円/楕円 149"/>
            <p:cNvSpPr/>
            <p:nvPr/>
          </p:nvSpPr>
          <p:spPr>
            <a:xfrm>
              <a:off x="6258912" y="2610410"/>
              <a:ext cx="922949" cy="92294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prstClr val="white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>
                  <a:solidFill>
                    <a:prstClr val="white"/>
                  </a:solidFill>
                </a:rPr>
                <a:t>C</a:t>
              </a:r>
            </a:p>
          </p:txBody>
        </p:sp>
        <p:sp>
          <p:nvSpPr>
            <p:cNvPr id="18" name="円/楕円 149"/>
            <p:cNvSpPr/>
            <p:nvPr/>
          </p:nvSpPr>
          <p:spPr>
            <a:xfrm>
              <a:off x="6258912" y="4367692"/>
              <a:ext cx="922949" cy="92294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B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23" name="Straight Connector 22"/>
            <p:cNvCxnSpPr>
              <a:endCxn id="17" idx="3"/>
            </p:cNvCxnSpPr>
            <p:nvPr/>
          </p:nvCxnSpPr>
          <p:spPr>
            <a:xfrm flipV="1">
              <a:off x="5162183" y="3398196"/>
              <a:ext cx="1231892" cy="848408"/>
            </a:xfrm>
            <a:prstGeom prst="line">
              <a:avLst/>
            </a:prstGeom>
            <a:ln w="50800">
              <a:solidFill>
                <a:srgbClr val="FF0000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18" idx="2"/>
            </p:cNvCxnSpPr>
            <p:nvPr/>
          </p:nvCxnSpPr>
          <p:spPr>
            <a:xfrm>
              <a:off x="5162183" y="4829167"/>
              <a:ext cx="1096729" cy="0"/>
            </a:xfrm>
            <a:prstGeom prst="line">
              <a:avLst/>
            </a:prstGeom>
            <a:ln w="50800">
              <a:solidFill>
                <a:srgbClr val="3366F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Picture 10" descr="stick_man_by_minimoko94-d2zvfn8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229" y="4442610"/>
              <a:ext cx="735013" cy="773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32" descr="stick_man_by_minimoko94-d2zvfn8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564" y="2684534"/>
              <a:ext cx="735013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Box 37"/>
            <p:cNvSpPr txBox="1">
              <a:spLocks noChangeArrowheads="1"/>
            </p:cNvSpPr>
            <p:nvPr/>
          </p:nvSpPr>
          <p:spPr bwMode="auto">
            <a:xfrm>
              <a:off x="390278" y="5202771"/>
              <a:ext cx="1124602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alibri"/>
                  <a:cs typeface="Calibri"/>
                </a:rPr>
                <a:t>Site 1</a:t>
              </a:r>
            </a:p>
            <a:p>
              <a:pPr algn="ctr"/>
              <a:r>
                <a:rPr lang="en-US" sz="1400">
                  <a:latin typeface="Calibri"/>
                  <a:cs typeface="Calibri"/>
                </a:rPr>
                <a:t>User group 1</a:t>
              </a:r>
            </a:p>
          </p:txBody>
        </p:sp>
        <p:sp>
          <p:nvSpPr>
            <p:cNvPr id="28" name="TextBox 39"/>
            <p:cNvSpPr txBox="1">
              <a:spLocks noChangeArrowheads="1"/>
            </p:cNvSpPr>
            <p:nvPr/>
          </p:nvSpPr>
          <p:spPr bwMode="auto">
            <a:xfrm>
              <a:off x="7512407" y="3407840"/>
              <a:ext cx="1124602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Calibri"/>
                  <a:cs typeface="Calibri"/>
                </a:rPr>
                <a:t>Site 2</a:t>
              </a:r>
            </a:p>
            <a:p>
              <a:pPr algn="ctr"/>
              <a:r>
                <a:rPr lang="en-US" sz="1400" dirty="0">
                  <a:latin typeface="Calibri"/>
                  <a:cs typeface="Calibri"/>
                </a:rPr>
                <a:t>User group 1</a:t>
              </a:r>
            </a:p>
          </p:txBody>
        </p:sp>
        <p:cxnSp>
          <p:nvCxnSpPr>
            <p:cNvPr id="34" name="Straight Connector 33"/>
            <p:cNvCxnSpPr>
              <a:stCxn id="16" idx="2"/>
              <a:endCxn id="22" idx="3"/>
            </p:cNvCxnSpPr>
            <p:nvPr/>
          </p:nvCxnSpPr>
          <p:spPr>
            <a:xfrm flipH="1" flipV="1">
              <a:off x="1300242" y="4829166"/>
              <a:ext cx="451304" cy="1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4" idx="1"/>
              <a:endCxn id="17" idx="6"/>
            </p:cNvCxnSpPr>
            <p:nvPr/>
          </p:nvCxnSpPr>
          <p:spPr>
            <a:xfrm flipH="1">
              <a:off x="7181861" y="3071884"/>
              <a:ext cx="504703" cy="1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1316519" y="2872907"/>
              <a:ext cx="6350269" cy="1742329"/>
            </a:xfrm>
            <a:custGeom>
              <a:avLst/>
              <a:gdLst>
                <a:gd name="connsiteX0" fmla="*/ 0 w 6350269"/>
                <a:gd name="connsiteY0" fmla="*/ 1742329 h 1742329"/>
                <a:gd name="connsiteX1" fmla="*/ 2842133 w 6350269"/>
                <a:gd name="connsiteY1" fmla="*/ 1742329 h 1742329"/>
                <a:gd name="connsiteX2" fmla="*/ 5428706 w 6350269"/>
                <a:gd name="connsiteY2" fmla="*/ 0 h 1742329"/>
                <a:gd name="connsiteX3" fmla="*/ 6350269 w 6350269"/>
                <a:gd name="connsiteY3" fmla="*/ 0 h 1742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50269" h="1742329">
                  <a:moveTo>
                    <a:pt x="0" y="1742329"/>
                  </a:moveTo>
                  <a:lnTo>
                    <a:pt x="2842133" y="1742329"/>
                  </a:lnTo>
                  <a:lnTo>
                    <a:pt x="5428706" y="0"/>
                  </a:lnTo>
                  <a:lnTo>
                    <a:pt x="6350269" y="0"/>
                  </a:lnTo>
                </a:path>
              </a:pathLst>
            </a:custGeom>
            <a:ln>
              <a:solidFill>
                <a:srgbClr val="000000"/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L-Shape 36"/>
            <p:cNvSpPr/>
            <p:nvPr/>
          </p:nvSpPr>
          <p:spPr>
            <a:xfrm rot="18900000">
              <a:off x="4223300" y="4270960"/>
              <a:ext cx="425357" cy="219288"/>
            </a:xfrm>
            <a:prstGeom prst="corner">
              <a:avLst>
                <a:gd name="adj1" fmla="val 41809"/>
                <a:gd name="adj2" fmla="val 41809"/>
              </a:avLst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286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1751546" y="2610410"/>
            <a:ext cx="5430315" cy="2680231"/>
            <a:chOff x="1751546" y="2610410"/>
            <a:chExt cx="5430315" cy="2680231"/>
          </a:xfrm>
        </p:grpSpPr>
        <p:sp>
          <p:nvSpPr>
            <p:cNvPr id="13" name="TextBox 21"/>
            <p:cNvSpPr txBox="1">
              <a:spLocks noChangeArrowheads="1"/>
            </p:cNvSpPr>
            <p:nvPr/>
          </p:nvSpPr>
          <p:spPr bwMode="auto">
            <a:xfrm rot="1331193">
              <a:off x="3203867" y="3077322"/>
              <a:ext cx="62176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A</a:t>
              </a:r>
            </a:p>
          </p:txBody>
        </p:sp>
        <p:sp>
          <p:nvSpPr>
            <p:cNvPr id="30" name="TextBox 22"/>
            <p:cNvSpPr txBox="1">
              <a:spLocks noChangeArrowheads="1"/>
            </p:cNvSpPr>
            <p:nvPr/>
          </p:nvSpPr>
          <p:spPr bwMode="auto">
            <a:xfrm rot="20330873">
              <a:off x="3126127" y="4560110"/>
              <a:ext cx="6155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B</a:t>
              </a:r>
            </a:p>
          </p:txBody>
        </p:sp>
        <p:sp>
          <p:nvSpPr>
            <p:cNvPr id="32" name="TextBox 25"/>
            <p:cNvSpPr txBox="1">
              <a:spLocks noChangeArrowheads="1"/>
            </p:cNvSpPr>
            <p:nvPr/>
          </p:nvSpPr>
          <p:spPr bwMode="auto">
            <a:xfrm>
              <a:off x="5235436" y="3319674"/>
              <a:ext cx="7193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D1</a:t>
              </a:r>
              <a:endParaRPr lang="en-US" sz="1400" dirty="0">
                <a:latin typeface="Calibri"/>
                <a:cs typeface="Calibri"/>
              </a:endParaRPr>
            </a:p>
          </p:txBody>
        </p:sp>
        <p:cxnSp>
          <p:nvCxnSpPr>
            <p:cNvPr id="35" name="Straight Connector 34"/>
            <p:cNvCxnSpPr>
              <a:stCxn id="18" idx="6"/>
              <a:endCxn id="19" idx="3"/>
            </p:cNvCxnSpPr>
            <p:nvPr/>
          </p:nvCxnSpPr>
          <p:spPr>
            <a:xfrm flipV="1">
              <a:off x="2674495" y="4276837"/>
              <a:ext cx="1469009" cy="552330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9" idx="1"/>
              <a:endCxn id="16" idx="6"/>
            </p:cNvCxnSpPr>
            <p:nvPr/>
          </p:nvCxnSpPr>
          <p:spPr>
            <a:xfrm flipH="1" flipV="1">
              <a:off x="2674495" y="3071885"/>
              <a:ext cx="1469009" cy="552329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9" idx="7"/>
              <a:endCxn id="17" idx="1"/>
            </p:cNvCxnSpPr>
            <p:nvPr/>
          </p:nvCxnSpPr>
          <p:spPr>
            <a:xfrm>
              <a:off x="4796127" y="3624214"/>
              <a:ext cx="1597948" cy="0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9" idx="5"/>
              <a:endCxn id="17" idx="3"/>
            </p:cNvCxnSpPr>
            <p:nvPr/>
          </p:nvCxnSpPr>
          <p:spPr>
            <a:xfrm>
              <a:off x="4796127" y="4276837"/>
              <a:ext cx="1597948" cy="0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25"/>
            <p:cNvSpPr txBox="1">
              <a:spLocks noChangeArrowheads="1"/>
            </p:cNvSpPr>
            <p:nvPr/>
          </p:nvSpPr>
          <p:spPr bwMode="auto">
            <a:xfrm>
              <a:off x="5235066" y="4289087"/>
              <a:ext cx="7200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alibri"/>
                  <a:cs typeface="Calibri"/>
                </a:rPr>
                <a:t>Link </a:t>
              </a:r>
              <a:r>
                <a:rPr lang="en-US" sz="1400" smtClean="0">
                  <a:latin typeface="Calibri"/>
                  <a:cs typeface="Calibri"/>
                </a:rPr>
                <a:t>D2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19" name="円/楕円 149"/>
            <p:cNvSpPr/>
            <p:nvPr/>
          </p:nvSpPr>
          <p:spPr>
            <a:xfrm>
              <a:off x="4008341" y="3489051"/>
              <a:ext cx="922949" cy="922949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C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16" name="円/楕円 149"/>
            <p:cNvSpPr/>
            <p:nvPr/>
          </p:nvSpPr>
          <p:spPr>
            <a:xfrm>
              <a:off x="1751546" y="2610410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17" name="円/楕円 149"/>
            <p:cNvSpPr/>
            <p:nvPr/>
          </p:nvSpPr>
          <p:spPr>
            <a:xfrm>
              <a:off x="6258912" y="3489051"/>
              <a:ext cx="922949" cy="92294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prstClr val="white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prstClr val="white"/>
                  </a:solidFill>
                </a:rPr>
                <a:t>D</a:t>
              </a:r>
              <a:endParaRPr kumimoji="1" lang="en-US" altLang="ja-JP" sz="1200" dirty="0">
                <a:solidFill>
                  <a:prstClr val="white"/>
                </a:solidFill>
              </a:endParaRPr>
            </a:p>
          </p:txBody>
        </p:sp>
        <p:sp>
          <p:nvSpPr>
            <p:cNvPr id="18" name="円/楕円 149"/>
            <p:cNvSpPr/>
            <p:nvPr/>
          </p:nvSpPr>
          <p:spPr>
            <a:xfrm>
              <a:off x="1751546" y="4367692"/>
              <a:ext cx="922949" cy="92294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B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2679504" y="3244604"/>
              <a:ext cx="3539113" cy="534314"/>
            </a:xfrm>
            <a:custGeom>
              <a:avLst/>
              <a:gdLst>
                <a:gd name="connsiteX0" fmla="*/ 0 w 3539113"/>
                <a:gd name="connsiteY0" fmla="*/ 0 h 534314"/>
                <a:gd name="connsiteX1" fmla="*/ 1486892 w 3539113"/>
                <a:gd name="connsiteY1" fmla="*/ 534314 h 534314"/>
                <a:gd name="connsiteX2" fmla="*/ 3539113 w 3539113"/>
                <a:gd name="connsiteY2" fmla="*/ 511083 h 534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113" h="534314">
                  <a:moveTo>
                    <a:pt x="0" y="0"/>
                  </a:moveTo>
                  <a:lnTo>
                    <a:pt x="1486892" y="534314"/>
                  </a:lnTo>
                  <a:lnTo>
                    <a:pt x="3539113" y="511083"/>
                  </a:lnTo>
                </a:path>
              </a:pathLst>
            </a:custGeom>
            <a:ln>
              <a:solidFill>
                <a:schemeClr val="tx1"/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4189629" y="3786661"/>
              <a:ext cx="2036732" cy="379441"/>
            </a:xfrm>
            <a:custGeom>
              <a:avLst/>
              <a:gdLst>
                <a:gd name="connsiteX0" fmla="*/ 0 w 2036732"/>
                <a:gd name="connsiteY0" fmla="*/ 0 h 379441"/>
                <a:gd name="connsiteX1" fmla="*/ 844121 w 2036732"/>
                <a:gd name="connsiteY1" fmla="*/ 379441 h 379441"/>
                <a:gd name="connsiteX2" fmla="*/ 2036732 w 2036732"/>
                <a:gd name="connsiteY2" fmla="*/ 371697 h 379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6732" h="379441">
                  <a:moveTo>
                    <a:pt x="0" y="0"/>
                  </a:moveTo>
                  <a:lnTo>
                    <a:pt x="844121" y="379441"/>
                  </a:lnTo>
                  <a:lnTo>
                    <a:pt x="2036732" y="371697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2150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1751546" y="2610410"/>
            <a:ext cx="5430315" cy="2680231"/>
            <a:chOff x="1751546" y="2610410"/>
            <a:chExt cx="5430315" cy="2680231"/>
          </a:xfrm>
        </p:grpSpPr>
        <p:sp>
          <p:nvSpPr>
            <p:cNvPr id="13" name="TextBox 21"/>
            <p:cNvSpPr txBox="1">
              <a:spLocks noChangeArrowheads="1"/>
            </p:cNvSpPr>
            <p:nvPr/>
          </p:nvSpPr>
          <p:spPr bwMode="auto">
            <a:xfrm>
              <a:off x="2979474" y="2771852"/>
              <a:ext cx="71748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AC</a:t>
              </a:r>
            </a:p>
          </p:txBody>
        </p:sp>
        <p:sp>
          <p:nvSpPr>
            <p:cNvPr id="30" name="TextBox 22"/>
            <p:cNvSpPr txBox="1">
              <a:spLocks noChangeArrowheads="1"/>
            </p:cNvSpPr>
            <p:nvPr/>
          </p:nvSpPr>
          <p:spPr bwMode="auto">
            <a:xfrm rot="19535279">
              <a:off x="5228905" y="3993505"/>
              <a:ext cx="72599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BD</a:t>
              </a:r>
            </a:p>
          </p:txBody>
        </p:sp>
        <p:sp>
          <p:nvSpPr>
            <p:cNvPr id="32" name="TextBox 25"/>
            <p:cNvSpPr txBox="1">
              <a:spLocks noChangeArrowheads="1"/>
            </p:cNvSpPr>
            <p:nvPr/>
          </p:nvSpPr>
          <p:spPr bwMode="auto">
            <a:xfrm>
              <a:off x="5229870" y="2764108"/>
              <a:ext cx="72406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CD</a:t>
              </a:r>
              <a:endParaRPr lang="en-US" sz="1400" dirty="0">
                <a:latin typeface="Calibri"/>
                <a:cs typeface="Calibri"/>
              </a:endParaRPr>
            </a:p>
          </p:txBody>
        </p:sp>
        <p:cxnSp>
          <p:nvCxnSpPr>
            <p:cNvPr id="35" name="Straight Connector 34"/>
            <p:cNvCxnSpPr>
              <a:stCxn id="18" idx="0"/>
              <a:endCxn id="19" idx="4"/>
            </p:cNvCxnSpPr>
            <p:nvPr/>
          </p:nvCxnSpPr>
          <p:spPr>
            <a:xfrm flipV="1">
              <a:off x="4463417" y="3533359"/>
              <a:ext cx="0" cy="834333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9" idx="2"/>
              <a:endCxn id="16" idx="6"/>
            </p:cNvCxnSpPr>
            <p:nvPr/>
          </p:nvCxnSpPr>
          <p:spPr>
            <a:xfrm flipH="1">
              <a:off x="2674495" y="3071885"/>
              <a:ext cx="1327447" cy="0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9" idx="6"/>
              <a:endCxn id="17" idx="2"/>
            </p:cNvCxnSpPr>
            <p:nvPr/>
          </p:nvCxnSpPr>
          <p:spPr>
            <a:xfrm>
              <a:off x="4924891" y="3071885"/>
              <a:ext cx="1334021" cy="0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8" idx="7"/>
              <a:endCxn id="17" idx="3"/>
            </p:cNvCxnSpPr>
            <p:nvPr/>
          </p:nvCxnSpPr>
          <p:spPr>
            <a:xfrm flipV="1">
              <a:off x="4789728" y="3398196"/>
              <a:ext cx="1604347" cy="1104659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25"/>
            <p:cNvSpPr txBox="1">
              <a:spLocks noChangeArrowheads="1"/>
            </p:cNvSpPr>
            <p:nvPr/>
          </p:nvSpPr>
          <p:spPr bwMode="auto">
            <a:xfrm>
              <a:off x="4440495" y="3677590"/>
              <a:ext cx="7112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BC</a:t>
              </a:r>
              <a:endParaRPr lang="en-US" sz="1400" dirty="0">
                <a:latin typeface="Calibri"/>
                <a:cs typeface="Calibri"/>
              </a:endParaRPr>
            </a:p>
          </p:txBody>
        </p:sp>
        <p:sp>
          <p:nvSpPr>
            <p:cNvPr id="19" name="円/楕円 149"/>
            <p:cNvSpPr/>
            <p:nvPr/>
          </p:nvSpPr>
          <p:spPr>
            <a:xfrm>
              <a:off x="4001942" y="2610410"/>
              <a:ext cx="922949" cy="922949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C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16" name="円/楕円 149"/>
            <p:cNvSpPr/>
            <p:nvPr/>
          </p:nvSpPr>
          <p:spPr>
            <a:xfrm>
              <a:off x="1751546" y="2610410"/>
              <a:ext cx="922949" cy="922949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  A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sp>
          <p:nvSpPr>
            <p:cNvPr id="17" name="円/楕円 149"/>
            <p:cNvSpPr/>
            <p:nvPr/>
          </p:nvSpPr>
          <p:spPr>
            <a:xfrm>
              <a:off x="6258912" y="2610410"/>
              <a:ext cx="922949" cy="92294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prstClr val="white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prstClr val="white"/>
                  </a:solidFill>
                </a:rPr>
                <a:t>D</a:t>
              </a:r>
              <a:endParaRPr kumimoji="1" lang="en-US" altLang="ja-JP" sz="1200" dirty="0">
                <a:solidFill>
                  <a:prstClr val="white"/>
                </a:solidFill>
              </a:endParaRPr>
            </a:p>
          </p:txBody>
        </p:sp>
        <p:sp>
          <p:nvSpPr>
            <p:cNvPr id="18" name="円/楕円 149"/>
            <p:cNvSpPr/>
            <p:nvPr/>
          </p:nvSpPr>
          <p:spPr>
            <a:xfrm>
              <a:off x="4001942" y="4367692"/>
              <a:ext cx="922949" cy="922949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Network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200" dirty="0" smtClean="0">
                  <a:solidFill>
                    <a:schemeClr val="bg1"/>
                  </a:solidFill>
                </a:rPr>
                <a:t>B</a:t>
              </a:r>
              <a:endParaRPr kumimoji="1" lang="en-US" altLang="ja-JP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24" name="Straight Connector 23"/>
            <p:cNvCxnSpPr>
              <a:stCxn id="16" idx="5"/>
              <a:endCxn id="18" idx="1"/>
            </p:cNvCxnSpPr>
            <p:nvPr/>
          </p:nvCxnSpPr>
          <p:spPr>
            <a:xfrm>
              <a:off x="2539332" y="3398196"/>
              <a:ext cx="1597773" cy="1104659"/>
            </a:xfrm>
            <a:prstGeom prst="line">
              <a:avLst/>
            </a:prstGeom>
            <a:ln w="50800">
              <a:solidFill>
                <a:srgbClr val="7F7F7F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2"/>
            <p:cNvSpPr txBox="1">
              <a:spLocks noChangeArrowheads="1"/>
            </p:cNvSpPr>
            <p:nvPr/>
          </p:nvSpPr>
          <p:spPr bwMode="auto">
            <a:xfrm rot="2167683">
              <a:off x="2978510" y="3995363"/>
              <a:ext cx="7194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latin typeface="Calibri"/>
                  <a:cs typeface="Calibri"/>
                </a:rPr>
                <a:t>Link </a:t>
              </a:r>
              <a:r>
                <a:rPr lang="en-US" sz="1400" dirty="0" smtClean="0">
                  <a:latin typeface="Calibri"/>
                  <a:cs typeface="Calibri"/>
                </a:rPr>
                <a:t>AB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74495" y="3244217"/>
              <a:ext cx="3584417" cy="0"/>
            </a:xfrm>
            <a:prstGeom prst="straightConnector1">
              <a:avLst/>
            </a:prstGeom>
            <a:ln>
              <a:solidFill>
                <a:srgbClr val="000000"/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 19"/>
            <p:cNvSpPr/>
            <p:nvPr/>
          </p:nvSpPr>
          <p:spPr>
            <a:xfrm>
              <a:off x="2656271" y="3236860"/>
              <a:ext cx="3593323" cy="1200271"/>
            </a:xfrm>
            <a:custGeom>
              <a:avLst/>
              <a:gdLst>
                <a:gd name="connsiteX0" fmla="*/ 0 w 3593323"/>
                <a:gd name="connsiteY0" fmla="*/ 0 h 1200271"/>
                <a:gd name="connsiteX1" fmla="*/ 1812150 w 3593323"/>
                <a:gd name="connsiteY1" fmla="*/ 1200271 h 1200271"/>
                <a:gd name="connsiteX2" fmla="*/ 3593323 w 3593323"/>
                <a:gd name="connsiteY2" fmla="*/ 30975 h 1200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93323" h="1200271">
                  <a:moveTo>
                    <a:pt x="0" y="0"/>
                  </a:moveTo>
                  <a:lnTo>
                    <a:pt x="1812150" y="1200271"/>
                  </a:lnTo>
                  <a:lnTo>
                    <a:pt x="3593323" y="30975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448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4333297" y="2771852"/>
            <a:ext cx="711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>
                <a:latin typeface="Calibri"/>
                <a:cs typeface="Calibri"/>
              </a:rPr>
              <a:t>Link B</a:t>
            </a:r>
            <a:r>
              <a:rPr lang="en-US" sz="1400" dirty="0" smtClean="0">
                <a:latin typeface="Calibri"/>
                <a:cs typeface="Calibri"/>
              </a:rPr>
              <a:t>C</a:t>
            </a:r>
          </a:p>
        </p:txBody>
      </p:sp>
      <p:sp>
        <p:nvSpPr>
          <p:cNvPr id="32" name="TextBox 25"/>
          <p:cNvSpPr txBox="1">
            <a:spLocks noChangeArrowheads="1"/>
          </p:cNvSpPr>
          <p:nvPr/>
        </p:nvSpPr>
        <p:spPr bwMode="auto">
          <a:xfrm>
            <a:off x="6448307" y="2764108"/>
            <a:ext cx="724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>
                <a:latin typeface="Calibri"/>
                <a:cs typeface="Calibri"/>
              </a:rPr>
              <a:t>Link </a:t>
            </a:r>
            <a:r>
              <a:rPr lang="en-US" sz="1400" dirty="0" smtClean="0">
                <a:latin typeface="Calibri"/>
                <a:cs typeface="Calibri"/>
              </a:rPr>
              <a:t>CD</a:t>
            </a:r>
            <a:endParaRPr lang="en-US" sz="1400" dirty="0">
              <a:latin typeface="Calibri"/>
              <a:cs typeface="Calibri"/>
            </a:endParaRPr>
          </a:p>
        </p:txBody>
      </p:sp>
      <p:cxnSp>
        <p:nvCxnSpPr>
          <p:cNvPr id="36" name="Straight Connector 35"/>
          <p:cNvCxnSpPr>
            <a:stCxn id="19" idx="6"/>
            <a:endCxn id="17" idx="2"/>
          </p:cNvCxnSpPr>
          <p:nvPr/>
        </p:nvCxnSpPr>
        <p:spPr>
          <a:xfrm>
            <a:off x="6207909" y="3071885"/>
            <a:ext cx="1204859" cy="0"/>
          </a:xfrm>
          <a:prstGeom prst="line">
            <a:avLst/>
          </a:prstGeom>
          <a:ln w="50800">
            <a:solidFill>
              <a:srgbClr val="7F7F7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8" idx="6"/>
            <a:endCxn id="19" idx="2"/>
          </p:cNvCxnSpPr>
          <p:nvPr/>
        </p:nvCxnSpPr>
        <p:spPr>
          <a:xfrm>
            <a:off x="4092899" y="3071885"/>
            <a:ext cx="1192061" cy="0"/>
          </a:xfrm>
          <a:prstGeom prst="line">
            <a:avLst/>
          </a:prstGeom>
          <a:ln w="50800">
            <a:solidFill>
              <a:srgbClr val="7F7F7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25"/>
          <p:cNvSpPr txBox="1">
            <a:spLocks noChangeArrowheads="1"/>
          </p:cNvSpPr>
          <p:nvPr/>
        </p:nvSpPr>
        <p:spPr bwMode="auto">
          <a:xfrm>
            <a:off x="2210134" y="2771465"/>
            <a:ext cx="71941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>
                <a:latin typeface="Calibri"/>
                <a:cs typeface="Calibri"/>
              </a:rPr>
              <a:t>Link </a:t>
            </a:r>
            <a:r>
              <a:rPr lang="en-US" sz="1400" dirty="0" smtClean="0">
                <a:latin typeface="Calibri"/>
                <a:cs typeface="Calibri"/>
              </a:rPr>
              <a:t>AB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19" name="円/楕円 149"/>
          <p:cNvSpPr/>
          <p:nvPr/>
        </p:nvSpPr>
        <p:spPr>
          <a:xfrm>
            <a:off x="5284960" y="2610410"/>
            <a:ext cx="922949" cy="922949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200" dirty="0" smtClean="0">
                <a:solidFill>
                  <a:schemeClr val="bg1"/>
                </a:solidFill>
              </a:rPr>
              <a:t>Network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200" dirty="0" smtClean="0">
                <a:solidFill>
                  <a:schemeClr val="bg1"/>
                </a:solidFill>
              </a:rPr>
              <a:t>C</a:t>
            </a:r>
            <a:endParaRPr kumimoji="1" lang="en-US" altLang="ja-JP" sz="1200" dirty="0">
              <a:solidFill>
                <a:schemeClr val="bg1"/>
              </a:solidFill>
            </a:endParaRPr>
          </a:p>
        </p:txBody>
      </p:sp>
      <p:sp>
        <p:nvSpPr>
          <p:cNvPr id="16" name="円/楕円 149"/>
          <p:cNvSpPr/>
          <p:nvPr/>
        </p:nvSpPr>
        <p:spPr>
          <a:xfrm>
            <a:off x="1046787" y="2610410"/>
            <a:ext cx="922949" cy="922949"/>
          </a:xfrm>
          <a:prstGeom prst="ellipse">
            <a:avLst/>
          </a:prstGeom>
          <a:solidFill>
            <a:srgbClr val="008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200" dirty="0" smtClean="0">
                <a:solidFill>
                  <a:schemeClr val="bg1"/>
                </a:solidFill>
              </a:rPr>
              <a:t>Network  A</a:t>
            </a:r>
            <a:endParaRPr kumimoji="1" lang="en-US" altLang="ja-JP" sz="1200" dirty="0">
              <a:solidFill>
                <a:schemeClr val="bg1"/>
              </a:solidFill>
            </a:endParaRPr>
          </a:p>
        </p:txBody>
      </p:sp>
      <p:sp>
        <p:nvSpPr>
          <p:cNvPr id="17" name="円/楕円 149"/>
          <p:cNvSpPr/>
          <p:nvPr/>
        </p:nvSpPr>
        <p:spPr>
          <a:xfrm>
            <a:off x="7412768" y="2610410"/>
            <a:ext cx="922949" cy="922949"/>
          </a:xfrm>
          <a:prstGeom prst="ellipse">
            <a:avLst/>
          </a:prstGeom>
          <a:solidFill>
            <a:srgbClr val="FF0000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200" dirty="0" smtClean="0">
                <a:solidFill>
                  <a:prstClr val="white"/>
                </a:solidFill>
              </a:rPr>
              <a:t>Network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200" dirty="0" smtClean="0">
                <a:solidFill>
                  <a:prstClr val="white"/>
                </a:solidFill>
              </a:rPr>
              <a:t>D</a:t>
            </a:r>
            <a:endParaRPr kumimoji="1" lang="en-US" altLang="ja-JP" sz="1200" dirty="0">
              <a:solidFill>
                <a:prstClr val="white"/>
              </a:solidFill>
            </a:endParaRPr>
          </a:p>
        </p:txBody>
      </p:sp>
      <p:sp>
        <p:nvSpPr>
          <p:cNvPr id="18" name="円/楕円 149"/>
          <p:cNvSpPr/>
          <p:nvPr/>
        </p:nvSpPr>
        <p:spPr>
          <a:xfrm>
            <a:off x="3169950" y="2610410"/>
            <a:ext cx="922949" cy="922949"/>
          </a:xfrm>
          <a:prstGeom prst="ellipse">
            <a:avLst/>
          </a:prstGeom>
          <a:solidFill>
            <a:srgbClr val="3366FF"/>
          </a:solidFill>
          <a:ln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200" dirty="0" smtClean="0">
                <a:solidFill>
                  <a:schemeClr val="bg1"/>
                </a:solidFill>
              </a:rPr>
              <a:t>Network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200" dirty="0" smtClean="0">
                <a:solidFill>
                  <a:schemeClr val="bg1"/>
                </a:solidFill>
              </a:rPr>
              <a:t>B</a:t>
            </a:r>
            <a:endParaRPr kumimoji="1" lang="en-US" altLang="ja-JP" sz="1200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>
            <a:stCxn id="16" idx="6"/>
            <a:endCxn id="18" idx="2"/>
          </p:cNvCxnSpPr>
          <p:nvPr/>
        </p:nvCxnSpPr>
        <p:spPr>
          <a:xfrm>
            <a:off x="1969736" y="3071885"/>
            <a:ext cx="1200214" cy="0"/>
          </a:xfrm>
          <a:prstGeom prst="line">
            <a:avLst/>
          </a:prstGeom>
          <a:ln w="50800">
            <a:solidFill>
              <a:srgbClr val="7F7F7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92085" y="2786953"/>
            <a:ext cx="5520683" cy="0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892085" y="3349768"/>
            <a:ext cx="3629551" cy="0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L-Shape 36"/>
          <p:cNvSpPr/>
          <p:nvPr/>
        </p:nvSpPr>
        <p:spPr>
          <a:xfrm rot="18900000">
            <a:off x="5572348" y="2585377"/>
            <a:ext cx="425357" cy="219288"/>
          </a:xfrm>
          <a:prstGeom prst="corner">
            <a:avLst>
              <a:gd name="adj1" fmla="val 41809"/>
              <a:gd name="adj2" fmla="val 41809"/>
            </a:avLst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ross 38"/>
          <p:cNvSpPr/>
          <p:nvPr/>
        </p:nvSpPr>
        <p:spPr>
          <a:xfrm rot="2700000">
            <a:off x="5203937" y="3164629"/>
            <a:ext cx="410416" cy="410416"/>
          </a:xfrm>
          <a:prstGeom prst="plus">
            <a:avLst>
              <a:gd name="adj" fmla="val 3908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loud 34"/>
          <p:cNvSpPr/>
          <p:nvPr/>
        </p:nvSpPr>
        <p:spPr bwMode="auto">
          <a:xfrm>
            <a:off x="1806575" y="1833563"/>
            <a:ext cx="5446713" cy="3535362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pitchFamily="1" charset="-128"/>
              <a:cs typeface="ＭＳ Ｐゴシック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519238" y="2946400"/>
            <a:ext cx="719137" cy="719138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uRA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0486" name="Straight Connector 23"/>
          <p:cNvCxnSpPr>
            <a:cxnSpLocks noChangeShapeType="1"/>
            <a:stCxn id="6" idx="6"/>
            <a:endCxn id="36" idx="2"/>
          </p:cNvCxnSpPr>
          <p:nvPr/>
        </p:nvCxnSpPr>
        <p:spPr bwMode="auto">
          <a:xfrm>
            <a:off x="2238375" y="3306763"/>
            <a:ext cx="558800" cy="793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20487" name="Picture 10" descr="stick_man_by_minimoko94-d2zvfn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922588"/>
            <a:ext cx="73501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8" name="Straight Connector 33"/>
          <p:cNvCxnSpPr>
            <a:cxnSpLocks noChangeShapeType="1"/>
            <a:stCxn id="6" idx="2"/>
            <a:endCxn id="20487" idx="3"/>
          </p:cNvCxnSpPr>
          <p:nvPr/>
        </p:nvCxnSpPr>
        <p:spPr bwMode="auto">
          <a:xfrm flipH="1">
            <a:off x="1163638" y="3306763"/>
            <a:ext cx="355600" cy="15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0489" name="TextBox 37"/>
          <p:cNvSpPr txBox="1">
            <a:spLocks noChangeArrowheads="1"/>
          </p:cNvSpPr>
          <p:nvPr/>
        </p:nvSpPr>
        <p:spPr bwMode="auto">
          <a:xfrm>
            <a:off x="236538" y="2662238"/>
            <a:ext cx="121126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100"/>
              <a:t>User/Application</a:t>
            </a:r>
            <a:endParaRPr lang="en-US" altLang="en-US" sz="1000"/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2797175" y="2954338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102100" y="3722688"/>
            <a:ext cx="719138" cy="719137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4092575" y="2443163"/>
            <a:ext cx="720725" cy="719137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5541963" y="2740025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latin typeface="+mn-lt"/>
                <a:ea typeface="+mn-ea"/>
              </a:rPr>
              <a:t>AG</a:t>
            </a: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851525" y="4332288"/>
            <a:ext cx="720725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6737350" y="2757488"/>
            <a:ext cx="720725" cy="719137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337050" y="4846638"/>
            <a:ext cx="719138" cy="720725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0497" name="Straight Connector 23"/>
          <p:cNvCxnSpPr>
            <a:cxnSpLocks noChangeShapeType="1"/>
            <a:stCxn id="36" idx="7"/>
            <a:endCxn id="40" idx="2"/>
          </p:cNvCxnSpPr>
          <p:nvPr/>
        </p:nvCxnSpPr>
        <p:spPr bwMode="auto">
          <a:xfrm flipV="1">
            <a:off x="3411538" y="2803525"/>
            <a:ext cx="681037" cy="25717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498" name="Straight Connector 23"/>
          <p:cNvCxnSpPr>
            <a:cxnSpLocks noChangeShapeType="1"/>
            <a:stCxn id="36" idx="4"/>
            <a:endCxn id="38" idx="2"/>
          </p:cNvCxnSpPr>
          <p:nvPr/>
        </p:nvCxnSpPr>
        <p:spPr bwMode="auto">
          <a:xfrm>
            <a:off x="3157538" y="3675063"/>
            <a:ext cx="944562" cy="40798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499" name="Straight Connector 23"/>
          <p:cNvCxnSpPr>
            <a:cxnSpLocks noChangeShapeType="1"/>
            <a:stCxn id="41" idx="2"/>
            <a:endCxn id="40" idx="6"/>
          </p:cNvCxnSpPr>
          <p:nvPr/>
        </p:nvCxnSpPr>
        <p:spPr bwMode="auto">
          <a:xfrm flipH="1" flipV="1">
            <a:off x="4813300" y="2803525"/>
            <a:ext cx="728663" cy="296863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500" name="Straight Connector 23"/>
          <p:cNvCxnSpPr>
            <a:cxnSpLocks noChangeShapeType="1"/>
            <a:stCxn id="43" idx="2"/>
            <a:endCxn id="41" idx="6"/>
          </p:cNvCxnSpPr>
          <p:nvPr/>
        </p:nvCxnSpPr>
        <p:spPr bwMode="auto">
          <a:xfrm flipH="1" flipV="1">
            <a:off x="6262688" y="3100388"/>
            <a:ext cx="474662" cy="1587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501" name="Straight Connector 23"/>
          <p:cNvCxnSpPr>
            <a:cxnSpLocks noChangeShapeType="1"/>
            <a:stCxn id="40" idx="4"/>
            <a:endCxn id="38" idx="0"/>
          </p:cNvCxnSpPr>
          <p:nvPr/>
        </p:nvCxnSpPr>
        <p:spPr bwMode="auto">
          <a:xfrm>
            <a:off x="4452938" y="3162300"/>
            <a:ext cx="9525" cy="56038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502" name="Straight Connector 23"/>
          <p:cNvCxnSpPr>
            <a:cxnSpLocks noChangeShapeType="1"/>
            <a:stCxn id="41" idx="4"/>
            <a:endCxn id="42" idx="0"/>
          </p:cNvCxnSpPr>
          <p:nvPr/>
        </p:nvCxnSpPr>
        <p:spPr bwMode="auto">
          <a:xfrm>
            <a:off x="5902325" y="3460750"/>
            <a:ext cx="309563" cy="87153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503" name="Straight Connector 23"/>
          <p:cNvCxnSpPr>
            <a:cxnSpLocks noChangeShapeType="1"/>
            <a:stCxn id="38" idx="4"/>
            <a:endCxn id="44" idx="0"/>
          </p:cNvCxnSpPr>
          <p:nvPr/>
        </p:nvCxnSpPr>
        <p:spPr bwMode="auto">
          <a:xfrm>
            <a:off x="4462463" y="4441825"/>
            <a:ext cx="233362" cy="404813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8" name="Oval 77"/>
          <p:cNvSpPr>
            <a:spLocks noChangeArrowheads="1"/>
          </p:cNvSpPr>
          <p:nvPr/>
        </p:nvSpPr>
        <p:spPr bwMode="auto">
          <a:xfrm>
            <a:off x="2354263" y="4319588"/>
            <a:ext cx="720725" cy="719137"/>
          </a:xfrm>
          <a:prstGeom prst="ellipse">
            <a:avLst/>
          </a:prstGeom>
          <a:gradFill rotWithShape="1">
            <a:gsLst>
              <a:gs pos="0">
                <a:srgbClr val="51BB2D"/>
              </a:gs>
              <a:gs pos="20000">
                <a:srgbClr val="52B72F"/>
              </a:gs>
              <a:gs pos="100000">
                <a:srgbClr val="3D8B21"/>
              </a:gs>
            </a:gsLst>
            <a:lin ang="5400000"/>
          </a:gradFill>
          <a:ln w="9525">
            <a:solidFill>
              <a:srgbClr val="59AC3D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rgbClr val="FFFFFF"/>
                </a:solidFill>
                <a:latin typeface="+mn-lt"/>
                <a:ea typeface="+mn-ea"/>
              </a:rPr>
              <a:t>uPA</a:t>
            </a:r>
            <a:endParaRPr lang="en-US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cxnSp>
        <p:nvCxnSpPr>
          <p:cNvPr id="20505" name="Straight Connector 23"/>
          <p:cNvCxnSpPr>
            <a:cxnSpLocks noChangeShapeType="1"/>
            <a:stCxn id="36" idx="4"/>
            <a:endCxn id="78" idx="0"/>
          </p:cNvCxnSpPr>
          <p:nvPr/>
        </p:nvCxnSpPr>
        <p:spPr bwMode="auto">
          <a:xfrm flipH="1">
            <a:off x="2714625" y="3675063"/>
            <a:ext cx="442913" cy="64452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20506" name="Group 81"/>
          <p:cNvGrpSpPr>
            <a:grpSpLocks/>
          </p:cNvGrpSpPr>
          <p:nvPr/>
        </p:nvGrpSpPr>
        <p:grpSpPr bwMode="auto">
          <a:xfrm>
            <a:off x="6548438" y="5126038"/>
            <a:ext cx="981075" cy="819150"/>
            <a:chOff x="7628756" y="5465379"/>
            <a:chExt cx="980970" cy="817663"/>
          </a:xfrm>
        </p:grpSpPr>
        <p:sp>
          <p:nvSpPr>
            <p:cNvPr id="83" name="Text Box 5"/>
            <p:cNvSpPr txBox="1">
              <a:spLocks noChangeArrowheads="1"/>
            </p:cNvSpPr>
            <p:nvPr/>
          </p:nvSpPr>
          <p:spPr bwMode="auto">
            <a:xfrm>
              <a:off x="7628756" y="5883718"/>
              <a:ext cx="980970" cy="399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Network</a:t>
              </a:r>
            </a:p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Resources</a:t>
              </a:r>
              <a:endParaRPr lang="en-US" sz="1000" b="1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0542" name="Picture 83" descr="core_router_corp_r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4041" y="5465379"/>
              <a:ext cx="560388" cy="46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07" name="Group 84"/>
          <p:cNvGrpSpPr>
            <a:grpSpLocks/>
          </p:cNvGrpSpPr>
          <p:nvPr/>
        </p:nvGrpSpPr>
        <p:grpSpPr bwMode="auto">
          <a:xfrm>
            <a:off x="7708900" y="2895600"/>
            <a:ext cx="981075" cy="817563"/>
            <a:chOff x="7628756" y="5465379"/>
            <a:chExt cx="980970" cy="817663"/>
          </a:xfrm>
        </p:grpSpPr>
        <p:sp>
          <p:nvSpPr>
            <p:cNvPr id="86" name="Text Box 5"/>
            <p:cNvSpPr txBox="1">
              <a:spLocks noChangeArrowheads="1"/>
            </p:cNvSpPr>
            <p:nvPr/>
          </p:nvSpPr>
          <p:spPr bwMode="auto">
            <a:xfrm>
              <a:off x="7628756" y="5882943"/>
              <a:ext cx="980970" cy="40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Network</a:t>
              </a:r>
            </a:p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Resources</a:t>
              </a:r>
              <a:endParaRPr lang="en-US" sz="1000" b="1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0540" name="Picture 86" descr="core_router_corp_r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4041" y="5465379"/>
              <a:ext cx="560388" cy="46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08" name="Group 87"/>
          <p:cNvGrpSpPr>
            <a:grpSpLocks/>
          </p:cNvGrpSpPr>
          <p:nvPr/>
        </p:nvGrpSpPr>
        <p:grpSpPr bwMode="auto">
          <a:xfrm>
            <a:off x="3479800" y="5829300"/>
            <a:ext cx="981075" cy="817563"/>
            <a:chOff x="7628756" y="5465379"/>
            <a:chExt cx="980970" cy="817663"/>
          </a:xfrm>
        </p:grpSpPr>
        <p:sp>
          <p:nvSpPr>
            <p:cNvPr id="89" name="Text Box 5"/>
            <p:cNvSpPr txBox="1">
              <a:spLocks noChangeArrowheads="1"/>
            </p:cNvSpPr>
            <p:nvPr/>
          </p:nvSpPr>
          <p:spPr bwMode="auto">
            <a:xfrm>
              <a:off x="7628756" y="5882943"/>
              <a:ext cx="980970" cy="40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Network</a:t>
              </a:r>
            </a:p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Resources</a:t>
              </a:r>
              <a:endParaRPr lang="en-US" sz="1000" b="1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0538" name="Picture 89" descr="core_router_corp_r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4041" y="5465379"/>
              <a:ext cx="560388" cy="46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09" name="Group 90"/>
          <p:cNvGrpSpPr>
            <a:grpSpLocks/>
          </p:cNvGrpSpPr>
          <p:nvPr/>
        </p:nvGrpSpPr>
        <p:grpSpPr bwMode="auto">
          <a:xfrm>
            <a:off x="2257425" y="5365750"/>
            <a:ext cx="981075" cy="817563"/>
            <a:chOff x="7628756" y="5465379"/>
            <a:chExt cx="980970" cy="817663"/>
          </a:xfrm>
        </p:grpSpPr>
        <p:sp>
          <p:nvSpPr>
            <p:cNvPr id="92" name="Text Box 5"/>
            <p:cNvSpPr txBox="1">
              <a:spLocks noChangeArrowheads="1"/>
            </p:cNvSpPr>
            <p:nvPr/>
          </p:nvSpPr>
          <p:spPr bwMode="auto">
            <a:xfrm>
              <a:off x="7628756" y="5882943"/>
              <a:ext cx="980970" cy="40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Network</a:t>
              </a:r>
            </a:p>
            <a:p>
              <a:pPr algn="ctr">
                <a:defRPr/>
              </a:pPr>
              <a:r>
                <a:rPr lang="en-CA" sz="1000" b="1" dirty="0">
                  <a:latin typeface="Arial" charset="0"/>
                  <a:ea typeface="ＭＳ Ｐゴシック" charset="0"/>
                  <a:cs typeface="ＭＳ Ｐゴシック" charset="0"/>
                </a:rPr>
                <a:t>Resources</a:t>
              </a:r>
              <a:endParaRPr lang="en-US" sz="1000" b="1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0536" name="Picture 92" descr="core_router_corp_r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4041" y="5465379"/>
              <a:ext cx="560388" cy="462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0510" name="Straight Connector 33"/>
          <p:cNvCxnSpPr>
            <a:cxnSpLocks noChangeShapeType="1"/>
            <a:stCxn id="44" idx="3"/>
            <a:endCxn id="20538" idx="0"/>
          </p:cNvCxnSpPr>
          <p:nvPr/>
        </p:nvCxnSpPr>
        <p:spPr bwMode="auto">
          <a:xfrm flipH="1">
            <a:off x="3935413" y="5462588"/>
            <a:ext cx="506412" cy="36671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511" name="Straight Connector 33"/>
          <p:cNvCxnSpPr>
            <a:cxnSpLocks noChangeShapeType="1"/>
            <a:stCxn id="78" idx="4"/>
            <a:endCxn id="20536" idx="0"/>
          </p:cNvCxnSpPr>
          <p:nvPr/>
        </p:nvCxnSpPr>
        <p:spPr bwMode="auto">
          <a:xfrm flipH="1">
            <a:off x="2713038" y="5038725"/>
            <a:ext cx="1587" cy="327025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512" name="Straight Connector 33"/>
          <p:cNvCxnSpPr>
            <a:cxnSpLocks noChangeShapeType="1"/>
            <a:stCxn id="42" idx="5"/>
          </p:cNvCxnSpPr>
          <p:nvPr/>
        </p:nvCxnSpPr>
        <p:spPr bwMode="auto">
          <a:xfrm>
            <a:off x="6465888" y="4948238"/>
            <a:ext cx="315912" cy="23653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513" name="Straight Connector 33"/>
          <p:cNvCxnSpPr>
            <a:cxnSpLocks noChangeShapeType="1"/>
            <a:stCxn id="43" idx="6"/>
            <a:endCxn id="20540" idx="1"/>
          </p:cNvCxnSpPr>
          <p:nvPr/>
        </p:nvCxnSpPr>
        <p:spPr bwMode="auto">
          <a:xfrm>
            <a:off x="7458075" y="3116263"/>
            <a:ext cx="427038" cy="1111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0514" name="TextBox 115"/>
          <p:cNvSpPr txBox="1">
            <a:spLocks noChangeArrowheads="1"/>
          </p:cNvSpPr>
          <p:nvPr/>
        </p:nvSpPr>
        <p:spPr bwMode="auto">
          <a:xfrm>
            <a:off x="4648200" y="2131059"/>
            <a:ext cx="1768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 smtClean="0"/>
              <a:t>Service Plane</a:t>
            </a:r>
            <a:endParaRPr lang="en-US" altLang="en-US" sz="2000" dirty="0"/>
          </a:p>
        </p:txBody>
      </p:sp>
      <p:sp>
        <p:nvSpPr>
          <p:cNvPr id="20515" name="Oval 116"/>
          <p:cNvSpPr>
            <a:spLocks noChangeArrowheads="1"/>
          </p:cNvSpPr>
          <p:nvPr/>
        </p:nvSpPr>
        <p:spPr bwMode="auto">
          <a:xfrm>
            <a:off x="7370763" y="3024188"/>
            <a:ext cx="184150" cy="196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0516" name="Oval 117"/>
          <p:cNvSpPr>
            <a:spLocks noChangeArrowheads="1"/>
          </p:cNvSpPr>
          <p:nvPr/>
        </p:nvSpPr>
        <p:spPr bwMode="auto">
          <a:xfrm>
            <a:off x="6397625" y="4852988"/>
            <a:ext cx="184150" cy="196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0517" name="Oval 119"/>
          <p:cNvSpPr>
            <a:spLocks noChangeArrowheads="1"/>
          </p:cNvSpPr>
          <p:nvPr/>
        </p:nvSpPr>
        <p:spPr bwMode="auto">
          <a:xfrm>
            <a:off x="4337050" y="5346700"/>
            <a:ext cx="184150" cy="1952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0518" name="Oval 120"/>
          <p:cNvSpPr>
            <a:spLocks noChangeArrowheads="1"/>
          </p:cNvSpPr>
          <p:nvPr/>
        </p:nvSpPr>
        <p:spPr bwMode="auto">
          <a:xfrm>
            <a:off x="2622550" y="4953000"/>
            <a:ext cx="182563" cy="196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0519" name="TextBox 121"/>
          <p:cNvSpPr txBox="1">
            <a:spLocks noChangeArrowheads="1"/>
          </p:cNvSpPr>
          <p:nvPr/>
        </p:nvSpPr>
        <p:spPr bwMode="auto">
          <a:xfrm>
            <a:off x="2284413" y="3011488"/>
            <a:ext cx="466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0" name="TextBox 122"/>
          <p:cNvSpPr txBox="1">
            <a:spLocks noChangeArrowheads="1"/>
          </p:cNvSpPr>
          <p:nvPr/>
        </p:nvSpPr>
        <p:spPr bwMode="auto">
          <a:xfrm rot="-1409212">
            <a:off x="3470275" y="2652713"/>
            <a:ext cx="466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1" name="TextBox 123"/>
          <p:cNvSpPr txBox="1">
            <a:spLocks noChangeArrowheads="1"/>
          </p:cNvSpPr>
          <p:nvPr/>
        </p:nvSpPr>
        <p:spPr bwMode="auto">
          <a:xfrm rot="1312141">
            <a:off x="5011738" y="2662238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2" name="TextBox 124"/>
          <p:cNvSpPr txBox="1">
            <a:spLocks noChangeArrowheads="1"/>
          </p:cNvSpPr>
          <p:nvPr/>
        </p:nvSpPr>
        <p:spPr bwMode="auto">
          <a:xfrm>
            <a:off x="6276975" y="2827338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3" name="TextBox 125"/>
          <p:cNvSpPr txBox="1">
            <a:spLocks noChangeArrowheads="1"/>
          </p:cNvSpPr>
          <p:nvPr/>
        </p:nvSpPr>
        <p:spPr bwMode="auto">
          <a:xfrm rot="1418052">
            <a:off x="3495675" y="3595688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4" name="TextBox 126"/>
          <p:cNvSpPr txBox="1">
            <a:spLocks noChangeArrowheads="1"/>
          </p:cNvSpPr>
          <p:nvPr/>
        </p:nvSpPr>
        <p:spPr bwMode="auto">
          <a:xfrm rot="4313781">
            <a:off x="5643563" y="3778250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5" name="TextBox 127"/>
          <p:cNvSpPr txBox="1">
            <a:spLocks noChangeArrowheads="1"/>
          </p:cNvSpPr>
          <p:nvPr/>
        </p:nvSpPr>
        <p:spPr bwMode="auto">
          <a:xfrm rot="5400000">
            <a:off x="4407694" y="3315494"/>
            <a:ext cx="4667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6" name="TextBox 128"/>
          <p:cNvSpPr txBox="1">
            <a:spLocks noChangeArrowheads="1"/>
          </p:cNvSpPr>
          <p:nvPr/>
        </p:nvSpPr>
        <p:spPr bwMode="auto">
          <a:xfrm rot="3469672">
            <a:off x="4546601" y="4462462"/>
            <a:ext cx="468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7" name="TextBox 129"/>
          <p:cNvSpPr txBox="1">
            <a:spLocks noChangeArrowheads="1"/>
          </p:cNvSpPr>
          <p:nvPr/>
        </p:nvSpPr>
        <p:spPr bwMode="auto">
          <a:xfrm rot="-3321716">
            <a:off x="2513013" y="3830638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TLS</a:t>
            </a:r>
          </a:p>
        </p:txBody>
      </p:sp>
      <p:sp>
        <p:nvSpPr>
          <p:cNvPr id="20528" name="TextBox 130"/>
          <p:cNvSpPr txBox="1">
            <a:spLocks noChangeArrowheads="1"/>
          </p:cNvSpPr>
          <p:nvPr/>
        </p:nvSpPr>
        <p:spPr bwMode="auto">
          <a:xfrm>
            <a:off x="144463" y="4425950"/>
            <a:ext cx="2108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US" sz="1600"/>
              <a:t>uRA provide users access to NSI connection services.</a:t>
            </a:r>
          </a:p>
        </p:txBody>
      </p:sp>
      <p:cxnSp>
        <p:nvCxnSpPr>
          <p:cNvPr id="20529" name="Straight Arrow Connector 132"/>
          <p:cNvCxnSpPr>
            <a:cxnSpLocks noChangeShapeType="1"/>
            <a:stCxn id="20528" idx="0"/>
            <a:endCxn id="6" idx="3"/>
          </p:cNvCxnSpPr>
          <p:nvPr/>
        </p:nvCxnSpPr>
        <p:spPr bwMode="auto">
          <a:xfrm flipV="1">
            <a:off x="1198563" y="3560763"/>
            <a:ext cx="425450" cy="865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0530" name="TextBox 133"/>
          <p:cNvSpPr txBox="1">
            <a:spLocks noChangeArrowheads="1"/>
          </p:cNvSpPr>
          <p:nvPr/>
        </p:nvSpPr>
        <p:spPr bwMode="auto">
          <a:xfrm>
            <a:off x="6896100" y="4381500"/>
            <a:ext cx="21066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US" sz="1600"/>
              <a:t>uPA broker access to network resources.</a:t>
            </a:r>
          </a:p>
        </p:txBody>
      </p:sp>
      <p:cxnSp>
        <p:nvCxnSpPr>
          <p:cNvPr id="20531" name="Straight Arrow Connector 134"/>
          <p:cNvCxnSpPr>
            <a:cxnSpLocks noChangeShapeType="1"/>
            <a:stCxn id="20530" idx="0"/>
            <a:endCxn id="43" idx="5"/>
          </p:cNvCxnSpPr>
          <p:nvPr/>
        </p:nvCxnSpPr>
        <p:spPr bwMode="auto">
          <a:xfrm flipH="1" flipV="1">
            <a:off x="7351713" y="3371850"/>
            <a:ext cx="598487" cy="1009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0532" name="TextBox 138"/>
          <p:cNvSpPr txBox="1">
            <a:spLocks noChangeArrowheads="1"/>
          </p:cNvSpPr>
          <p:nvPr/>
        </p:nvSpPr>
        <p:spPr bwMode="auto">
          <a:xfrm>
            <a:off x="7035800" y="1417638"/>
            <a:ext cx="21082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US" altLang="en-US" sz="1600"/>
              <a:t>AG perform path resolution and route messages between uRA and target uPA.</a:t>
            </a:r>
          </a:p>
        </p:txBody>
      </p:sp>
      <p:cxnSp>
        <p:nvCxnSpPr>
          <p:cNvPr id="20533" name="Straight Arrow Connector 139"/>
          <p:cNvCxnSpPr>
            <a:cxnSpLocks noChangeShapeType="1"/>
            <a:stCxn id="20532" idx="1"/>
            <a:endCxn id="41" idx="7"/>
          </p:cNvCxnSpPr>
          <p:nvPr/>
        </p:nvCxnSpPr>
        <p:spPr bwMode="auto">
          <a:xfrm flipH="1">
            <a:off x="6156325" y="1955800"/>
            <a:ext cx="879475" cy="890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0534" name="Oval 143"/>
          <p:cNvSpPr>
            <a:spLocks noChangeArrowheads="1"/>
          </p:cNvSpPr>
          <p:nvPr/>
        </p:nvSpPr>
        <p:spPr bwMode="auto">
          <a:xfrm>
            <a:off x="1423988" y="3200400"/>
            <a:ext cx="184150" cy="196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738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677</Words>
  <Application>Microsoft Office PowerPoint</Application>
  <PresentationFormat>On-screen Show (4:3)</PresentationFormat>
  <Paragraphs>260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MS PGothic</vt:lpstr>
      <vt:lpstr>MS PGothic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LBNL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Chin Guok</dc:creator>
  <cp:lastModifiedBy>Guy Roberts</cp:lastModifiedBy>
  <cp:revision>41</cp:revision>
  <dcterms:created xsi:type="dcterms:W3CDTF">2015-04-21T20:00:02Z</dcterms:created>
  <dcterms:modified xsi:type="dcterms:W3CDTF">2015-08-06T11:35:46Z</dcterms:modified>
</cp:coreProperties>
</file>