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7057D-D999-6145-8DEA-862C64680ABF}" type="datetimeFigureOut">
              <a:t>2/18/10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5369-D85F-9140-9D9F-5675691BE1D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0376" y="258908"/>
            <a:ext cx="8229600" cy="736600"/>
          </a:xfrm>
        </p:spPr>
        <p:txBody>
          <a:bodyPr>
            <a:normAutofit fontScale="90000"/>
          </a:bodyPr>
          <a:lstStyle/>
          <a:p>
            <a:r>
              <a:rPr lang="en-US"/>
              <a:t>Derivative Graphs</a:t>
            </a:r>
          </a:p>
        </p:txBody>
      </p:sp>
      <p:grpSp>
        <p:nvGrpSpPr>
          <p:cNvPr id="2" name="Group 220"/>
          <p:cNvGrpSpPr/>
          <p:nvPr/>
        </p:nvGrpSpPr>
        <p:grpSpPr>
          <a:xfrm>
            <a:off x="567338" y="1250883"/>
            <a:ext cx="2629954" cy="1113913"/>
            <a:chOff x="964146" y="2956229"/>
            <a:chExt cx="2908586" cy="1280786"/>
          </a:xfrm>
        </p:grpSpPr>
        <p:cxnSp>
          <p:nvCxnSpPr>
            <p:cNvPr id="135" name="Curved Connector 134"/>
            <p:cNvCxnSpPr>
              <a:stCxn id="111" idx="3"/>
              <a:endCxn id="131" idx="0"/>
            </p:cNvCxnSpPr>
            <p:nvPr/>
          </p:nvCxnSpPr>
          <p:spPr>
            <a:xfrm flipV="1">
              <a:off x="1790428" y="3500050"/>
              <a:ext cx="1223575" cy="316334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urved Connector 209"/>
            <p:cNvCxnSpPr>
              <a:stCxn id="110" idx="0"/>
              <a:endCxn id="130" idx="3"/>
            </p:cNvCxnSpPr>
            <p:nvPr/>
          </p:nvCxnSpPr>
          <p:spPr>
            <a:xfrm flipV="1">
              <a:off x="1807227" y="3335890"/>
              <a:ext cx="1223575" cy="316334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1627229" y="3304251"/>
              <a:ext cx="628510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grpSp>
          <p:nvGrpSpPr>
            <p:cNvPr id="3" name="Group 341"/>
            <p:cNvGrpSpPr/>
            <p:nvPr/>
          </p:nvGrpSpPr>
          <p:grpSpPr>
            <a:xfrm>
              <a:off x="964146" y="3394123"/>
              <a:ext cx="843080" cy="718900"/>
              <a:chOff x="2383908" y="4098465"/>
              <a:chExt cx="843080" cy="7189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2383908" y="4098465"/>
                <a:ext cx="737850" cy="718900"/>
              </a:xfrm>
              <a:prstGeom prst="roundRect">
                <a:avLst/>
              </a:prstGeom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Isosceles Triangle 109"/>
              <p:cNvSpPr/>
              <p:nvPr/>
            </p:nvSpPr>
            <p:spPr>
              <a:xfrm rot="5400000">
                <a:off x="3039065" y="4251334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Isosceles Triangle 110"/>
              <p:cNvSpPr/>
              <p:nvPr/>
            </p:nvSpPr>
            <p:spPr>
              <a:xfrm rot="16200000" flipH="1">
                <a:off x="3022266" y="4415494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1627229" y="3847743"/>
              <a:ext cx="628510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1162005" y="3546752"/>
              <a:ext cx="539991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N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741634" y="2956229"/>
              <a:ext cx="498736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3134882" y="3087257"/>
              <a:ext cx="737850" cy="718900"/>
            </a:xfrm>
            <a:prstGeom prst="roundRect">
              <a:avLst/>
            </a:prstGeom>
            <a:effectLst>
              <a:outerShdw blurRad="276225" dist="254000" dir="27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Isosceles Triangle 129"/>
            <p:cNvSpPr/>
            <p:nvPr/>
          </p:nvSpPr>
          <p:spPr>
            <a:xfrm rot="5400000">
              <a:off x="3053341" y="3230658"/>
              <a:ext cx="165384" cy="210463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Isosceles Triangle 130"/>
            <p:cNvSpPr/>
            <p:nvPr/>
          </p:nvSpPr>
          <p:spPr>
            <a:xfrm rot="16200000" flipH="1">
              <a:off x="3036542" y="3394818"/>
              <a:ext cx="165384" cy="210463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834004" y="3458943"/>
              <a:ext cx="498736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2058756" y="3069670"/>
              <a:ext cx="499402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L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2381641" y="3612945"/>
              <a:ext cx="411861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L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3332741" y="3274391"/>
              <a:ext cx="539991" cy="389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N</a:t>
              </a:r>
              <a:r>
                <a:rPr lang="en-US" sz="1600" baseline="-25000"/>
                <a:t>1</a:t>
              </a:r>
            </a:p>
          </p:txBody>
        </p:sp>
      </p:grpSp>
      <p:sp>
        <p:nvSpPr>
          <p:cNvPr id="293" name="TextBox 292"/>
          <p:cNvSpPr txBox="1"/>
          <p:nvPr/>
        </p:nvSpPr>
        <p:spPr>
          <a:xfrm>
            <a:off x="4381521" y="1581079"/>
            <a:ext cx="2753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 for Resource…</a:t>
            </a:r>
          </a:p>
          <a:p>
            <a:r>
              <a:rPr lang="en-US"/>
              <a:t>R</a:t>
            </a:r>
            <a:r>
              <a:rPr lang="en-US" baseline="-25000"/>
              <a:t>0</a:t>
            </a:r>
            <a:r>
              <a:rPr lang="en-US"/>
              <a:t>:={type=node,name=N0};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  <a:r>
              <a:rPr lang="en-US"/>
              <a:t>:={type=link,name=L1};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  <a:r>
              <a:rPr lang="en-US"/>
              <a:t>:={link,L0};</a:t>
            </a:r>
          </a:p>
          <a:p>
            <a:r>
              <a:rPr lang="en-US"/>
              <a:t>R</a:t>
            </a:r>
            <a:r>
              <a:rPr lang="en-US" baseline="-25000"/>
              <a:t>3</a:t>
            </a:r>
            <a:r>
              <a:rPr lang="en-US"/>
              <a:t>:={node,N1};</a:t>
            </a:r>
          </a:p>
        </p:txBody>
      </p:sp>
      <p:grpSp>
        <p:nvGrpSpPr>
          <p:cNvPr id="5" name="Group 324"/>
          <p:cNvGrpSpPr/>
          <p:nvPr/>
        </p:nvGrpSpPr>
        <p:grpSpPr>
          <a:xfrm>
            <a:off x="1762426" y="2536762"/>
            <a:ext cx="3509411" cy="1698214"/>
            <a:chOff x="3641863" y="2388681"/>
            <a:chExt cx="3509411" cy="1698214"/>
          </a:xfrm>
        </p:grpSpPr>
        <p:grpSp>
          <p:nvGrpSpPr>
            <p:cNvPr id="6" name="Group 297"/>
            <p:cNvGrpSpPr/>
            <p:nvPr/>
          </p:nvGrpSpPr>
          <p:grpSpPr>
            <a:xfrm>
              <a:off x="3641863" y="2555112"/>
              <a:ext cx="3509411" cy="1531783"/>
              <a:chOff x="3641863" y="2555112"/>
              <a:chExt cx="3509411" cy="1531783"/>
            </a:xfrm>
          </p:grpSpPr>
          <p:grpSp>
            <p:nvGrpSpPr>
              <p:cNvPr id="7" name="Group 264"/>
              <p:cNvGrpSpPr/>
              <p:nvPr/>
            </p:nvGrpSpPr>
            <p:grpSpPr>
              <a:xfrm>
                <a:off x="3641863" y="2871835"/>
                <a:ext cx="887915" cy="992039"/>
                <a:chOff x="4382734" y="4333742"/>
                <a:chExt cx="887915" cy="992039"/>
              </a:xfrm>
            </p:grpSpPr>
            <p:sp>
              <p:nvSpPr>
                <p:cNvPr id="240" name="Hexagon 239"/>
                <p:cNvSpPr/>
                <p:nvPr/>
              </p:nvSpPr>
              <p:spPr>
                <a:xfrm>
                  <a:off x="4382734" y="4538438"/>
                  <a:ext cx="738208" cy="618066"/>
                </a:xfrm>
                <a:prstGeom prst="hex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1" name="TextBox 240"/>
                <p:cNvSpPr txBox="1"/>
                <p:nvPr/>
              </p:nvSpPr>
              <p:spPr>
                <a:xfrm>
                  <a:off x="4883431" y="4333742"/>
                  <a:ext cx="3599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P</a:t>
                  </a:r>
                  <a:r>
                    <a:rPr lang="en-US" sz="1600" baseline="-25000"/>
                    <a:t>0</a:t>
                  </a:r>
                </a:p>
              </p:txBody>
            </p:sp>
            <p:sp>
              <p:nvSpPr>
                <p:cNvPr id="242" name="Isosceles Triangle 241"/>
                <p:cNvSpPr/>
                <p:nvPr/>
              </p:nvSpPr>
              <p:spPr>
                <a:xfrm rot="5400000">
                  <a:off x="5001755" y="4677706"/>
                  <a:ext cx="165384" cy="210463"/>
                </a:xfrm>
                <a:prstGeom prst="triangle">
                  <a:avLst/>
                </a:prstGeom>
                <a:solidFill>
                  <a:srgbClr val="FF6600"/>
                </a:solidFill>
                <a:ln>
                  <a:solidFill>
                    <a:srgbClr val="FF323B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Isosceles Triangle 242"/>
                <p:cNvSpPr/>
                <p:nvPr/>
              </p:nvSpPr>
              <p:spPr>
                <a:xfrm rot="16200000" flipH="1">
                  <a:off x="4984956" y="4841866"/>
                  <a:ext cx="165384" cy="210463"/>
                </a:xfrm>
                <a:prstGeom prst="triangle">
                  <a:avLst/>
                </a:prstGeom>
                <a:solidFill>
                  <a:srgbClr val="FF6600"/>
                </a:solidFill>
                <a:ln>
                  <a:solidFill>
                    <a:srgbClr val="FF323B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4" name="TextBox 243"/>
                <p:cNvSpPr txBox="1"/>
                <p:nvPr/>
              </p:nvSpPr>
              <p:spPr>
                <a:xfrm>
                  <a:off x="4910655" y="4987227"/>
                  <a:ext cx="3599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P</a:t>
                  </a:r>
                  <a:r>
                    <a:rPr lang="en-US" sz="1600" baseline="-25000"/>
                    <a:t>1</a:t>
                  </a:r>
                </a:p>
              </p:txBody>
            </p:sp>
            <p:sp>
              <p:nvSpPr>
                <p:cNvPr id="245" name="TextBox 244"/>
                <p:cNvSpPr txBox="1"/>
                <p:nvPr/>
              </p:nvSpPr>
              <p:spPr>
                <a:xfrm>
                  <a:off x="4561256" y="4639902"/>
                  <a:ext cx="4179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R</a:t>
                  </a:r>
                  <a:r>
                    <a:rPr lang="en-US" sz="1600" baseline="-25000"/>
                    <a:t>0</a:t>
                  </a:r>
                </a:p>
              </p:txBody>
            </p:sp>
          </p:grpSp>
          <p:sp>
            <p:nvSpPr>
              <p:cNvPr id="246" name="Hexagon 245"/>
              <p:cNvSpPr/>
              <p:nvPr/>
            </p:nvSpPr>
            <p:spPr>
              <a:xfrm>
                <a:off x="5030848" y="2712330"/>
                <a:ext cx="559686" cy="465666"/>
              </a:xfrm>
              <a:prstGeom prst="hex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7" name="TextBox 246"/>
              <p:cNvSpPr txBox="1"/>
              <p:nvPr/>
            </p:nvSpPr>
            <p:spPr>
              <a:xfrm>
                <a:off x="5460224" y="2555112"/>
                <a:ext cx="359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248" name="Isosceles Triangle 247"/>
              <p:cNvSpPr/>
              <p:nvPr/>
            </p:nvSpPr>
            <p:spPr>
              <a:xfrm rot="5400000">
                <a:off x="5490397" y="2845247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TextBox 249"/>
              <p:cNvSpPr txBox="1"/>
              <p:nvPr/>
            </p:nvSpPr>
            <p:spPr>
              <a:xfrm>
                <a:off x="4852326" y="2973057"/>
                <a:ext cx="359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51" name="TextBox 250"/>
              <p:cNvSpPr txBox="1"/>
              <p:nvPr/>
            </p:nvSpPr>
            <p:spPr>
              <a:xfrm>
                <a:off x="5137554" y="2724389"/>
                <a:ext cx="4069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R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58" name="Isosceles Triangle 257"/>
              <p:cNvSpPr/>
              <p:nvPr/>
            </p:nvSpPr>
            <p:spPr>
              <a:xfrm rot="5400000">
                <a:off x="5005497" y="2842178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Hexagon 258"/>
              <p:cNvSpPr/>
              <p:nvPr/>
            </p:nvSpPr>
            <p:spPr>
              <a:xfrm>
                <a:off x="5041351" y="3487614"/>
                <a:ext cx="559686" cy="465666"/>
              </a:xfrm>
              <a:prstGeom prst="hexagon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TextBox 259"/>
              <p:cNvSpPr txBox="1"/>
              <p:nvPr/>
            </p:nvSpPr>
            <p:spPr>
              <a:xfrm>
                <a:off x="5470727" y="3330396"/>
                <a:ext cx="359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261" name="Isosceles Triangle 260"/>
              <p:cNvSpPr/>
              <p:nvPr/>
            </p:nvSpPr>
            <p:spPr>
              <a:xfrm rot="16200000" flipH="1">
                <a:off x="5462800" y="3620531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4862829" y="3748341"/>
                <a:ext cx="35999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63" name="TextBox 262"/>
              <p:cNvSpPr txBox="1"/>
              <p:nvPr/>
            </p:nvSpPr>
            <p:spPr>
              <a:xfrm>
                <a:off x="5137554" y="3516549"/>
                <a:ext cx="40695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R</a:t>
                </a:r>
                <a:r>
                  <a:rPr lang="en-US" sz="1600" baseline="-25000"/>
                  <a:t>2</a:t>
                </a:r>
              </a:p>
            </p:txBody>
          </p:sp>
          <p:sp>
            <p:nvSpPr>
              <p:cNvPr id="264" name="Isosceles Triangle 263"/>
              <p:cNvSpPr/>
              <p:nvPr/>
            </p:nvSpPr>
            <p:spPr>
              <a:xfrm rot="16200000" flipH="1">
                <a:off x="4977900" y="3617462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65"/>
              <p:cNvGrpSpPr/>
              <p:nvPr/>
            </p:nvGrpSpPr>
            <p:grpSpPr>
              <a:xfrm flipH="1">
                <a:off x="6211598" y="2907254"/>
                <a:ext cx="939676" cy="898132"/>
                <a:chOff x="4382734" y="4379518"/>
                <a:chExt cx="939676" cy="898132"/>
              </a:xfrm>
            </p:grpSpPr>
            <p:sp>
              <p:nvSpPr>
                <p:cNvPr id="267" name="Hexagon 266"/>
                <p:cNvSpPr/>
                <p:nvPr/>
              </p:nvSpPr>
              <p:spPr>
                <a:xfrm>
                  <a:off x="4382734" y="4538438"/>
                  <a:ext cx="738208" cy="618066"/>
                </a:xfrm>
                <a:prstGeom prst="hexagon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8" name="TextBox 267"/>
                <p:cNvSpPr txBox="1"/>
                <p:nvPr/>
              </p:nvSpPr>
              <p:spPr>
                <a:xfrm>
                  <a:off x="4962416" y="4379518"/>
                  <a:ext cx="3599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P</a:t>
                  </a:r>
                  <a:r>
                    <a:rPr lang="en-US" sz="1600" baseline="-25000"/>
                    <a:t>0</a:t>
                  </a:r>
                </a:p>
              </p:txBody>
            </p:sp>
            <p:sp>
              <p:nvSpPr>
                <p:cNvPr id="269" name="Isosceles Triangle 268"/>
                <p:cNvSpPr/>
                <p:nvPr/>
              </p:nvSpPr>
              <p:spPr>
                <a:xfrm rot="16200000" flipV="1">
                  <a:off x="5001756" y="4833670"/>
                  <a:ext cx="165384" cy="210463"/>
                </a:xfrm>
                <a:prstGeom prst="triangle">
                  <a:avLst/>
                </a:prstGeom>
                <a:solidFill>
                  <a:srgbClr val="FF6600"/>
                </a:solidFill>
                <a:ln>
                  <a:solidFill>
                    <a:srgbClr val="FF323B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0" name="Isosceles Triangle 269"/>
                <p:cNvSpPr/>
                <p:nvPr/>
              </p:nvSpPr>
              <p:spPr>
                <a:xfrm rot="5400000" flipH="1" flipV="1">
                  <a:off x="5001756" y="4668286"/>
                  <a:ext cx="165384" cy="210463"/>
                </a:xfrm>
                <a:prstGeom prst="triangle">
                  <a:avLst/>
                </a:prstGeom>
                <a:solidFill>
                  <a:srgbClr val="FF6600"/>
                </a:solidFill>
                <a:ln>
                  <a:solidFill>
                    <a:srgbClr val="FF323B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1" name="TextBox 270"/>
                <p:cNvSpPr txBox="1"/>
                <p:nvPr/>
              </p:nvSpPr>
              <p:spPr>
                <a:xfrm>
                  <a:off x="4962416" y="4939096"/>
                  <a:ext cx="35999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P</a:t>
                  </a:r>
                  <a:r>
                    <a:rPr lang="en-US" sz="1600" baseline="-25000"/>
                    <a:t>1</a:t>
                  </a:r>
                </a:p>
              </p:txBody>
            </p:sp>
            <p:sp>
              <p:nvSpPr>
                <p:cNvPr id="272" name="TextBox 271"/>
                <p:cNvSpPr txBox="1"/>
                <p:nvPr/>
              </p:nvSpPr>
              <p:spPr>
                <a:xfrm>
                  <a:off x="4491287" y="4682653"/>
                  <a:ext cx="4179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/>
                    <a:t>R</a:t>
                  </a:r>
                  <a:r>
                    <a:rPr lang="en-US" sz="1600" baseline="-25000"/>
                    <a:t>3</a:t>
                  </a:r>
                </a:p>
              </p:txBody>
            </p:sp>
          </p:grpSp>
          <p:sp>
            <p:nvSpPr>
              <p:cNvPr id="273" name="Oval 272"/>
              <p:cNvSpPr/>
              <p:nvPr/>
            </p:nvSpPr>
            <p:spPr>
              <a:xfrm>
                <a:off x="4883273" y="2834674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4142560" y="3190682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6" name="Straight Connector 275"/>
              <p:cNvCxnSpPr>
                <a:stCxn id="273" idx="2"/>
                <a:endCxn id="274" idx="6"/>
              </p:cNvCxnSpPr>
              <p:nvPr/>
            </p:nvCxnSpPr>
            <p:spPr>
              <a:xfrm rot="10800000" flipV="1">
                <a:off x="4482111" y="2955603"/>
                <a:ext cx="401163" cy="356008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>
                <a:stCxn id="282" idx="2"/>
                <a:endCxn id="281" idx="6"/>
              </p:cNvCxnSpPr>
              <p:nvPr/>
            </p:nvCxnSpPr>
            <p:spPr>
              <a:xfrm rot="10800000" flipV="1">
                <a:off x="5732114" y="3487613"/>
                <a:ext cx="581183" cy="246561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0" name="Oval 279"/>
              <p:cNvSpPr/>
              <p:nvPr/>
            </p:nvSpPr>
            <p:spPr>
              <a:xfrm>
                <a:off x="5374729" y="2834674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1" name="Oval 280"/>
              <p:cNvSpPr/>
              <p:nvPr/>
            </p:nvSpPr>
            <p:spPr>
              <a:xfrm>
                <a:off x="5392563" y="3613246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2" name="Oval 281"/>
              <p:cNvSpPr/>
              <p:nvPr/>
            </p:nvSpPr>
            <p:spPr>
              <a:xfrm>
                <a:off x="6313296" y="3366685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5" name="Straight Connector 284"/>
              <p:cNvCxnSpPr>
                <a:stCxn id="286" idx="2"/>
                <a:endCxn id="280" idx="6"/>
              </p:cNvCxnSpPr>
              <p:nvPr/>
            </p:nvCxnSpPr>
            <p:spPr>
              <a:xfrm rot="10800000">
                <a:off x="5714280" y="2955604"/>
                <a:ext cx="570933" cy="32596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6" name="Oval 285"/>
              <p:cNvSpPr/>
              <p:nvPr/>
            </p:nvSpPr>
            <p:spPr>
              <a:xfrm>
                <a:off x="6285212" y="3160641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4190227" y="3383945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0" name="Straight Connector 289"/>
              <p:cNvCxnSpPr>
                <a:stCxn id="291" idx="2"/>
                <a:endCxn id="289" idx="6"/>
              </p:cNvCxnSpPr>
              <p:nvPr/>
            </p:nvCxnSpPr>
            <p:spPr>
              <a:xfrm rot="10800000">
                <a:off x="4529778" y="3504875"/>
                <a:ext cx="401159" cy="224597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Oval 290"/>
              <p:cNvSpPr/>
              <p:nvPr/>
            </p:nvSpPr>
            <p:spPr>
              <a:xfrm>
                <a:off x="4930936" y="3608542"/>
                <a:ext cx="339550" cy="24185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3" name="TextBox 312"/>
            <p:cNvSpPr txBox="1"/>
            <p:nvPr/>
          </p:nvSpPr>
          <p:spPr>
            <a:xfrm>
              <a:off x="3820385" y="2388681"/>
              <a:ext cx="11143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“Point” T</a:t>
              </a:r>
              <a:r>
                <a:rPr lang="en-US" baseline="-25000">
                  <a:solidFill>
                    <a:srgbClr val="FF0000"/>
                  </a:solidFill>
                </a:rPr>
                <a:t>0</a:t>
              </a:r>
            </a:p>
          </p:txBody>
        </p:sp>
        <p:cxnSp>
          <p:nvCxnSpPr>
            <p:cNvPr id="315" name="Straight Arrow Connector 314"/>
            <p:cNvCxnSpPr/>
            <p:nvPr/>
          </p:nvCxnSpPr>
          <p:spPr>
            <a:xfrm rot="16200000" flipH="1">
              <a:off x="4340822" y="2834823"/>
              <a:ext cx="379171" cy="19679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6" name="TextBox 315"/>
            <p:cNvSpPr txBox="1"/>
            <p:nvPr/>
          </p:nvSpPr>
          <p:spPr>
            <a:xfrm>
              <a:off x="5830721" y="2743635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317" name="TextBox 316"/>
            <p:cNvSpPr txBox="1"/>
            <p:nvPr/>
          </p:nvSpPr>
          <p:spPr>
            <a:xfrm>
              <a:off x="5820218" y="3583948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4508126" y="3567883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9" name="Group 326"/>
          <p:cNvGrpSpPr/>
          <p:nvPr/>
        </p:nvGrpSpPr>
        <p:grpSpPr>
          <a:xfrm>
            <a:off x="5447729" y="4813551"/>
            <a:ext cx="2998022" cy="1394311"/>
            <a:chOff x="4482111" y="4550096"/>
            <a:chExt cx="2998022" cy="1394311"/>
          </a:xfrm>
        </p:grpSpPr>
        <p:sp>
          <p:nvSpPr>
            <p:cNvPr id="294" name="Freeform 293"/>
            <p:cNvSpPr/>
            <p:nvPr/>
          </p:nvSpPr>
          <p:spPr>
            <a:xfrm>
              <a:off x="5193421" y="4762500"/>
              <a:ext cx="1581150" cy="436201"/>
            </a:xfrm>
            <a:custGeom>
              <a:avLst/>
              <a:gdLst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689075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725857"/>
                <a:gd name="connsiteX1" fmla="*/ 702733 w 1627716"/>
                <a:gd name="connsiteY1" fmla="*/ 4233 h 725857"/>
                <a:gd name="connsiteX2" fmla="*/ 245533 w 1627716"/>
                <a:gd name="connsiteY2" fmla="*/ 156633 h 725857"/>
                <a:gd name="connsiteX3" fmla="*/ 4233 w 1627716"/>
                <a:gd name="connsiteY3" fmla="*/ 474133 h 725857"/>
                <a:gd name="connsiteX4" fmla="*/ 270933 w 1627716"/>
                <a:gd name="connsiteY4" fmla="*/ 632738 h 725857"/>
                <a:gd name="connsiteX5" fmla="*/ 778933 w 1627716"/>
                <a:gd name="connsiteY5" fmla="*/ 664633 h 725857"/>
                <a:gd name="connsiteX6" fmla="*/ 1210733 w 1627716"/>
                <a:gd name="connsiteY6" fmla="*/ 689075 h 725857"/>
                <a:gd name="connsiteX7" fmla="*/ 1566333 w 1627716"/>
                <a:gd name="connsiteY7" fmla="*/ 664633 h 725857"/>
                <a:gd name="connsiteX8" fmla="*/ 1579033 w 1627716"/>
                <a:gd name="connsiteY8" fmla="*/ 321733 h 725857"/>
                <a:gd name="connsiteX9" fmla="*/ 1299633 w 1627716"/>
                <a:gd name="connsiteY9" fmla="*/ 131233 h 725857"/>
                <a:gd name="connsiteX0" fmla="*/ 1299633 w 1627716"/>
                <a:gd name="connsiteY0" fmla="*/ 131233 h 725857"/>
                <a:gd name="connsiteX1" fmla="*/ 702733 w 1627716"/>
                <a:gd name="connsiteY1" fmla="*/ 4233 h 725857"/>
                <a:gd name="connsiteX2" fmla="*/ 245533 w 1627716"/>
                <a:gd name="connsiteY2" fmla="*/ 156633 h 725857"/>
                <a:gd name="connsiteX3" fmla="*/ 4233 w 1627716"/>
                <a:gd name="connsiteY3" fmla="*/ 474133 h 725857"/>
                <a:gd name="connsiteX4" fmla="*/ 270933 w 1627716"/>
                <a:gd name="connsiteY4" fmla="*/ 632738 h 725857"/>
                <a:gd name="connsiteX5" fmla="*/ 778933 w 1627716"/>
                <a:gd name="connsiteY5" fmla="*/ 507542 h 725857"/>
                <a:gd name="connsiteX6" fmla="*/ 1210733 w 1627716"/>
                <a:gd name="connsiteY6" fmla="*/ 689075 h 725857"/>
                <a:gd name="connsiteX7" fmla="*/ 1566333 w 1627716"/>
                <a:gd name="connsiteY7" fmla="*/ 664633 h 725857"/>
                <a:gd name="connsiteX8" fmla="*/ 1579033 w 1627716"/>
                <a:gd name="connsiteY8" fmla="*/ 321733 h 725857"/>
                <a:gd name="connsiteX9" fmla="*/ 1299633 w 1627716"/>
                <a:gd name="connsiteY9" fmla="*/ 131233 h 725857"/>
                <a:gd name="connsiteX0" fmla="*/ 1299633 w 1581150"/>
                <a:gd name="connsiteY0" fmla="*/ 131233 h 757607"/>
                <a:gd name="connsiteX1" fmla="*/ 702733 w 1581150"/>
                <a:gd name="connsiteY1" fmla="*/ 4233 h 757607"/>
                <a:gd name="connsiteX2" fmla="*/ 245533 w 1581150"/>
                <a:gd name="connsiteY2" fmla="*/ 156633 h 757607"/>
                <a:gd name="connsiteX3" fmla="*/ 4233 w 1581150"/>
                <a:gd name="connsiteY3" fmla="*/ 474133 h 757607"/>
                <a:gd name="connsiteX4" fmla="*/ 270933 w 1581150"/>
                <a:gd name="connsiteY4" fmla="*/ 632738 h 757607"/>
                <a:gd name="connsiteX5" fmla="*/ 778933 w 1581150"/>
                <a:gd name="connsiteY5" fmla="*/ 507542 h 757607"/>
                <a:gd name="connsiteX6" fmla="*/ 1210733 w 1581150"/>
                <a:gd name="connsiteY6" fmla="*/ 689075 h 757607"/>
                <a:gd name="connsiteX7" fmla="*/ 1566333 w 1581150"/>
                <a:gd name="connsiteY7" fmla="*/ 664633 h 757607"/>
                <a:gd name="connsiteX8" fmla="*/ 1299633 w 1581150"/>
                <a:gd name="connsiteY8" fmla="*/ 131233 h 757607"/>
                <a:gd name="connsiteX0" fmla="*/ 1299633 w 1581150"/>
                <a:gd name="connsiteY0" fmla="*/ 131233 h 692250"/>
                <a:gd name="connsiteX1" fmla="*/ 702733 w 1581150"/>
                <a:gd name="connsiteY1" fmla="*/ 4233 h 692250"/>
                <a:gd name="connsiteX2" fmla="*/ 245533 w 1581150"/>
                <a:gd name="connsiteY2" fmla="*/ 156633 h 692250"/>
                <a:gd name="connsiteX3" fmla="*/ 4233 w 1581150"/>
                <a:gd name="connsiteY3" fmla="*/ 474133 h 692250"/>
                <a:gd name="connsiteX4" fmla="*/ 270933 w 1581150"/>
                <a:gd name="connsiteY4" fmla="*/ 632738 h 692250"/>
                <a:gd name="connsiteX5" fmla="*/ 778933 w 1581150"/>
                <a:gd name="connsiteY5" fmla="*/ 507542 h 692250"/>
                <a:gd name="connsiteX6" fmla="*/ 1210733 w 1581150"/>
                <a:gd name="connsiteY6" fmla="*/ 689075 h 692250"/>
                <a:gd name="connsiteX7" fmla="*/ 1566333 w 1581150"/>
                <a:gd name="connsiteY7" fmla="*/ 526592 h 692250"/>
                <a:gd name="connsiteX8" fmla="*/ 1299633 w 1581150"/>
                <a:gd name="connsiteY8" fmla="*/ 131233 h 69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1150" h="692250">
                  <a:moveTo>
                    <a:pt x="1299633" y="131233"/>
                  </a:moveTo>
                  <a:cubicBezTo>
                    <a:pt x="1155700" y="44173"/>
                    <a:pt x="878416" y="0"/>
                    <a:pt x="702733" y="4233"/>
                  </a:cubicBezTo>
                  <a:cubicBezTo>
                    <a:pt x="527050" y="8466"/>
                    <a:pt x="361950" y="78316"/>
                    <a:pt x="245533" y="156633"/>
                  </a:cubicBezTo>
                  <a:cubicBezTo>
                    <a:pt x="129116" y="234950"/>
                    <a:pt x="0" y="394782"/>
                    <a:pt x="4233" y="474133"/>
                  </a:cubicBezTo>
                  <a:cubicBezTo>
                    <a:pt x="8466" y="553484"/>
                    <a:pt x="141816" y="627170"/>
                    <a:pt x="270933" y="632738"/>
                  </a:cubicBezTo>
                  <a:cubicBezTo>
                    <a:pt x="400050" y="638306"/>
                    <a:pt x="622300" y="498153"/>
                    <a:pt x="778933" y="507542"/>
                  </a:cubicBezTo>
                  <a:cubicBezTo>
                    <a:pt x="935566" y="516931"/>
                    <a:pt x="1079500" y="685900"/>
                    <a:pt x="1210733" y="689075"/>
                  </a:cubicBezTo>
                  <a:cubicBezTo>
                    <a:pt x="1341966" y="692250"/>
                    <a:pt x="1551516" y="619566"/>
                    <a:pt x="1566333" y="526592"/>
                  </a:cubicBezTo>
                  <a:cubicBezTo>
                    <a:pt x="1581150" y="433618"/>
                    <a:pt x="1443566" y="218293"/>
                    <a:pt x="1299633" y="13123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Freeform 294"/>
            <p:cNvSpPr/>
            <p:nvPr/>
          </p:nvSpPr>
          <p:spPr>
            <a:xfrm flipV="1">
              <a:off x="5212320" y="5386366"/>
              <a:ext cx="1581150" cy="406673"/>
            </a:xfrm>
            <a:custGeom>
              <a:avLst/>
              <a:gdLst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778933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810683"/>
                <a:gd name="connsiteX1" fmla="*/ 702733 w 1627716"/>
                <a:gd name="connsiteY1" fmla="*/ 4233 h 810683"/>
                <a:gd name="connsiteX2" fmla="*/ 245533 w 1627716"/>
                <a:gd name="connsiteY2" fmla="*/ 156633 h 810683"/>
                <a:gd name="connsiteX3" fmla="*/ 4233 w 1627716"/>
                <a:gd name="connsiteY3" fmla="*/ 474133 h 810683"/>
                <a:gd name="connsiteX4" fmla="*/ 270933 w 1627716"/>
                <a:gd name="connsiteY4" fmla="*/ 778933 h 810683"/>
                <a:gd name="connsiteX5" fmla="*/ 778933 w 1627716"/>
                <a:gd name="connsiteY5" fmla="*/ 664633 h 810683"/>
                <a:gd name="connsiteX6" fmla="*/ 1210733 w 1627716"/>
                <a:gd name="connsiteY6" fmla="*/ 689075 h 810683"/>
                <a:gd name="connsiteX7" fmla="*/ 1566333 w 1627716"/>
                <a:gd name="connsiteY7" fmla="*/ 664633 h 810683"/>
                <a:gd name="connsiteX8" fmla="*/ 1579033 w 1627716"/>
                <a:gd name="connsiteY8" fmla="*/ 321733 h 810683"/>
                <a:gd name="connsiteX9" fmla="*/ 1299633 w 1627716"/>
                <a:gd name="connsiteY9" fmla="*/ 131233 h 810683"/>
                <a:gd name="connsiteX0" fmla="*/ 1299633 w 1627716"/>
                <a:gd name="connsiteY0" fmla="*/ 131233 h 725857"/>
                <a:gd name="connsiteX1" fmla="*/ 702733 w 1627716"/>
                <a:gd name="connsiteY1" fmla="*/ 4233 h 725857"/>
                <a:gd name="connsiteX2" fmla="*/ 245533 w 1627716"/>
                <a:gd name="connsiteY2" fmla="*/ 156633 h 725857"/>
                <a:gd name="connsiteX3" fmla="*/ 4233 w 1627716"/>
                <a:gd name="connsiteY3" fmla="*/ 474133 h 725857"/>
                <a:gd name="connsiteX4" fmla="*/ 270933 w 1627716"/>
                <a:gd name="connsiteY4" fmla="*/ 632738 h 725857"/>
                <a:gd name="connsiteX5" fmla="*/ 778933 w 1627716"/>
                <a:gd name="connsiteY5" fmla="*/ 664633 h 725857"/>
                <a:gd name="connsiteX6" fmla="*/ 1210733 w 1627716"/>
                <a:gd name="connsiteY6" fmla="*/ 689075 h 725857"/>
                <a:gd name="connsiteX7" fmla="*/ 1566333 w 1627716"/>
                <a:gd name="connsiteY7" fmla="*/ 664633 h 725857"/>
                <a:gd name="connsiteX8" fmla="*/ 1579033 w 1627716"/>
                <a:gd name="connsiteY8" fmla="*/ 321733 h 725857"/>
                <a:gd name="connsiteX9" fmla="*/ 1299633 w 1627716"/>
                <a:gd name="connsiteY9" fmla="*/ 131233 h 725857"/>
                <a:gd name="connsiteX0" fmla="*/ 1299633 w 1627716"/>
                <a:gd name="connsiteY0" fmla="*/ 131233 h 725857"/>
                <a:gd name="connsiteX1" fmla="*/ 702733 w 1627716"/>
                <a:gd name="connsiteY1" fmla="*/ 4233 h 725857"/>
                <a:gd name="connsiteX2" fmla="*/ 245533 w 1627716"/>
                <a:gd name="connsiteY2" fmla="*/ 156633 h 725857"/>
                <a:gd name="connsiteX3" fmla="*/ 4233 w 1627716"/>
                <a:gd name="connsiteY3" fmla="*/ 474133 h 725857"/>
                <a:gd name="connsiteX4" fmla="*/ 270933 w 1627716"/>
                <a:gd name="connsiteY4" fmla="*/ 632738 h 725857"/>
                <a:gd name="connsiteX5" fmla="*/ 778933 w 1627716"/>
                <a:gd name="connsiteY5" fmla="*/ 507542 h 725857"/>
                <a:gd name="connsiteX6" fmla="*/ 1210733 w 1627716"/>
                <a:gd name="connsiteY6" fmla="*/ 689075 h 725857"/>
                <a:gd name="connsiteX7" fmla="*/ 1566333 w 1627716"/>
                <a:gd name="connsiteY7" fmla="*/ 664633 h 725857"/>
                <a:gd name="connsiteX8" fmla="*/ 1579033 w 1627716"/>
                <a:gd name="connsiteY8" fmla="*/ 321733 h 725857"/>
                <a:gd name="connsiteX9" fmla="*/ 1299633 w 1627716"/>
                <a:gd name="connsiteY9" fmla="*/ 131233 h 725857"/>
                <a:gd name="connsiteX0" fmla="*/ 1299633 w 1581150"/>
                <a:gd name="connsiteY0" fmla="*/ 131233 h 757607"/>
                <a:gd name="connsiteX1" fmla="*/ 702733 w 1581150"/>
                <a:gd name="connsiteY1" fmla="*/ 4233 h 757607"/>
                <a:gd name="connsiteX2" fmla="*/ 245533 w 1581150"/>
                <a:gd name="connsiteY2" fmla="*/ 156633 h 757607"/>
                <a:gd name="connsiteX3" fmla="*/ 4233 w 1581150"/>
                <a:gd name="connsiteY3" fmla="*/ 474133 h 757607"/>
                <a:gd name="connsiteX4" fmla="*/ 270933 w 1581150"/>
                <a:gd name="connsiteY4" fmla="*/ 632738 h 757607"/>
                <a:gd name="connsiteX5" fmla="*/ 778933 w 1581150"/>
                <a:gd name="connsiteY5" fmla="*/ 507542 h 757607"/>
                <a:gd name="connsiteX6" fmla="*/ 1210733 w 1581150"/>
                <a:gd name="connsiteY6" fmla="*/ 689075 h 757607"/>
                <a:gd name="connsiteX7" fmla="*/ 1566333 w 1581150"/>
                <a:gd name="connsiteY7" fmla="*/ 664633 h 757607"/>
                <a:gd name="connsiteX8" fmla="*/ 1299633 w 1581150"/>
                <a:gd name="connsiteY8" fmla="*/ 131233 h 757607"/>
                <a:gd name="connsiteX0" fmla="*/ 1299633 w 1581150"/>
                <a:gd name="connsiteY0" fmla="*/ 131233 h 692250"/>
                <a:gd name="connsiteX1" fmla="*/ 702733 w 1581150"/>
                <a:gd name="connsiteY1" fmla="*/ 4233 h 692250"/>
                <a:gd name="connsiteX2" fmla="*/ 245533 w 1581150"/>
                <a:gd name="connsiteY2" fmla="*/ 156633 h 692250"/>
                <a:gd name="connsiteX3" fmla="*/ 4233 w 1581150"/>
                <a:gd name="connsiteY3" fmla="*/ 474133 h 692250"/>
                <a:gd name="connsiteX4" fmla="*/ 270933 w 1581150"/>
                <a:gd name="connsiteY4" fmla="*/ 632738 h 692250"/>
                <a:gd name="connsiteX5" fmla="*/ 778933 w 1581150"/>
                <a:gd name="connsiteY5" fmla="*/ 507542 h 692250"/>
                <a:gd name="connsiteX6" fmla="*/ 1210733 w 1581150"/>
                <a:gd name="connsiteY6" fmla="*/ 689075 h 692250"/>
                <a:gd name="connsiteX7" fmla="*/ 1566333 w 1581150"/>
                <a:gd name="connsiteY7" fmla="*/ 526592 h 692250"/>
                <a:gd name="connsiteX8" fmla="*/ 1299633 w 1581150"/>
                <a:gd name="connsiteY8" fmla="*/ 131233 h 692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81150" h="692250">
                  <a:moveTo>
                    <a:pt x="1299633" y="131233"/>
                  </a:moveTo>
                  <a:cubicBezTo>
                    <a:pt x="1155700" y="44173"/>
                    <a:pt x="878416" y="0"/>
                    <a:pt x="702733" y="4233"/>
                  </a:cubicBezTo>
                  <a:cubicBezTo>
                    <a:pt x="527050" y="8466"/>
                    <a:pt x="361950" y="78316"/>
                    <a:pt x="245533" y="156633"/>
                  </a:cubicBezTo>
                  <a:cubicBezTo>
                    <a:pt x="129116" y="234950"/>
                    <a:pt x="0" y="394782"/>
                    <a:pt x="4233" y="474133"/>
                  </a:cubicBezTo>
                  <a:cubicBezTo>
                    <a:pt x="8466" y="553484"/>
                    <a:pt x="141816" y="627170"/>
                    <a:pt x="270933" y="632738"/>
                  </a:cubicBezTo>
                  <a:cubicBezTo>
                    <a:pt x="400050" y="638306"/>
                    <a:pt x="622300" y="498153"/>
                    <a:pt x="778933" y="507542"/>
                  </a:cubicBezTo>
                  <a:cubicBezTo>
                    <a:pt x="935566" y="516931"/>
                    <a:pt x="1079500" y="685900"/>
                    <a:pt x="1210733" y="689075"/>
                  </a:cubicBezTo>
                  <a:cubicBezTo>
                    <a:pt x="1341966" y="692250"/>
                    <a:pt x="1551516" y="619566"/>
                    <a:pt x="1566333" y="526592"/>
                  </a:cubicBezTo>
                  <a:cubicBezTo>
                    <a:pt x="1581150" y="433618"/>
                    <a:pt x="1443566" y="218293"/>
                    <a:pt x="1299633" y="131233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Oval 295"/>
            <p:cNvSpPr/>
            <p:nvPr/>
          </p:nvSpPr>
          <p:spPr>
            <a:xfrm>
              <a:off x="6709829" y="4876801"/>
              <a:ext cx="770304" cy="794102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Oval 296"/>
            <p:cNvSpPr/>
            <p:nvPr/>
          </p:nvSpPr>
          <p:spPr>
            <a:xfrm>
              <a:off x="4482111" y="4876801"/>
              <a:ext cx="767626" cy="813154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R</a:t>
              </a:r>
              <a:r>
                <a:rPr lang="en-US" baseline="-25000">
                  <a:solidFill>
                    <a:schemeClr val="tx1"/>
                  </a:solidFill>
                </a:rPr>
                <a:t>0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3" name="Oval 302"/>
            <p:cNvSpPr/>
            <p:nvPr/>
          </p:nvSpPr>
          <p:spPr>
            <a:xfrm>
              <a:off x="6709829" y="5443610"/>
              <a:ext cx="83640" cy="7923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Oval 304"/>
            <p:cNvSpPr/>
            <p:nvPr/>
          </p:nvSpPr>
          <p:spPr>
            <a:xfrm>
              <a:off x="6709830" y="5064479"/>
              <a:ext cx="83640" cy="7923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Oval 305"/>
            <p:cNvSpPr/>
            <p:nvPr/>
          </p:nvSpPr>
          <p:spPr>
            <a:xfrm>
              <a:off x="5165824" y="5024864"/>
              <a:ext cx="83640" cy="7923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Oval 306"/>
            <p:cNvSpPr/>
            <p:nvPr/>
          </p:nvSpPr>
          <p:spPr>
            <a:xfrm>
              <a:off x="5183446" y="5443610"/>
              <a:ext cx="83640" cy="79230"/>
            </a:xfrm>
            <a:prstGeom prst="ellipse">
              <a:avLst/>
            </a:prstGeom>
            <a:solidFill>
              <a:srgbClr val="FF0000"/>
            </a:solidFill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5739429" y="4734762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779406" y="544361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</p:txBody>
        </p:sp>
        <p:sp>
          <p:nvSpPr>
            <p:cNvPr id="311" name="TextBox 310"/>
            <p:cNvSpPr txBox="1"/>
            <p:nvPr/>
          </p:nvSpPr>
          <p:spPr>
            <a:xfrm>
              <a:off x="6915957" y="5074278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6571592" y="4550096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320" name="TextBox 319"/>
            <p:cNvSpPr txBox="1"/>
            <p:nvPr/>
          </p:nvSpPr>
          <p:spPr>
            <a:xfrm>
              <a:off x="6624762" y="5575075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050448" y="555901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17415" y="4577834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323" name="TextBox 322"/>
          <p:cNvSpPr txBox="1"/>
          <p:nvPr/>
        </p:nvSpPr>
        <p:spPr>
          <a:xfrm>
            <a:off x="781562" y="4263092"/>
            <a:ext cx="330890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 for “Touchpoint”, Tangentpoint, </a:t>
            </a:r>
          </a:p>
          <a:p>
            <a:r>
              <a:rPr lang="en-US"/>
              <a:t>      </a:t>
            </a:r>
            <a:r>
              <a:rPr lang="en-US"/>
              <a:t>Terminal point,..</a:t>
            </a:r>
          </a:p>
          <a:p>
            <a:r>
              <a:rPr lang="en-US"/>
              <a:t>T</a:t>
            </a:r>
            <a:r>
              <a:rPr lang="en-US" baseline="-25000"/>
              <a:t>0</a:t>
            </a:r>
            <a:r>
              <a:rPr lang="en-US"/>
              <a:t>:= {R</a:t>
            </a:r>
            <a:r>
              <a:rPr lang="en-US" baseline="-25000"/>
              <a:t>0</a:t>
            </a:r>
            <a:r>
              <a:rPr lang="en-US"/>
              <a:t>/P</a:t>
            </a:r>
            <a:r>
              <a:rPr lang="en-US" baseline="-25000"/>
              <a:t>0</a:t>
            </a:r>
            <a:r>
              <a:rPr lang="en-US"/>
              <a:t>, R</a:t>
            </a:r>
            <a:r>
              <a:rPr lang="en-US" baseline="-25000"/>
              <a:t>1</a:t>
            </a:r>
            <a:r>
              <a:rPr lang="en-US"/>
              <a:t>/P</a:t>
            </a:r>
            <a:r>
              <a:rPr lang="en-US" baseline="-25000"/>
              <a:t>1</a:t>
            </a:r>
            <a:r>
              <a:rPr lang="en-US"/>
              <a:t>};</a:t>
            </a:r>
          </a:p>
          <a:p>
            <a:r>
              <a:rPr lang="en-US"/>
              <a:t>T</a:t>
            </a:r>
            <a:r>
              <a:rPr lang="en-US" baseline="-25000"/>
              <a:t>1</a:t>
            </a:r>
            <a:r>
              <a:rPr lang="en-US"/>
              <a:t>:= {R</a:t>
            </a:r>
            <a:r>
              <a:rPr lang="en-US" baseline="-25000"/>
              <a:t>1</a:t>
            </a:r>
            <a:r>
              <a:rPr lang="en-US"/>
              <a:t>/P</a:t>
            </a:r>
            <a:r>
              <a:rPr lang="en-US" baseline="-25000"/>
              <a:t>0</a:t>
            </a:r>
            <a:r>
              <a:rPr lang="en-US"/>
              <a:t>, R</a:t>
            </a:r>
            <a:r>
              <a:rPr lang="en-US" baseline="-25000"/>
              <a:t>3</a:t>
            </a:r>
            <a:r>
              <a:rPr lang="en-US"/>
              <a:t>/P</a:t>
            </a:r>
            <a:r>
              <a:rPr lang="en-US" baseline="-25000"/>
              <a:t>0</a:t>
            </a:r>
            <a:r>
              <a:rPr lang="en-US"/>
              <a:t>};</a:t>
            </a:r>
          </a:p>
          <a:p>
            <a:r>
              <a:rPr lang="en-US"/>
              <a:t>T</a:t>
            </a:r>
            <a:r>
              <a:rPr lang="en-US" baseline="-25000"/>
              <a:t>2</a:t>
            </a:r>
            <a:r>
              <a:rPr lang="en-US"/>
              <a:t>:= {R</a:t>
            </a:r>
            <a:r>
              <a:rPr lang="en-US" baseline="-25000"/>
              <a:t>3</a:t>
            </a:r>
            <a:r>
              <a:rPr lang="en-US"/>
              <a:t>/P</a:t>
            </a:r>
            <a:r>
              <a:rPr lang="en-US" baseline="-25000"/>
              <a:t>1</a:t>
            </a:r>
            <a:r>
              <a:rPr lang="en-US"/>
              <a:t>, R</a:t>
            </a:r>
            <a:r>
              <a:rPr lang="en-US" baseline="-25000"/>
              <a:t>2</a:t>
            </a:r>
            <a:r>
              <a:rPr lang="en-US"/>
              <a:t>/P</a:t>
            </a:r>
            <a:r>
              <a:rPr lang="en-US" baseline="-25000"/>
              <a:t>0</a:t>
            </a:r>
            <a:r>
              <a:rPr lang="en-US"/>
              <a:t>};</a:t>
            </a:r>
          </a:p>
          <a:p>
            <a:r>
              <a:rPr lang="en-US"/>
              <a:t>T</a:t>
            </a:r>
            <a:r>
              <a:rPr lang="en-US" baseline="-25000"/>
              <a:t>3</a:t>
            </a:r>
            <a:r>
              <a:rPr lang="en-US"/>
              <a:t>:= {R</a:t>
            </a:r>
            <a:r>
              <a:rPr lang="en-US" baseline="-25000"/>
              <a:t>2</a:t>
            </a:r>
            <a:r>
              <a:rPr lang="en-US"/>
              <a:t>/P</a:t>
            </a:r>
            <a:r>
              <a:rPr lang="en-US" baseline="-25000"/>
              <a:t>1</a:t>
            </a:r>
            <a:r>
              <a:rPr lang="en-US"/>
              <a:t>, R</a:t>
            </a:r>
            <a:r>
              <a:rPr lang="en-US" baseline="-25000"/>
              <a:t>0</a:t>
            </a:r>
            <a:r>
              <a:rPr lang="en-US"/>
              <a:t>/P</a:t>
            </a:r>
            <a:r>
              <a:rPr lang="en-US" baseline="-25000"/>
              <a:t>1</a:t>
            </a:r>
            <a:r>
              <a:rPr lang="en-US"/>
              <a:t>};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67338" y="995508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Transport Topology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122034" y="3235925"/>
            <a:ext cx="1613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Derived </a:t>
            </a:r>
          </a:p>
          <a:p>
            <a:r>
              <a:rPr lang="en-US"/>
              <a:t>Channel Graph </a:t>
            </a:r>
          </a:p>
          <a:p>
            <a:r>
              <a:rPr lang="en-US"/>
              <a:t>Representation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127022" y="3998480"/>
            <a:ext cx="19880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Derived “Play-Doh”</a:t>
            </a:r>
          </a:p>
          <a:p>
            <a:r>
              <a:rPr lang="en-US"/>
              <a:t>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36590" y="241585"/>
            <a:ext cx="4115952" cy="736600"/>
          </a:xfrm>
        </p:spPr>
        <p:txBody>
          <a:bodyPr>
            <a:normAutofit/>
          </a:bodyPr>
          <a:lstStyle/>
          <a:p>
            <a:r>
              <a:rPr lang="en-US" sz="3200"/>
              <a:t>Example Topologies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2725587" y="6237839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Aruba’s TopologyDB</a:t>
            </a:r>
          </a:p>
        </p:txBody>
      </p:sp>
      <p:grpSp>
        <p:nvGrpSpPr>
          <p:cNvPr id="2" name="Group 348"/>
          <p:cNvGrpSpPr/>
          <p:nvPr/>
        </p:nvGrpSpPr>
        <p:grpSpPr>
          <a:xfrm>
            <a:off x="1527939" y="2800477"/>
            <a:ext cx="3338010" cy="1804969"/>
            <a:chOff x="293684" y="995508"/>
            <a:chExt cx="3338010" cy="1804969"/>
          </a:xfrm>
        </p:grpSpPr>
        <p:grpSp>
          <p:nvGrpSpPr>
            <p:cNvPr id="3" name="Group 198"/>
            <p:cNvGrpSpPr/>
            <p:nvPr/>
          </p:nvGrpSpPr>
          <p:grpSpPr>
            <a:xfrm>
              <a:off x="293684" y="995508"/>
              <a:ext cx="3338010" cy="1804969"/>
              <a:chOff x="293683" y="995508"/>
              <a:chExt cx="4381683" cy="2675849"/>
            </a:xfrm>
          </p:grpSpPr>
          <p:grpSp>
            <p:nvGrpSpPr>
              <p:cNvPr id="5" name="Group 16"/>
              <p:cNvGrpSpPr/>
              <p:nvPr/>
            </p:nvGrpSpPr>
            <p:grpSpPr>
              <a:xfrm flipH="1">
                <a:off x="2193992" y="995508"/>
                <a:ext cx="2481374" cy="2316009"/>
                <a:chOff x="2140302" y="2069127"/>
                <a:chExt cx="2012845" cy="1312412"/>
              </a:xfrm>
            </p:grpSpPr>
            <p:sp>
              <p:nvSpPr>
                <p:cNvPr id="118" name="Oval 117"/>
                <p:cNvSpPr/>
                <p:nvPr/>
              </p:nvSpPr>
              <p:spPr>
                <a:xfrm>
                  <a:off x="2140302" y="2268988"/>
                  <a:ext cx="2012845" cy="822960"/>
                </a:xfrm>
                <a:prstGeom prst="ellipse">
                  <a:avLst/>
                </a:prstGeom>
                <a:gradFill>
                  <a:gsLst>
                    <a:gs pos="27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66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119" name="Oval 118"/>
                <p:cNvSpPr/>
                <p:nvPr/>
              </p:nvSpPr>
              <p:spPr>
                <a:xfrm>
                  <a:off x="2554995" y="2111948"/>
                  <a:ext cx="863830" cy="1132400"/>
                </a:xfrm>
                <a:prstGeom prst="ellipse">
                  <a:avLst/>
                </a:prstGeom>
                <a:gradFill>
                  <a:gsLst>
                    <a:gs pos="27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66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120" name="Oval 119"/>
                <p:cNvSpPr/>
                <p:nvPr/>
              </p:nvSpPr>
              <p:spPr>
                <a:xfrm>
                  <a:off x="2986910" y="2069127"/>
                  <a:ext cx="863830" cy="1312412"/>
                </a:xfrm>
                <a:prstGeom prst="ellipse">
                  <a:avLst/>
                </a:prstGeom>
                <a:gradFill>
                  <a:gsLst>
                    <a:gs pos="27000">
                      <a:schemeClr val="accent1">
                        <a:tint val="100000"/>
                        <a:shade val="100000"/>
                        <a:satMod val="130000"/>
                      </a:schemeClr>
                    </a:gs>
                    <a:gs pos="66000">
                      <a:schemeClr val="accent1">
                        <a:tint val="50000"/>
                        <a:shade val="100000"/>
                        <a:satMod val="350000"/>
                      </a:schemeClr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  <p:grpSp>
            <p:nvGrpSpPr>
              <p:cNvPr id="6" name="Group 16"/>
              <p:cNvGrpSpPr/>
              <p:nvPr/>
            </p:nvGrpSpPr>
            <p:grpSpPr>
              <a:xfrm>
                <a:off x="293683" y="1226320"/>
                <a:ext cx="2398654" cy="2445037"/>
                <a:chOff x="2140302" y="2069127"/>
                <a:chExt cx="2012845" cy="1312412"/>
              </a:xfrm>
            </p:grpSpPr>
            <p:sp>
              <p:nvSpPr>
                <p:cNvPr id="89" name="Oval 88"/>
                <p:cNvSpPr/>
                <p:nvPr/>
              </p:nvSpPr>
              <p:spPr>
                <a:xfrm>
                  <a:off x="2140302" y="2268988"/>
                  <a:ext cx="2012845" cy="822960"/>
                </a:xfrm>
                <a:prstGeom prst="ellipse">
                  <a:avLst/>
                </a:prstGeom>
                <a:gradFill>
                  <a:gsLst>
                    <a:gs pos="34000">
                      <a:srgbClr val="DC4B56"/>
                    </a:gs>
                    <a:gs pos="70000">
                      <a:srgbClr val="EFBCC5"/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90" name="Oval 89"/>
                <p:cNvSpPr/>
                <p:nvPr/>
              </p:nvSpPr>
              <p:spPr>
                <a:xfrm>
                  <a:off x="2554995" y="2111948"/>
                  <a:ext cx="863830" cy="1132400"/>
                </a:xfrm>
                <a:prstGeom prst="ellipse">
                  <a:avLst/>
                </a:prstGeom>
                <a:gradFill>
                  <a:gsLst>
                    <a:gs pos="34000">
                      <a:srgbClr val="DC4B56"/>
                    </a:gs>
                    <a:gs pos="70000">
                      <a:srgbClr val="EFBCC5"/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  <p:sp>
              <p:nvSpPr>
                <p:cNvPr id="92" name="Oval 91"/>
                <p:cNvSpPr/>
                <p:nvPr/>
              </p:nvSpPr>
              <p:spPr>
                <a:xfrm>
                  <a:off x="2986910" y="2069127"/>
                  <a:ext cx="863830" cy="1312412"/>
                </a:xfrm>
                <a:prstGeom prst="ellipse">
                  <a:avLst/>
                </a:prstGeom>
                <a:gradFill>
                  <a:gsLst>
                    <a:gs pos="34000">
                      <a:srgbClr val="DC4B56"/>
                    </a:gs>
                    <a:gs pos="70000">
                      <a:srgbClr val="EFBCC5"/>
                    </a:gs>
                  </a:gsLst>
                </a:gradFill>
                <a:ln>
                  <a:noFill/>
                </a:ln>
                <a:effectLst>
                  <a:softEdge rad="127000"/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</p:sp>
          </p:grpSp>
        </p:grpSp>
        <p:sp>
          <p:nvSpPr>
            <p:cNvPr id="132" name="Isosceles Triangle 131"/>
            <p:cNvSpPr/>
            <p:nvPr/>
          </p:nvSpPr>
          <p:spPr>
            <a:xfrm rot="5400000">
              <a:off x="1899958" y="1649224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Isosceles Triangle 132"/>
            <p:cNvSpPr/>
            <p:nvPr/>
          </p:nvSpPr>
          <p:spPr>
            <a:xfrm rot="16200000" flipH="1">
              <a:off x="1884768" y="1791996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889287" y="1672456"/>
              <a:ext cx="751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Aruba</a:t>
              </a:r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401114" y="1476675"/>
              <a:ext cx="90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Bonaire</a:t>
              </a:r>
              <a:endParaRPr lang="en-US"/>
            </a:p>
          </p:txBody>
        </p:sp>
      </p:grpSp>
      <p:grpSp>
        <p:nvGrpSpPr>
          <p:cNvPr id="7" name="Group 283"/>
          <p:cNvGrpSpPr/>
          <p:nvPr/>
        </p:nvGrpSpPr>
        <p:grpSpPr>
          <a:xfrm>
            <a:off x="6601072" y="1553712"/>
            <a:ext cx="2137150" cy="2286767"/>
            <a:chOff x="6473159" y="818557"/>
            <a:chExt cx="2137150" cy="2286767"/>
          </a:xfrm>
        </p:grpSpPr>
        <p:cxnSp>
          <p:nvCxnSpPr>
            <p:cNvPr id="171" name="Straight Connector 170"/>
            <p:cNvCxnSpPr/>
            <p:nvPr/>
          </p:nvCxnSpPr>
          <p:spPr>
            <a:xfrm rot="5400000">
              <a:off x="7130664" y="2076742"/>
              <a:ext cx="393123" cy="28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6473159" y="1895175"/>
              <a:ext cx="1401094" cy="766636"/>
            </a:xfrm>
            <a:prstGeom prst="ellipse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 w="25400"/>
            <a:effectLst>
              <a:outerShdw blurRad="190500" dist="63500" dir="42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6768071" y="2084722"/>
              <a:ext cx="751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Aruba</a:t>
              </a:r>
              <a:endParaRPr lang="en-US"/>
            </a:p>
          </p:txBody>
        </p:sp>
        <p:sp>
          <p:nvSpPr>
            <p:cNvPr id="182" name="Isosceles Triangle 181"/>
            <p:cNvSpPr/>
            <p:nvPr/>
          </p:nvSpPr>
          <p:spPr>
            <a:xfrm rot="11553653">
              <a:off x="7250570" y="1862709"/>
              <a:ext cx="143836" cy="139816"/>
            </a:xfrm>
            <a:prstGeom prst="triangle">
              <a:avLst/>
            </a:prstGeom>
            <a:solidFill>
              <a:srgbClr val="FF790B"/>
            </a:solidFill>
            <a:ln>
              <a:solidFill>
                <a:srgbClr val="FF790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7155046" y="818557"/>
              <a:ext cx="375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0</a:t>
              </a:r>
            </a:p>
          </p:txBody>
        </p:sp>
        <p:cxnSp>
          <p:nvCxnSpPr>
            <p:cNvPr id="173" name="Straight Connector 172"/>
            <p:cNvCxnSpPr/>
            <p:nvPr/>
          </p:nvCxnSpPr>
          <p:spPr>
            <a:xfrm rot="5400000">
              <a:off x="7080380" y="1660085"/>
              <a:ext cx="502090" cy="1118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3" name="Oval 152"/>
            <p:cNvSpPr/>
            <p:nvPr/>
          </p:nvSpPr>
          <p:spPr>
            <a:xfrm>
              <a:off x="7252093" y="1182397"/>
              <a:ext cx="1358216" cy="748674"/>
            </a:xfrm>
            <a:prstGeom prst="ellipse">
              <a:avLst/>
            </a:prstGeom>
            <a:solidFill>
              <a:schemeClr val="tx2">
                <a:lumMod val="40000"/>
                <a:lumOff val="60000"/>
                <a:alpha val="80000"/>
              </a:schemeClr>
            </a:solidFill>
            <a:ln w="25400"/>
            <a:effectLst>
              <a:outerShdw blurRad="190500" dist="190500" dir="42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cxnSp>
          <p:nvCxnSpPr>
            <p:cNvPr id="168" name="Straight Connector 167"/>
            <p:cNvCxnSpPr/>
            <p:nvPr/>
          </p:nvCxnSpPr>
          <p:spPr>
            <a:xfrm rot="5400000">
              <a:off x="7623094" y="2538030"/>
              <a:ext cx="393123" cy="28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/>
            <p:cNvSpPr txBox="1"/>
            <p:nvPr/>
          </p:nvSpPr>
          <p:spPr>
            <a:xfrm>
              <a:off x="7519899" y="1303124"/>
              <a:ext cx="90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Bonaire</a:t>
              </a:r>
              <a:endParaRPr lang="en-US"/>
            </a:p>
          </p:txBody>
        </p:sp>
        <p:sp>
          <p:nvSpPr>
            <p:cNvPr id="183" name="Isosceles Triangle 182"/>
            <p:cNvSpPr/>
            <p:nvPr/>
          </p:nvSpPr>
          <p:spPr>
            <a:xfrm rot="18636482" flipH="1">
              <a:off x="7264520" y="1269667"/>
              <a:ext cx="105677" cy="190301"/>
            </a:xfrm>
            <a:prstGeom prst="triangle">
              <a:avLst/>
            </a:prstGeom>
            <a:solidFill>
              <a:srgbClr val="FF790B"/>
            </a:solidFill>
            <a:ln>
              <a:solidFill>
                <a:srgbClr val="FF790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5" name="Straight Connector 174"/>
            <p:cNvCxnSpPr/>
            <p:nvPr/>
          </p:nvCxnSpPr>
          <p:spPr>
            <a:xfrm rot="5400000">
              <a:off x="7237303" y="1284916"/>
              <a:ext cx="207834" cy="28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Isosceles Triangle 184"/>
            <p:cNvSpPr/>
            <p:nvPr/>
          </p:nvSpPr>
          <p:spPr>
            <a:xfrm rot="18636482" flipV="1">
              <a:off x="7794911" y="2332832"/>
              <a:ext cx="105677" cy="190301"/>
            </a:xfrm>
            <a:prstGeom prst="triangle">
              <a:avLst/>
            </a:prstGeom>
            <a:solidFill>
              <a:srgbClr val="FF790B"/>
            </a:solidFill>
            <a:ln>
              <a:solidFill>
                <a:srgbClr val="FF790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3" name="Straight Connector 162"/>
            <p:cNvCxnSpPr/>
            <p:nvPr/>
          </p:nvCxnSpPr>
          <p:spPr>
            <a:xfrm rot="5400000">
              <a:off x="7572811" y="2142538"/>
              <a:ext cx="502090" cy="11186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Isosceles Triangle 183"/>
            <p:cNvSpPr/>
            <p:nvPr/>
          </p:nvSpPr>
          <p:spPr>
            <a:xfrm rot="11553653" flipH="1" flipV="1">
              <a:off x="7760665" y="1824613"/>
              <a:ext cx="143836" cy="139816"/>
            </a:xfrm>
            <a:prstGeom prst="triangle">
              <a:avLst/>
            </a:prstGeom>
            <a:solidFill>
              <a:srgbClr val="FF790B"/>
            </a:solidFill>
            <a:ln>
              <a:solidFill>
                <a:srgbClr val="FF790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2" name="Straight Connector 161"/>
            <p:cNvCxnSpPr/>
            <p:nvPr/>
          </p:nvCxnSpPr>
          <p:spPr>
            <a:xfrm rot="5400000">
              <a:off x="7729304" y="1805036"/>
              <a:ext cx="208694" cy="2800"/>
            </a:xfrm>
            <a:prstGeom prst="line">
              <a:avLst/>
            </a:prstGeom>
            <a:ln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TextBox 188"/>
            <p:cNvSpPr txBox="1"/>
            <p:nvPr/>
          </p:nvSpPr>
          <p:spPr>
            <a:xfrm>
              <a:off x="7686679" y="2735992"/>
              <a:ext cx="3751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  <a:endParaRPr lang="en-US" baseline="-2500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Group 347"/>
          <p:cNvGrpSpPr/>
          <p:nvPr/>
        </p:nvGrpSpPr>
        <p:grpSpPr>
          <a:xfrm>
            <a:off x="161717" y="508836"/>
            <a:ext cx="4773528" cy="2776499"/>
            <a:chOff x="0" y="2513345"/>
            <a:chExt cx="4773528" cy="2776499"/>
          </a:xfrm>
        </p:grpSpPr>
        <p:grpSp>
          <p:nvGrpSpPr>
            <p:cNvPr id="9" name="Group 16"/>
            <p:cNvGrpSpPr/>
            <p:nvPr/>
          </p:nvGrpSpPr>
          <p:grpSpPr>
            <a:xfrm flipH="1">
              <a:off x="2292154" y="2513345"/>
              <a:ext cx="2481374" cy="2316009"/>
              <a:chOff x="2140302" y="2069127"/>
              <a:chExt cx="2012845" cy="1312412"/>
            </a:xfrm>
          </p:grpSpPr>
          <p:sp>
            <p:nvSpPr>
              <p:cNvPr id="191" name="Oval 190"/>
              <p:cNvSpPr/>
              <p:nvPr/>
            </p:nvSpPr>
            <p:spPr>
              <a:xfrm>
                <a:off x="2140302" y="2268988"/>
                <a:ext cx="2012845" cy="822960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2" name="Oval 191"/>
              <p:cNvSpPr/>
              <p:nvPr/>
            </p:nvSpPr>
            <p:spPr>
              <a:xfrm>
                <a:off x="2554995" y="2111948"/>
                <a:ext cx="863830" cy="1132400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3" name="Oval 192"/>
              <p:cNvSpPr/>
              <p:nvPr/>
            </p:nvSpPr>
            <p:spPr>
              <a:xfrm>
                <a:off x="2986910" y="2069127"/>
                <a:ext cx="863830" cy="1312412"/>
              </a:xfrm>
              <a:prstGeom prst="ellipse">
                <a:avLst/>
              </a:prstGeom>
              <a:gradFill>
                <a:gsLst>
                  <a:gs pos="2700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66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grpSp>
          <p:nvGrpSpPr>
            <p:cNvPr id="10" name="Group 16"/>
            <p:cNvGrpSpPr/>
            <p:nvPr/>
          </p:nvGrpSpPr>
          <p:grpSpPr>
            <a:xfrm>
              <a:off x="0" y="2844807"/>
              <a:ext cx="2790499" cy="2445037"/>
              <a:chOff x="2140302" y="2069127"/>
              <a:chExt cx="2012845" cy="1312412"/>
            </a:xfrm>
          </p:grpSpPr>
          <p:sp>
            <p:nvSpPr>
              <p:cNvPr id="195" name="Oval 194"/>
              <p:cNvSpPr/>
              <p:nvPr/>
            </p:nvSpPr>
            <p:spPr>
              <a:xfrm>
                <a:off x="2140302" y="2268988"/>
                <a:ext cx="2012845" cy="822960"/>
              </a:xfrm>
              <a:prstGeom prst="ellipse">
                <a:avLst/>
              </a:prstGeom>
              <a:gradFill>
                <a:gsLst>
                  <a:gs pos="34000">
                    <a:srgbClr val="DC4B56"/>
                  </a:gs>
                  <a:gs pos="70000">
                    <a:srgbClr val="EFBCC5"/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6" name="Oval 195"/>
              <p:cNvSpPr/>
              <p:nvPr/>
            </p:nvSpPr>
            <p:spPr>
              <a:xfrm>
                <a:off x="2554995" y="2111948"/>
                <a:ext cx="863830" cy="1132400"/>
              </a:xfrm>
              <a:prstGeom prst="ellipse">
                <a:avLst/>
              </a:prstGeom>
              <a:gradFill>
                <a:gsLst>
                  <a:gs pos="34000">
                    <a:srgbClr val="DC4B56"/>
                  </a:gs>
                  <a:gs pos="70000">
                    <a:srgbClr val="EFBCC5"/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97" name="Oval 196"/>
              <p:cNvSpPr/>
              <p:nvPr/>
            </p:nvSpPr>
            <p:spPr>
              <a:xfrm>
                <a:off x="2986910" y="2069127"/>
                <a:ext cx="863830" cy="1312412"/>
              </a:xfrm>
              <a:prstGeom prst="ellipse">
                <a:avLst/>
              </a:prstGeom>
              <a:gradFill>
                <a:gsLst>
                  <a:gs pos="34000">
                    <a:srgbClr val="DC4B56"/>
                  </a:gs>
                  <a:gs pos="70000">
                    <a:srgbClr val="EFBCC5"/>
                  </a:gs>
                </a:gsLst>
              </a:gradFill>
              <a:ln>
                <a:noFill/>
              </a:ln>
              <a:effectLst>
                <a:softEdge rad="127000"/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</p:sp>
        </p:grpSp>
        <p:grpSp>
          <p:nvGrpSpPr>
            <p:cNvPr id="11" name="Group 220"/>
            <p:cNvGrpSpPr/>
            <p:nvPr/>
          </p:nvGrpSpPr>
          <p:grpSpPr>
            <a:xfrm>
              <a:off x="710382" y="3352026"/>
              <a:ext cx="2629954" cy="1113913"/>
              <a:chOff x="964146" y="2956229"/>
              <a:chExt cx="2908586" cy="1280786"/>
            </a:xfrm>
          </p:grpSpPr>
          <p:cxnSp>
            <p:nvCxnSpPr>
              <p:cNvPr id="135" name="Curved Connector 134"/>
              <p:cNvCxnSpPr>
                <a:stCxn id="111" idx="3"/>
                <a:endCxn id="131" idx="0"/>
              </p:cNvCxnSpPr>
              <p:nvPr/>
            </p:nvCxnSpPr>
            <p:spPr>
              <a:xfrm flipV="1">
                <a:off x="1790428" y="3500050"/>
                <a:ext cx="1223575" cy="316334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Curved Connector 209"/>
              <p:cNvCxnSpPr>
                <a:stCxn id="110" idx="0"/>
                <a:endCxn id="130" idx="3"/>
              </p:cNvCxnSpPr>
              <p:nvPr/>
            </p:nvCxnSpPr>
            <p:spPr>
              <a:xfrm flipV="1">
                <a:off x="1807227" y="3335890"/>
                <a:ext cx="1223575" cy="316334"/>
              </a:xfrm>
              <a:prstGeom prst="curvedConnector3">
                <a:avLst>
                  <a:gd name="adj1" fmla="val 50000"/>
                </a:avLst>
              </a:prstGeom>
              <a:ln w="63500">
                <a:solidFill>
                  <a:schemeClr val="tx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TextBox 97"/>
              <p:cNvSpPr txBox="1"/>
              <p:nvPr/>
            </p:nvSpPr>
            <p:spPr>
              <a:xfrm>
                <a:off x="1627229" y="3304251"/>
                <a:ext cx="628510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0</a:t>
                </a:r>
              </a:p>
            </p:txBody>
          </p:sp>
          <p:grpSp>
            <p:nvGrpSpPr>
              <p:cNvPr id="12" name="Group 341"/>
              <p:cNvGrpSpPr/>
              <p:nvPr/>
            </p:nvGrpSpPr>
            <p:grpSpPr>
              <a:xfrm>
                <a:off x="964146" y="3394123"/>
                <a:ext cx="843080" cy="718900"/>
                <a:chOff x="2383908" y="4098465"/>
                <a:chExt cx="843080" cy="718900"/>
              </a:xfrm>
            </p:grpSpPr>
            <p:sp>
              <p:nvSpPr>
                <p:cNvPr id="107" name="Rounded Rectangle 106"/>
                <p:cNvSpPr/>
                <p:nvPr/>
              </p:nvSpPr>
              <p:spPr>
                <a:xfrm>
                  <a:off x="2383908" y="4098465"/>
                  <a:ext cx="737850" cy="718900"/>
                </a:xfrm>
                <a:prstGeom prst="roundRect">
                  <a:avLst/>
                </a:prstGeom>
                <a:effectLst>
                  <a:outerShdw blurRad="276225" dist="254000" dir="2700000" rotWithShape="0">
                    <a:srgbClr val="000000">
                      <a:alpha val="35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0" name="Isosceles Triangle 109"/>
                <p:cNvSpPr/>
                <p:nvPr/>
              </p:nvSpPr>
              <p:spPr>
                <a:xfrm rot="5400000">
                  <a:off x="3039065" y="4251334"/>
                  <a:ext cx="165384" cy="210463"/>
                </a:xfrm>
                <a:prstGeom prst="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00FF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Isosceles Triangle 110"/>
                <p:cNvSpPr/>
                <p:nvPr/>
              </p:nvSpPr>
              <p:spPr>
                <a:xfrm rot="16200000" flipH="1">
                  <a:off x="3022266" y="4415494"/>
                  <a:ext cx="165384" cy="210463"/>
                </a:xfrm>
                <a:prstGeom prst="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>
                  <a:solidFill>
                    <a:srgbClr val="0000FF"/>
                  </a:solidFill>
                </a:ln>
                <a:effectLst>
                  <a:outerShdw blurRad="41275" dist="25400" dir="5400000" rotWithShape="0">
                    <a:srgbClr val="000000">
                      <a:alpha val="60000"/>
                    </a:srgbClr>
                  </a:outerShdw>
                </a:effectLst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0" name="TextBox 99"/>
              <p:cNvSpPr txBox="1"/>
              <p:nvPr/>
            </p:nvSpPr>
            <p:spPr>
              <a:xfrm>
                <a:off x="1627229" y="3847743"/>
                <a:ext cx="628510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19" name="TextBox 218"/>
              <p:cNvSpPr txBox="1"/>
              <p:nvPr/>
            </p:nvSpPr>
            <p:spPr>
              <a:xfrm>
                <a:off x="1162005" y="3546752"/>
                <a:ext cx="539991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N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741634" y="2956229"/>
                <a:ext cx="498736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3134882" y="3087257"/>
                <a:ext cx="737850" cy="718900"/>
              </a:xfrm>
              <a:prstGeom prst="roundRect">
                <a:avLst/>
              </a:prstGeom>
              <a:effectLst>
                <a:outerShdw blurRad="276225" dist="254000" dir="2700000" rotWithShape="0">
                  <a:srgbClr val="000000">
                    <a:alpha val="35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Isosceles Triangle 129"/>
              <p:cNvSpPr/>
              <p:nvPr/>
            </p:nvSpPr>
            <p:spPr>
              <a:xfrm rot="5400000">
                <a:off x="3053341" y="3230658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Isosceles Triangle 130"/>
              <p:cNvSpPr/>
              <p:nvPr/>
            </p:nvSpPr>
            <p:spPr>
              <a:xfrm rot="16200000" flipH="1">
                <a:off x="3036542" y="3394818"/>
                <a:ext cx="165384" cy="210463"/>
              </a:xfrm>
              <a:prstGeom prst="triangle">
                <a:avLst/>
              </a:prstGeom>
              <a:solidFill>
                <a:srgbClr val="FF6600"/>
              </a:solidFill>
              <a:ln>
                <a:solidFill>
                  <a:srgbClr val="FF323B"/>
                </a:solidFill>
              </a:ln>
              <a:effectLst>
                <a:outerShdw blurRad="41275" dist="25400" dir="5400000" rotWithShape="0">
                  <a:srgbClr val="000000">
                    <a:alpha val="60000"/>
                  </a:srgbClr>
                </a:outerShdw>
              </a:effectLst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2834004" y="3458943"/>
                <a:ext cx="498736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P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09" name="TextBox 208"/>
              <p:cNvSpPr txBox="1"/>
              <p:nvPr/>
            </p:nvSpPr>
            <p:spPr>
              <a:xfrm>
                <a:off x="2058756" y="3069670"/>
                <a:ext cx="499402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L</a:t>
                </a:r>
                <a:r>
                  <a:rPr lang="en-US" sz="1600" baseline="-25000"/>
                  <a:t>1</a:t>
                </a:r>
              </a:p>
            </p:txBody>
          </p:sp>
          <p:sp>
            <p:nvSpPr>
              <p:cNvPr id="213" name="TextBox 212"/>
              <p:cNvSpPr txBox="1"/>
              <p:nvPr/>
            </p:nvSpPr>
            <p:spPr>
              <a:xfrm>
                <a:off x="2381641" y="3612945"/>
                <a:ext cx="411861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L</a:t>
                </a:r>
                <a:r>
                  <a:rPr lang="en-US" sz="1600" baseline="-25000"/>
                  <a:t>0</a:t>
                </a: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3332741" y="3274391"/>
                <a:ext cx="539991" cy="389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/>
                  <a:t>N</a:t>
                </a:r>
                <a:r>
                  <a:rPr lang="en-US" sz="1600" baseline="-25000"/>
                  <a:t>1</a:t>
                </a:r>
              </a:p>
            </p:txBody>
          </p:sp>
        </p:grpSp>
        <p:sp>
          <p:nvSpPr>
            <p:cNvPr id="312" name="TextBox 311"/>
            <p:cNvSpPr txBox="1"/>
            <p:nvPr/>
          </p:nvSpPr>
          <p:spPr>
            <a:xfrm>
              <a:off x="3105684" y="2982694"/>
              <a:ext cx="90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Bonaire</a:t>
              </a:r>
              <a:endParaRPr lang="en-US"/>
            </a:p>
          </p:txBody>
        </p:sp>
        <p:sp>
          <p:nvSpPr>
            <p:cNvPr id="325" name="TextBox 324"/>
            <p:cNvSpPr txBox="1"/>
            <p:nvPr/>
          </p:nvSpPr>
          <p:spPr>
            <a:xfrm>
              <a:off x="1145107" y="3032484"/>
              <a:ext cx="751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Aruba</a:t>
              </a:r>
              <a:endParaRPr lang="en-US"/>
            </a:p>
          </p:txBody>
        </p:sp>
      </p:grpSp>
      <p:grpSp>
        <p:nvGrpSpPr>
          <p:cNvPr id="13" name="Group 352"/>
          <p:cNvGrpSpPr/>
          <p:nvPr/>
        </p:nvGrpSpPr>
        <p:grpSpPr>
          <a:xfrm>
            <a:off x="537127" y="5102616"/>
            <a:ext cx="4166052" cy="1436199"/>
            <a:chOff x="769193" y="4978400"/>
            <a:chExt cx="4166052" cy="1436199"/>
          </a:xfrm>
        </p:grpSpPr>
        <p:sp>
          <p:nvSpPr>
            <p:cNvPr id="328" name="Hexagon 327"/>
            <p:cNvSpPr/>
            <p:nvPr/>
          </p:nvSpPr>
          <p:spPr>
            <a:xfrm>
              <a:off x="3851222" y="5240420"/>
              <a:ext cx="554586" cy="483226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5" name="Oval 274"/>
            <p:cNvSpPr/>
            <p:nvPr/>
          </p:nvSpPr>
          <p:spPr>
            <a:xfrm>
              <a:off x="1062259" y="4978400"/>
              <a:ext cx="2012390" cy="1436199"/>
            </a:xfrm>
            <a:prstGeom prst="ellipse">
              <a:avLst/>
            </a:prstGeom>
            <a:solidFill>
              <a:srgbClr val="FF0000">
                <a:alpha val="50000"/>
              </a:srgb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Hexagon 211"/>
            <p:cNvSpPr/>
            <p:nvPr/>
          </p:nvSpPr>
          <p:spPr>
            <a:xfrm>
              <a:off x="2192472" y="5798273"/>
              <a:ext cx="441494" cy="371130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Hexagon 205"/>
            <p:cNvSpPr/>
            <p:nvPr/>
          </p:nvSpPr>
          <p:spPr>
            <a:xfrm>
              <a:off x="1959620" y="5165869"/>
              <a:ext cx="441494" cy="371130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Hexagon 210"/>
            <p:cNvSpPr/>
            <p:nvPr/>
          </p:nvSpPr>
          <p:spPr>
            <a:xfrm>
              <a:off x="1173691" y="5576453"/>
              <a:ext cx="441494" cy="371130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356964" y="5316954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7306" y="5800966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203514" y="5545152"/>
              <a:ext cx="4882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N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05" name="Isosceles Triangle 104"/>
            <p:cNvSpPr/>
            <p:nvPr/>
          </p:nvSpPr>
          <p:spPr>
            <a:xfrm rot="5400000">
              <a:off x="3030336" y="5393996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Isosceles Triangle 105"/>
            <p:cNvSpPr/>
            <p:nvPr/>
          </p:nvSpPr>
          <p:spPr>
            <a:xfrm rot="16200000" flipH="1">
              <a:off x="3015146" y="5537832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014359" y="5130229"/>
              <a:ext cx="451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L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2244784" y="5768127"/>
              <a:ext cx="3724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L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2898064" y="5067925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AP</a:t>
              </a:r>
              <a:r>
                <a:rPr lang="en-US" sz="1600" baseline="-25000"/>
                <a:t>2</a:t>
              </a:r>
              <a:endParaRPr lang="en-US" sz="1600" baseline="-2500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991913" y="5730031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AP</a:t>
              </a:r>
              <a:r>
                <a:rPr lang="en-US" sz="1600" baseline="-25000"/>
                <a:t>3</a:t>
              </a:r>
              <a:endParaRPr lang="en-US" sz="1600" baseline="-25000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567071" y="4987167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BP</a:t>
              </a:r>
              <a:r>
                <a:rPr lang="en-US" sz="1600" baseline="-25000"/>
                <a:t>57</a:t>
              </a: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3631694" y="5545152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BP</a:t>
              </a:r>
              <a:r>
                <a:rPr lang="en-US" sz="1600" baseline="-25000"/>
                <a:t>56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310174" y="5034256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214" name="Isosceles Triangle 213"/>
            <p:cNvSpPr/>
            <p:nvPr/>
          </p:nvSpPr>
          <p:spPr>
            <a:xfrm rot="5400000">
              <a:off x="1534388" y="5584313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Isosceles Triangle 214"/>
            <p:cNvSpPr/>
            <p:nvPr/>
          </p:nvSpPr>
          <p:spPr>
            <a:xfrm rot="5400000">
              <a:off x="1920167" y="5270188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6" name="Curved Connector 215"/>
            <p:cNvCxnSpPr>
              <a:stCxn id="214" idx="0"/>
              <a:endCxn id="215" idx="3"/>
            </p:cNvCxnSpPr>
            <p:nvPr/>
          </p:nvCxnSpPr>
          <p:spPr>
            <a:xfrm flipV="1">
              <a:off x="1701457" y="5365339"/>
              <a:ext cx="195478" cy="314125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Isosceles Triangle 221"/>
            <p:cNvSpPr/>
            <p:nvPr/>
          </p:nvSpPr>
          <p:spPr>
            <a:xfrm rot="5400000">
              <a:off x="2329195" y="5247828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3" name="Curved Connector 222"/>
            <p:cNvCxnSpPr>
              <a:stCxn id="222" idx="0"/>
              <a:endCxn id="105" idx="3"/>
            </p:cNvCxnSpPr>
            <p:nvPr/>
          </p:nvCxnSpPr>
          <p:spPr>
            <a:xfrm>
              <a:off x="2496264" y="5342979"/>
              <a:ext cx="510840" cy="146168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Isosceles Triangle 224"/>
            <p:cNvSpPr/>
            <p:nvPr/>
          </p:nvSpPr>
          <p:spPr>
            <a:xfrm rot="16200000" flipH="1">
              <a:off x="1522873" y="5732072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6" name="Isosceles Triangle 225"/>
            <p:cNvSpPr/>
            <p:nvPr/>
          </p:nvSpPr>
          <p:spPr>
            <a:xfrm rot="16200000" flipH="1">
              <a:off x="2120554" y="5900292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7" name="Curved Connector 226"/>
            <p:cNvCxnSpPr>
              <a:stCxn id="225" idx="3"/>
              <a:endCxn id="226" idx="0"/>
            </p:cNvCxnSpPr>
            <p:nvPr/>
          </p:nvCxnSpPr>
          <p:spPr>
            <a:xfrm>
              <a:off x="1689942" y="5827223"/>
              <a:ext cx="407380" cy="168220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Isosceles Triangle 227"/>
            <p:cNvSpPr/>
            <p:nvPr/>
          </p:nvSpPr>
          <p:spPr>
            <a:xfrm rot="16200000" flipH="1">
              <a:off x="2512432" y="5911803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9" name="Curved Connector 228"/>
            <p:cNvCxnSpPr>
              <a:stCxn id="228" idx="3"/>
              <a:endCxn id="106" idx="0"/>
            </p:cNvCxnSpPr>
            <p:nvPr/>
          </p:nvCxnSpPr>
          <p:spPr>
            <a:xfrm flipV="1">
              <a:off x="2679501" y="5632983"/>
              <a:ext cx="312413" cy="373971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TextBox 251"/>
            <p:cNvSpPr txBox="1"/>
            <p:nvPr/>
          </p:nvSpPr>
          <p:spPr>
            <a:xfrm>
              <a:off x="1959620" y="5970243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53" name="TextBox 252"/>
            <p:cNvSpPr txBox="1"/>
            <p:nvPr/>
          </p:nvSpPr>
          <p:spPr>
            <a:xfrm>
              <a:off x="1719322" y="4978400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2506348" y="6019734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2268312" y="4978400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278" name="Isosceles Triangle 277"/>
            <p:cNvSpPr/>
            <p:nvPr/>
          </p:nvSpPr>
          <p:spPr>
            <a:xfrm rot="5400000">
              <a:off x="3859116" y="5282939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Isosceles Triangle 282"/>
            <p:cNvSpPr/>
            <p:nvPr/>
          </p:nvSpPr>
          <p:spPr>
            <a:xfrm rot="16200000" flipH="1">
              <a:off x="3843926" y="5426775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8" name="Curved Connector 287"/>
            <p:cNvCxnSpPr>
              <a:stCxn id="105" idx="0"/>
              <a:endCxn id="278" idx="3"/>
            </p:cNvCxnSpPr>
            <p:nvPr/>
          </p:nvCxnSpPr>
          <p:spPr>
            <a:xfrm flipV="1">
              <a:off x="3197405" y="5378090"/>
              <a:ext cx="638479" cy="111057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urved Connector 298"/>
            <p:cNvCxnSpPr>
              <a:stCxn id="106" idx="3"/>
              <a:endCxn id="283" idx="0"/>
            </p:cNvCxnSpPr>
            <p:nvPr/>
          </p:nvCxnSpPr>
          <p:spPr>
            <a:xfrm flipV="1">
              <a:off x="3182215" y="5521926"/>
              <a:ext cx="638479" cy="111057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TextBox 307"/>
            <p:cNvSpPr txBox="1"/>
            <p:nvPr/>
          </p:nvSpPr>
          <p:spPr>
            <a:xfrm>
              <a:off x="3372640" y="5593844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4026185" y="5252591"/>
              <a:ext cx="90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Bonaire</a:t>
              </a:r>
              <a:endParaRPr lang="en-US"/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769193" y="5067925"/>
              <a:ext cx="751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Aruba</a:t>
              </a:r>
              <a:endParaRPr lang="en-US"/>
            </a:p>
          </p:txBody>
        </p:sp>
      </p:grpSp>
      <p:grpSp>
        <p:nvGrpSpPr>
          <p:cNvPr id="14" name="Group 351"/>
          <p:cNvGrpSpPr/>
          <p:nvPr/>
        </p:nvGrpSpPr>
        <p:grpSpPr>
          <a:xfrm>
            <a:off x="5932591" y="5056665"/>
            <a:ext cx="2864817" cy="1322790"/>
            <a:chOff x="5574437" y="4534007"/>
            <a:chExt cx="2864817" cy="1322790"/>
          </a:xfrm>
        </p:grpSpPr>
        <p:sp>
          <p:nvSpPr>
            <p:cNvPr id="344" name="Oval 343"/>
            <p:cNvSpPr/>
            <p:nvPr/>
          </p:nvSpPr>
          <p:spPr>
            <a:xfrm>
              <a:off x="7281570" y="4718673"/>
              <a:ext cx="1123524" cy="1138124"/>
            </a:xfrm>
            <a:prstGeom prst="ellipse">
              <a:avLst/>
            </a:prstGeom>
            <a:solidFill>
              <a:schemeClr val="tx2">
                <a:lumMod val="60000"/>
                <a:lumOff val="40000"/>
                <a:alpha val="50000"/>
              </a:schemeClr>
            </a:solidFill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Hexagon 286"/>
            <p:cNvSpPr/>
            <p:nvPr/>
          </p:nvSpPr>
          <p:spPr>
            <a:xfrm>
              <a:off x="5918573" y="5038700"/>
              <a:ext cx="554586" cy="483226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Hexagon 207"/>
            <p:cNvSpPr/>
            <p:nvPr/>
          </p:nvSpPr>
          <p:spPr>
            <a:xfrm>
              <a:off x="7878912" y="5110903"/>
              <a:ext cx="441494" cy="371130"/>
            </a:xfrm>
            <a:prstGeom prst="hexagon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779030" y="4829354"/>
              <a:ext cx="450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0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7843332" y="5399051"/>
              <a:ext cx="45095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P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949473" y="5093018"/>
              <a:ext cx="4882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N</a:t>
              </a:r>
              <a:r>
                <a:rPr lang="en-US" sz="1600" baseline="-25000"/>
                <a:t>1</a:t>
              </a:r>
            </a:p>
          </p:txBody>
        </p:sp>
        <p:sp>
          <p:nvSpPr>
            <p:cNvPr id="121" name="Isosceles Triangle 120"/>
            <p:cNvSpPr/>
            <p:nvPr/>
          </p:nvSpPr>
          <p:spPr>
            <a:xfrm rot="5400000">
              <a:off x="7817453" y="5121731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Isosceles Triangle 121"/>
            <p:cNvSpPr/>
            <p:nvPr/>
          </p:nvSpPr>
          <p:spPr>
            <a:xfrm rot="16200000" flipH="1">
              <a:off x="7802263" y="5264503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3" name="Curved Connector 122"/>
            <p:cNvCxnSpPr>
              <a:stCxn id="256" idx="0"/>
              <a:endCxn id="121" idx="3"/>
            </p:cNvCxnSpPr>
            <p:nvPr/>
          </p:nvCxnSpPr>
          <p:spPr>
            <a:xfrm>
              <a:off x="7416221" y="5084526"/>
              <a:ext cx="378000" cy="132356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urved Connector 126"/>
            <p:cNvCxnSpPr>
              <a:stCxn id="257" idx="3"/>
              <a:endCxn id="122" idx="0"/>
            </p:cNvCxnSpPr>
            <p:nvPr/>
          </p:nvCxnSpPr>
          <p:spPr>
            <a:xfrm>
              <a:off x="7401031" y="5228362"/>
              <a:ext cx="378000" cy="131292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6" name="Isosceles Triangle 255"/>
            <p:cNvSpPr/>
            <p:nvPr/>
          </p:nvSpPr>
          <p:spPr>
            <a:xfrm rot="5400000">
              <a:off x="7249152" y="4989375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Isosceles Triangle 256"/>
            <p:cNvSpPr/>
            <p:nvPr/>
          </p:nvSpPr>
          <p:spPr>
            <a:xfrm rot="16200000" flipH="1">
              <a:off x="7233962" y="5133211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Isosceles Triangle 329"/>
            <p:cNvSpPr/>
            <p:nvPr/>
          </p:nvSpPr>
          <p:spPr>
            <a:xfrm rot="5400000">
              <a:off x="6364688" y="5096159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Isosceles Triangle 330"/>
            <p:cNvSpPr/>
            <p:nvPr/>
          </p:nvSpPr>
          <p:spPr>
            <a:xfrm rot="16200000" flipH="1">
              <a:off x="6349498" y="5239995"/>
              <a:ext cx="143836" cy="190301"/>
            </a:xfrm>
            <a:prstGeom prst="triangle">
              <a:avLst/>
            </a:prstGeom>
            <a:solidFill>
              <a:srgbClr val="FF6600"/>
            </a:solidFill>
            <a:ln>
              <a:solidFill>
                <a:srgbClr val="FF323B"/>
              </a:solidFill>
            </a:ln>
            <a:effectLst>
              <a:outerShdw blurRad="41275" dist="25400" dir="5400000" rotWithShape="0">
                <a:srgbClr val="000000">
                  <a:alpha val="60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6326265" y="5432194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AP</a:t>
              </a:r>
              <a:r>
                <a:rPr lang="en-US" sz="1600" baseline="-25000"/>
                <a:t>3</a:t>
              </a:r>
              <a:endParaRPr lang="en-US" sz="1600" baseline="-25000"/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6644526" y="4736419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1</a:t>
              </a:r>
            </a:p>
          </p:txBody>
        </p:sp>
        <p:cxnSp>
          <p:nvCxnSpPr>
            <p:cNvPr id="336" name="Curved Connector 335"/>
            <p:cNvCxnSpPr>
              <a:stCxn id="330" idx="0"/>
              <a:endCxn id="256" idx="3"/>
            </p:cNvCxnSpPr>
            <p:nvPr/>
          </p:nvCxnSpPr>
          <p:spPr>
            <a:xfrm flipV="1">
              <a:off x="6531757" y="5084526"/>
              <a:ext cx="694163" cy="106784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Curved Connector 336"/>
            <p:cNvCxnSpPr>
              <a:stCxn id="331" idx="3"/>
              <a:endCxn id="257" idx="0"/>
            </p:cNvCxnSpPr>
            <p:nvPr/>
          </p:nvCxnSpPr>
          <p:spPr>
            <a:xfrm flipV="1">
              <a:off x="6516567" y="5228362"/>
              <a:ext cx="694163" cy="106784"/>
            </a:xfrm>
            <a:prstGeom prst="curvedConnector3">
              <a:avLst>
                <a:gd name="adj1" fmla="val 50000"/>
              </a:avLst>
            </a:prstGeom>
            <a:ln w="635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8" name="TextBox 337"/>
            <p:cNvSpPr txBox="1"/>
            <p:nvPr/>
          </p:nvSpPr>
          <p:spPr>
            <a:xfrm>
              <a:off x="6768071" y="5306171"/>
              <a:ext cx="3751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T</a:t>
              </a:r>
              <a:r>
                <a:rPr lang="en-US" baseline="-25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6225559" y="4754464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AP</a:t>
              </a:r>
              <a:r>
                <a:rPr lang="en-US" sz="1600" baseline="-25000"/>
                <a:t>2</a:t>
              </a:r>
              <a:endParaRPr lang="en-US" sz="1600" baseline="-25000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6894566" y="4673706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BP</a:t>
              </a:r>
              <a:r>
                <a:rPr lang="en-US" sz="1600" baseline="-25000"/>
                <a:t>57</a:t>
              </a:r>
            </a:p>
          </p:txBody>
        </p:sp>
        <p:sp>
          <p:nvSpPr>
            <p:cNvPr id="343" name="TextBox 342"/>
            <p:cNvSpPr txBox="1"/>
            <p:nvPr/>
          </p:nvSpPr>
          <p:spPr>
            <a:xfrm>
              <a:off x="7019674" y="5335146"/>
              <a:ext cx="5683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/>
                <a:t>BP</a:t>
              </a:r>
              <a:r>
                <a:rPr lang="en-US" sz="1600" baseline="-25000"/>
                <a:t>56</a:t>
              </a: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5574437" y="5080675"/>
              <a:ext cx="751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Aruba</a:t>
              </a:r>
              <a:endParaRPr lang="en-US"/>
            </a:p>
          </p:txBody>
        </p:sp>
        <p:sp>
          <p:nvSpPr>
            <p:cNvPr id="346" name="TextBox 345"/>
            <p:cNvSpPr txBox="1"/>
            <p:nvPr/>
          </p:nvSpPr>
          <p:spPr>
            <a:xfrm>
              <a:off x="7530194" y="4534007"/>
              <a:ext cx="90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Bonaire</a:t>
              </a:r>
              <a:endParaRPr lang="en-US"/>
            </a:p>
          </p:txBody>
        </p:sp>
      </p:grpSp>
      <p:sp>
        <p:nvSpPr>
          <p:cNvPr id="347" name="TextBox 346"/>
          <p:cNvSpPr txBox="1"/>
          <p:nvPr/>
        </p:nvSpPr>
        <p:spPr>
          <a:xfrm>
            <a:off x="5725882" y="6230897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Bonaire’s TopologyDB</a:t>
            </a:r>
          </a:p>
        </p:txBody>
      </p:sp>
      <p:sp>
        <p:nvSpPr>
          <p:cNvPr id="350" name="TextBox 349"/>
          <p:cNvSpPr txBox="1"/>
          <p:nvPr/>
        </p:nvSpPr>
        <p:spPr>
          <a:xfrm>
            <a:off x="255440" y="331854"/>
            <a:ext cx="4447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What’s really there…</a:t>
            </a:r>
          </a:p>
          <a:p>
            <a:r>
              <a:rPr lang="en-US"/>
              <a:t>Physical topology of Nodes, Links, and Ports…</a:t>
            </a:r>
            <a:endParaRPr lang="en-US"/>
          </a:p>
        </p:txBody>
      </p:sp>
      <p:sp>
        <p:nvSpPr>
          <p:cNvPr id="351" name="TextBox 350"/>
          <p:cNvSpPr txBox="1"/>
          <p:nvPr/>
        </p:nvSpPr>
        <p:spPr>
          <a:xfrm>
            <a:off x="2609878" y="2619356"/>
            <a:ext cx="2959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Interdomain perspective…</a:t>
            </a:r>
          </a:p>
          <a:p>
            <a:r>
              <a:rPr lang="en-US"/>
              <a:t>Two domains  meet at a Point</a:t>
            </a:r>
            <a:endParaRPr lang="en-US"/>
          </a:p>
        </p:txBody>
      </p:sp>
      <p:sp>
        <p:nvSpPr>
          <p:cNvPr id="138" name="TextBox 137"/>
          <p:cNvSpPr txBox="1"/>
          <p:nvPr/>
        </p:nvSpPr>
        <p:spPr>
          <a:xfrm>
            <a:off x="2724417" y="4241524"/>
            <a:ext cx="62281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Topology made up of Resources, Ports, and Points…</a:t>
            </a:r>
          </a:p>
          <a:p>
            <a:r>
              <a:rPr lang="en-US"/>
              <a:t>(Note that red “Points” T0 &amp; T1 are topological constructs and do </a:t>
            </a:r>
          </a:p>
          <a:p>
            <a:r>
              <a:rPr lang="en-US"/>
              <a:t>not represent physical componnets…</a:t>
            </a:r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5858763" y="3518256"/>
            <a:ext cx="3285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Another way to visualize ”Points”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5131</TotalTime>
  <Words>275</Words>
  <Application>Microsoft Macintosh PowerPoint</Application>
  <PresentationFormat>On-screen Show (4:3)</PresentationFormat>
  <Paragraphs>105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Derivative Graphs</vt:lpstr>
      <vt:lpstr>Example Topologies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Derivative Graphs</dc:title>
  <dc:creator>Jerry Sobieski</dc:creator>
  <cp:lastModifiedBy>Jerry Sobieski</cp:lastModifiedBy>
  <cp:revision>3</cp:revision>
  <dcterms:created xsi:type="dcterms:W3CDTF">2010-02-18T22:10:52Z</dcterms:created>
  <dcterms:modified xsi:type="dcterms:W3CDTF">2010-02-22T11:42:06Z</dcterms:modified>
</cp:coreProperties>
</file>