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59" r:id="rId4"/>
    <p:sldId id="285" r:id="rId5"/>
    <p:sldId id="260" r:id="rId6"/>
    <p:sldId id="286" r:id="rId7"/>
    <p:sldId id="261" r:id="rId8"/>
    <p:sldId id="263" r:id="rId9"/>
    <p:sldId id="264" r:id="rId10"/>
    <p:sldId id="297" r:id="rId11"/>
    <p:sldId id="296" r:id="rId12"/>
    <p:sldId id="265" r:id="rId13"/>
    <p:sldId id="266" r:id="rId14"/>
    <p:sldId id="262" r:id="rId15"/>
    <p:sldId id="268" r:id="rId16"/>
    <p:sldId id="290" r:id="rId17"/>
    <p:sldId id="291" r:id="rId18"/>
    <p:sldId id="271" r:id="rId19"/>
    <p:sldId id="281" r:id="rId20"/>
    <p:sldId id="287" r:id="rId21"/>
    <p:sldId id="292" r:id="rId22"/>
    <p:sldId id="293" r:id="rId23"/>
    <p:sldId id="282" r:id="rId24"/>
    <p:sldId id="294" r:id="rId25"/>
    <p:sldId id="283" r:id="rId26"/>
    <p:sldId id="258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vertBarState="minimized">
    <p:restoredLeft sz="15620"/>
    <p:restoredTop sz="97727" autoAdjust="0"/>
  </p:normalViewPr>
  <p:slideViewPr>
    <p:cSldViewPr snapToGrid="0" snapToObjects="1" showGuides="1">
      <p:cViewPr>
        <p:scale>
          <a:sx n="100" d="100"/>
          <a:sy n="100" d="100"/>
        </p:scale>
        <p:origin x="-1536" y="-6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F41E1-4704-C54D-BF87-58DAF8BCE310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A401F-95E9-2D45-8880-D3293D9086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17365-35BE-47F8-9C54-743409838583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17365-35BE-47F8-9C54-743409838583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 for the group</a:t>
            </a:r>
          </a:p>
          <a:p>
            <a:pPr lvl="1"/>
            <a:r>
              <a:rPr lang="en-US" dirty="0" smtClean="0"/>
              <a:t>Standardize the above behaviors for interoperability?</a:t>
            </a:r>
          </a:p>
          <a:p>
            <a:pPr lvl="2"/>
            <a:r>
              <a:rPr lang="en-US" dirty="0" smtClean="0"/>
              <a:t>What minimum set of features are must-implemented?</a:t>
            </a:r>
          </a:p>
          <a:p>
            <a:pPr lvl="2"/>
            <a:r>
              <a:rPr lang="en-US" dirty="0" smtClean="0"/>
              <a:t>Are service providers allowed to have optional ones or new services within the framework?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A401F-95E9-2D45-8880-D3293D90868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17365-35BE-47F8-9C54-743409838583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17365-35BE-47F8-9C54-743409838583}" type="slidenum">
              <a:rPr kumimoji="1" lang="ja-JP" altLang="en-US" smtClean="0"/>
              <a:pPr/>
              <a:t>30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17365-35BE-47F8-9C54-743409838583}" type="slidenum">
              <a:rPr kumimoji="1" lang="ja-JP" altLang="en-US" smtClean="0"/>
              <a:pPr/>
              <a:t>34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ESnet_bckgr_art.png"/>
          <p:cNvPicPr>
            <a:picLocks noChangeAspect="1"/>
          </p:cNvPicPr>
          <p:nvPr/>
        </p:nvPicPr>
        <p:blipFill>
          <a:blip r:embed="rId2"/>
          <a:srcRect l="45970"/>
          <a:stretch>
            <a:fillRect/>
          </a:stretch>
        </p:blipFill>
        <p:spPr bwMode="auto">
          <a:xfrm>
            <a:off x="0" y="0"/>
            <a:ext cx="2798763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ESnet_color_lg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33388"/>
            <a:ext cx="1700213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1" descr="LBL_logo_notext_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27925" y="5611813"/>
            <a:ext cx="1158875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DOE_Office_Science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37200" y="5761038"/>
            <a:ext cx="17557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433887"/>
            <a:ext cx="6096000" cy="1470025"/>
          </a:xfrm>
        </p:spPr>
        <p:txBody>
          <a:bodyPr anchor="b">
            <a:noAutofit/>
          </a:bodyPr>
          <a:lstStyle>
            <a:lvl1pPr algn="l">
              <a:defRPr sz="3200" baseline="0">
                <a:latin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2134035"/>
            <a:ext cx="6096000" cy="897481"/>
          </a:xfrm>
        </p:spPr>
        <p:txBody>
          <a:bodyPr anchor="b"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2590800" y="3429000"/>
            <a:ext cx="4495800" cy="906462"/>
          </a:xfrm>
        </p:spPr>
        <p:txBody>
          <a:bodyPr anchor="b"/>
          <a:lstStyle>
            <a:lvl1pPr>
              <a:buFontTx/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5CF6-BB3C-7B48-A38F-79D214B12D97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FBF20-F419-5A4F-956B-CAED1A4946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993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3963"/>
            <a:ext cx="2133600" cy="182562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fld id="{9E375CF6-BB3C-7B48-A38F-79D214B12D97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03963"/>
            <a:ext cx="2895600" cy="182562"/>
          </a:xfrm>
        </p:spPr>
        <p:txBody>
          <a:bodyPr/>
          <a:lstStyle>
            <a:lvl1pPr>
              <a:defRPr dirty="0" smtClean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03963"/>
            <a:ext cx="2133600" cy="1825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9CFBF20-F419-5A4F-956B-CAED1A4946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ESnet_color_l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33388"/>
            <a:ext cx="1700213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607300" y="0"/>
            <a:ext cx="1536700" cy="171450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06900"/>
            <a:ext cx="8037513" cy="1362075"/>
          </a:xfrm>
        </p:spPr>
        <p:txBody>
          <a:bodyPr anchor="t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06713"/>
            <a:ext cx="80375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E375CF6-BB3C-7B48-A38F-79D214B12D97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FBF20-F419-5A4F-956B-CAED1A4946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ESnet_color_s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07325" y="274638"/>
            <a:ext cx="1000125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993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spcBef>
                <a:spcPts val="900"/>
              </a:spcBef>
              <a:defRPr sz="18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400"/>
              </a:spcBef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spcBef>
                <a:spcPts val="9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E375CF6-BB3C-7B48-A38F-79D214B12D97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FBF20-F419-5A4F-956B-CAED1A4946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ESnet_color_s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07325" y="274638"/>
            <a:ext cx="1000125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501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spcBef>
                <a:spcPts val="900"/>
              </a:spcBef>
              <a:defRPr sz="18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400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spcBef>
                <a:spcPts val="900"/>
              </a:spcBef>
              <a:defRPr sz="18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400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E375CF6-BB3C-7B48-A38F-79D214B12D97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FBF20-F419-5A4F-956B-CAED1A4946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ESnet_color_s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07325" y="274638"/>
            <a:ext cx="1000125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993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E375CF6-BB3C-7B48-A38F-79D214B12D97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FBF20-F419-5A4F-956B-CAED1A4946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375CF6-BB3C-7B48-A38F-79D214B12D97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FBF20-F419-5A4F-956B-CAED1A4946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ESnet_color_s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07325" y="274638"/>
            <a:ext cx="1000125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4038"/>
            <a:ext cx="3008313" cy="11604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714500"/>
            <a:ext cx="5111750" cy="4411663"/>
          </a:xfrm>
        </p:spPr>
        <p:txBody>
          <a:bodyPr/>
          <a:lstStyle>
            <a:lvl1pPr>
              <a:spcBef>
                <a:spcPts val="900"/>
              </a:spcBef>
              <a:defRPr sz="1800"/>
            </a:lvl1pPr>
            <a:lvl2pPr>
              <a:defRPr sz="1800"/>
            </a:lvl2pPr>
            <a:lvl3pPr>
              <a:spcBef>
                <a:spcPts val="400"/>
              </a:spcBef>
              <a:defRPr sz="18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14500"/>
            <a:ext cx="3008313" cy="44116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E375CF6-BB3C-7B48-A38F-79D214B12D97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FBF20-F419-5A4F-956B-CAED1A4946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375CF6-BB3C-7B48-A38F-79D214B12D97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FBF20-F419-5A4F-956B-CAED1A4946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ESnet_bckgr_art.png"/>
          <p:cNvPicPr>
            <a:picLocks noChangeAspect="1"/>
          </p:cNvPicPr>
          <p:nvPr/>
        </p:nvPicPr>
        <p:blipFill>
          <a:blip r:embed="rId12"/>
          <a:srcRect l="45847"/>
          <a:stretch>
            <a:fillRect/>
          </a:stretch>
        </p:blipFill>
        <p:spPr bwMode="auto">
          <a:xfrm>
            <a:off x="0" y="1588"/>
            <a:ext cx="2805113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099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	First level bullet</a:t>
            </a:r>
          </a:p>
          <a:p>
            <a:pPr lvl="2"/>
            <a:r>
              <a:rPr lang="en-US"/>
              <a:t>	Second level bullet</a:t>
            </a:r>
          </a:p>
          <a:p>
            <a:pPr lvl="3"/>
            <a:r>
              <a:rPr lang="en-US"/>
              <a:t>	Third level bullet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07138"/>
            <a:ext cx="2133600" cy="184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E375CF6-BB3C-7B48-A38F-79D214B12D97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07138"/>
            <a:ext cx="3962400" cy="184150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07138"/>
            <a:ext cx="2133600" cy="184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9CFBF20-F419-5A4F-956B-CAED1A4946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2" name="Picture 9" descr="ESnet_color_sm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807325" y="274638"/>
            <a:ext cx="1000125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Placeholder 9"/>
          <p:cNvSpPr txBox="1">
            <a:spLocks/>
          </p:cNvSpPr>
          <p:nvPr/>
        </p:nvSpPr>
        <p:spPr bwMode="auto">
          <a:xfrm>
            <a:off x="-111125" y="6496050"/>
            <a:ext cx="4683125" cy="514350"/>
          </a:xfrm>
          <a:prstGeom prst="rect">
            <a:avLst/>
          </a:prstGeom>
          <a:solidFill>
            <a:srgbClr val="629FC3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normAutofit/>
          </a:bodyPr>
          <a:lstStyle>
            <a:lvl1pPr marL="574675" indent="-574675" algn="l">
              <a:buFontTx/>
              <a:buNone/>
              <a:defRPr sz="1100" b="1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eaLnBrk="0" hangingPunct="0">
              <a:spcBef>
                <a:spcPts val="1200"/>
              </a:spcBef>
              <a:defRPr/>
            </a:pPr>
            <a:r>
              <a:rPr lang="en-US" dirty="0" smtClean="0">
                <a:latin typeface="+mn-lt"/>
                <a:ea typeface="ＭＳ Ｐゴシック" pitchFamily="-108" charset="-128"/>
                <a:cs typeface="ＭＳ Ｐゴシック" pitchFamily="-108" charset="-128"/>
              </a:rPr>
              <a:t>	Lawrence Berkeley National Laboratory</a:t>
            </a:r>
          </a:p>
        </p:txBody>
      </p:sp>
      <p:sp>
        <p:nvSpPr>
          <p:cNvPr id="18" name="Text Placeholder 9"/>
          <p:cNvSpPr txBox="1">
            <a:spLocks/>
          </p:cNvSpPr>
          <p:nvPr/>
        </p:nvSpPr>
        <p:spPr bwMode="auto">
          <a:xfrm>
            <a:off x="4572000" y="6496050"/>
            <a:ext cx="4683125" cy="5143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normAutofit/>
          </a:bodyPr>
          <a:lstStyle>
            <a:lvl1pPr marL="574675" indent="-574675" algn="l">
              <a:buFontTx/>
              <a:buNone/>
              <a:defRPr sz="1100" b="1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eaLnBrk="0" hangingPunct="0">
              <a:spcBef>
                <a:spcPts val="1200"/>
              </a:spcBef>
              <a:defRPr/>
            </a:pPr>
            <a:r>
              <a:rPr lang="en-US" dirty="0" smtClean="0">
                <a:latin typeface="+mn-lt"/>
                <a:ea typeface="ＭＳ Ｐゴシック" pitchFamily="-108" charset="-128"/>
                <a:cs typeface="ＭＳ Ｐゴシック" pitchFamily="-108" charset="-128"/>
              </a:rPr>
              <a:t>		U.S. Department of Energy  |  Office of Science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defTabSz="457200" rtl="0" eaLnBrk="1" fontAlgn="base" hangingPunct="1">
        <a:spcBef>
          <a:spcPts val="120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457200" indent="-228600" algn="l" defTabSz="457200" rtl="0" eaLnBrk="1" fontAlgn="base" hangingPunct="1">
        <a:spcBef>
          <a:spcPts val="900"/>
        </a:spcBef>
        <a:spcAft>
          <a:spcPct val="0"/>
        </a:spcAft>
        <a:buSzPct val="10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2pPr>
      <a:lvl3pPr marL="685800" indent="-228600" algn="l" defTabSz="457200" rtl="0" eaLnBrk="1" fontAlgn="base" hangingPunct="1">
        <a:spcBef>
          <a:spcPct val="20000"/>
        </a:spcBef>
        <a:spcAft>
          <a:spcPct val="0"/>
        </a:spcAft>
        <a:buSzPct val="85000"/>
        <a:buFont typeface="Lucida Grande" charset="0"/>
        <a:buChar char="-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3pPr>
      <a:lvl4pPr marL="914400" indent="-228600" algn="l" defTabSz="457200" rtl="0" eaLnBrk="1" fontAlgn="base" hangingPunct="1">
        <a:spcBef>
          <a:spcPct val="20000"/>
        </a:spcBef>
        <a:spcAft>
          <a:spcPct val="0"/>
        </a:spcAft>
        <a:buSzPct val="8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NSI Interim face to face meeting</a:t>
            </a:r>
            <a:br>
              <a:rPr lang="en-US" dirty="0" smtClean="0"/>
            </a:br>
            <a:r>
              <a:rPr lang="en-US" sz="2000" dirty="0" smtClean="0"/>
              <a:t>Co-located with GLIF/APAN, Hong Kong</a:t>
            </a:r>
            <a:br>
              <a:rPr lang="en-US" sz="2000" dirty="0" smtClean="0"/>
            </a:br>
            <a:r>
              <a:rPr lang="en-US" sz="2000" dirty="0" smtClean="0"/>
              <a:t>23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Feb 2011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Inder Monga</a:t>
            </a:r>
          </a:p>
          <a:p>
            <a:r>
              <a:rPr lang="en-US" dirty="0" smtClean="0"/>
              <a:t>Co-chair, OGF NSI-WG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historical in nature. Only for currently active connections</a:t>
            </a:r>
          </a:p>
          <a:p>
            <a:r>
              <a:rPr lang="en-US" dirty="0" smtClean="0"/>
              <a:t>If the connection does not exist, it returns the information that it does not exist</a:t>
            </a:r>
            <a:endParaRPr lang="en-US" dirty="0" smtClean="0"/>
          </a:p>
          <a:p>
            <a:r>
              <a:rPr lang="en-US" dirty="0" smtClean="0"/>
              <a:t>Query serves the function of recovery if the notification service has an error. </a:t>
            </a:r>
          </a:p>
          <a:p>
            <a:r>
              <a:rPr lang="en-US" dirty="0" smtClean="0"/>
              <a:t>It serves </a:t>
            </a:r>
            <a:r>
              <a:rPr lang="en-US" dirty="0" smtClean="0"/>
              <a:t>as the management function for the CS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Service </a:t>
            </a:r>
            <a:br>
              <a:rPr lang="en-US" dirty="0" smtClean="0"/>
            </a:br>
            <a:r>
              <a:rPr lang="en-US" dirty="0" smtClean="0"/>
              <a:t>Optional Message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Notify</a:t>
            </a:r>
          </a:p>
          <a:p>
            <a:pPr lvl="2"/>
            <a:r>
              <a:rPr lang="en-US" dirty="0" smtClean="0"/>
              <a:t>Direction: RA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PA or PA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RA (?)</a:t>
            </a:r>
          </a:p>
          <a:p>
            <a:pPr lvl="2"/>
            <a:r>
              <a:rPr lang="en-US" dirty="0" smtClean="0"/>
              <a:t>Purpose: Informational message of notifying events mainly errors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Service </a:t>
            </a:r>
            <a:br>
              <a:rPr lang="en-US" dirty="0" smtClean="0"/>
            </a:br>
            <a:r>
              <a:rPr lang="en-US" dirty="0" smtClean="0"/>
              <a:t>Optional Message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sz="1800" dirty="0" smtClean="0"/>
              <a:t>Modify</a:t>
            </a:r>
          </a:p>
          <a:p>
            <a:pPr lvl="1"/>
            <a:r>
              <a:rPr lang="en-US" sz="1800" dirty="0" smtClean="0"/>
              <a:t>Request:</a:t>
            </a:r>
          </a:p>
          <a:p>
            <a:pPr lvl="2"/>
            <a:r>
              <a:rPr lang="en-US" sz="1800" dirty="0" smtClean="0"/>
              <a:t>Direction: RA </a:t>
            </a:r>
            <a:r>
              <a:rPr lang="en-US" sz="1800" dirty="0" err="1" smtClean="0">
                <a:sym typeface="Wingdings"/>
              </a:rPr>
              <a:t></a:t>
            </a:r>
            <a:r>
              <a:rPr lang="en-US" sz="1800" dirty="0" smtClean="0">
                <a:sym typeface="Wingdings"/>
              </a:rPr>
              <a:t> PA</a:t>
            </a:r>
          </a:p>
          <a:p>
            <a:pPr lvl="2"/>
            <a:r>
              <a:rPr lang="en-US" sz="1800" dirty="0" smtClean="0"/>
              <a:t>Purpose: Mechanism for RA to request a change in service definition while the reservation/connection service is in progress. The parameters allowed are ones that can be implemented without changing the state of the connection if it is in service</a:t>
            </a:r>
          </a:p>
          <a:p>
            <a:pPr lvl="2"/>
            <a:r>
              <a:rPr lang="en-US" sz="1800" dirty="0" smtClean="0"/>
              <a:t>It is fine for PA not to implement this, and ignore/reject the modify message </a:t>
            </a:r>
          </a:p>
          <a:p>
            <a:pPr lvl="1"/>
            <a:r>
              <a:rPr lang="en-US" sz="1800" dirty="0" smtClean="0"/>
              <a:t>Granted</a:t>
            </a:r>
          </a:p>
          <a:p>
            <a:pPr lvl="2"/>
            <a:r>
              <a:rPr lang="en-US" sz="1800" dirty="0" smtClean="0"/>
              <a:t>Direction: PA </a:t>
            </a:r>
            <a:r>
              <a:rPr lang="en-US" sz="1800" dirty="0" err="1" smtClean="0">
                <a:sym typeface="Wingdings"/>
              </a:rPr>
              <a:t></a:t>
            </a:r>
            <a:r>
              <a:rPr lang="en-US" sz="1800" dirty="0" smtClean="0">
                <a:sym typeface="Wingdings"/>
              </a:rPr>
              <a:t> RA</a:t>
            </a:r>
          </a:p>
          <a:p>
            <a:pPr lvl="2"/>
            <a:r>
              <a:rPr lang="en-US" sz="1800" dirty="0" smtClean="0">
                <a:sym typeface="Wingdings"/>
              </a:rPr>
              <a:t>Purpose: The query information in a structured output as defined.</a:t>
            </a:r>
          </a:p>
          <a:p>
            <a:pPr lvl="1"/>
            <a:r>
              <a:rPr lang="en-US" sz="1800" dirty="0" smtClean="0">
                <a:sym typeface="Wingdings"/>
              </a:rPr>
              <a:t>Not Granted</a:t>
            </a:r>
          </a:p>
          <a:p>
            <a:pPr lvl="2"/>
            <a:r>
              <a:rPr lang="en-US" sz="1800" dirty="0" smtClean="0">
                <a:sym typeface="Wingdings"/>
              </a:rPr>
              <a:t>Direction: PA </a:t>
            </a:r>
            <a:r>
              <a:rPr lang="en-US" sz="1800" dirty="0" err="1" smtClean="0">
                <a:sym typeface="Wingdings"/>
              </a:rPr>
              <a:t></a:t>
            </a:r>
            <a:r>
              <a:rPr lang="en-US" sz="1800" dirty="0" smtClean="0">
                <a:sym typeface="Wingdings"/>
              </a:rPr>
              <a:t> RA</a:t>
            </a:r>
          </a:p>
          <a:p>
            <a:pPr lvl="2"/>
            <a:r>
              <a:rPr lang="en-US" sz="1800" dirty="0" smtClean="0">
                <a:sym typeface="Wingdings"/>
              </a:rPr>
              <a:t>Purpose: Not accepted, reason for rejection</a:t>
            </a:r>
          </a:p>
          <a:p>
            <a:pPr lvl="2">
              <a:buNone/>
            </a:pPr>
            <a:endParaRPr lang="en-US" sz="1800" dirty="0" smtClean="0"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Machine for NSI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Recapping the discussion of the past few months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State machine for the Connection Service lifecycle (</a:t>
            </a:r>
            <a:r>
              <a:rPr lang="en-US" dirty="0" err="1" smtClean="0"/>
              <a:t>Artur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Captures all service features like auto-start, manual start, on-demand reservation</a:t>
            </a:r>
          </a:p>
          <a:p>
            <a:r>
              <a:rPr lang="en-US" dirty="0" smtClean="0"/>
              <a:t>Modified state machine for CS lifecycle (Berkeley)</a:t>
            </a:r>
          </a:p>
          <a:p>
            <a:r>
              <a:rPr lang="en-US" dirty="0" smtClean="0"/>
              <a:t>Connection Message exchange lifecycle (Arlington)</a:t>
            </a:r>
          </a:p>
          <a:p>
            <a:r>
              <a:rPr lang="en-US" dirty="0" smtClean="0"/>
              <a:t>Discussion on the phone calls with open questions</a:t>
            </a:r>
          </a:p>
          <a:p>
            <a:pPr lvl="1"/>
            <a:r>
              <a:rPr lang="en-US" dirty="0" smtClean="0"/>
              <a:t>State machine for messages = message exchange flow</a:t>
            </a:r>
          </a:p>
          <a:p>
            <a:pPr lvl="1"/>
            <a:r>
              <a:rPr lang="en-US" dirty="0" smtClean="0"/>
              <a:t>Does not capture the service, is there a need for a “guidance” on service state machine?</a:t>
            </a:r>
          </a:p>
          <a:p>
            <a:pPr lvl="1"/>
            <a:r>
              <a:rPr lang="en-US" dirty="0" smtClean="0"/>
              <a:t>Define the NSA requirements from a service perspective in the document</a:t>
            </a:r>
          </a:p>
          <a:p>
            <a:pPr lvl="1"/>
            <a:r>
              <a:rPr lang="en-US" dirty="0" smtClean="0"/>
              <a:t>What else is needed to be defined for interoperability?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2195736" y="896144"/>
            <a:ext cx="2160240" cy="108012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kumimoji="1" lang="en-US" altLang="ja-JP" dirty="0" smtClean="0">
                <a:solidFill>
                  <a:schemeClr val="tx1"/>
                </a:solidFill>
              </a:rPr>
              <a:t>NSA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195736" y="2361704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339752" y="3513832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2771800" y="2433712"/>
            <a:ext cx="1008112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3347864" y="3513832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2807804" y="1616224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539552" y="4377928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151620" y="4449936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3707904" y="4377928"/>
            <a:ext cx="2304256" cy="20882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851920" y="6034112"/>
            <a:ext cx="1008112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4355976" y="4449936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3" name="角丸四角形 22"/>
          <p:cNvSpPr/>
          <p:nvPr/>
        </p:nvSpPr>
        <p:spPr>
          <a:xfrm>
            <a:off x="4932040" y="6034112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1187624" y="5530056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cxnSp>
        <p:nvCxnSpPr>
          <p:cNvPr id="37" name="直線コネクタ 36"/>
          <p:cNvCxnSpPr>
            <a:stCxn id="13" idx="2"/>
            <a:endCxn id="11" idx="0"/>
          </p:cNvCxnSpPr>
          <p:nvPr/>
        </p:nvCxnSpPr>
        <p:spPr>
          <a:xfrm rot="5400000">
            <a:off x="3047132" y="2204988"/>
            <a:ext cx="457448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10" idx="2"/>
            <a:endCxn id="17" idx="0"/>
          </p:cNvCxnSpPr>
          <p:nvPr/>
        </p:nvCxnSpPr>
        <p:spPr>
          <a:xfrm rot="5400000">
            <a:off x="1925706" y="3567838"/>
            <a:ext cx="576064" cy="11881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12" idx="2"/>
            <a:endCxn id="21" idx="0"/>
          </p:cNvCxnSpPr>
          <p:nvPr/>
        </p:nvCxnSpPr>
        <p:spPr>
          <a:xfrm rot="16200000" flipH="1">
            <a:off x="4031940" y="3657848"/>
            <a:ext cx="576064" cy="10081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20" idx="2"/>
          </p:cNvCxnSpPr>
          <p:nvPr/>
        </p:nvCxnSpPr>
        <p:spPr>
          <a:xfrm rot="5400000">
            <a:off x="4247964" y="6502164"/>
            <a:ext cx="21602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rot="5400000">
            <a:off x="3671900" y="3405820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rot="5400000">
            <a:off x="2735796" y="3405820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rot="5400000">
            <a:off x="3167050" y="1593838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 rot="5400000">
            <a:off x="4247964" y="5926100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 rot="5400000">
            <a:off x="4752020" y="4917988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5400000">
            <a:off x="1511660" y="4917988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 rot="5400000">
            <a:off x="3167844" y="2901764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 rot="5400000">
            <a:off x="5076056" y="2073672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rot="5400000">
            <a:off x="5076056" y="2577728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5364088" y="1857648"/>
            <a:ext cx="151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NSI messages</a:t>
            </a:r>
            <a:endParaRPr kumimoji="1" lang="ja-JP" altLang="en-US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364088" y="2424420"/>
            <a:ext cx="3166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Input/output internal to an NSA</a:t>
            </a:r>
            <a:endParaRPr kumimoji="1" lang="ja-JP" altLang="en-US" dirty="0"/>
          </a:p>
        </p:txBody>
      </p:sp>
      <p:sp>
        <p:nvSpPr>
          <p:cNvPr id="30" name="コンテンツ プレースホルダ 31"/>
          <p:cNvSpPr txBox="1">
            <a:spLocks/>
          </p:cNvSpPr>
          <p:nvPr/>
        </p:nvSpPr>
        <p:spPr>
          <a:xfrm>
            <a:off x="169168" y="44624"/>
            <a:ext cx="8229600" cy="844376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sz="2000" dirty="0" smtClean="0"/>
              <a:t>PA/RA state machines which only handle message exchange and sequence (no behavior of NSA are modeled in the SM)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785100" y="5777438"/>
            <a:ext cx="13391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Slides from</a:t>
            </a:r>
          </a:p>
          <a:p>
            <a:r>
              <a:rPr lang="en-US" dirty="0" smtClean="0"/>
              <a:t>Tomohiro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323528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600" dirty="0" smtClean="0"/>
              <a:t>Reserving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3491880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Reserved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796136" y="76470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Provisioning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5796136" y="29249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Releasing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187624" y="2276872"/>
            <a:ext cx="230425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272300" y="2096852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4535996" y="584684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3923928" y="2708920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660232" y="1196752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61"/>
          <p:cNvGrpSpPr/>
          <p:nvPr/>
        </p:nvGrpSpPr>
        <p:grpSpPr>
          <a:xfrm>
            <a:off x="611560" y="5013176"/>
            <a:ext cx="1080120" cy="432048"/>
            <a:chOff x="3851920" y="476672"/>
            <a:chExt cx="1440160" cy="432048"/>
          </a:xfrm>
        </p:grpSpPr>
        <p:sp>
          <p:nvSpPr>
            <p:cNvPr id="63" name="正方形/長方形 6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75" name="正方形/長方形 74"/>
          <p:cNvSpPr/>
          <p:nvPr/>
        </p:nvSpPr>
        <p:spPr>
          <a:xfrm>
            <a:off x="2123728" y="4951911"/>
            <a:ext cx="6336704" cy="1015663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an NSI message</a:t>
            </a:r>
          </a:p>
          <a:p>
            <a:r>
              <a:rPr lang="en-US" altLang="ja-JP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not an NSI message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reserve,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provision,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release,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cncl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cancel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rq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request, 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cf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confirm,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gr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granted,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ng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not granted</a:t>
            </a:r>
          </a:p>
        </p:txBody>
      </p:sp>
      <p:sp>
        <p:nvSpPr>
          <p:cNvPr id="86" name="円/楕円 85"/>
          <p:cNvSpPr/>
          <p:nvPr/>
        </p:nvSpPr>
        <p:spPr>
          <a:xfrm>
            <a:off x="323528" y="40466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cxnSp>
        <p:nvCxnSpPr>
          <p:cNvPr id="89" name="直線矢印コネクタ 88"/>
          <p:cNvCxnSpPr>
            <a:stCxn id="86" idx="4"/>
            <a:endCxn id="9" idx="0"/>
          </p:cNvCxnSpPr>
          <p:nvPr/>
        </p:nvCxnSpPr>
        <p:spPr>
          <a:xfrm rot="5400000">
            <a:off x="467544" y="1556792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矢印コネクタ 136"/>
          <p:cNvCxnSpPr>
            <a:stCxn id="9" idx="4"/>
            <a:endCxn id="107" idx="0"/>
          </p:cNvCxnSpPr>
          <p:nvPr/>
        </p:nvCxnSpPr>
        <p:spPr>
          <a:xfrm rot="5400000">
            <a:off x="323528" y="3140968"/>
            <a:ext cx="86409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テキスト ボックス 145"/>
          <p:cNvSpPr txBox="1"/>
          <p:nvPr/>
        </p:nvSpPr>
        <p:spPr>
          <a:xfrm>
            <a:off x="1504055" y="188640"/>
            <a:ext cx="6065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/>
              <a:t>Requestor Agent (RA) messaging state machine</a:t>
            </a:r>
            <a:endParaRPr lang="ja-JP" altLang="en-US" sz="2400" dirty="0"/>
          </a:p>
        </p:txBody>
      </p:sp>
      <p:sp>
        <p:nvSpPr>
          <p:cNvPr id="107" name="円/楕円 106"/>
          <p:cNvSpPr/>
          <p:nvPr/>
        </p:nvSpPr>
        <p:spPr>
          <a:xfrm flipH="1">
            <a:off x="323528" y="35730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187624" y="4005064"/>
            <a:ext cx="14401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4860032" y="3573016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sp>
        <p:nvSpPr>
          <p:cNvPr id="92" name="円/楕円 91"/>
          <p:cNvSpPr/>
          <p:nvPr/>
        </p:nvSpPr>
        <p:spPr>
          <a:xfrm flipH="1">
            <a:off x="2627784" y="35730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Canceling</a:t>
            </a:r>
            <a:endParaRPr kumimoji="1" lang="ja-JP" altLang="en-US" sz="1600" dirty="0"/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491880" y="4005064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64"/>
          <p:cNvGrpSpPr/>
          <p:nvPr/>
        </p:nvGrpSpPr>
        <p:grpSpPr>
          <a:xfrm>
            <a:off x="6660232" y="1484784"/>
            <a:ext cx="1728192" cy="432048"/>
            <a:chOff x="3851920" y="476672"/>
            <a:chExt cx="1440160" cy="432048"/>
          </a:xfrm>
        </p:grpSpPr>
        <p:sp>
          <p:nvSpPr>
            <p:cNvPr id="54" name="正方形/長方形 53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" name="グループ化 70"/>
          <p:cNvGrpSpPr/>
          <p:nvPr/>
        </p:nvGrpSpPr>
        <p:grpSpPr>
          <a:xfrm>
            <a:off x="1259632" y="2348880"/>
            <a:ext cx="1152128" cy="432048"/>
            <a:chOff x="3851920" y="476672"/>
            <a:chExt cx="1440160" cy="432048"/>
          </a:xfrm>
        </p:grpSpPr>
        <p:sp>
          <p:nvSpPr>
            <p:cNvPr id="57" name="正方形/長方形 5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&lt;rsv.gr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eserve_ok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79"/>
          <p:cNvGrpSpPr/>
          <p:nvPr/>
        </p:nvGrpSpPr>
        <p:grpSpPr>
          <a:xfrm>
            <a:off x="827584" y="2996952"/>
            <a:ext cx="1152128" cy="432048"/>
            <a:chOff x="3851920" y="476672"/>
            <a:chExt cx="1440160" cy="432048"/>
          </a:xfrm>
        </p:grpSpPr>
        <p:sp>
          <p:nvSpPr>
            <p:cNvPr id="62" name="正方形/長方形 6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&lt;rsv.ng</a:t>
              </a:r>
              <a:endParaRPr kumimoji="1" lang="ja-JP" altLang="en-US" sz="1100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eserve_ng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82"/>
          <p:cNvGrpSpPr/>
          <p:nvPr/>
        </p:nvGrpSpPr>
        <p:grpSpPr>
          <a:xfrm>
            <a:off x="827584" y="1340768"/>
            <a:ext cx="1440160" cy="432048"/>
            <a:chOff x="3851920" y="476672"/>
            <a:chExt cx="1440160" cy="432048"/>
          </a:xfrm>
        </p:grpSpPr>
        <p:sp>
          <p:nvSpPr>
            <p:cNvPr id="69" name="正方形/長方形 6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85"/>
          <p:cNvGrpSpPr/>
          <p:nvPr/>
        </p:nvGrpSpPr>
        <p:grpSpPr>
          <a:xfrm>
            <a:off x="4355976" y="2636912"/>
            <a:ext cx="1584176" cy="432048"/>
            <a:chOff x="3851920" y="476672"/>
            <a:chExt cx="1440164" cy="432048"/>
          </a:xfrm>
        </p:grpSpPr>
        <p:sp>
          <p:nvSpPr>
            <p:cNvPr id="74" name="正方形/長方形 73"/>
            <p:cNvSpPr/>
            <p:nvPr/>
          </p:nvSpPr>
          <p:spPr>
            <a:xfrm>
              <a:off x="3851923" y="476672"/>
              <a:ext cx="1440161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&lt;rel.cf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elease_complete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88"/>
          <p:cNvGrpSpPr/>
          <p:nvPr/>
        </p:nvGrpSpPr>
        <p:grpSpPr>
          <a:xfrm>
            <a:off x="6660232" y="2636912"/>
            <a:ext cx="1440160" cy="432048"/>
            <a:chOff x="3851920" y="476672"/>
            <a:chExt cx="1440160" cy="432048"/>
          </a:xfrm>
        </p:grpSpPr>
        <p:sp>
          <p:nvSpPr>
            <p:cNvPr id="78" name="正方形/長方形 77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elease_start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kumimoji="1"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67"/>
          <p:cNvGrpSpPr/>
          <p:nvPr/>
        </p:nvGrpSpPr>
        <p:grpSpPr>
          <a:xfrm>
            <a:off x="4427984" y="1484784"/>
            <a:ext cx="1440160" cy="432048"/>
            <a:chOff x="3851920" y="476672"/>
            <a:chExt cx="1440160" cy="432048"/>
          </a:xfrm>
        </p:grpSpPr>
        <p:sp>
          <p:nvSpPr>
            <p:cNvPr id="93" name="正方形/長方形 9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rovision_start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1" name="グループ化 67"/>
          <p:cNvGrpSpPr/>
          <p:nvPr/>
        </p:nvGrpSpPr>
        <p:grpSpPr>
          <a:xfrm>
            <a:off x="3635896" y="4077072"/>
            <a:ext cx="1368152" cy="432048"/>
            <a:chOff x="3851920" y="476672"/>
            <a:chExt cx="1440160" cy="432048"/>
          </a:xfrm>
        </p:grpSpPr>
        <p:sp>
          <p:nvSpPr>
            <p:cNvPr id="97" name="正方形/長方形 9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endParaRPr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2" name="グループ化 85"/>
          <p:cNvGrpSpPr/>
          <p:nvPr/>
        </p:nvGrpSpPr>
        <p:grpSpPr>
          <a:xfrm>
            <a:off x="1187624" y="4077072"/>
            <a:ext cx="1584176" cy="432048"/>
            <a:chOff x="3851920" y="476672"/>
            <a:chExt cx="1440161" cy="432048"/>
          </a:xfrm>
        </p:grpSpPr>
        <p:sp>
          <p:nvSpPr>
            <p:cNvPr id="100" name="正方形/長方形 99"/>
            <p:cNvSpPr/>
            <p:nvPr/>
          </p:nvSpPr>
          <p:spPr>
            <a:xfrm>
              <a:off x="3851921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&lt;cncl.cf</a:t>
              </a:r>
              <a:endParaRPr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cancel_complete</a:t>
              </a:r>
              <a:endParaRPr lang="ja-JP" altLang="en-US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60" name="正方形/長方形 59"/>
          <p:cNvSpPr/>
          <p:nvPr/>
        </p:nvSpPr>
        <p:spPr>
          <a:xfrm>
            <a:off x="7524328" y="5229200"/>
            <a:ext cx="1008112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cxnSp>
        <p:nvCxnSpPr>
          <p:cNvPr id="61" name="直線コネクタ 60"/>
          <p:cNvCxnSpPr>
            <a:stCxn id="60" idx="2"/>
          </p:cNvCxnSpPr>
          <p:nvPr/>
        </p:nvCxnSpPr>
        <p:spPr>
          <a:xfrm rot="5400000">
            <a:off x="7884368" y="5733256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>
            <a:endCxn id="60" idx="0"/>
          </p:cNvCxnSpPr>
          <p:nvPr/>
        </p:nvCxnSpPr>
        <p:spPr>
          <a:xfrm rot="5400000">
            <a:off x="7884368" y="5085184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角丸四角形 72"/>
          <p:cNvSpPr/>
          <p:nvPr/>
        </p:nvSpPr>
        <p:spPr>
          <a:xfrm>
            <a:off x="7308304" y="4581128"/>
            <a:ext cx="1440160" cy="115212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正方形/長方形 76"/>
          <p:cNvSpPr/>
          <p:nvPr/>
        </p:nvSpPr>
        <p:spPr>
          <a:xfrm>
            <a:off x="7164288" y="4509120"/>
            <a:ext cx="172819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角丸四角形 58"/>
          <p:cNvSpPr/>
          <p:nvPr/>
        </p:nvSpPr>
        <p:spPr>
          <a:xfrm>
            <a:off x="1187624" y="3573016"/>
            <a:ext cx="2448272" cy="1224136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411760" y="3212976"/>
            <a:ext cx="1618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  <p:grpSp>
        <p:nvGrpSpPr>
          <p:cNvPr id="13" name="グループ化 64"/>
          <p:cNvGrpSpPr/>
          <p:nvPr/>
        </p:nvGrpSpPr>
        <p:grpSpPr>
          <a:xfrm>
            <a:off x="5868144" y="1988840"/>
            <a:ext cx="1728192" cy="432048"/>
            <a:chOff x="3851920" y="476672"/>
            <a:chExt cx="1440160" cy="432048"/>
          </a:xfrm>
        </p:grpSpPr>
        <p:sp>
          <p:nvSpPr>
            <p:cNvPr id="81" name="正方形/長方形 8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prov.fl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provision_failed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84" name="曲線コネクタ 46"/>
          <p:cNvCxnSpPr>
            <a:stCxn id="18" idx="4"/>
            <a:endCxn id="15" idx="6"/>
          </p:cNvCxnSpPr>
          <p:nvPr/>
        </p:nvCxnSpPr>
        <p:spPr>
          <a:xfrm rot="5400000">
            <a:off x="4968044" y="1016732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323528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600" dirty="0" smtClean="0"/>
              <a:t>Reserving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3491880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Reserved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796136" y="76470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Provisioning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5796136" y="29249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Releasing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187624" y="2276872"/>
            <a:ext cx="230425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272300" y="2096852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4535996" y="584684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3923928" y="2708920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660232" y="1196752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58"/>
          <p:cNvGrpSpPr/>
          <p:nvPr/>
        </p:nvGrpSpPr>
        <p:grpSpPr>
          <a:xfrm>
            <a:off x="4355976" y="1484784"/>
            <a:ext cx="1512168" cy="432048"/>
            <a:chOff x="3851920" y="476672"/>
            <a:chExt cx="1440160" cy="432048"/>
          </a:xfrm>
        </p:grpSpPr>
        <p:sp>
          <p:nvSpPr>
            <p:cNvPr id="60" name="正方形/長方形 5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provision_start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" name="グループ化 64"/>
          <p:cNvGrpSpPr/>
          <p:nvPr/>
        </p:nvGrpSpPr>
        <p:grpSpPr>
          <a:xfrm>
            <a:off x="6660232" y="1484784"/>
            <a:ext cx="1800200" cy="432048"/>
            <a:chOff x="3851920" y="476672"/>
            <a:chExt cx="1440160" cy="432048"/>
          </a:xfrm>
        </p:grpSpPr>
        <p:sp>
          <p:nvSpPr>
            <p:cNvPr id="66" name="正方形/長方形 6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" name="グループ化 70"/>
          <p:cNvGrpSpPr/>
          <p:nvPr/>
        </p:nvGrpSpPr>
        <p:grpSpPr>
          <a:xfrm>
            <a:off x="1259632" y="2348880"/>
            <a:ext cx="1368152" cy="432048"/>
            <a:chOff x="3851920" y="476672"/>
            <a:chExt cx="1440160" cy="432048"/>
          </a:xfrm>
        </p:grpSpPr>
        <p:sp>
          <p:nvSpPr>
            <p:cNvPr id="72" name="正方形/長方形 7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eserve_ok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&lt;rsv.gr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79"/>
          <p:cNvGrpSpPr/>
          <p:nvPr/>
        </p:nvGrpSpPr>
        <p:grpSpPr>
          <a:xfrm>
            <a:off x="827584" y="2996952"/>
            <a:ext cx="1224136" cy="432048"/>
            <a:chOff x="3851920" y="476672"/>
            <a:chExt cx="1440160" cy="432048"/>
          </a:xfrm>
        </p:grpSpPr>
        <p:sp>
          <p:nvSpPr>
            <p:cNvPr id="81" name="正方形/長方形 8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reserve_ng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&lt;rsv.ng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82"/>
          <p:cNvGrpSpPr/>
          <p:nvPr/>
        </p:nvGrpSpPr>
        <p:grpSpPr>
          <a:xfrm>
            <a:off x="827584" y="1340768"/>
            <a:ext cx="1584176" cy="432048"/>
            <a:chOff x="3851920" y="476672"/>
            <a:chExt cx="1440160" cy="432048"/>
          </a:xfrm>
        </p:grpSpPr>
        <p:sp>
          <p:nvSpPr>
            <p:cNvPr id="84" name="正方形/長方形 83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reserve_start</a:t>
              </a:r>
              <a:endParaRPr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85"/>
          <p:cNvGrpSpPr/>
          <p:nvPr/>
        </p:nvGrpSpPr>
        <p:grpSpPr>
          <a:xfrm>
            <a:off x="4355976" y="2636912"/>
            <a:ext cx="1656184" cy="432048"/>
            <a:chOff x="3851920" y="476672"/>
            <a:chExt cx="1440160" cy="432048"/>
          </a:xfrm>
        </p:grpSpPr>
        <p:sp>
          <p:nvSpPr>
            <p:cNvPr id="87" name="正方形/長方形 8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release_complete</a:t>
              </a:r>
              <a:endParaRPr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&lt;rel.cf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88"/>
          <p:cNvGrpSpPr/>
          <p:nvPr/>
        </p:nvGrpSpPr>
        <p:grpSpPr>
          <a:xfrm>
            <a:off x="6660232" y="2636912"/>
            <a:ext cx="1440160" cy="432048"/>
            <a:chOff x="3851920" y="476672"/>
            <a:chExt cx="1440160" cy="432048"/>
          </a:xfrm>
        </p:grpSpPr>
        <p:sp>
          <p:nvSpPr>
            <p:cNvPr id="90" name="正方形/長方形 8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release_start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86" name="円/楕円 85"/>
          <p:cNvSpPr/>
          <p:nvPr/>
        </p:nvSpPr>
        <p:spPr>
          <a:xfrm>
            <a:off x="323528" y="40466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cxnSp>
        <p:nvCxnSpPr>
          <p:cNvPr id="89" name="直線矢印コネクタ 88"/>
          <p:cNvCxnSpPr>
            <a:stCxn id="86" idx="4"/>
            <a:endCxn id="9" idx="0"/>
          </p:cNvCxnSpPr>
          <p:nvPr/>
        </p:nvCxnSpPr>
        <p:spPr>
          <a:xfrm rot="5400000">
            <a:off x="467544" y="1556792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グループ化 67"/>
          <p:cNvGrpSpPr/>
          <p:nvPr/>
        </p:nvGrpSpPr>
        <p:grpSpPr>
          <a:xfrm>
            <a:off x="3635896" y="4077072"/>
            <a:ext cx="1296144" cy="432048"/>
            <a:chOff x="3851920" y="476672"/>
            <a:chExt cx="1440160" cy="432048"/>
          </a:xfrm>
        </p:grpSpPr>
        <p:sp>
          <p:nvSpPr>
            <p:cNvPr id="116" name="正方形/長方形 11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1" name="グループ化 85"/>
          <p:cNvGrpSpPr/>
          <p:nvPr/>
        </p:nvGrpSpPr>
        <p:grpSpPr>
          <a:xfrm>
            <a:off x="1187624" y="4077072"/>
            <a:ext cx="1512168" cy="432048"/>
            <a:chOff x="3851920" y="476672"/>
            <a:chExt cx="1440160" cy="432048"/>
          </a:xfrm>
        </p:grpSpPr>
        <p:sp>
          <p:nvSpPr>
            <p:cNvPr id="122" name="正方形/長方形 12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ancel_complete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&lt;cncl.cf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37" name="直線矢印コネクタ 136"/>
          <p:cNvCxnSpPr>
            <a:stCxn id="9" idx="4"/>
            <a:endCxn id="107" idx="0"/>
          </p:cNvCxnSpPr>
          <p:nvPr/>
        </p:nvCxnSpPr>
        <p:spPr>
          <a:xfrm rot="5400000">
            <a:off x="323528" y="3140968"/>
            <a:ext cx="86409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テキスト ボックス 145"/>
          <p:cNvSpPr txBox="1"/>
          <p:nvPr/>
        </p:nvSpPr>
        <p:spPr>
          <a:xfrm>
            <a:off x="1631237" y="188640"/>
            <a:ext cx="5811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/>
              <a:t>Provider Agent </a:t>
            </a:r>
            <a:r>
              <a:rPr kumimoji="1" lang="en-US" altLang="ja-JP" sz="2400" dirty="0" smtClean="0"/>
              <a:t>(PA) messaging state machine</a:t>
            </a:r>
            <a:endParaRPr kumimoji="1" lang="ja-JP" altLang="en-US" sz="2400" dirty="0"/>
          </a:p>
        </p:txBody>
      </p:sp>
      <p:sp>
        <p:nvSpPr>
          <p:cNvPr id="107" name="円/楕円 106"/>
          <p:cNvSpPr/>
          <p:nvPr/>
        </p:nvSpPr>
        <p:spPr>
          <a:xfrm flipH="1">
            <a:off x="323528" y="35730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187624" y="4005064"/>
            <a:ext cx="14401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4860032" y="3573016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sp>
        <p:nvSpPr>
          <p:cNvPr id="92" name="円/楕円 91"/>
          <p:cNvSpPr/>
          <p:nvPr/>
        </p:nvSpPr>
        <p:spPr>
          <a:xfrm flipH="1">
            <a:off x="2627784" y="35730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Canceling</a:t>
            </a:r>
            <a:endParaRPr kumimoji="1" lang="ja-JP" altLang="en-US" sz="1600" dirty="0"/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491880" y="4005064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グループ化 61"/>
          <p:cNvGrpSpPr/>
          <p:nvPr/>
        </p:nvGrpSpPr>
        <p:grpSpPr>
          <a:xfrm>
            <a:off x="611560" y="5013176"/>
            <a:ext cx="1080120" cy="432048"/>
            <a:chOff x="3851920" y="476672"/>
            <a:chExt cx="1440160" cy="432048"/>
          </a:xfrm>
        </p:grpSpPr>
        <p:sp>
          <p:nvSpPr>
            <p:cNvPr id="70" name="正方形/長方形 6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74" name="正方形/長方形 73"/>
          <p:cNvSpPr/>
          <p:nvPr/>
        </p:nvSpPr>
        <p:spPr>
          <a:xfrm>
            <a:off x="2123728" y="4951911"/>
            <a:ext cx="6336704" cy="1015663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an NSI message</a:t>
            </a:r>
          </a:p>
          <a:p>
            <a:r>
              <a:rPr lang="en-US" altLang="ja-JP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not an NSI message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reserve,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provision,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release,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cncl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cancel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rq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request, 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cf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confirm,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gr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granted,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ng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not granted</a:t>
            </a:r>
          </a:p>
        </p:txBody>
      </p:sp>
      <p:grpSp>
        <p:nvGrpSpPr>
          <p:cNvPr id="13" name="グループ化 93"/>
          <p:cNvGrpSpPr/>
          <p:nvPr/>
        </p:nvGrpSpPr>
        <p:grpSpPr>
          <a:xfrm flipV="1">
            <a:off x="7164288" y="4869160"/>
            <a:ext cx="1728192" cy="1368152"/>
            <a:chOff x="7164288" y="4509120"/>
            <a:chExt cx="1728192" cy="1368152"/>
          </a:xfrm>
        </p:grpSpPr>
        <p:cxnSp>
          <p:nvCxnSpPr>
            <p:cNvPr id="77" name="直線コネクタ 76"/>
            <p:cNvCxnSpPr/>
            <p:nvPr/>
          </p:nvCxnSpPr>
          <p:spPr>
            <a:xfrm rot="5400000">
              <a:off x="7884368" y="5733256"/>
              <a:ext cx="288032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>
            <a:xfrm rot="5400000">
              <a:off x="7884368" y="5085184"/>
              <a:ext cx="288032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角丸四角形 78"/>
            <p:cNvSpPr/>
            <p:nvPr/>
          </p:nvSpPr>
          <p:spPr>
            <a:xfrm>
              <a:off x="7308304" y="4581128"/>
              <a:ext cx="1440160" cy="115212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7164288" y="4509120"/>
              <a:ext cx="1728192" cy="432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6" name="正方形/長方形 95"/>
          <p:cNvSpPr/>
          <p:nvPr/>
        </p:nvSpPr>
        <p:spPr>
          <a:xfrm>
            <a:off x="7596336" y="5157192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58" name="角丸四角形 57"/>
          <p:cNvSpPr/>
          <p:nvPr/>
        </p:nvSpPr>
        <p:spPr>
          <a:xfrm>
            <a:off x="1187624" y="3573016"/>
            <a:ext cx="2448272" cy="1224136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411760" y="3212976"/>
            <a:ext cx="1618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  <p:grpSp>
        <p:nvGrpSpPr>
          <p:cNvPr id="14" name="グループ化 64"/>
          <p:cNvGrpSpPr/>
          <p:nvPr/>
        </p:nvGrpSpPr>
        <p:grpSpPr>
          <a:xfrm>
            <a:off x="5364088" y="2132856"/>
            <a:ext cx="1800200" cy="432048"/>
            <a:chOff x="3851920" y="476672"/>
            <a:chExt cx="1440160" cy="432048"/>
          </a:xfrm>
        </p:grpSpPr>
        <p:sp>
          <p:nvSpPr>
            <p:cNvPr id="93" name="正方形/長方形 9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provision_failed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prov.fl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98" name="曲線コネクタ 46"/>
          <p:cNvCxnSpPr/>
          <p:nvPr/>
        </p:nvCxnSpPr>
        <p:spPr>
          <a:xfrm rot="5400000">
            <a:off x="4968044" y="1016732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 Message</a:t>
            </a:r>
            <a:endParaRPr lang="en-US" dirty="0"/>
          </a:p>
        </p:txBody>
      </p:sp>
      <p:grpSp>
        <p:nvGrpSpPr>
          <p:cNvPr id="6" name="グループ化 67"/>
          <p:cNvGrpSpPr/>
          <p:nvPr/>
        </p:nvGrpSpPr>
        <p:grpSpPr>
          <a:xfrm>
            <a:off x="2106266" y="2430736"/>
            <a:ext cx="1296144" cy="432048"/>
            <a:chOff x="3851920" y="476672"/>
            <a:chExt cx="1440160" cy="432048"/>
          </a:xfrm>
        </p:grpSpPr>
        <p:sp>
          <p:nvSpPr>
            <p:cNvPr id="7" name="正方形/長方形 11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modify.rq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正方形/長方形 11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modify.start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9" name="グループ化 85"/>
          <p:cNvGrpSpPr/>
          <p:nvPr/>
        </p:nvGrpSpPr>
        <p:grpSpPr>
          <a:xfrm>
            <a:off x="1907134" y="1417638"/>
            <a:ext cx="1512168" cy="432048"/>
            <a:chOff x="3851920" y="476672"/>
            <a:chExt cx="1440160" cy="432048"/>
          </a:xfrm>
        </p:grpSpPr>
        <p:sp>
          <p:nvSpPr>
            <p:cNvPr id="10" name="正方形/長方形 12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modify.ok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正方形/長方形 12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kumimoji="1"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modify.granted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3" name="直線矢印コネクタ 117"/>
          <p:cNvCxnSpPr>
            <a:stCxn id="15" idx="0"/>
            <a:endCxn id="14" idx="0"/>
          </p:cNvCxnSpPr>
          <p:nvPr/>
        </p:nvCxnSpPr>
        <p:spPr>
          <a:xfrm rot="5400000" flipH="1" flipV="1">
            <a:off x="2646326" y="810556"/>
            <a:ext cx="1588" cy="22322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/楕円 82"/>
          <p:cNvSpPr/>
          <p:nvPr/>
        </p:nvSpPr>
        <p:spPr>
          <a:xfrm flipH="1">
            <a:off x="3330402" y="1926680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Reserved</a:t>
            </a:r>
            <a:endParaRPr kumimoji="1" lang="ja-JP" altLang="en-US" sz="1600" dirty="0"/>
          </a:p>
        </p:txBody>
      </p:sp>
      <p:sp>
        <p:nvSpPr>
          <p:cNvPr id="15" name="円/楕円 91"/>
          <p:cNvSpPr/>
          <p:nvPr/>
        </p:nvSpPr>
        <p:spPr>
          <a:xfrm flipH="1">
            <a:off x="1098154" y="1926680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Modify</a:t>
            </a:r>
            <a:endParaRPr kumimoji="1" lang="ja-JP" altLang="en-US" sz="1600" dirty="0"/>
          </a:p>
        </p:txBody>
      </p:sp>
      <p:cxnSp>
        <p:nvCxnSpPr>
          <p:cNvPr id="16" name="直線矢印コネクタ 94"/>
          <p:cNvCxnSpPr>
            <a:stCxn id="14" idx="6"/>
            <a:endCxn id="15" idx="2"/>
          </p:cNvCxnSpPr>
          <p:nvPr/>
        </p:nvCxnSpPr>
        <p:spPr>
          <a:xfrm rot="10800000">
            <a:off x="1962250" y="2358728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グループ化 85"/>
          <p:cNvGrpSpPr/>
          <p:nvPr/>
        </p:nvGrpSpPr>
        <p:grpSpPr>
          <a:xfrm>
            <a:off x="2059534" y="3429000"/>
            <a:ext cx="1512168" cy="432048"/>
            <a:chOff x="3851920" y="476672"/>
            <a:chExt cx="1440160" cy="432048"/>
          </a:xfrm>
        </p:grpSpPr>
        <p:sp>
          <p:nvSpPr>
            <p:cNvPr id="24" name="正方形/長方形 12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modify.ng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5" name="正方形/長方形 12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kumimoji="1"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modify.ng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27" name="Curved Connector 26"/>
          <p:cNvCxnSpPr>
            <a:stCxn id="15" idx="4"/>
            <a:endCxn id="14" idx="4"/>
          </p:cNvCxnSpPr>
          <p:nvPr/>
        </p:nvCxnSpPr>
        <p:spPr>
          <a:xfrm rot="16200000" flipH="1">
            <a:off x="2646326" y="1674652"/>
            <a:ext cx="1588" cy="2232248"/>
          </a:xfrm>
          <a:prstGeom prst="curvedConnector3">
            <a:avLst>
              <a:gd name="adj1" fmla="val 2959068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グループ化 67"/>
          <p:cNvGrpSpPr/>
          <p:nvPr/>
        </p:nvGrpSpPr>
        <p:grpSpPr>
          <a:xfrm>
            <a:off x="6103268" y="2302941"/>
            <a:ext cx="1296144" cy="432048"/>
            <a:chOff x="3851920" y="476672"/>
            <a:chExt cx="1440160" cy="432048"/>
          </a:xfrm>
        </p:grpSpPr>
        <p:sp>
          <p:nvSpPr>
            <p:cNvPr id="31" name="正方形/長方形 11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modify.rq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2" name="正方形/長方形 11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modify.start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3" name="グループ化 85"/>
          <p:cNvGrpSpPr/>
          <p:nvPr/>
        </p:nvGrpSpPr>
        <p:grpSpPr>
          <a:xfrm>
            <a:off x="5904136" y="1289843"/>
            <a:ext cx="1512168" cy="432048"/>
            <a:chOff x="3851920" y="476672"/>
            <a:chExt cx="1440160" cy="432048"/>
          </a:xfrm>
        </p:grpSpPr>
        <p:sp>
          <p:nvSpPr>
            <p:cNvPr id="34" name="正方形/長方形 12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modify.ok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5" name="正方形/長方形 12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kumimoji="1"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modify.granted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36" name="直線矢印コネクタ 117"/>
          <p:cNvCxnSpPr>
            <a:stCxn id="38" idx="0"/>
            <a:endCxn id="37" idx="0"/>
          </p:cNvCxnSpPr>
          <p:nvPr/>
        </p:nvCxnSpPr>
        <p:spPr>
          <a:xfrm rot="5400000" flipH="1" flipV="1">
            <a:off x="6643328" y="682761"/>
            <a:ext cx="1588" cy="22322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円/楕円 82"/>
          <p:cNvSpPr/>
          <p:nvPr/>
        </p:nvSpPr>
        <p:spPr>
          <a:xfrm flipH="1">
            <a:off x="7327404" y="1798885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38" name="円/楕円 91"/>
          <p:cNvSpPr/>
          <p:nvPr/>
        </p:nvSpPr>
        <p:spPr>
          <a:xfrm flipH="1">
            <a:off x="5095156" y="1798885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Modify</a:t>
            </a:r>
            <a:endParaRPr kumimoji="1" lang="ja-JP" altLang="en-US" sz="1600" dirty="0"/>
          </a:p>
        </p:txBody>
      </p:sp>
      <p:cxnSp>
        <p:nvCxnSpPr>
          <p:cNvPr id="39" name="直線矢印コネクタ 94"/>
          <p:cNvCxnSpPr>
            <a:stCxn id="37" idx="6"/>
            <a:endCxn id="38" idx="2"/>
          </p:cNvCxnSpPr>
          <p:nvPr/>
        </p:nvCxnSpPr>
        <p:spPr>
          <a:xfrm rot="10800000">
            <a:off x="5959252" y="2230933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グループ化 85"/>
          <p:cNvGrpSpPr/>
          <p:nvPr/>
        </p:nvGrpSpPr>
        <p:grpSpPr>
          <a:xfrm>
            <a:off x="6056536" y="3301205"/>
            <a:ext cx="1512168" cy="432048"/>
            <a:chOff x="3851920" y="476672"/>
            <a:chExt cx="1440160" cy="432048"/>
          </a:xfrm>
        </p:grpSpPr>
        <p:sp>
          <p:nvSpPr>
            <p:cNvPr id="41" name="正方形/長方形 12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modify.ng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2" name="正方形/長方形 12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kumimoji="1"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modify.ng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43" name="Curved Connector 42"/>
          <p:cNvCxnSpPr>
            <a:stCxn id="38" idx="4"/>
            <a:endCxn id="37" idx="4"/>
          </p:cNvCxnSpPr>
          <p:nvPr/>
        </p:nvCxnSpPr>
        <p:spPr>
          <a:xfrm rot="16200000" flipH="1">
            <a:off x="6643328" y="1546857"/>
            <a:ext cx="1588" cy="2232248"/>
          </a:xfrm>
          <a:prstGeom prst="curvedConnector3">
            <a:avLst>
              <a:gd name="adj1" fmla="val 2959068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グループ化 67"/>
          <p:cNvGrpSpPr/>
          <p:nvPr/>
        </p:nvGrpSpPr>
        <p:grpSpPr>
          <a:xfrm>
            <a:off x="2774008" y="4898751"/>
            <a:ext cx="1296144" cy="432048"/>
            <a:chOff x="3851920" y="476672"/>
            <a:chExt cx="1440160" cy="432048"/>
          </a:xfrm>
        </p:grpSpPr>
        <p:sp>
          <p:nvSpPr>
            <p:cNvPr id="45" name="正方形/長方形 11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modify.rq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6" name="正方形/長方形 11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51" name="円/楕円 82"/>
          <p:cNvSpPr/>
          <p:nvPr/>
        </p:nvSpPr>
        <p:spPr>
          <a:xfrm flipH="1">
            <a:off x="3998144" y="4394695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Other</a:t>
            </a:r>
          </a:p>
          <a:p>
            <a:pPr algn="ctr"/>
            <a:r>
              <a:rPr kumimoji="1" lang="en-US" altLang="ja-JP" sz="1600" dirty="0" smtClean="0"/>
              <a:t>states</a:t>
            </a:r>
            <a:endParaRPr kumimoji="1" lang="ja-JP" altLang="en-US" sz="1600" dirty="0"/>
          </a:p>
        </p:txBody>
      </p:sp>
      <p:cxnSp>
        <p:nvCxnSpPr>
          <p:cNvPr id="53" name="直線矢印コネクタ 94"/>
          <p:cNvCxnSpPr>
            <a:endCxn id="51" idx="6"/>
          </p:cNvCxnSpPr>
          <p:nvPr/>
        </p:nvCxnSpPr>
        <p:spPr>
          <a:xfrm>
            <a:off x="2529806" y="4826743"/>
            <a:ext cx="146833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グループ化 85"/>
          <p:cNvGrpSpPr/>
          <p:nvPr/>
        </p:nvGrpSpPr>
        <p:grpSpPr>
          <a:xfrm>
            <a:off x="4917356" y="4898751"/>
            <a:ext cx="1512168" cy="432048"/>
            <a:chOff x="3851920" y="476672"/>
            <a:chExt cx="1440160" cy="432048"/>
          </a:xfrm>
        </p:grpSpPr>
        <p:sp>
          <p:nvSpPr>
            <p:cNvPr id="55" name="正方形/長方形 12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modify.ng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6" name="正方形/長方形 12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kumimoji="1"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modify.ng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60" name="直線矢印コネクタ 94"/>
          <p:cNvCxnSpPr/>
          <p:nvPr/>
        </p:nvCxnSpPr>
        <p:spPr>
          <a:xfrm>
            <a:off x="4862240" y="4825155"/>
            <a:ext cx="146833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characteristics of the Connection Service?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 smtClean="0"/>
              <a:t>The end-user looks at the service holistically</a:t>
            </a:r>
          </a:p>
          <a:p>
            <a:r>
              <a:rPr lang="en-US" dirty="0" smtClean="0"/>
              <a:t>Where do we specify the following service characteristics?</a:t>
            </a:r>
          </a:p>
          <a:p>
            <a:pPr lvl="1"/>
            <a:r>
              <a:rPr lang="en-US" dirty="0" smtClean="0"/>
              <a:t>Time components: On-demand, Advanced Reservation</a:t>
            </a:r>
          </a:p>
          <a:p>
            <a:pPr lvl="1"/>
            <a:r>
              <a:rPr lang="en-US" dirty="0" smtClean="0"/>
              <a:t>Control component: Auto-start, Manual start</a:t>
            </a:r>
          </a:p>
          <a:p>
            <a:r>
              <a:rPr lang="en-US" dirty="0" smtClean="0"/>
              <a:t>Need a service plane state machine along with the messaging state machine</a:t>
            </a:r>
          </a:p>
          <a:p>
            <a:r>
              <a:rPr lang="en-US" dirty="0" smtClean="0"/>
              <a:t>Allow people to innovate on top of the messaging within their software without breaking the NSI CS paradigm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9am - 12:30 pm</a:t>
            </a:r>
          </a:p>
          <a:p>
            <a:r>
              <a:rPr lang="en-GB" sz="1600" dirty="0" smtClean="0"/>
              <a:t>NSI Connection Service discussion – review:</a:t>
            </a:r>
            <a:endParaRPr lang="en-US" sz="1600" dirty="0" smtClean="0"/>
          </a:p>
          <a:p>
            <a:pPr lvl="1"/>
            <a:r>
              <a:rPr lang="en-GB" sz="1600" dirty="0" smtClean="0"/>
              <a:t>Agree connection service decision points (Guy)</a:t>
            </a:r>
            <a:endParaRPr lang="en-US" sz="1600" dirty="0" smtClean="0"/>
          </a:p>
          <a:p>
            <a:pPr lvl="1"/>
            <a:r>
              <a:rPr lang="en-GB" sz="1600" dirty="0" smtClean="0"/>
              <a:t>Agree set of message primitives (Inder)</a:t>
            </a:r>
            <a:endParaRPr lang="en-US" sz="1600" dirty="0" smtClean="0"/>
          </a:p>
          <a:p>
            <a:pPr lvl="1"/>
            <a:r>
              <a:rPr lang="en-GB" sz="1600" dirty="0" smtClean="0"/>
              <a:t>Connection Service state machine for the NSI message exchange (Inder)</a:t>
            </a:r>
            <a:endParaRPr lang="en-US" sz="1600" dirty="0" smtClean="0"/>
          </a:p>
          <a:p>
            <a:endParaRPr lang="en-GB" sz="1600" dirty="0" smtClean="0"/>
          </a:p>
          <a:p>
            <a:r>
              <a:rPr lang="en-GB" sz="1600" dirty="0" smtClean="0"/>
              <a:t>2 pm - 4 pm</a:t>
            </a:r>
            <a:endParaRPr lang="en-US" sz="1600" dirty="0" smtClean="0"/>
          </a:p>
          <a:p>
            <a:r>
              <a:rPr lang="en-GB" sz="1600" dirty="0" smtClean="0"/>
              <a:t>NSI Connection Service discussion – review:</a:t>
            </a:r>
            <a:endParaRPr lang="en-US" sz="1600" dirty="0" smtClean="0"/>
          </a:p>
          <a:p>
            <a:pPr lvl="1"/>
            <a:r>
              <a:rPr lang="en-GB" sz="1600" dirty="0" smtClean="0"/>
              <a:t>Agree set of parameters associated with each primitive (Guy – Jerry?)</a:t>
            </a:r>
            <a:endParaRPr lang="en-US" sz="1600" dirty="0" smtClean="0"/>
          </a:p>
          <a:p>
            <a:pPr lvl="1"/>
            <a:r>
              <a:rPr lang="en-GB" sz="1600" dirty="0" smtClean="0"/>
              <a:t>Service definition (how to use with protocol) (Jerry)</a:t>
            </a:r>
            <a:endParaRPr lang="en-US" sz="1600" dirty="0" smtClean="0"/>
          </a:p>
          <a:p>
            <a:pPr lvl="1"/>
            <a:r>
              <a:rPr lang="en-GB" sz="1600" dirty="0" err="1" smtClean="0"/>
              <a:t>STPs</a:t>
            </a:r>
            <a:r>
              <a:rPr lang="en-GB" sz="1600" dirty="0" smtClean="0"/>
              <a:t> (Tomohiro)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3203848" y="1196752"/>
            <a:ext cx="2160240" cy="108012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203848" y="2636912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347864" y="3789040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3779912" y="2708920"/>
            <a:ext cx="1008112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4355976" y="3789040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3815916" y="1844824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1547664" y="4653136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159732" y="4725144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4716016" y="4653136"/>
            <a:ext cx="2304256" cy="20882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860032" y="6309320"/>
            <a:ext cx="1008112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5364088" y="4725144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3" name="角丸四角形 22"/>
          <p:cNvSpPr/>
          <p:nvPr/>
        </p:nvSpPr>
        <p:spPr>
          <a:xfrm>
            <a:off x="5940152" y="6309320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2195736" y="5805264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5" name="角丸四角形 24"/>
          <p:cNvSpPr/>
          <p:nvPr/>
        </p:nvSpPr>
        <p:spPr>
          <a:xfrm>
            <a:off x="3779912" y="126876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UR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779912" y="3212976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940152" y="5949280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2195736" y="5445224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292080" y="522920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線コネクタ 26"/>
          <p:cNvCxnSpPr>
            <a:stCxn id="26" idx="2"/>
            <a:endCxn id="10" idx="0"/>
          </p:cNvCxnSpPr>
          <p:nvPr/>
        </p:nvCxnSpPr>
        <p:spPr>
          <a:xfrm rot="5400000">
            <a:off x="3977934" y="3483006"/>
            <a:ext cx="144016" cy="46805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26" idx="2"/>
            <a:endCxn id="12" idx="0"/>
          </p:cNvCxnSpPr>
          <p:nvPr/>
        </p:nvCxnSpPr>
        <p:spPr>
          <a:xfrm rot="16200000" flipH="1">
            <a:off x="4481990" y="3447002"/>
            <a:ext cx="144016" cy="54006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>
            <a:stCxn id="11" idx="2"/>
            <a:endCxn id="26" idx="0"/>
          </p:cNvCxnSpPr>
          <p:nvPr/>
        </p:nvCxnSpPr>
        <p:spPr>
          <a:xfrm rot="5400000">
            <a:off x="4211960" y="3140968"/>
            <a:ext cx="14401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13" idx="2"/>
            <a:endCxn id="11" idx="0"/>
          </p:cNvCxnSpPr>
          <p:nvPr/>
        </p:nvCxnSpPr>
        <p:spPr>
          <a:xfrm rot="5400000">
            <a:off x="4031940" y="2456892"/>
            <a:ext cx="50405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10" idx="2"/>
            <a:endCxn id="17" idx="0"/>
          </p:cNvCxnSpPr>
          <p:nvPr/>
        </p:nvCxnSpPr>
        <p:spPr>
          <a:xfrm rot="5400000">
            <a:off x="2933818" y="3843046"/>
            <a:ext cx="576064" cy="11881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12" idx="2"/>
            <a:endCxn id="21" idx="0"/>
          </p:cNvCxnSpPr>
          <p:nvPr/>
        </p:nvCxnSpPr>
        <p:spPr>
          <a:xfrm rot="16200000" flipH="1">
            <a:off x="5040052" y="3933056"/>
            <a:ext cx="576064" cy="10081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rot="5400000">
            <a:off x="2447764" y="5265204"/>
            <a:ext cx="36004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endCxn id="30" idx="0"/>
          </p:cNvCxnSpPr>
          <p:nvPr/>
        </p:nvCxnSpPr>
        <p:spPr>
          <a:xfrm rot="5400000">
            <a:off x="5724128" y="5157192"/>
            <a:ext cx="14401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>
            <a:stCxn id="30" idx="2"/>
            <a:endCxn id="28" idx="0"/>
          </p:cNvCxnSpPr>
          <p:nvPr/>
        </p:nvCxnSpPr>
        <p:spPr>
          <a:xfrm rot="16200000" flipH="1">
            <a:off x="5940152" y="5517232"/>
            <a:ext cx="288032" cy="57606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>
            <a:stCxn id="30" idx="2"/>
            <a:endCxn id="20" idx="0"/>
          </p:cNvCxnSpPr>
          <p:nvPr/>
        </p:nvCxnSpPr>
        <p:spPr>
          <a:xfrm rot="5400000">
            <a:off x="5256076" y="5769260"/>
            <a:ext cx="648072" cy="43204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20" idx="2"/>
          </p:cNvCxnSpPr>
          <p:nvPr/>
        </p:nvCxnSpPr>
        <p:spPr>
          <a:xfrm rot="5400000">
            <a:off x="5292080" y="6741368"/>
            <a:ext cx="14401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rot="5400000">
            <a:off x="4211960" y="1772816"/>
            <a:ext cx="14401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コンテンツ プレースホルダ 31"/>
          <p:cNvSpPr txBox="1">
            <a:spLocks/>
          </p:cNvSpPr>
          <p:nvPr/>
        </p:nvSpPr>
        <p:spPr>
          <a:xfrm>
            <a:off x="457200" y="44624"/>
            <a:ext cx="8229600" cy="108012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 NS with Ultimate Requester(UR),</a:t>
            </a:r>
            <a:r>
              <a:rPr kumimoji="1" lang="en-US" altLang="ja-JP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Ultimate Provider(UP) and Aggregator (AG)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179512" y="11247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2411760" y="11247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Scheduled</a:t>
            </a:r>
            <a:endParaRPr kumimoji="1" lang="ja-JP" altLang="en-US" sz="1600" dirty="0"/>
          </a:p>
        </p:txBody>
      </p:sp>
      <p:sp>
        <p:nvSpPr>
          <p:cNvPr id="16" name="円/楕円 15"/>
          <p:cNvSpPr/>
          <p:nvPr/>
        </p:nvSpPr>
        <p:spPr>
          <a:xfrm>
            <a:off x="4067944" y="2996952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Idle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2996952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292080" y="11247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Auto</a:t>
            </a:r>
          </a:p>
          <a:p>
            <a:pPr algn="ctr"/>
            <a:r>
              <a:rPr lang="en-US" altLang="ja-JP" sz="1600" dirty="0" smtClean="0"/>
              <a:t>Start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4067944" y="4437112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043608" y="1556792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stCxn id="15" idx="5"/>
            <a:endCxn id="16" idx="1"/>
          </p:cNvCxnSpPr>
          <p:nvPr/>
        </p:nvCxnSpPr>
        <p:spPr>
          <a:xfrm rot="16200000" flipH="1">
            <a:off x="3041300" y="1970308"/>
            <a:ext cx="1261200" cy="10451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16" idx="4"/>
            <a:endCxn id="19" idx="0"/>
          </p:cNvCxnSpPr>
          <p:nvPr/>
        </p:nvCxnSpPr>
        <p:spPr>
          <a:xfrm rot="5400000">
            <a:off x="4211960" y="4149080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曲線コネクタ 40"/>
          <p:cNvCxnSpPr>
            <a:stCxn id="16" idx="7"/>
            <a:endCxn id="17" idx="1"/>
          </p:cNvCxnSpPr>
          <p:nvPr/>
        </p:nvCxnSpPr>
        <p:spPr>
          <a:xfrm rot="5400000" flipH="1" flipV="1">
            <a:off x="6516216" y="1412776"/>
            <a:ext cx="1588" cy="3421440"/>
          </a:xfrm>
          <a:prstGeom prst="curvedConnector3">
            <a:avLst>
              <a:gd name="adj1" fmla="val 2236423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曲線コネクタ 42"/>
          <p:cNvCxnSpPr>
            <a:stCxn id="17" idx="3"/>
            <a:endCxn id="16" idx="5"/>
          </p:cNvCxnSpPr>
          <p:nvPr/>
        </p:nvCxnSpPr>
        <p:spPr>
          <a:xfrm rot="5400000">
            <a:off x="6516216" y="2023784"/>
            <a:ext cx="1588" cy="3421440"/>
          </a:xfrm>
          <a:prstGeom prst="curvedConnector3">
            <a:avLst>
              <a:gd name="adj1" fmla="val 2236423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6228184" y="2564904"/>
            <a:ext cx="1008112" cy="3600400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6"/>
            <a:endCxn id="18" idx="2"/>
          </p:cNvCxnSpPr>
          <p:nvPr/>
        </p:nvCxnSpPr>
        <p:spPr>
          <a:xfrm>
            <a:off x="3275856" y="1556792"/>
            <a:ext cx="2016224" cy="158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156176" y="1556792"/>
            <a:ext cx="2376264" cy="1440160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58"/>
          <p:cNvGrpSpPr/>
          <p:nvPr/>
        </p:nvGrpSpPr>
        <p:grpSpPr>
          <a:xfrm>
            <a:off x="3419872" y="1052736"/>
            <a:ext cx="1584176" cy="432048"/>
            <a:chOff x="3851920" y="476672"/>
            <a:chExt cx="1440160" cy="432048"/>
          </a:xfrm>
        </p:grpSpPr>
        <p:sp>
          <p:nvSpPr>
            <p:cNvPr id="60" name="正方形/長方形 5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" name="グループ化 64"/>
          <p:cNvGrpSpPr/>
          <p:nvPr/>
        </p:nvGrpSpPr>
        <p:grpSpPr>
          <a:xfrm>
            <a:off x="6804248" y="980728"/>
            <a:ext cx="1944216" cy="648072"/>
            <a:chOff x="3851920" y="476672"/>
            <a:chExt cx="1440160" cy="555490"/>
          </a:xfrm>
        </p:grpSpPr>
        <p:sp>
          <p:nvSpPr>
            <p:cNvPr id="66" name="正方形/長方形 6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start_time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851920" y="692696"/>
              <a:ext cx="1440160" cy="33946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(provision) </a:t>
              </a:r>
            </a:p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" name="グループ化 67"/>
          <p:cNvGrpSpPr/>
          <p:nvPr/>
        </p:nvGrpSpPr>
        <p:grpSpPr>
          <a:xfrm>
            <a:off x="5148064" y="2924944"/>
            <a:ext cx="2808312" cy="432048"/>
            <a:chOff x="3851920" y="476672"/>
            <a:chExt cx="1440160" cy="432048"/>
          </a:xfrm>
        </p:grpSpPr>
        <p:sp>
          <p:nvSpPr>
            <p:cNvPr id="69" name="正方形/長方形 6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provision_succeed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70"/>
          <p:cNvGrpSpPr/>
          <p:nvPr/>
        </p:nvGrpSpPr>
        <p:grpSpPr>
          <a:xfrm>
            <a:off x="899592" y="764704"/>
            <a:ext cx="1584176" cy="576064"/>
            <a:chOff x="3851920" y="332656"/>
            <a:chExt cx="1440160" cy="576064"/>
          </a:xfrm>
        </p:grpSpPr>
        <p:sp>
          <p:nvSpPr>
            <p:cNvPr id="72" name="正方形/長方形 71"/>
            <p:cNvSpPr/>
            <p:nvPr/>
          </p:nvSpPr>
          <p:spPr>
            <a:xfrm>
              <a:off x="3851920" y="332656"/>
              <a:ext cx="1440160" cy="36004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(reservation ok)</a:t>
              </a:r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rsv.ok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85"/>
          <p:cNvGrpSpPr/>
          <p:nvPr/>
        </p:nvGrpSpPr>
        <p:grpSpPr>
          <a:xfrm>
            <a:off x="5148064" y="3501008"/>
            <a:ext cx="2808312" cy="432048"/>
            <a:chOff x="3851920" y="476672"/>
            <a:chExt cx="1440160" cy="432048"/>
          </a:xfrm>
        </p:grpSpPr>
        <p:sp>
          <p:nvSpPr>
            <p:cNvPr id="87" name="正方形/長方形 8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(release) 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91"/>
          <p:cNvGrpSpPr/>
          <p:nvPr/>
        </p:nvGrpSpPr>
        <p:grpSpPr>
          <a:xfrm>
            <a:off x="3419872" y="1772816"/>
            <a:ext cx="1152128" cy="432048"/>
            <a:chOff x="3851920" y="476672"/>
            <a:chExt cx="1440160" cy="432048"/>
          </a:xfrm>
        </p:grpSpPr>
        <p:sp>
          <p:nvSpPr>
            <p:cNvPr id="93" name="正方形/長方形 9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start_time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94"/>
          <p:cNvGrpSpPr/>
          <p:nvPr/>
        </p:nvGrpSpPr>
        <p:grpSpPr>
          <a:xfrm>
            <a:off x="4572000" y="4005064"/>
            <a:ext cx="1008112" cy="432048"/>
            <a:chOff x="3851920" y="476672"/>
            <a:chExt cx="1440160" cy="432048"/>
          </a:xfrm>
        </p:grpSpPr>
        <p:sp>
          <p:nvSpPr>
            <p:cNvPr id="96" name="正方形/長方形 9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end_time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(cancel)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61"/>
          <p:cNvGrpSpPr/>
          <p:nvPr/>
        </p:nvGrpSpPr>
        <p:grpSpPr>
          <a:xfrm>
            <a:off x="611560" y="5545685"/>
            <a:ext cx="1080120" cy="432048"/>
            <a:chOff x="3851920" y="476672"/>
            <a:chExt cx="1440160" cy="432048"/>
          </a:xfrm>
        </p:grpSpPr>
        <p:sp>
          <p:nvSpPr>
            <p:cNvPr id="99" name="正方形/長方形 9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01" name="正方形/長方形 100"/>
          <p:cNvSpPr/>
          <p:nvPr/>
        </p:nvSpPr>
        <p:spPr>
          <a:xfrm>
            <a:off x="2123728" y="5484420"/>
            <a:ext cx="6336704" cy="118494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an NSI message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reserve,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provision,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release,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cncl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cancel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rq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request, 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cf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confirm,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gr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granted,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ng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not granted</a:t>
            </a:r>
          </a:p>
          <a:p>
            <a:r>
              <a:rPr lang="en-US" altLang="ja-JP" sz="1100" i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(event): internal event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,: “all” condition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655713" y="188640"/>
            <a:ext cx="5762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 smtClean="0"/>
              <a:t>Sample Ultimate Provider </a:t>
            </a:r>
            <a:r>
              <a:rPr lang="en-US" altLang="ja-JP" sz="2400" dirty="0" smtClean="0"/>
              <a:t>with NSI messages</a:t>
            </a:r>
            <a:endParaRPr kumimoji="1" lang="ja-JP" altLang="en-US" sz="2400" dirty="0"/>
          </a:p>
        </p:txBody>
      </p:sp>
      <p:grpSp>
        <p:nvGrpSpPr>
          <p:cNvPr id="11" name="グループ化 70"/>
          <p:cNvGrpSpPr/>
          <p:nvPr/>
        </p:nvGrpSpPr>
        <p:grpSpPr>
          <a:xfrm>
            <a:off x="1907704" y="3429000"/>
            <a:ext cx="1584176" cy="576064"/>
            <a:chOff x="3851920" y="332656"/>
            <a:chExt cx="1440160" cy="576064"/>
          </a:xfrm>
        </p:grpSpPr>
        <p:sp>
          <p:nvSpPr>
            <p:cNvPr id="58" name="正方形/長方形 57"/>
            <p:cNvSpPr/>
            <p:nvPr/>
          </p:nvSpPr>
          <p:spPr>
            <a:xfrm>
              <a:off x="3851920" y="332656"/>
              <a:ext cx="1440160" cy="36004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(reservation 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ng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&lt;rsv.ng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2" name="グループ化 94"/>
          <p:cNvGrpSpPr/>
          <p:nvPr/>
        </p:nvGrpSpPr>
        <p:grpSpPr>
          <a:xfrm>
            <a:off x="6156176" y="4725144"/>
            <a:ext cx="2448272" cy="432048"/>
            <a:chOff x="3851920" y="476672"/>
            <a:chExt cx="1440160" cy="432048"/>
          </a:xfrm>
        </p:grpSpPr>
        <p:sp>
          <p:nvSpPr>
            <p:cNvPr id="63" name="正方形/長方形 6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end_time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(release) (cancel)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3" name="グループ化 67"/>
          <p:cNvGrpSpPr/>
          <p:nvPr/>
        </p:nvGrpSpPr>
        <p:grpSpPr>
          <a:xfrm flipH="1">
            <a:off x="1619672" y="4365104"/>
            <a:ext cx="2232248" cy="432048"/>
            <a:chOff x="3851920" y="476672"/>
            <a:chExt cx="1440160" cy="432048"/>
          </a:xfrm>
        </p:grpSpPr>
        <p:sp>
          <p:nvSpPr>
            <p:cNvPr id="124" name="正方形/長方形 123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endParaRPr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(cancel</a:t>
              </a:r>
              <a:r>
                <a:rPr kumimoji="1"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) </a:t>
              </a:r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26" name="円/楕円 125"/>
          <p:cNvSpPr/>
          <p:nvPr/>
        </p:nvSpPr>
        <p:spPr>
          <a:xfrm>
            <a:off x="683568" y="4437112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cxnSp>
        <p:nvCxnSpPr>
          <p:cNvPr id="128" name="直線矢印コネクタ 127"/>
          <p:cNvCxnSpPr>
            <a:stCxn id="126" idx="6"/>
            <a:endCxn id="19" idx="2"/>
          </p:cNvCxnSpPr>
          <p:nvPr/>
        </p:nvCxnSpPr>
        <p:spPr>
          <a:xfrm>
            <a:off x="1547664" y="4869160"/>
            <a:ext cx="252028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角丸四角形 55"/>
          <p:cNvSpPr/>
          <p:nvPr/>
        </p:nvSpPr>
        <p:spPr>
          <a:xfrm>
            <a:off x="2339752" y="4581128"/>
            <a:ext cx="1512168" cy="216024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267744" y="479715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  <p:sp>
        <p:nvSpPr>
          <p:cNvPr id="62" name="円弧 61"/>
          <p:cNvSpPr/>
          <p:nvPr/>
        </p:nvSpPr>
        <p:spPr>
          <a:xfrm>
            <a:off x="3563888" y="3140968"/>
            <a:ext cx="576064" cy="576064"/>
          </a:xfrm>
          <a:prstGeom prst="arc">
            <a:avLst>
              <a:gd name="adj1" fmla="val 2174066"/>
              <a:gd name="adj2" fmla="val 19686650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" name="グループ化 67"/>
          <p:cNvGrpSpPr/>
          <p:nvPr/>
        </p:nvGrpSpPr>
        <p:grpSpPr>
          <a:xfrm>
            <a:off x="1403648" y="2780928"/>
            <a:ext cx="2376264" cy="432048"/>
            <a:chOff x="3851920" y="476672"/>
            <a:chExt cx="1440160" cy="432048"/>
          </a:xfrm>
        </p:grpSpPr>
        <p:sp>
          <p:nvSpPr>
            <p:cNvPr id="68" name="正方形/長方形 67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provision_failed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prov.fl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74" name="直線矢印コネクタ 73"/>
          <p:cNvCxnSpPr>
            <a:stCxn id="18" idx="3"/>
            <a:endCxn id="16" idx="0"/>
          </p:cNvCxnSpPr>
          <p:nvPr/>
        </p:nvCxnSpPr>
        <p:spPr>
          <a:xfrm rot="5400000">
            <a:off x="4391980" y="1970308"/>
            <a:ext cx="1134656" cy="9186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グループ化 67"/>
          <p:cNvGrpSpPr/>
          <p:nvPr/>
        </p:nvGrpSpPr>
        <p:grpSpPr>
          <a:xfrm>
            <a:off x="5220072" y="2132856"/>
            <a:ext cx="2808312" cy="432048"/>
            <a:chOff x="3851920" y="476672"/>
            <a:chExt cx="1440160" cy="432048"/>
          </a:xfrm>
        </p:grpSpPr>
        <p:sp>
          <p:nvSpPr>
            <p:cNvPr id="76" name="正方形/長方形 7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start_time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altLang="ja-JP" sz="1100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provision_failed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prov.fl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79" name="曲線コネクタ 78"/>
          <p:cNvCxnSpPr>
            <a:stCxn id="9" idx="4"/>
          </p:cNvCxnSpPr>
          <p:nvPr/>
        </p:nvCxnSpPr>
        <p:spPr>
          <a:xfrm rot="16200000" flipH="1">
            <a:off x="971600" y="1628800"/>
            <a:ext cx="2736304" cy="3456384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323528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600" dirty="0" smtClean="0"/>
              <a:t>Reserving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3491880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Reserved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796136" y="76470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Provisioning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5796136" y="29249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Releasing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187624" y="2276872"/>
            <a:ext cx="230425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272300" y="2096852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4535996" y="584684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3923928" y="2708920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660232" y="1196752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円/楕円 85"/>
          <p:cNvSpPr/>
          <p:nvPr/>
        </p:nvSpPr>
        <p:spPr>
          <a:xfrm>
            <a:off x="323528" y="40466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cxnSp>
        <p:nvCxnSpPr>
          <p:cNvPr id="89" name="直線矢印コネクタ 88"/>
          <p:cNvCxnSpPr>
            <a:stCxn id="86" idx="4"/>
            <a:endCxn id="9" idx="0"/>
          </p:cNvCxnSpPr>
          <p:nvPr/>
        </p:nvCxnSpPr>
        <p:spPr>
          <a:xfrm rot="5400000">
            <a:off x="467544" y="1556792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67"/>
          <p:cNvGrpSpPr/>
          <p:nvPr/>
        </p:nvGrpSpPr>
        <p:grpSpPr>
          <a:xfrm>
            <a:off x="3635896" y="4149080"/>
            <a:ext cx="1296144" cy="432048"/>
            <a:chOff x="3851920" y="476672"/>
            <a:chExt cx="1440160" cy="432048"/>
          </a:xfrm>
        </p:grpSpPr>
        <p:sp>
          <p:nvSpPr>
            <p:cNvPr id="116" name="正方形/長方形 11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" name="グループ化 85"/>
          <p:cNvGrpSpPr/>
          <p:nvPr/>
        </p:nvGrpSpPr>
        <p:grpSpPr>
          <a:xfrm>
            <a:off x="1187624" y="4149080"/>
            <a:ext cx="1512168" cy="432048"/>
            <a:chOff x="3851920" y="476672"/>
            <a:chExt cx="1440160" cy="432048"/>
          </a:xfrm>
        </p:grpSpPr>
        <p:sp>
          <p:nvSpPr>
            <p:cNvPr id="122" name="正方形/長方形 12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&lt;cncl.cf*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&lt;cncl.cf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37" name="直線矢印コネクタ 136"/>
          <p:cNvCxnSpPr>
            <a:stCxn id="9" idx="5"/>
            <a:endCxn id="92" idx="7"/>
          </p:cNvCxnSpPr>
          <p:nvPr/>
        </p:nvCxnSpPr>
        <p:spPr>
          <a:xfrm rot="16200000" flipH="1">
            <a:off x="1349112" y="2294344"/>
            <a:ext cx="1189192" cy="17652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円/楕円 106"/>
          <p:cNvSpPr/>
          <p:nvPr/>
        </p:nvSpPr>
        <p:spPr>
          <a:xfrm flipH="1">
            <a:off x="323528" y="36450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187624" y="4077072"/>
            <a:ext cx="151216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4932040" y="3645024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sp>
        <p:nvSpPr>
          <p:cNvPr id="92" name="円/楕円 91"/>
          <p:cNvSpPr/>
          <p:nvPr/>
        </p:nvSpPr>
        <p:spPr>
          <a:xfrm flipH="1">
            <a:off x="2699792" y="36450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Canceling</a:t>
            </a:r>
            <a:endParaRPr kumimoji="1" lang="ja-JP" altLang="en-US" sz="1600" dirty="0"/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563888" y="4077072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58"/>
          <p:cNvGrpSpPr/>
          <p:nvPr/>
        </p:nvGrpSpPr>
        <p:grpSpPr>
          <a:xfrm>
            <a:off x="4283968" y="1484784"/>
            <a:ext cx="1728192" cy="432048"/>
            <a:chOff x="3851920" y="476672"/>
            <a:chExt cx="1440160" cy="432048"/>
          </a:xfrm>
        </p:grpSpPr>
        <p:sp>
          <p:nvSpPr>
            <p:cNvPr id="59" name="正方形/長方形 5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64"/>
          <p:cNvGrpSpPr/>
          <p:nvPr/>
        </p:nvGrpSpPr>
        <p:grpSpPr>
          <a:xfrm>
            <a:off x="6588224" y="1484784"/>
            <a:ext cx="1944216" cy="432048"/>
            <a:chOff x="3851920" y="476672"/>
            <a:chExt cx="1440160" cy="432048"/>
          </a:xfrm>
        </p:grpSpPr>
        <p:sp>
          <p:nvSpPr>
            <p:cNvPr id="68" name="正方形/長方形 67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85"/>
          <p:cNvGrpSpPr/>
          <p:nvPr/>
        </p:nvGrpSpPr>
        <p:grpSpPr>
          <a:xfrm>
            <a:off x="4283968" y="2636912"/>
            <a:ext cx="1728192" cy="432048"/>
            <a:chOff x="3851920" y="476672"/>
            <a:chExt cx="1440160" cy="432048"/>
          </a:xfrm>
        </p:grpSpPr>
        <p:sp>
          <p:nvSpPr>
            <p:cNvPr id="71" name="正方形/長方形 7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&lt;rel.cf*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&lt;rel.cf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88"/>
          <p:cNvGrpSpPr/>
          <p:nvPr/>
        </p:nvGrpSpPr>
        <p:grpSpPr>
          <a:xfrm>
            <a:off x="6660232" y="2636912"/>
            <a:ext cx="1512168" cy="432048"/>
            <a:chOff x="3851920" y="476672"/>
            <a:chExt cx="1440160" cy="432048"/>
          </a:xfrm>
        </p:grpSpPr>
        <p:sp>
          <p:nvSpPr>
            <p:cNvPr id="77" name="正方形/長方形 7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70"/>
          <p:cNvGrpSpPr/>
          <p:nvPr/>
        </p:nvGrpSpPr>
        <p:grpSpPr>
          <a:xfrm>
            <a:off x="1259632" y="1772816"/>
            <a:ext cx="1728192" cy="432048"/>
            <a:chOff x="3851920" y="476672"/>
            <a:chExt cx="1440160" cy="432048"/>
          </a:xfrm>
        </p:grpSpPr>
        <p:sp>
          <p:nvSpPr>
            <p:cNvPr id="112" name="正方形/長方形 11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&lt;rsv.cf*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79"/>
          <p:cNvGrpSpPr/>
          <p:nvPr/>
        </p:nvGrpSpPr>
        <p:grpSpPr>
          <a:xfrm>
            <a:off x="611561" y="2852936"/>
            <a:ext cx="1296144" cy="648072"/>
            <a:chOff x="3851920" y="476672"/>
            <a:chExt cx="1440160" cy="648072"/>
          </a:xfrm>
        </p:grpSpPr>
        <p:sp>
          <p:nvSpPr>
            <p:cNvPr id="115" name="正方形/長方形 114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&lt;rsv.ng&amp;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3851920" y="692696"/>
              <a:ext cx="1440160" cy="43204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&lt;rsv.ng</a:t>
              </a:r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</a:p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kumimoji="1"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1" name="グループ化 82"/>
          <p:cNvGrpSpPr/>
          <p:nvPr/>
        </p:nvGrpSpPr>
        <p:grpSpPr>
          <a:xfrm>
            <a:off x="1115616" y="1124744"/>
            <a:ext cx="1872208" cy="432048"/>
            <a:chOff x="3851920" y="476672"/>
            <a:chExt cx="1440160" cy="432048"/>
          </a:xfrm>
        </p:grpSpPr>
        <p:sp>
          <p:nvSpPr>
            <p:cNvPr id="121" name="正方形/長方形 12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29" name="テキスト ボックス 128"/>
          <p:cNvSpPr txBox="1"/>
          <p:nvPr/>
        </p:nvSpPr>
        <p:spPr>
          <a:xfrm>
            <a:off x="1478698" y="188640"/>
            <a:ext cx="6116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/>
              <a:t>Sample Aggregator</a:t>
            </a:r>
            <a:r>
              <a:rPr kumimoji="1" lang="en-US" altLang="ja-JP" sz="2400" dirty="0" smtClean="0"/>
              <a:t>  function with NSI messages</a:t>
            </a:r>
            <a:endParaRPr kumimoji="1" lang="ja-JP" altLang="en-US" sz="2400" dirty="0"/>
          </a:p>
        </p:txBody>
      </p:sp>
      <p:grpSp>
        <p:nvGrpSpPr>
          <p:cNvPr id="12" name="グループ化 61"/>
          <p:cNvGrpSpPr/>
          <p:nvPr/>
        </p:nvGrpSpPr>
        <p:grpSpPr>
          <a:xfrm>
            <a:off x="611560" y="5013176"/>
            <a:ext cx="1080120" cy="432048"/>
            <a:chOff x="3851920" y="476672"/>
            <a:chExt cx="1440160" cy="432048"/>
          </a:xfrm>
        </p:grpSpPr>
        <p:sp>
          <p:nvSpPr>
            <p:cNvPr id="131" name="正方形/長方形 13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33" name="正方形/長方形 132"/>
          <p:cNvSpPr/>
          <p:nvPr/>
        </p:nvSpPr>
        <p:spPr>
          <a:xfrm>
            <a:off x="2123728" y="4951911"/>
            <a:ext cx="6336704" cy="169277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an NSI message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reserve,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provision,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release,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cncl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cancel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rq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request, 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cf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confirm,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gr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granted,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ng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not granted</a:t>
            </a:r>
          </a:p>
          <a:p>
            <a:r>
              <a:rPr kumimoji="1"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*: for input, receive from all children</a:t>
            </a:r>
          </a:p>
          <a:p>
            <a:r>
              <a:rPr lang="en-US" altLang="ja-JP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for output, send to all children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&amp;: received one or more rcv.ng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Note: here, downstream agent is assumed to return cncl.cf </a:t>
            </a:r>
            <a:r>
              <a:rPr lang="en-US" altLang="ja-JP" sz="11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(or ignore </a:t>
            </a:r>
            <a:r>
              <a:rPr lang="en-US" altLang="ja-JP" sz="1100" dirty="0" err="1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cncl.rq</a:t>
            </a:r>
            <a:r>
              <a:rPr lang="en-US" altLang="ja-JP" sz="11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 for the orange case)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 there is no corresponding reservation. </a:t>
            </a:r>
          </a:p>
        </p:txBody>
      </p:sp>
      <p:sp>
        <p:nvSpPr>
          <p:cNvPr id="60" name="角丸四角形 59"/>
          <p:cNvSpPr/>
          <p:nvPr/>
        </p:nvSpPr>
        <p:spPr>
          <a:xfrm>
            <a:off x="1187624" y="3573016"/>
            <a:ext cx="2448272" cy="1224136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411760" y="3212976"/>
            <a:ext cx="1618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  <p:cxnSp>
        <p:nvCxnSpPr>
          <p:cNvPr id="54" name="直線矢印コネクタ 53"/>
          <p:cNvCxnSpPr>
            <a:stCxn id="18" idx="4"/>
            <a:endCxn id="19" idx="0"/>
          </p:cNvCxnSpPr>
          <p:nvPr/>
        </p:nvCxnSpPr>
        <p:spPr>
          <a:xfrm rot="5400000">
            <a:off x="5580112" y="2276872"/>
            <a:ext cx="129614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グループ化 79"/>
          <p:cNvGrpSpPr/>
          <p:nvPr/>
        </p:nvGrpSpPr>
        <p:grpSpPr>
          <a:xfrm>
            <a:off x="6300192" y="1988840"/>
            <a:ext cx="1296144" cy="648072"/>
            <a:chOff x="3851920" y="476672"/>
            <a:chExt cx="1440160" cy="648072"/>
          </a:xfrm>
        </p:grpSpPr>
        <p:sp>
          <p:nvSpPr>
            <p:cNvPr id="63" name="正方形/長方形 6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prov.fl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851920" y="692696"/>
              <a:ext cx="1440160" cy="43204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prov.fl</a:t>
              </a:r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</a:p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</a:t>
              </a:r>
              <a:r>
                <a:rPr kumimoji="1"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.rq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r>
              <a:rPr lang="en-US" sz="1800" dirty="0" smtClean="0"/>
              <a:t>Two main error classes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US" sz="1800" dirty="0" smtClean="0"/>
              <a:t>The service fails to meet the committed service characteristics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US" sz="1800" dirty="0" smtClean="0"/>
              <a:t>Either RA or PA becomes unreachable to exchange CS messages</a:t>
            </a:r>
          </a:p>
          <a:p>
            <a:pPr marL="571500" indent="-457200"/>
            <a:r>
              <a:rPr lang="en-US" sz="1800" dirty="0" smtClean="0"/>
              <a:t>Thoughts on error handling philosophy</a:t>
            </a:r>
          </a:p>
          <a:p>
            <a:pPr marL="685800" lvl="1" indent="-457200"/>
            <a:r>
              <a:rPr lang="en-US" sz="1800" dirty="0" smtClean="0"/>
              <a:t>If cannot meet committed service characteristics</a:t>
            </a:r>
          </a:p>
          <a:p>
            <a:pPr marL="914400" lvl="2" indent="-457200"/>
            <a:r>
              <a:rPr lang="en-US" sz="1800" dirty="0" smtClean="0"/>
              <a:t>Release or Cancel the connection, depending on the situation</a:t>
            </a:r>
          </a:p>
          <a:p>
            <a:pPr marL="914400" lvl="2" indent="-457200"/>
            <a:r>
              <a:rPr lang="en-US" sz="1800" dirty="0" smtClean="0"/>
              <a:t>Includes scenarios where the service request is response exceeds expected time.</a:t>
            </a:r>
          </a:p>
          <a:p>
            <a:pPr marL="914400" lvl="2" indent="-457200"/>
            <a:r>
              <a:rPr lang="en-US" sz="1800" dirty="0" smtClean="0"/>
              <a:t>How and Why?</a:t>
            </a:r>
          </a:p>
          <a:p>
            <a:pPr marL="685800" lvl="1" indent="-457200"/>
            <a:r>
              <a:rPr lang="en-US" sz="1800" dirty="0" smtClean="0"/>
              <a:t>If RA or PA becomes unreachable</a:t>
            </a:r>
          </a:p>
          <a:p>
            <a:pPr marL="914400" lvl="2" indent="-457200"/>
            <a:r>
              <a:rPr lang="en-US" sz="1800" dirty="0" smtClean="0"/>
              <a:t>Depends on the state and the message</a:t>
            </a:r>
          </a:p>
          <a:p>
            <a:pPr marL="914400" lvl="2" indent="-457200"/>
            <a:r>
              <a:rPr lang="en-US" sz="1800" dirty="0" smtClean="0"/>
              <a:t>Could result in one side clearing the state machine</a:t>
            </a:r>
          </a:p>
          <a:p>
            <a:pPr marL="914400" lvl="2" indent="-457200"/>
            <a:r>
              <a:rPr lang="en-US" sz="1800" dirty="0" smtClean="0"/>
              <a:t>How does the other side recover and synchronize?</a:t>
            </a:r>
          </a:p>
          <a:p>
            <a:pPr marL="1143000" lvl="3" indent="-457200">
              <a:buNone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delivery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underlying reliable transport is not able to deliver the message</a:t>
            </a:r>
          </a:p>
          <a:p>
            <a:pPr lvl="1"/>
            <a:r>
              <a:rPr lang="en-US" dirty="0" smtClean="0"/>
              <a:t>Error notification by underlying transport layer</a:t>
            </a:r>
          </a:p>
          <a:p>
            <a:r>
              <a:rPr lang="en-US" dirty="0" smtClean="0"/>
              <a:t>Assumption</a:t>
            </a:r>
          </a:p>
          <a:p>
            <a:pPr lvl="1"/>
            <a:r>
              <a:rPr lang="en-US" dirty="0" smtClean="0"/>
              <a:t>Error code, if included, provides guidance on the option to pursue</a:t>
            </a:r>
          </a:p>
          <a:p>
            <a:r>
              <a:rPr lang="en-US" dirty="0" smtClean="0"/>
              <a:t>Options</a:t>
            </a:r>
          </a:p>
          <a:p>
            <a:pPr lvl="1"/>
            <a:r>
              <a:rPr lang="en-US" dirty="0" smtClean="0"/>
              <a:t>Retry for N number of tries, wait for T time each retry</a:t>
            </a:r>
          </a:p>
          <a:p>
            <a:pPr lvl="1"/>
            <a:r>
              <a:rPr lang="en-US" dirty="0" smtClean="0"/>
              <a:t>Generate an internal state machine event, and transition to a stable state</a:t>
            </a:r>
          </a:p>
          <a:p>
            <a:pPr lvl="1"/>
            <a:r>
              <a:rPr lang="en-US" dirty="0" smtClean="0"/>
              <a:t>Provider suggested cancel? (notification or explicit)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Reasons</a:t>
            </a:r>
          </a:p>
          <a:p>
            <a:pPr lvl="1"/>
            <a:r>
              <a:rPr lang="en-US" dirty="0" smtClean="0"/>
              <a:t>Data Plane failure</a:t>
            </a:r>
          </a:p>
          <a:p>
            <a:pPr lvl="2"/>
            <a:r>
              <a:rPr lang="en-US" dirty="0" smtClean="0"/>
              <a:t>Fiber cut, maintenance mode, router failure</a:t>
            </a:r>
          </a:p>
          <a:p>
            <a:r>
              <a:rPr lang="en-US" dirty="0" smtClean="0"/>
              <a:t>Duration of failure</a:t>
            </a:r>
          </a:p>
          <a:p>
            <a:pPr lvl="1"/>
            <a:r>
              <a:rPr lang="en-US" dirty="0" smtClean="0"/>
              <a:t>Transient</a:t>
            </a:r>
          </a:p>
          <a:p>
            <a:pPr lvl="1"/>
            <a:r>
              <a:rPr lang="en-US" dirty="0" smtClean="0"/>
              <a:t>Long-term</a:t>
            </a:r>
          </a:p>
          <a:p>
            <a:r>
              <a:rPr lang="en-US" dirty="0" smtClean="0"/>
              <a:t>Place of detection</a:t>
            </a:r>
          </a:p>
          <a:p>
            <a:pPr lvl="1"/>
            <a:r>
              <a:rPr lang="en-US" dirty="0" smtClean="0"/>
              <a:t>Intermediate NSA (PA/NRM combination)</a:t>
            </a:r>
          </a:p>
          <a:p>
            <a:pPr lvl="1"/>
            <a:r>
              <a:rPr lang="en-US" dirty="0" smtClean="0"/>
              <a:t>Originating/Destination RA (Application/end-node)</a:t>
            </a:r>
          </a:p>
          <a:p>
            <a:r>
              <a:rPr lang="en-US" dirty="0" smtClean="0"/>
              <a:t>Action</a:t>
            </a:r>
          </a:p>
          <a:p>
            <a:pPr lvl="1"/>
            <a:r>
              <a:rPr lang="en-US" dirty="0" smtClean="0"/>
              <a:t>Transition to the closest stable state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issues for NSI and Connection Services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1400" dirty="0" smtClean="0"/>
              <a:t>NSI Transport protocol selection/specification  [John </a:t>
            </a:r>
            <a:r>
              <a:rPr lang="en-US" sz="1400" dirty="0" err="1" smtClean="0"/>
              <a:t>Macauley</a:t>
            </a:r>
            <a:r>
              <a:rPr lang="en-US" sz="1400" dirty="0" smtClean="0"/>
              <a:t>, </a:t>
            </a:r>
          </a:p>
          <a:p>
            <a:pPr>
              <a:defRPr/>
            </a:pPr>
            <a:r>
              <a:rPr lang="en-US" sz="1400" dirty="0" smtClean="0"/>
              <a:t>Connection Service Protocol</a:t>
            </a:r>
          </a:p>
          <a:p>
            <a:pPr lvl="1">
              <a:defRPr/>
            </a:pPr>
            <a:r>
              <a:rPr lang="en-US" sz="1400" dirty="0" smtClean="0"/>
              <a:t>Different “services” supported</a:t>
            </a:r>
          </a:p>
          <a:p>
            <a:pPr lvl="2">
              <a:defRPr/>
            </a:pPr>
            <a:r>
              <a:rPr lang="en-US" sz="1400" dirty="0" smtClean="0"/>
              <a:t>On-demand, Scheduled, Auto-start, Manual-start etc.</a:t>
            </a:r>
          </a:p>
          <a:p>
            <a:pPr lvl="2">
              <a:defRPr/>
            </a:pPr>
            <a:r>
              <a:rPr lang="en-US" sz="1400" dirty="0" smtClean="0"/>
              <a:t>Behavior needs to be defined and agreed upon</a:t>
            </a:r>
          </a:p>
          <a:p>
            <a:pPr lvl="1">
              <a:defRPr/>
            </a:pPr>
            <a:r>
              <a:rPr lang="en-US" sz="1400" dirty="0" smtClean="0"/>
              <a:t>State machine</a:t>
            </a:r>
          </a:p>
          <a:p>
            <a:pPr lvl="2">
              <a:defRPr/>
            </a:pPr>
            <a:r>
              <a:rPr lang="en-US" sz="1400" dirty="0" smtClean="0"/>
              <a:t>RA to PA</a:t>
            </a:r>
          </a:p>
          <a:p>
            <a:pPr lvl="2">
              <a:defRPr/>
            </a:pPr>
            <a:r>
              <a:rPr lang="en-US" sz="1400" dirty="0" smtClean="0"/>
              <a:t>Service Tree processing</a:t>
            </a:r>
          </a:p>
          <a:p>
            <a:pPr lvl="1">
              <a:defRPr/>
            </a:pPr>
            <a:r>
              <a:rPr lang="en-US" sz="1400" dirty="0" smtClean="0"/>
              <a:t>Primitives and messaging</a:t>
            </a:r>
          </a:p>
          <a:p>
            <a:pPr lvl="1">
              <a:defRPr/>
            </a:pPr>
            <a:r>
              <a:rPr lang="en-US" sz="1400" dirty="0" smtClean="0"/>
              <a:t>Service Definitions</a:t>
            </a:r>
          </a:p>
          <a:p>
            <a:pPr lvl="1">
              <a:defRPr/>
            </a:pPr>
            <a:r>
              <a:rPr lang="en-US" sz="1400" dirty="0" smtClean="0"/>
              <a:t>STP details (and connection to topology)</a:t>
            </a:r>
          </a:p>
          <a:p>
            <a:pPr lvl="1">
              <a:defRPr/>
            </a:pPr>
            <a:r>
              <a:rPr lang="en-US" sz="1400" dirty="0" smtClean="0"/>
              <a:t>Error Handling</a:t>
            </a:r>
          </a:p>
          <a:p>
            <a:pPr lvl="1">
              <a:defRPr/>
            </a:pPr>
            <a:r>
              <a:rPr lang="en-US" sz="1400" dirty="0" smtClean="0"/>
              <a:t>Identifiers</a:t>
            </a:r>
          </a:p>
          <a:p>
            <a:pPr>
              <a:defRPr/>
            </a:pPr>
            <a:r>
              <a:rPr lang="en-US" sz="1400" dirty="0" smtClean="0"/>
              <a:t>Prototype implementation</a:t>
            </a:r>
          </a:p>
          <a:p>
            <a:pPr lvl="1">
              <a:defRPr/>
            </a:pPr>
            <a:r>
              <a:rPr lang="en-US" sz="1400" dirty="0" smtClean="0"/>
              <a:t>interoperability</a:t>
            </a:r>
          </a:p>
          <a:p>
            <a:endParaRPr lang="en-US" sz="1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358008"/>
            <a:ext cx="8229600" cy="71095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 Berkeley state machines</a:t>
            </a:r>
            <a:br>
              <a:rPr lang="en-US" altLang="ja-JP" dirty="0" smtClean="0"/>
            </a:br>
            <a:endParaRPr kumimoji="1" lang="ja-JP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3203848" y="1196752"/>
            <a:ext cx="2160240" cy="108012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203848" y="2636912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547664" y="4653136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716016" y="4653136"/>
            <a:ext cx="2304256" cy="20882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5940152" y="6309320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2195736" y="5805264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5" name="角丸四角形 24"/>
          <p:cNvSpPr/>
          <p:nvPr/>
        </p:nvSpPr>
        <p:spPr>
          <a:xfrm>
            <a:off x="3779912" y="126876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UR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779912" y="3212976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940152" y="5949280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2195736" y="5445224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292080" y="522920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7" name="直線コネクタ 36"/>
          <p:cNvCxnSpPr>
            <a:stCxn id="25" idx="2"/>
            <a:endCxn id="26" idx="0"/>
          </p:cNvCxnSpPr>
          <p:nvPr/>
        </p:nvCxnSpPr>
        <p:spPr>
          <a:xfrm rot="5400000">
            <a:off x="3527884" y="2456892"/>
            <a:ext cx="151216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26" idx="2"/>
            <a:endCxn id="29" idx="0"/>
          </p:cNvCxnSpPr>
          <p:nvPr/>
        </p:nvCxnSpPr>
        <p:spPr>
          <a:xfrm rot="5400000">
            <a:off x="2555776" y="3717032"/>
            <a:ext cx="1800200" cy="16561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26" idx="2"/>
            <a:endCxn id="30" idx="0"/>
          </p:cNvCxnSpPr>
          <p:nvPr/>
        </p:nvCxnSpPr>
        <p:spPr>
          <a:xfrm rot="16200000" flipH="1">
            <a:off x="4247964" y="3681028"/>
            <a:ext cx="1584176" cy="151216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30" idx="2"/>
          </p:cNvCxnSpPr>
          <p:nvPr/>
        </p:nvCxnSpPr>
        <p:spPr>
          <a:xfrm rot="5400000">
            <a:off x="5004048" y="6021288"/>
            <a:ext cx="1152128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コンテンツ プレースホルダ 31"/>
          <p:cNvSpPr txBox="1">
            <a:spLocks/>
          </p:cNvSpPr>
          <p:nvPr/>
        </p:nvSpPr>
        <p:spPr>
          <a:xfrm>
            <a:off x="457200" y="44624"/>
            <a:ext cx="8229600" cy="108012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sz="2800" dirty="0" smtClean="0"/>
              <a:t>If we do not introduce PA/RA state machines, UR, AG, UP are modeled to directly send/receive NSI messages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5" name="直線コネクタ 44"/>
          <p:cNvCxnSpPr>
            <a:stCxn id="30" idx="2"/>
            <a:endCxn id="28" idx="0"/>
          </p:cNvCxnSpPr>
          <p:nvPr/>
        </p:nvCxnSpPr>
        <p:spPr>
          <a:xfrm rot="16200000" flipH="1">
            <a:off x="5940152" y="5517232"/>
            <a:ext cx="288032" cy="576064"/>
          </a:xfrm>
          <a:prstGeom prst="line">
            <a:avLst/>
          </a:prstGeom>
          <a:ln w="571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179512" y="11247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2411760" y="11247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Scheduled</a:t>
            </a:r>
            <a:endParaRPr kumimoji="1" lang="ja-JP" altLang="en-US" sz="1600" dirty="0"/>
          </a:p>
        </p:txBody>
      </p:sp>
      <p:sp>
        <p:nvSpPr>
          <p:cNvPr id="16" name="円/楕円 15"/>
          <p:cNvSpPr/>
          <p:nvPr/>
        </p:nvSpPr>
        <p:spPr>
          <a:xfrm>
            <a:off x="4067944" y="2348880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Idle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2348880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292080" y="11247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Auto</a:t>
            </a:r>
          </a:p>
          <a:p>
            <a:pPr algn="ctr"/>
            <a:r>
              <a:rPr lang="en-US" altLang="ja-JP" sz="1600" dirty="0" smtClean="0"/>
              <a:t>Start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4067944" y="3789040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043608" y="1556792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stCxn id="15" idx="5"/>
            <a:endCxn id="16" idx="1"/>
          </p:cNvCxnSpPr>
          <p:nvPr/>
        </p:nvCxnSpPr>
        <p:spPr>
          <a:xfrm rot="16200000" flipH="1">
            <a:off x="3365336" y="1646272"/>
            <a:ext cx="613128" cy="10451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16" idx="4"/>
            <a:endCxn id="19" idx="0"/>
          </p:cNvCxnSpPr>
          <p:nvPr/>
        </p:nvCxnSpPr>
        <p:spPr>
          <a:xfrm rot="5400000">
            <a:off x="4211960" y="3501008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曲線コネクタ 40"/>
          <p:cNvCxnSpPr>
            <a:stCxn id="16" idx="7"/>
            <a:endCxn id="17" idx="1"/>
          </p:cNvCxnSpPr>
          <p:nvPr/>
        </p:nvCxnSpPr>
        <p:spPr>
          <a:xfrm rot="5400000" flipH="1" flipV="1">
            <a:off x="6516216" y="764704"/>
            <a:ext cx="1588" cy="3421440"/>
          </a:xfrm>
          <a:prstGeom prst="curvedConnector3">
            <a:avLst>
              <a:gd name="adj1" fmla="val 2236423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曲線コネクタ 42"/>
          <p:cNvCxnSpPr>
            <a:stCxn id="17" idx="3"/>
            <a:endCxn id="16" idx="5"/>
          </p:cNvCxnSpPr>
          <p:nvPr/>
        </p:nvCxnSpPr>
        <p:spPr>
          <a:xfrm rot="5400000">
            <a:off x="6516216" y="1375712"/>
            <a:ext cx="1588" cy="3421440"/>
          </a:xfrm>
          <a:prstGeom prst="curvedConnector3">
            <a:avLst>
              <a:gd name="adj1" fmla="val 2236423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6228184" y="1916832"/>
            <a:ext cx="1008112" cy="3600400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6"/>
            <a:endCxn id="18" idx="2"/>
          </p:cNvCxnSpPr>
          <p:nvPr/>
        </p:nvCxnSpPr>
        <p:spPr>
          <a:xfrm>
            <a:off x="3275856" y="1556792"/>
            <a:ext cx="2016224" cy="158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156176" y="1556792"/>
            <a:ext cx="2376264" cy="79208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58"/>
          <p:cNvGrpSpPr/>
          <p:nvPr/>
        </p:nvGrpSpPr>
        <p:grpSpPr>
          <a:xfrm>
            <a:off x="3419872" y="1052736"/>
            <a:ext cx="1584176" cy="432048"/>
            <a:chOff x="3851920" y="476672"/>
            <a:chExt cx="1440160" cy="432048"/>
          </a:xfrm>
        </p:grpSpPr>
        <p:sp>
          <p:nvSpPr>
            <p:cNvPr id="60" name="正方形/長方形 5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" name="グループ化 64"/>
          <p:cNvGrpSpPr/>
          <p:nvPr/>
        </p:nvGrpSpPr>
        <p:grpSpPr>
          <a:xfrm>
            <a:off x="6804248" y="980728"/>
            <a:ext cx="1944216" cy="648072"/>
            <a:chOff x="3851920" y="476672"/>
            <a:chExt cx="1440160" cy="555490"/>
          </a:xfrm>
        </p:grpSpPr>
        <p:sp>
          <p:nvSpPr>
            <p:cNvPr id="66" name="正方形/長方形 6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start_time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851920" y="692696"/>
              <a:ext cx="1440160" cy="33946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(provision) </a:t>
              </a:r>
            </a:p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" name="グループ化 67"/>
          <p:cNvGrpSpPr/>
          <p:nvPr/>
        </p:nvGrpSpPr>
        <p:grpSpPr>
          <a:xfrm>
            <a:off x="5148064" y="2276872"/>
            <a:ext cx="2808312" cy="432048"/>
            <a:chOff x="3851920" y="476672"/>
            <a:chExt cx="1440160" cy="432048"/>
          </a:xfrm>
        </p:grpSpPr>
        <p:sp>
          <p:nvSpPr>
            <p:cNvPr id="69" name="正方形/長方形 6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(provision) 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70"/>
          <p:cNvGrpSpPr/>
          <p:nvPr/>
        </p:nvGrpSpPr>
        <p:grpSpPr>
          <a:xfrm>
            <a:off x="899592" y="764704"/>
            <a:ext cx="1584176" cy="576064"/>
            <a:chOff x="3851920" y="332656"/>
            <a:chExt cx="1440160" cy="576064"/>
          </a:xfrm>
        </p:grpSpPr>
        <p:sp>
          <p:nvSpPr>
            <p:cNvPr id="72" name="正方形/長方形 71"/>
            <p:cNvSpPr/>
            <p:nvPr/>
          </p:nvSpPr>
          <p:spPr>
            <a:xfrm>
              <a:off x="3851920" y="332656"/>
              <a:ext cx="1440160" cy="36004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(reservation ok)</a:t>
              </a:r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rsv.ok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85"/>
          <p:cNvGrpSpPr/>
          <p:nvPr/>
        </p:nvGrpSpPr>
        <p:grpSpPr>
          <a:xfrm>
            <a:off x="5148064" y="2852936"/>
            <a:ext cx="2808312" cy="432048"/>
            <a:chOff x="3851920" y="476672"/>
            <a:chExt cx="1440160" cy="432048"/>
          </a:xfrm>
        </p:grpSpPr>
        <p:sp>
          <p:nvSpPr>
            <p:cNvPr id="87" name="正方形/長方形 8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(release) 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91"/>
          <p:cNvGrpSpPr/>
          <p:nvPr/>
        </p:nvGrpSpPr>
        <p:grpSpPr>
          <a:xfrm>
            <a:off x="2627784" y="2132856"/>
            <a:ext cx="1152128" cy="432048"/>
            <a:chOff x="3851920" y="476672"/>
            <a:chExt cx="1440160" cy="432048"/>
          </a:xfrm>
        </p:grpSpPr>
        <p:sp>
          <p:nvSpPr>
            <p:cNvPr id="93" name="正方形/長方形 9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start_time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94"/>
          <p:cNvGrpSpPr/>
          <p:nvPr/>
        </p:nvGrpSpPr>
        <p:grpSpPr>
          <a:xfrm>
            <a:off x="4572000" y="3356992"/>
            <a:ext cx="1008112" cy="432048"/>
            <a:chOff x="3851920" y="476672"/>
            <a:chExt cx="1440160" cy="432048"/>
          </a:xfrm>
        </p:grpSpPr>
        <p:sp>
          <p:nvSpPr>
            <p:cNvPr id="96" name="正方形/長方形 9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end_time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(cancel)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61"/>
          <p:cNvGrpSpPr/>
          <p:nvPr/>
        </p:nvGrpSpPr>
        <p:grpSpPr>
          <a:xfrm>
            <a:off x="611560" y="5013176"/>
            <a:ext cx="1080120" cy="432048"/>
            <a:chOff x="3851920" y="476672"/>
            <a:chExt cx="1440160" cy="432048"/>
          </a:xfrm>
        </p:grpSpPr>
        <p:sp>
          <p:nvSpPr>
            <p:cNvPr id="99" name="正方形/長方形 9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01" name="正方形/長方形 100"/>
          <p:cNvSpPr/>
          <p:nvPr/>
        </p:nvSpPr>
        <p:spPr>
          <a:xfrm>
            <a:off x="2123728" y="4951911"/>
            <a:ext cx="6336704" cy="118494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an NSI message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reserve,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provision,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release,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cncl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cancel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rq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request, 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cf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confirm,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gr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granted,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ng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not granted</a:t>
            </a:r>
          </a:p>
          <a:p>
            <a:r>
              <a:rPr lang="en-US" altLang="ja-JP" sz="1100" i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(event): internal event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,: “all” condition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655713" y="188640"/>
            <a:ext cx="5762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 smtClean="0"/>
              <a:t>Sample Ultimate Provider </a:t>
            </a:r>
            <a:r>
              <a:rPr lang="en-US" altLang="ja-JP" sz="2400" dirty="0" smtClean="0"/>
              <a:t>with NSI messages</a:t>
            </a:r>
            <a:endParaRPr kumimoji="1" lang="ja-JP" altLang="en-US" sz="2400" dirty="0"/>
          </a:p>
        </p:txBody>
      </p:sp>
      <p:grpSp>
        <p:nvGrpSpPr>
          <p:cNvPr id="11" name="グループ化 70"/>
          <p:cNvGrpSpPr/>
          <p:nvPr/>
        </p:nvGrpSpPr>
        <p:grpSpPr>
          <a:xfrm>
            <a:off x="467544" y="2348880"/>
            <a:ext cx="1584176" cy="576064"/>
            <a:chOff x="3851920" y="332656"/>
            <a:chExt cx="1440160" cy="576064"/>
          </a:xfrm>
        </p:grpSpPr>
        <p:sp>
          <p:nvSpPr>
            <p:cNvPr id="58" name="正方形/長方形 57"/>
            <p:cNvSpPr/>
            <p:nvPr/>
          </p:nvSpPr>
          <p:spPr>
            <a:xfrm>
              <a:off x="3851920" y="332656"/>
              <a:ext cx="1440160" cy="36004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(reservation 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ng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&lt;rsv.ng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2" name="グループ化 94"/>
          <p:cNvGrpSpPr/>
          <p:nvPr/>
        </p:nvGrpSpPr>
        <p:grpSpPr>
          <a:xfrm>
            <a:off x="6156176" y="4077072"/>
            <a:ext cx="2448272" cy="432048"/>
            <a:chOff x="3851920" y="476672"/>
            <a:chExt cx="1440160" cy="432048"/>
          </a:xfrm>
        </p:grpSpPr>
        <p:sp>
          <p:nvSpPr>
            <p:cNvPr id="63" name="正方形/長方形 6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end_time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(release) (cancel)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16" name="直線矢印コネクタ 115"/>
          <p:cNvCxnSpPr>
            <a:stCxn id="9" idx="5"/>
            <a:endCxn id="19" idx="1"/>
          </p:cNvCxnSpPr>
          <p:nvPr/>
        </p:nvCxnSpPr>
        <p:spPr>
          <a:xfrm rot="16200000" flipH="1">
            <a:off x="1529132" y="1250228"/>
            <a:ext cx="2053288" cy="32774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グループ化 67"/>
          <p:cNvGrpSpPr/>
          <p:nvPr/>
        </p:nvGrpSpPr>
        <p:grpSpPr>
          <a:xfrm flipH="1">
            <a:off x="1619672" y="3717032"/>
            <a:ext cx="2232248" cy="432048"/>
            <a:chOff x="3851920" y="476672"/>
            <a:chExt cx="1440160" cy="432048"/>
          </a:xfrm>
        </p:grpSpPr>
        <p:sp>
          <p:nvSpPr>
            <p:cNvPr id="124" name="正方形/長方形 123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endParaRPr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(cancel</a:t>
              </a:r>
              <a:r>
                <a:rPr kumimoji="1"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) </a:t>
              </a:r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26" name="円/楕円 125"/>
          <p:cNvSpPr/>
          <p:nvPr/>
        </p:nvSpPr>
        <p:spPr>
          <a:xfrm>
            <a:off x="683568" y="3789040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cxnSp>
        <p:nvCxnSpPr>
          <p:cNvPr id="128" name="直線矢印コネクタ 127"/>
          <p:cNvCxnSpPr>
            <a:stCxn id="126" idx="6"/>
            <a:endCxn id="19" idx="2"/>
          </p:cNvCxnSpPr>
          <p:nvPr/>
        </p:nvCxnSpPr>
        <p:spPr>
          <a:xfrm>
            <a:off x="1547664" y="4221088"/>
            <a:ext cx="252028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角丸四角形 55"/>
          <p:cNvSpPr/>
          <p:nvPr/>
        </p:nvSpPr>
        <p:spPr>
          <a:xfrm>
            <a:off x="2339752" y="3933056"/>
            <a:ext cx="1512168" cy="216024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267744" y="414908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018"/>
            <a:ext cx="7099300" cy="1143000"/>
          </a:xfrm>
        </p:spPr>
        <p:txBody>
          <a:bodyPr/>
          <a:lstStyle/>
          <a:p>
            <a:r>
              <a:rPr lang="en-US" dirty="0" smtClean="0"/>
              <a:t>Connection Service </a:t>
            </a:r>
            <a:br>
              <a:rPr lang="en-US" dirty="0" smtClean="0"/>
            </a:br>
            <a:r>
              <a:rPr lang="en-US" dirty="0" smtClean="0"/>
              <a:t>Message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r>
              <a:rPr lang="en-US" sz="1800" dirty="0" smtClean="0"/>
              <a:t>Reserve</a:t>
            </a:r>
          </a:p>
          <a:p>
            <a:pPr lvl="1"/>
            <a:r>
              <a:rPr lang="en-US" sz="1800" dirty="0" smtClean="0"/>
              <a:t>Request:</a:t>
            </a:r>
          </a:p>
          <a:p>
            <a:pPr lvl="2"/>
            <a:r>
              <a:rPr lang="en-US" sz="1800" dirty="0" smtClean="0"/>
              <a:t>Direction: RA </a:t>
            </a:r>
            <a:r>
              <a:rPr lang="en-US" sz="1800" dirty="0" err="1" smtClean="0">
                <a:sym typeface="Wingdings"/>
              </a:rPr>
              <a:t></a:t>
            </a:r>
            <a:r>
              <a:rPr lang="en-US" sz="1800" dirty="0" smtClean="0">
                <a:sym typeface="Wingdings"/>
              </a:rPr>
              <a:t> PA</a:t>
            </a:r>
          </a:p>
          <a:p>
            <a:pPr lvl="2"/>
            <a:r>
              <a:rPr lang="en-US" sz="1800" dirty="0" smtClean="0"/>
              <a:t>Purpose: Make a request to reserve network resources for a connection between two </a:t>
            </a:r>
            <a:r>
              <a:rPr lang="en-US" sz="1800" dirty="0" err="1" smtClean="0"/>
              <a:t>STP’s</a:t>
            </a:r>
            <a:r>
              <a:rPr lang="en-US" sz="1800" dirty="0" smtClean="0"/>
              <a:t> constrained by a certain service parameters</a:t>
            </a:r>
          </a:p>
          <a:p>
            <a:pPr lvl="1"/>
            <a:r>
              <a:rPr lang="en-US" sz="1800" dirty="0" smtClean="0"/>
              <a:t>Response: Direction: PA </a:t>
            </a:r>
            <a:r>
              <a:rPr lang="en-US" sz="1800" dirty="0" err="1" smtClean="0">
                <a:sym typeface="Wingdings"/>
              </a:rPr>
              <a:t></a:t>
            </a:r>
            <a:r>
              <a:rPr lang="en-US" sz="1800" dirty="0" smtClean="0">
                <a:sym typeface="Wingdings"/>
              </a:rPr>
              <a:t> RA</a:t>
            </a:r>
            <a:endParaRPr lang="en-US" sz="1800" dirty="0" smtClean="0"/>
          </a:p>
          <a:p>
            <a:pPr lvl="2"/>
            <a:r>
              <a:rPr lang="en-US" sz="1800" dirty="0" smtClean="0"/>
              <a:t>Confirmed</a:t>
            </a:r>
            <a:endParaRPr lang="en-US" sz="1800" dirty="0" smtClean="0">
              <a:sym typeface="Wingdings"/>
            </a:endParaRPr>
          </a:p>
          <a:p>
            <a:pPr lvl="3"/>
            <a:r>
              <a:rPr lang="en-US" sz="1800" dirty="0" smtClean="0">
                <a:sym typeface="Wingdings"/>
              </a:rPr>
              <a:t>Purpose: The request to reserve the resources has been granted [includes segmentation]</a:t>
            </a:r>
          </a:p>
          <a:p>
            <a:pPr lvl="3"/>
            <a:r>
              <a:rPr lang="en-US" sz="1800" dirty="0" smtClean="0">
                <a:sym typeface="Wingdings"/>
              </a:rPr>
              <a:t>All children </a:t>
            </a:r>
          </a:p>
          <a:p>
            <a:pPr lvl="2"/>
            <a:r>
              <a:rPr lang="en-US" sz="1800" dirty="0" smtClean="0">
                <a:sym typeface="Wingdings"/>
              </a:rPr>
              <a:t>Failed</a:t>
            </a:r>
          </a:p>
          <a:p>
            <a:pPr lvl="3"/>
            <a:r>
              <a:rPr lang="en-US" sz="1800" dirty="0" smtClean="0">
                <a:sym typeface="Wingdings"/>
              </a:rPr>
              <a:t>Purpose: The request to reserve the resources could not meet the requested service parameters, may include error reason</a:t>
            </a:r>
          </a:p>
          <a:p>
            <a:pPr lvl="3"/>
            <a:r>
              <a:rPr lang="en-US" sz="1800" dirty="0" smtClean="0">
                <a:sym typeface="Wingdings"/>
              </a:rPr>
              <a:t>Means there are no residual children reservations anywhere in the system</a:t>
            </a:r>
            <a:endParaRPr lang="en-US" sz="1800" dirty="0" smtClean="0"/>
          </a:p>
          <a:p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323528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600" dirty="0" smtClean="0"/>
              <a:t>Reserving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3491880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Reserved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796136" y="76470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Provisioning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5796136" y="29249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Releasing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187624" y="2276872"/>
            <a:ext cx="230425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272300" y="2096852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4535996" y="584684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3923928" y="2708920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660232" y="1196752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円/楕円 85"/>
          <p:cNvSpPr/>
          <p:nvPr/>
        </p:nvSpPr>
        <p:spPr>
          <a:xfrm>
            <a:off x="323528" y="40466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cxnSp>
        <p:nvCxnSpPr>
          <p:cNvPr id="89" name="直線矢印コネクタ 88"/>
          <p:cNvCxnSpPr>
            <a:stCxn id="86" idx="4"/>
            <a:endCxn id="9" idx="0"/>
          </p:cNvCxnSpPr>
          <p:nvPr/>
        </p:nvCxnSpPr>
        <p:spPr>
          <a:xfrm rot="5400000">
            <a:off x="467544" y="1556792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67"/>
          <p:cNvGrpSpPr/>
          <p:nvPr/>
        </p:nvGrpSpPr>
        <p:grpSpPr>
          <a:xfrm>
            <a:off x="3635896" y="4149080"/>
            <a:ext cx="1296144" cy="432048"/>
            <a:chOff x="3851920" y="476672"/>
            <a:chExt cx="1440160" cy="432048"/>
          </a:xfrm>
        </p:grpSpPr>
        <p:sp>
          <p:nvSpPr>
            <p:cNvPr id="116" name="正方形/長方形 11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" name="グループ化 85"/>
          <p:cNvGrpSpPr/>
          <p:nvPr/>
        </p:nvGrpSpPr>
        <p:grpSpPr>
          <a:xfrm>
            <a:off x="1187624" y="4149080"/>
            <a:ext cx="1512168" cy="432048"/>
            <a:chOff x="3851920" y="476672"/>
            <a:chExt cx="1440160" cy="432048"/>
          </a:xfrm>
        </p:grpSpPr>
        <p:sp>
          <p:nvSpPr>
            <p:cNvPr id="122" name="正方形/長方形 12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&lt;cncl.cf*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&lt;cncl.cf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37" name="直線矢印コネクタ 136"/>
          <p:cNvCxnSpPr>
            <a:stCxn id="9" idx="5"/>
            <a:endCxn id="92" idx="7"/>
          </p:cNvCxnSpPr>
          <p:nvPr/>
        </p:nvCxnSpPr>
        <p:spPr>
          <a:xfrm rot="16200000" flipH="1">
            <a:off x="1349112" y="2294344"/>
            <a:ext cx="1189192" cy="17652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円/楕円 106"/>
          <p:cNvSpPr/>
          <p:nvPr/>
        </p:nvSpPr>
        <p:spPr>
          <a:xfrm flipH="1">
            <a:off x="323528" y="36450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187624" y="4077072"/>
            <a:ext cx="151216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4932040" y="3645024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sp>
        <p:nvSpPr>
          <p:cNvPr id="92" name="円/楕円 91"/>
          <p:cNvSpPr/>
          <p:nvPr/>
        </p:nvSpPr>
        <p:spPr>
          <a:xfrm flipH="1">
            <a:off x="2699792" y="36450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Canceling</a:t>
            </a:r>
            <a:endParaRPr kumimoji="1" lang="ja-JP" altLang="en-US" sz="1600" dirty="0"/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563888" y="4077072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58"/>
          <p:cNvGrpSpPr/>
          <p:nvPr/>
        </p:nvGrpSpPr>
        <p:grpSpPr>
          <a:xfrm>
            <a:off x="4283968" y="1484784"/>
            <a:ext cx="1728192" cy="432048"/>
            <a:chOff x="3851920" y="476672"/>
            <a:chExt cx="1440160" cy="432048"/>
          </a:xfrm>
        </p:grpSpPr>
        <p:sp>
          <p:nvSpPr>
            <p:cNvPr id="59" name="正方形/長方形 5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64"/>
          <p:cNvGrpSpPr/>
          <p:nvPr/>
        </p:nvGrpSpPr>
        <p:grpSpPr>
          <a:xfrm>
            <a:off x="6588224" y="1484784"/>
            <a:ext cx="1944216" cy="432048"/>
            <a:chOff x="3851920" y="476672"/>
            <a:chExt cx="1440160" cy="432048"/>
          </a:xfrm>
        </p:grpSpPr>
        <p:sp>
          <p:nvSpPr>
            <p:cNvPr id="68" name="正方形/長方形 67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85"/>
          <p:cNvGrpSpPr/>
          <p:nvPr/>
        </p:nvGrpSpPr>
        <p:grpSpPr>
          <a:xfrm>
            <a:off x="4283968" y="2636912"/>
            <a:ext cx="1728192" cy="432048"/>
            <a:chOff x="3851920" y="476672"/>
            <a:chExt cx="1440160" cy="432048"/>
          </a:xfrm>
        </p:grpSpPr>
        <p:sp>
          <p:nvSpPr>
            <p:cNvPr id="71" name="正方形/長方形 7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&lt;rel.cf*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&lt;rel.cf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88"/>
          <p:cNvGrpSpPr/>
          <p:nvPr/>
        </p:nvGrpSpPr>
        <p:grpSpPr>
          <a:xfrm>
            <a:off x="6660232" y="2636912"/>
            <a:ext cx="1512168" cy="432048"/>
            <a:chOff x="3851920" y="476672"/>
            <a:chExt cx="1440160" cy="432048"/>
          </a:xfrm>
        </p:grpSpPr>
        <p:sp>
          <p:nvSpPr>
            <p:cNvPr id="77" name="正方形/長方形 7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70"/>
          <p:cNvGrpSpPr/>
          <p:nvPr/>
        </p:nvGrpSpPr>
        <p:grpSpPr>
          <a:xfrm>
            <a:off x="1259632" y="1772816"/>
            <a:ext cx="1728192" cy="432048"/>
            <a:chOff x="3851920" y="476672"/>
            <a:chExt cx="1440160" cy="432048"/>
          </a:xfrm>
        </p:grpSpPr>
        <p:sp>
          <p:nvSpPr>
            <p:cNvPr id="112" name="正方形/長方形 11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&lt;rsv.cf*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79"/>
          <p:cNvGrpSpPr/>
          <p:nvPr/>
        </p:nvGrpSpPr>
        <p:grpSpPr>
          <a:xfrm>
            <a:off x="611560" y="2852936"/>
            <a:ext cx="1296144" cy="648072"/>
            <a:chOff x="3851920" y="476672"/>
            <a:chExt cx="1440160" cy="648072"/>
          </a:xfrm>
        </p:grpSpPr>
        <p:sp>
          <p:nvSpPr>
            <p:cNvPr id="115" name="正方形/長方形 114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&lt;rsv.ng&amp;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3851920" y="692696"/>
              <a:ext cx="1440160" cy="43204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&lt;rsv.ng</a:t>
              </a:r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</a:p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kumimoji="1"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1" name="グループ化 82"/>
          <p:cNvGrpSpPr/>
          <p:nvPr/>
        </p:nvGrpSpPr>
        <p:grpSpPr>
          <a:xfrm>
            <a:off x="1115616" y="1124744"/>
            <a:ext cx="1872208" cy="432048"/>
            <a:chOff x="3851920" y="476672"/>
            <a:chExt cx="1440160" cy="432048"/>
          </a:xfrm>
        </p:grpSpPr>
        <p:sp>
          <p:nvSpPr>
            <p:cNvPr id="121" name="正方形/長方形 12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29" name="テキスト ボックス 128"/>
          <p:cNvSpPr txBox="1"/>
          <p:nvPr/>
        </p:nvSpPr>
        <p:spPr>
          <a:xfrm>
            <a:off x="1478698" y="188640"/>
            <a:ext cx="6116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/>
              <a:t>Sample Aggregator</a:t>
            </a:r>
            <a:r>
              <a:rPr kumimoji="1" lang="en-US" altLang="ja-JP" sz="2400" dirty="0" smtClean="0"/>
              <a:t>  function with NSI messages</a:t>
            </a:r>
            <a:endParaRPr kumimoji="1" lang="ja-JP" altLang="en-US" sz="2400" dirty="0"/>
          </a:p>
        </p:txBody>
      </p:sp>
      <p:grpSp>
        <p:nvGrpSpPr>
          <p:cNvPr id="12" name="グループ化 61"/>
          <p:cNvGrpSpPr/>
          <p:nvPr/>
        </p:nvGrpSpPr>
        <p:grpSpPr>
          <a:xfrm>
            <a:off x="611560" y="5013176"/>
            <a:ext cx="1080120" cy="432048"/>
            <a:chOff x="3851920" y="476672"/>
            <a:chExt cx="1440160" cy="432048"/>
          </a:xfrm>
        </p:grpSpPr>
        <p:sp>
          <p:nvSpPr>
            <p:cNvPr id="131" name="正方形/長方形 13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33" name="正方形/長方形 132"/>
          <p:cNvSpPr/>
          <p:nvPr/>
        </p:nvSpPr>
        <p:spPr>
          <a:xfrm>
            <a:off x="2123728" y="4951911"/>
            <a:ext cx="6336704" cy="169277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an NSI message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reserve,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provision,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release,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cncl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cancel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rq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request, 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cf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confirm,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gr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granted,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ng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not granted</a:t>
            </a:r>
          </a:p>
          <a:p>
            <a:r>
              <a:rPr kumimoji="1"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*: for input, receive from all children</a:t>
            </a:r>
          </a:p>
          <a:p>
            <a:r>
              <a:rPr lang="en-US" altLang="ja-JP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for output, send to all children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&amp;: received one or more rcv.ng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Note: here, downstream agent is assumed to return cncl.cf </a:t>
            </a:r>
            <a:r>
              <a:rPr lang="en-US" altLang="ja-JP" sz="11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(or ignore </a:t>
            </a:r>
            <a:r>
              <a:rPr lang="en-US" altLang="ja-JP" sz="1100" dirty="0" err="1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cncl.rq</a:t>
            </a:r>
            <a:r>
              <a:rPr lang="en-US" altLang="ja-JP" sz="11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 for the orange case)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 there is no corresponding reservation. </a:t>
            </a:r>
          </a:p>
        </p:txBody>
      </p:sp>
      <p:sp>
        <p:nvSpPr>
          <p:cNvPr id="60" name="角丸四角形 59"/>
          <p:cNvSpPr/>
          <p:nvPr/>
        </p:nvSpPr>
        <p:spPr>
          <a:xfrm>
            <a:off x="1187624" y="3573016"/>
            <a:ext cx="2448272" cy="1224136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411760" y="3212976"/>
            <a:ext cx="1618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358008"/>
            <a:ext cx="8229600" cy="71095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Combination of Arlington and Berkeley</a:t>
            </a:r>
            <a:br>
              <a:rPr lang="en-US" altLang="ja-JP" dirty="0" smtClean="0"/>
            </a:br>
            <a:r>
              <a:rPr lang="en-US" altLang="ja-JP" dirty="0" smtClean="0"/>
              <a:t>state machines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3203848" y="1196752"/>
            <a:ext cx="2160240" cy="108012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203848" y="2636912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347864" y="3789040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3779912" y="2708920"/>
            <a:ext cx="1008112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4355976" y="3789040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3815916" y="1844824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1547664" y="4653136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159732" y="4725144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4716016" y="4653136"/>
            <a:ext cx="2304256" cy="20882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860032" y="6309320"/>
            <a:ext cx="1008112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5364088" y="4725144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3" name="角丸四角形 22"/>
          <p:cNvSpPr/>
          <p:nvPr/>
        </p:nvSpPr>
        <p:spPr>
          <a:xfrm>
            <a:off x="5940152" y="6309320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2195736" y="5805264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5" name="角丸四角形 24"/>
          <p:cNvSpPr/>
          <p:nvPr/>
        </p:nvSpPr>
        <p:spPr>
          <a:xfrm>
            <a:off x="3779912" y="126876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UR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779912" y="3212976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940152" y="5949280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2195736" y="5445224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292080" y="522920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線コネクタ 26"/>
          <p:cNvCxnSpPr>
            <a:stCxn id="26" idx="2"/>
            <a:endCxn id="10" idx="0"/>
          </p:cNvCxnSpPr>
          <p:nvPr/>
        </p:nvCxnSpPr>
        <p:spPr>
          <a:xfrm rot="5400000">
            <a:off x="3977934" y="3483006"/>
            <a:ext cx="144016" cy="46805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26" idx="2"/>
            <a:endCxn id="12" idx="0"/>
          </p:cNvCxnSpPr>
          <p:nvPr/>
        </p:nvCxnSpPr>
        <p:spPr>
          <a:xfrm rot="16200000" flipH="1">
            <a:off x="4481990" y="3447002"/>
            <a:ext cx="144016" cy="54006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>
            <a:stCxn id="11" idx="2"/>
            <a:endCxn id="26" idx="0"/>
          </p:cNvCxnSpPr>
          <p:nvPr/>
        </p:nvCxnSpPr>
        <p:spPr>
          <a:xfrm rot="5400000">
            <a:off x="4211960" y="3140968"/>
            <a:ext cx="14401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13" idx="2"/>
            <a:endCxn id="11" idx="0"/>
          </p:cNvCxnSpPr>
          <p:nvPr/>
        </p:nvCxnSpPr>
        <p:spPr>
          <a:xfrm rot="5400000">
            <a:off x="4031940" y="2456892"/>
            <a:ext cx="50405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10" idx="2"/>
            <a:endCxn id="17" idx="0"/>
          </p:cNvCxnSpPr>
          <p:nvPr/>
        </p:nvCxnSpPr>
        <p:spPr>
          <a:xfrm rot="5400000">
            <a:off x="2933818" y="3843046"/>
            <a:ext cx="576064" cy="11881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12" idx="2"/>
            <a:endCxn id="21" idx="0"/>
          </p:cNvCxnSpPr>
          <p:nvPr/>
        </p:nvCxnSpPr>
        <p:spPr>
          <a:xfrm rot="16200000" flipH="1">
            <a:off x="5040052" y="3933056"/>
            <a:ext cx="576064" cy="10081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rot="5400000">
            <a:off x="2447764" y="5265204"/>
            <a:ext cx="36004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endCxn id="30" idx="0"/>
          </p:cNvCxnSpPr>
          <p:nvPr/>
        </p:nvCxnSpPr>
        <p:spPr>
          <a:xfrm rot="5400000">
            <a:off x="5724128" y="5157192"/>
            <a:ext cx="14401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>
            <a:stCxn id="30" idx="2"/>
            <a:endCxn id="28" idx="0"/>
          </p:cNvCxnSpPr>
          <p:nvPr/>
        </p:nvCxnSpPr>
        <p:spPr>
          <a:xfrm rot="16200000" flipH="1">
            <a:off x="5940152" y="5517232"/>
            <a:ext cx="288032" cy="57606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>
            <a:stCxn id="30" idx="2"/>
            <a:endCxn id="20" idx="0"/>
          </p:cNvCxnSpPr>
          <p:nvPr/>
        </p:nvCxnSpPr>
        <p:spPr>
          <a:xfrm rot="5400000">
            <a:off x="5256076" y="5769260"/>
            <a:ext cx="648072" cy="43204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20" idx="2"/>
          </p:cNvCxnSpPr>
          <p:nvPr/>
        </p:nvCxnSpPr>
        <p:spPr>
          <a:xfrm rot="5400000">
            <a:off x="5292080" y="6741368"/>
            <a:ext cx="14401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rot="5400000">
            <a:off x="4211960" y="1772816"/>
            <a:ext cx="14401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コンテンツ プレースホルダ 31"/>
          <p:cNvSpPr txBox="1">
            <a:spLocks/>
          </p:cNvSpPr>
          <p:nvPr/>
        </p:nvSpPr>
        <p:spPr>
          <a:xfrm>
            <a:off x="457200" y="44624"/>
            <a:ext cx="8229600" cy="108012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 NS with Ultimate Requester(UR),</a:t>
            </a:r>
            <a:r>
              <a:rPr kumimoji="1" lang="en-US" altLang="ja-JP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Ultimate Provider(UP) and Aggregator (AG)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179512" y="11247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2411760" y="11247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Scheduled</a:t>
            </a:r>
            <a:endParaRPr kumimoji="1" lang="ja-JP" altLang="en-US" sz="1600" dirty="0"/>
          </a:p>
        </p:txBody>
      </p:sp>
      <p:sp>
        <p:nvSpPr>
          <p:cNvPr id="16" name="円/楕円 15"/>
          <p:cNvSpPr/>
          <p:nvPr/>
        </p:nvSpPr>
        <p:spPr>
          <a:xfrm>
            <a:off x="4067944" y="2348880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Idle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2348880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292080" y="11247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Auto</a:t>
            </a:r>
          </a:p>
          <a:p>
            <a:pPr algn="ctr"/>
            <a:r>
              <a:rPr lang="en-US" altLang="ja-JP" sz="1600" dirty="0" smtClean="0"/>
              <a:t>Start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4067944" y="3789040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043608" y="1556792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stCxn id="15" idx="5"/>
            <a:endCxn id="16" idx="1"/>
          </p:cNvCxnSpPr>
          <p:nvPr/>
        </p:nvCxnSpPr>
        <p:spPr>
          <a:xfrm rot="16200000" flipH="1">
            <a:off x="3365336" y="1646272"/>
            <a:ext cx="613128" cy="10451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16" idx="4"/>
            <a:endCxn id="19" idx="0"/>
          </p:cNvCxnSpPr>
          <p:nvPr/>
        </p:nvCxnSpPr>
        <p:spPr>
          <a:xfrm rot="5400000">
            <a:off x="4211960" y="3501008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曲線コネクタ 40"/>
          <p:cNvCxnSpPr>
            <a:stCxn id="16" idx="7"/>
            <a:endCxn id="17" idx="1"/>
          </p:cNvCxnSpPr>
          <p:nvPr/>
        </p:nvCxnSpPr>
        <p:spPr>
          <a:xfrm rot="5400000" flipH="1" flipV="1">
            <a:off x="6516216" y="764704"/>
            <a:ext cx="1588" cy="3421440"/>
          </a:xfrm>
          <a:prstGeom prst="curvedConnector3">
            <a:avLst>
              <a:gd name="adj1" fmla="val 2236423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曲線コネクタ 42"/>
          <p:cNvCxnSpPr>
            <a:stCxn id="17" idx="3"/>
            <a:endCxn id="16" idx="5"/>
          </p:cNvCxnSpPr>
          <p:nvPr/>
        </p:nvCxnSpPr>
        <p:spPr>
          <a:xfrm rot="5400000">
            <a:off x="6516216" y="1375712"/>
            <a:ext cx="1588" cy="3421440"/>
          </a:xfrm>
          <a:prstGeom prst="curvedConnector3">
            <a:avLst>
              <a:gd name="adj1" fmla="val 2236423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6228184" y="1916832"/>
            <a:ext cx="1008112" cy="3600400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6"/>
            <a:endCxn id="18" idx="2"/>
          </p:cNvCxnSpPr>
          <p:nvPr/>
        </p:nvCxnSpPr>
        <p:spPr>
          <a:xfrm>
            <a:off x="3275856" y="1556792"/>
            <a:ext cx="2016224" cy="158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156176" y="1556792"/>
            <a:ext cx="2376264" cy="79208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58"/>
          <p:cNvGrpSpPr/>
          <p:nvPr/>
        </p:nvGrpSpPr>
        <p:grpSpPr>
          <a:xfrm>
            <a:off x="3419872" y="1052736"/>
            <a:ext cx="1584176" cy="432048"/>
            <a:chOff x="3851920" y="476672"/>
            <a:chExt cx="1440160" cy="432048"/>
          </a:xfrm>
        </p:grpSpPr>
        <p:sp>
          <p:nvSpPr>
            <p:cNvPr id="60" name="正方形/長方形 5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" name="グループ化 64"/>
          <p:cNvGrpSpPr/>
          <p:nvPr/>
        </p:nvGrpSpPr>
        <p:grpSpPr>
          <a:xfrm>
            <a:off x="6804248" y="980728"/>
            <a:ext cx="1944216" cy="648072"/>
            <a:chOff x="3851920" y="476672"/>
            <a:chExt cx="1440160" cy="555490"/>
          </a:xfrm>
        </p:grpSpPr>
        <p:sp>
          <p:nvSpPr>
            <p:cNvPr id="66" name="正方形/長方形 6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start_time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851920" y="692696"/>
              <a:ext cx="1440160" cy="33946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(provision) 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" name="グループ化 67"/>
          <p:cNvGrpSpPr/>
          <p:nvPr/>
        </p:nvGrpSpPr>
        <p:grpSpPr>
          <a:xfrm>
            <a:off x="5148064" y="2276872"/>
            <a:ext cx="2808312" cy="432048"/>
            <a:chOff x="3851920" y="476672"/>
            <a:chExt cx="1440160" cy="432048"/>
          </a:xfrm>
        </p:grpSpPr>
        <p:sp>
          <p:nvSpPr>
            <p:cNvPr id="69" name="正方形/長方形 6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(provision) 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70"/>
          <p:cNvGrpSpPr/>
          <p:nvPr/>
        </p:nvGrpSpPr>
        <p:grpSpPr>
          <a:xfrm>
            <a:off x="899592" y="764704"/>
            <a:ext cx="1584176" cy="576064"/>
            <a:chOff x="3851920" y="332656"/>
            <a:chExt cx="1440160" cy="576064"/>
          </a:xfrm>
        </p:grpSpPr>
        <p:sp>
          <p:nvSpPr>
            <p:cNvPr id="72" name="正方形/長方形 71"/>
            <p:cNvSpPr/>
            <p:nvPr/>
          </p:nvSpPr>
          <p:spPr>
            <a:xfrm>
              <a:off x="3851920" y="332656"/>
              <a:ext cx="1440160" cy="36004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reserve_start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(reservation ok)</a:t>
              </a:r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_ok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85"/>
          <p:cNvGrpSpPr/>
          <p:nvPr/>
        </p:nvGrpSpPr>
        <p:grpSpPr>
          <a:xfrm>
            <a:off x="5148064" y="2852936"/>
            <a:ext cx="2808312" cy="432048"/>
            <a:chOff x="3851920" y="476672"/>
            <a:chExt cx="1440160" cy="432048"/>
          </a:xfrm>
        </p:grpSpPr>
        <p:sp>
          <p:nvSpPr>
            <p:cNvPr id="87" name="正方形/長方形 8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(release) 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91"/>
          <p:cNvGrpSpPr/>
          <p:nvPr/>
        </p:nvGrpSpPr>
        <p:grpSpPr>
          <a:xfrm>
            <a:off x="2627784" y="2132856"/>
            <a:ext cx="1152128" cy="432048"/>
            <a:chOff x="3851920" y="476672"/>
            <a:chExt cx="1440160" cy="432048"/>
          </a:xfrm>
        </p:grpSpPr>
        <p:sp>
          <p:nvSpPr>
            <p:cNvPr id="93" name="正方形/長方形 9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start_time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94"/>
          <p:cNvGrpSpPr/>
          <p:nvPr/>
        </p:nvGrpSpPr>
        <p:grpSpPr>
          <a:xfrm>
            <a:off x="4572000" y="3356992"/>
            <a:ext cx="1008112" cy="432048"/>
            <a:chOff x="3851920" y="476672"/>
            <a:chExt cx="1440160" cy="432048"/>
          </a:xfrm>
        </p:grpSpPr>
        <p:sp>
          <p:nvSpPr>
            <p:cNvPr id="96" name="正方形/長方形 9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end_time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(cancel)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61"/>
          <p:cNvGrpSpPr/>
          <p:nvPr/>
        </p:nvGrpSpPr>
        <p:grpSpPr>
          <a:xfrm>
            <a:off x="611560" y="5013176"/>
            <a:ext cx="1080120" cy="432048"/>
            <a:chOff x="3851920" y="476672"/>
            <a:chExt cx="1440160" cy="432048"/>
          </a:xfrm>
        </p:grpSpPr>
        <p:sp>
          <p:nvSpPr>
            <p:cNvPr id="99" name="正方形/長方形 9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01" name="正方形/長方形 100"/>
          <p:cNvSpPr/>
          <p:nvPr/>
        </p:nvSpPr>
        <p:spPr>
          <a:xfrm>
            <a:off x="2123728" y="4951911"/>
            <a:ext cx="6336704" cy="118494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not an NSI message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i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(event): internal event</a:t>
            </a:r>
          </a:p>
          <a:p>
            <a:r>
              <a:rPr lang="en-US" altLang="ja-JP" sz="1100" i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start_time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start time timer event</a:t>
            </a:r>
          </a:p>
          <a:p>
            <a:r>
              <a:rPr lang="en-US" altLang="ja-JP" sz="1100" i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end_time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end time timer event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,: “all” condition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2289215" y="188640"/>
            <a:ext cx="4495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 smtClean="0"/>
              <a:t>Sample Ultimate Provider function</a:t>
            </a:r>
            <a:endParaRPr kumimoji="1" lang="ja-JP" altLang="en-US" sz="2400" dirty="0"/>
          </a:p>
        </p:txBody>
      </p:sp>
      <p:grpSp>
        <p:nvGrpSpPr>
          <p:cNvPr id="11" name="グループ化 70"/>
          <p:cNvGrpSpPr/>
          <p:nvPr/>
        </p:nvGrpSpPr>
        <p:grpSpPr>
          <a:xfrm>
            <a:off x="467544" y="2348880"/>
            <a:ext cx="1584176" cy="576064"/>
            <a:chOff x="3851920" y="332656"/>
            <a:chExt cx="1440160" cy="576064"/>
          </a:xfrm>
        </p:grpSpPr>
        <p:sp>
          <p:nvSpPr>
            <p:cNvPr id="58" name="正方形/長方形 57"/>
            <p:cNvSpPr/>
            <p:nvPr/>
          </p:nvSpPr>
          <p:spPr>
            <a:xfrm>
              <a:off x="3851920" y="332656"/>
              <a:ext cx="1440160" cy="36004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reserve_start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(reservation 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ng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_ng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2" name="グループ化 94"/>
          <p:cNvGrpSpPr/>
          <p:nvPr/>
        </p:nvGrpSpPr>
        <p:grpSpPr>
          <a:xfrm>
            <a:off x="6156176" y="4077072"/>
            <a:ext cx="2448272" cy="432048"/>
            <a:chOff x="3851920" y="476672"/>
            <a:chExt cx="1440160" cy="432048"/>
          </a:xfrm>
        </p:grpSpPr>
        <p:sp>
          <p:nvSpPr>
            <p:cNvPr id="63" name="正方形/長方形 6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end_time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(release) (cancel)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16" name="直線矢印コネクタ 115"/>
          <p:cNvCxnSpPr>
            <a:stCxn id="9" idx="5"/>
            <a:endCxn id="19" idx="1"/>
          </p:cNvCxnSpPr>
          <p:nvPr/>
        </p:nvCxnSpPr>
        <p:spPr>
          <a:xfrm rot="16200000" flipH="1">
            <a:off x="1529132" y="1250228"/>
            <a:ext cx="2053288" cy="32774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グループ化 67"/>
          <p:cNvGrpSpPr/>
          <p:nvPr/>
        </p:nvGrpSpPr>
        <p:grpSpPr>
          <a:xfrm flipH="1">
            <a:off x="1619672" y="3717032"/>
            <a:ext cx="2232248" cy="432048"/>
            <a:chOff x="3851920" y="476672"/>
            <a:chExt cx="1440160" cy="432048"/>
          </a:xfrm>
        </p:grpSpPr>
        <p:sp>
          <p:nvSpPr>
            <p:cNvPr id="124" name="正方形/長方形 123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endParaRPr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(cancel</a:t>
              </a:r>
              <a:r>
                <a:rPr kumimoji="1"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) &lt;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26" name="円/楕円 125"/>
          <p:cNvSpPr/>
          <p:nvPr/>
        </p:nvSpPr>
        <p:spPr>
          <a:xfrm>
            <a:off x="683568" y="3789040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cxnSp>
        <p:nvCxnSpPr>
          <p:cNvPr id="128" name="直線矢印コネクタ 127"/>
          <p:cNvCxnSpPr>
            <a:stCxn id="126" idx="6"/>
            <a:endCxn id="19" idx="2"/>
          </p:cNvCxnSpPr>
          <p:nvPr/>
        </p:nvCxnSpPr>
        <p:spPr>
          <a:xfrm>
            <a:off x="1547664" y="4221088"/>
            <a:ext cx="252028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角丸四角形 53"/>
          <p:cNvSpPr/>
          <p:nvPr/>
        </p:nvSpPr>
        <p:spPr>
          <a:xfrm>
            <a:off x="2339752" y="3933056"/>
            <a:ext cx="1512168" cy="216024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267744" y="414908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323528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600" dirty="0" smtClean="0"/>
              <a:t>Reserving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3491880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Reserved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796136" y="76470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Provisioning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5796136" y="29249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Releasing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187624" y="2276872"/>
            <a:ext cx="230425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272300" y="2096852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4535996" y="584684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3923928" y="2708920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660232" y="1196752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円/楕円 85"/>
          <p:cNvSpPr/>
          <p:nvPr/>
        </p:nvSpPr>
        <p:spPr>
          <a:xfrm>
            <a:off x="323528" y="40466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cxnSp>
        <p:nvCxnSpPr>
          <p:cNvPr id="89" name="直線矢印コネクタ 88"/>
          <p:cNvCxnSpPr>
            <a:stCxn id="86" idx="4"/>
            <a:endCxn id="9" idx="0"/>
          </p:cNvCxnSpPr>
          <p:nvPr/>
        </p:nvCxnSpPr>
        <p:spPr>
          <a:xfrm rot="5400000">
            <a:off x="467544" y="1556792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67"/>
          <p:cNvGrpSpPr/>
          <p:nvPr/>
        </p:nvGrpSpPr>
        <p:grpSpPr>
          <a:xfrm>
            <a:off x="3635896" y="4149080"/>
            <a:ext cx="1296144" cy="432048"/>
            <a:chOff x="3851920" y="476672"/>
            <a:chExt cx="1440160" cy="432048"/>
          </a:xfrm>
        </p:grpSpPr>
        <p:sp>
          <p:nvSpPr>
            <p:cNvPr id="116" name="正方形/長方形 11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" name="グループ化 85"/>
          <p:cNvGrpSpPr/>
          <p:nvPr/>
        </p:nvGrpSpPr>
        <p:grpSpPr>
          <a:xfrm>
            <a:off x="1187624" y="4149080"/>
            <a:ext cx="1512168" cy="432048"/>
            <a:chOff x="3851920" y="476672"/>
            <a:chExt cx="1440160" cy="432048"/>
          </a:xfrm>
        </p:grpSpPr>
        <p:sp>
          <p:nvSpPr>
            <p:cNvPr id="122" name="正方形/長方形 12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ancel_complete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ancel_complete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37" name="直線矢印コネクタ 136"/>
          <p:cNvCxnSpPr>
            <a:stCxn id="9" idx="5"/>
            <a:endCxn id="92" idx="7"/>
          </p:cNvCxnSpPr>
          <p:nvPr/>
        </p:nvCxnSpPr>
        <p:spPr>
          <a:xfrm rot="16200000" flipH="1">
            <a:off x="1349112" y="2294344"/>
            <a:ext cx="1189192" cy="17652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円/楕円 106"/>
          <p:cNvSpPr/>
          <p:nvPr/>
        </p:nvSpPr>
        <p:spPr>
          <a:xfrm flipH="1">
            <a:off x="323528" y="36450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187624" y="4077072"/>
            <a:ext cx="151216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4932040" y="3645024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sp>
        <p:nvSpPr>
          <p:cNvPr id="92" name="円/楕円 91"/>
          <p:cNvSpPr/>
          <p:nvPr/>
        </p:nvSpPr>
        <p:spPr>
          <a:xfrm flipH="1">
            <a:off x="2699792" y="36450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Canceling</a:t>
            </a:r>
            <a:endParaRPr kumimoji="1" lang="ja-JP" altLang="en-US" sz="1600" dirty="0"/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563888" y="4077072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58"/>
          <p:cNvGrpSpPr/>
          <p:nvPr/>
        </p:nvGrpSpPr>
        <p:grpSpPr>
          <a:xfrm>
            <a:off x="4283968" y="1484784"/>
            <a:ext cx="1728192" cy="432048"/>
            <a:chOff x="3851920" y="476672"/>
            <a:chExt cx="1440160" cy="432048"/>
          </a:xfrm>
        </p:grpSpPr>
        <p:sp>
          <p:nvSpPr>
            <p:cNvPr id="59" name="正方形/長方形 5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provision_request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rovision_request</a:t>
              </a:r>
              <a:r>
                <a:rPr kumimoji="1"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64"/>
          <p:cNvGrpSpPr/>
          <p:nvPr/>
        </p:nvGrpSpPr>
        <p:grpSpPr>
          <a:xfrm>
            <a:off x="6588224" y="1484784"/>
            <a:ext cx="1944216" cy="432048"/>
            <a:chOff x="3851920" y="476672"/>
            <a:chExt cx="1440160" cy="432048"/>
          </a:xfrm>
        </p:grpSpPr>
        <p:sp>
          <p:nvSpPr>
            <p:cNvPr id="68" name="正方形/長方形 67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85"/>
          <p:cNvGrpSpPr/>
          <p:nvPr/>
        </p:nvGrpSpPr>
        <p:grpSpPr>
          <a:xfrm>
            <a:off x="4283968" y="2636912"/>
            <a:ext cx="1728192" cy="432048"/>
            <a:chOff x="3851920" y="476672"/>
            <a:chExt cx="1440160" cy="432048"/>
          </a:xfrm>
        </p:grpSpPr>
        <p:sp>
          <p:nvSpPr>
            <p:cNvPr id="71" name="正方形/長方形 7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release_complete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88"/>
          <p:cNvGrpSpPr/>
          <p:nvPr/>
        </p:nvGrpSpPr>
        <p:grpSpPr>
          <a:xfrm>
            <a:off x="6660232" y="2636912"/>
            <a:ext cx="1512168" cy="432048"/>
            <a:chOff x="3851920" y="476672"/>
            <a:chExt cx="1440160" cy="432048"/>
          </a:xfrm>
        </p:grpSpPr>
        <p:sp>
          <p:nvSpPr>
            <p:cNvPr id="77" name="正方形/長方形 7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release_request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release_request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70"/>
          <p:cNvGrpSpPr/>
          <p:nvPr/>
        </p:nvGrpSpPr>
        <p:grpSpPr>
          <a:xfrm>
            <a:off x="1403648" y="1772816"/>
            <a:ext cx="1728192" cy="432048"/>
            <a:chOff x="3851920" y="476672"/>
            <a:chExt cx="1440160" cy="432048"/>
          </a:xfrm>
        </p:grpSpPr>
        <p:sp>
          <p:nvSpPr>
            <p:cNvPr id="112" name="正方形/長方形 11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reserve_complete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79"/>
          <p:cNvGrpSpPr/>
          <p:nvPr/>
        </p:nvGrpSpPr>
        <p:grpSpPr>
          <a:xfrm>
            <a:off x="467544" y="2852936"/>
            <a:ext cx="1296144" cy="648072"/>
            <a:chOff x="3851920" y="476672"/>
            <a:chExt cx="1440160" cy="648072"/>
          </a:xfrm>
        </p:grpSpPr>
        <p:sp>
          <p:nvSpPr>
            <p:cNvPr id="115" name="正方形/長方形 114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reserve_ng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3851920" y="692696"/>
              <a:ext cx="1440160" cy="43204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eserve_ng</a:t>
              </a:r>
              <a:r>
                <a:rPr kumimoji="1"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</a:p>
            <a:p>
              <a:r>
                <a:rPr kumimoji="1"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1" name="グループ化 82"/>
          <p:cNvGrpSpPr/>
          <p:nvPr/>
        </p:nvGrpSpPr>
        <p:grpSpPr>
          <a:xfrm>
            <a:off x="1115616" y="1124744"/>
            <a:ext cx="1872208" cy="432048"/>
            <a:chOff x="3851920" y="476672"/>
            <a:chExt cx="1440160" cy="432048"/>
          </a:xfrm>
        </p:grpSpPr>
        <p:sp>
          <p:nvSpPr>
            <p:cNvPr id="121" name="正方形/長方形 12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reserve_request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reserve_request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29" name="テキスト ボックス 128"/>
          <p:cNvSpPr txBox="1"/>
          <p:nvPr/>
        </p:nvSpPr>
        <p:spPr>
          <a:xfrm>
            <a:off x="2669243" y="188640"/>
            <a:ext cx="3735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/>
              <a:t>Sample Aggregator</a:t>
            </a:r>
            <a:r>
              <a:rPr kumimoji="1" lang="en-US" altLang="ja-JP" sz="2400" dirty="0" smtClean="0"/>
              <a:t>  function</a:t>
            </a:r>
            <a:endParaRPr kumimoji="1" lang="ja-JP" altLang="en-US" sz="2400" dirty="0"/>
          </a:p>
        </p:txBody>
      </p:sp>
      <p:grpSp>
        <p:nvGrpSpPr>
          <p:cNvPr id="12" name="グループ化 61"/>
          <p:cNvGrpSpPr/>
          <p:nvPr/>
        </p:nvGrpSpPr>
        <p:grpSpPr>
          <a:xfrm>
            <a:off x="611560" y="5013176"/>
            <a:ext cx="1080120" cy="432048"/>
            <a:chOff x="3851920" y="476672"/>
            <a:chExt cx="1440160" cy="432048"/>
          </a:xfrm>
        </p:grpSpPr>
        <p:sp>
          <p:nvSpPr>
            <p:cNvPr id="131" name="正方形/長方形 13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33" name="正方形/長方形 132"/>
          <p:cNvSpPr/>
          <p:nvPr/>
        </p:nvSpPr>
        <p:spPr>
          <a:xfrm>
            <a:off x="2123728" y="4951911"/>
            <a:ext cx="6336704" cy="152349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not an NSI message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</a:p>
          <a:p>
            <a:r>
              <a:rPr kumimoji="1"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*: for input, receive from all children</a:t>
            </a:r>
          </a:p>
          <a:p>
            <a:r>
              <a:rPr lang="en-US" altLang="ja-JP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for output, send to all children</a:t>
            </a:r>
          </a:p>
          <a:p>
            <a:r>
              <a:rPr kumimoji="1"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&amp;: received one or more </a:t>
            </a:r>
            <a:r>
              <a:rPr kumimoji="1"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reserve_ng</a:t>
            </a:r>
            <a:endParaRPr kumimoji="1" lang="en-US" altLang="ja-JP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Note: here, downstream agent is assumed to return </a:t>
            </a:r>
            <a:r>
              <a:rPr lang="en-US" altLang="ja-JP" sz="1100" i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cancel_complete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11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(or ignore </a:t>
            </a:r>
            <a:r>
              <a:rPr lang="en-US" altLang="ja-JP" sz="1100" dirty="0" err="1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cancel_request</a:t>
            </a:r>
            <a:r>
              <a:rPr lang="en-US" altLang="ja-JP" sz="11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 for the orange case)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 there is no corresponding reservation. </a:t>
            </a:r>
            <a:endParaRPr kumimoji="1" lang="en-US" altLang="ja-JP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1187624" y="3573016"/>
            <a:ext cx="2448272" cy="1224136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411760" y="3212976"/>
            <a:ext cx="1618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ID discussion </a:t>
            </a:r>
            <a:br>
              <a:rPr lang="en-US" dirty="0" smtClean="0"/>
            </a:br>
            <a:r>
              <a:rPr lang="en-US" dirty="0" smtClean="0"/>
              <a:t>*agreed among JM, TK, GR, HT, JS, AT, 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39297"/>
          </a:xfrm>
        </p:spPr>
        <p:txBody>
          <a:bodyPr/>
          <a:lstStyle/>
          <a:p>
            <a:r>
              <a:rPr lang="en-US" sz="1800" dirty="0" smtClean="0"/>
              <a:t>Each NSA has a globally unique ID = NSA_ID</a:t>
            </a:r>
          </a:p>
          <a:p>
            <a:r>
              <a:rPr lang="en-US" sz="1800" dirty="0" smtClean="0"/>
              <a:t>RA generated Request ID to identify a connection service conversation </a:t>
            </a:r>
            <a:r>
              <a:rPr lang="en-US" sz="1800" b="1" dirty="0" smtClean="0"/>
              <a:t>must </a:t>
            </a:r>
            <a:r>
              <a:rPr lang="en-US" sz="1800" dirty="0" smtClean="0"/>
              <a:t>be unique within a given NSA = REQ_ID</a:t>
            </a:r>
          </a:p>
          <a:p>
            <a:r>
              <a:rPr lang="en-US" sz="1800" dirty="0" smtClean="0"/>
              <a:t>Unique identification of the conversation is a combination of the RA generated request ID and the RA NSA identifier that generated the request = REQ_ID + NSA_ID = </a:t>
            </a:r>
            <a:r>
              <a:rPr lang="en-US" sz="1800" dirty="0" err="1" smtClean="0"/>
              <a:t>CS_Instance_ID</a:t>
            </a:r>
            <a:endParaRPr lang="en-US" sz="1800" dirty="0" smtClean="0"/>
          </a:p>
          <a:p>
            <a:r>
              <a:rPr lang="en-US" sz="1800" dirty="0" smtClean="0"/>
              <a:t>No requirement for the RA generated ID to be globally unique</a:t>
            </a:r>
          </a:p>
          <a:p>
            <a:r>
              <a:rPr lang="en-US" sz="1800" dirty="0" smtClean="0"/>
              <a:t>There is a field in the message structure for optional use that an RA or PA can use to globally identify a connection. Its use is not mandated by the protocol so is an optional field</a:t>
            </a:r>
          </a:p>
          <a:p>
            <a:r>
              <a:rPr lang="en-US" sz="1800" dirty="0" smtClean="0"/>
              <a:t>Note: You can have multiple connection service requests between the same RA-PA pair for the same connection request*****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Service </a:t>
            </a:r>
            <a:br>
              <a:rPr lang="en-US" dirty="0" smtClean="0"/>
            </a:br>
            <a:r>
              <a:rPr lang="en-US" dirty="0" smtClean="0"/>
              <a:t>Message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Provision</a:t>
            </a:r>
          </a:p>
          <a:p>
            <a:pPr lvl="1"/>
            <a:r>
              <a:rPr lang="en-US" dirty="0" smtClean="0"/>
              <a:t>Request:</a:t>
            </a:r>
          </a:p>
          <a:p>
            <a:pPr lvl="2"/>
            <a:r>
              <a:rPr lang="en-US" dirty="0" smtClean="0"/>
              <a:t>Direction: RA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PA</a:t>
            </a:r>
          </a:p>
          <a:p>
            <a:pPr lvl="2"/>
            <a:r>
              <a:rPr lang="en-US" dirty="0" smtClean="0"/>
              <a:t>Purpose: PA has been given permission to setup the reservation on RA’s behalf subject to the constraints of the requested service</a:t>
            </a:r>
          </a:p>
          <a:p>
            <a:pPr lvl="1"/>
            <a:r>
              <a:rPr lang="en-US" dirty="0" smtClean="0"/>
              <a:t>Response: Direction: PA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RA</a:t>
            </a:r>
            <a:endParaRPr lang="en-US" dirty="0" smtClean="0"/>
          </a:p>
          <a:p>
            <a:pPr lvl="2"/>
            <a:r>
              <a:rPr lang="en-US" dirty="0" smtClean="0"/>
              <a:t>Confirmed</a:t>
            </a:r>
          </a:p>
          <a:p>
            <a:pPr lvl="3"/>
            <a:r>
              <a:rPr lang="en-US" dirty="0" smtClean="0">
                <a:sym typeface="Wingdings"/>
              </a:rPr>
              <a:t>Purpose: The provisioning of the resources has been completed [includes children]</a:t>
            </a:r>
          </a:p>
          <a:p>
            <a:pPr lvl="2"/>
            <a:r>
              <a:rPr lang="en-US" dirty="0" smtClean="0">
                <a:sym typeface="Wingdings"/>
              </a:rPr>
              <a:t>Failed</a:t>
            </a:r>
          </a:p>
          <a:p>
            <a:pPr lvl="3"/>
            <a:r>
              <a:rPr lang="en-US" dirty="0" smtClean="0">
                <a:sym typeface="Wingdings"/>
              </a:rPr>
              <a:t>Purpose: The provisioning of the resources could not be completed, self or children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99300" cy="559161"/>
          </a:xfrm>
        </p:spPr>
        <p:txBody>
          <a:bodyPr/>
          <a:lstStyle/>
          <a:p>
            <a:r>
              <a:rPr lang="en-US" dirty="0" smtClean="0"/>
              <a:t>Provisioning Failure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3800"/>
            <a:ext cx="8229600" cy="5292364"/>
          </a:xfrm>
        </p:spPr>
        <p:txBody>
          <a:bodyPr/>
          <a:lstStyle/>
          <a:p>
            <a:r>
              <a:rPr lang="en-US" dirty="0" smtClean="0"/>
              <a:t>When a child fails their provisioning, the child PA sends an Provisioning failure message to the corresponding RA</a:t>
            </a:r>
          </a:p>
          <a:p>
            <a:r>
              <a:rPr lang="en-US" dirty="0" smtClean="0"/>
              <a:t>The RA notifies the Aggregator Function in the NSA. The Aggregator function may try to recover, if cannot, it will release all children and generate a provisioning failure event to its PA</a:t>
            </a:r>
          </a:p>
          <a:p>
            <a:r>
              <a:rPr lang="en-US" dirty="0" smtClean="0"/>
              <a:t>That PA will send a provisioning failure up to its parent RA, and this process will do the same recursively till we get to the ultimate parent RA</a:t>
            </a:r>
          </a:p>
          <a:p>
            <a:r>
              <a:rPr lang="en-US" dirty="0" smtClean="0"/>
              <a:t>The ultimate RA will, based on the internal policy function, decide to do something - possibilities including terminating the reservation with cancel or trying alternatives. What the ultimate RA does is out of the scope of the protocol discussion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Service </a:t>
            </a:r>
            <a:br>
              <a:rPr lang="en-US" dirty="0" smtClean="0"/>
            </a:br>
            <a:r>
              <a:rPr lang="en-US" dirty="0" smtClean="0"/>
              <a:t>Message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Release</a:t>
            </a:r>
          </a:p>
          <a:p>
            <a:pPr lvl="1"/>
            <a:r>
              <a:rPr lang="en-US" dirty="0" smtClean="0"/>
              <a:t>Request:</a:t>
            </a:r>
          </a:p>
          <a:p>
            <a:pPr lvl="2"/>
            <a:r>
              <a:rPr lang="en-US" dirty="0" smtClean="0"/>
              <a:t>Direction: RA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PA</a:t>
            </a:r>
          </a:p>
          <a:p>
            <a:pPr lvl="2"/>
            <a:r>
              <a:rPr lang="en-US" dirty="0" smtClean="0"/>
              <a:t>Purpose: PA should release the provisioned resources without removing the reservation. </a:t>
            </a:r>
          </a:p>
          <a:p>
            <a:pPr lvl="1"/>
            <a:r>
              <a:rPr lang="en-US" dirty="0" smtClean="0"/>
              <a:t>Confirm</a:t>
            </a:r>
          </a:p>
          <a:p>
            <a:pPr lvl="2"/>
            <a:r>
              <a:rPr lang="en-US" dirty="0" smtClean="0"/>
              <a:t>Direction: PA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RA</a:t>
            </a:r>
          </a:p>
          <a:p>
            <a:pPr lvl="2"/>
            <a:r>
              <a:rPr lang="en-US" dirty="0" smtClean="0">
                <a:sym typeface="Wingdings"/>
              </a:rPr>
              <a:t>Purpose: The releasing of the resources is done</a:t>
            </a:r>
          </a:p>
          <a:p>
            <a:pPr lvl="1"/>
            <a:r>
              <a:rPr lang="en-US" dirty="0" smtClean="0">
                <a:sym typeface="Wingdings"/>
              </a:rPr>
              <a:t>Fail</a:t>
            </a:r>
          </a:p>
          <a:p>
            <a:pPr lvl="2"/>
            <a:r>
              <a:rPr lang="en-US" dirty="0" smtClean="0">
                <a:sym typeface="Wingdings"/>
              </a:rPr>
              <a:t>Direction: PA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RA</a:t>
            </a:r>
          </a:p>
          <a:p>
            <a:pPr lvl="2"/>
            <a:r>
              <a:rPr lang="en-US" dirty="0" smtClean="0">
                <a:sym typeface="Wingdings"/>
              </a:rPr>
              <a:t>Purpose: The releasing of the resources failed</a:t>
            </a:r>
          </a:p>
          <a:p>
            <a:pPr lvl="2"/>
            <a:r>
              <a:rPr lang="en-US" dirty="0" smtClean="0">
                <a:sym typeface="Wingdings"/>
              </a:rPr>
              <a:t>Informational message, and stay in releasing state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Service </a:t>
            </a:r>
            <a:br>
              <a:rPr lang="en-US" dirty="0" smtClean="0"/>
            </a:br>
            <a:r>
              <a:rPr lang="en-US" dirty="0" smtClean="0"/>
              <a:t>Message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Cancel</a:t>
            </a:r>
          </a:p>
          <a:p>
            <a:pPr lvl="1"/>
            <a:r>
              <a:rPr lang="en-US" dirty="0" smtClean="0"/>
              <a:t>Request:</a:t>
            </a:r>
          </a:p>
          <a:p>
            <a:pPr lvl="2"/>
            <a:r>
              <a:rPr lang="en-US" dirty="0" smtClean="0"/>
              <a:t>Direction: RA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PA</a:t>
            </a:r>
          </a:p>
          <a:p>
            <a:pPr lvl="2"/>
            <a:r>
              <a:rPr lang="en-US" dirty="0" smtClean="0"/>
              <a:t>Purpose: PA should release the provisioned resources and cancel the reservation. </a:t>
            </a:r>
          </a:p>
          <a:p>
            <a:pPr lvl="1"/>
            <a:r>
              <a:rPr lang="en-US" dirty="0" smtClean="0"/>
              <a:t>Confirmed</a:t>
            </a:r>
          </a:p>
          <a:p>
            <a:pPr lvl="2"/>
            <a:r>
              <a:rPr lang="en-US" dirty="0" smtClean="0"/>
              <a:t>Direction: PA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RA</a:t>
            </a:r>
          </a:p>
          <a:p>
            <a:pPr lvl="2"/>
            <a:r>
              <a:rPr lang="en-US" dirty="0" smtClean="0">
                <a:sym typeface="Wingdings"/>
              </a:rPr>
              <a:t>Purpose: The releasing of the resources is done</a:t>
            </a:r>
          </a:p>
          <a:p>
            <a:pPr lvl="2">
              <a:buNone/>
            </a:pPr>
            <a:endParaRPr lang="en-US" dirty="0" smtClean="0"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Service </a:t>
            </a:r>
            <a:br>
              <a:rPr lang="en-US" dirty="0" smtClean="0"/>
            </a:br>
            <a:r>
              <a:rPr lang="en-US" dirty="0" smtClean="0"/>
              <a:t>Optional Message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Query</a:t>
            </a:r>
          </a:p>
          <a:p>
            <a:pPr lvl="1"/>
            <a:r>
              <a:rPr lang="en-US" dirty="0" smtClean="0"/>
              <a:t>Request:</a:t>
            </a:r>
          </a:p>
          <a:p>
            <a:pPr lvl="2"/>
            <a:r>
              <a:rPr lang="en-US" dirty="0" smtClean="0"/>
              <a:t>Direction: RA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PA</a:t>
            </a:r>
          </a:p>
          <a:p>
            <a:pPr lvl="2"/>
            <a:r>
              <a:rPr lang="en-US" dirty="0" smtClean="0"/>
              <a:t>Purpose: Mechanism for either agent to query the other agent for a set of connection service instances between the RA-PA pair. This message can be used as a status polling mechanism. </a:t>
            </a:r>
          </a:p>
          <a:p>
            <a:pPr lvl="2"/>
            <a:r>
              <a:rPr lang="en-US" dirty="0" smtClean="0"/>
              <a:t>This is a management function for CS </a:t>
            </a:r>
          </a:p>
          <a:p>
            <a:pPr lvl="1"/>
            <a:r>
              <a:rPr lang="en-US" dirty="0" smtClean="0"/>
              <a:t>Response</a:t>
            </a:r>
          </a:p>
          <a:p>
            <a:pPr lvl="2"/>
            <a:r>
              <a:rPr lang="en-US" dirty="0" smtClean="0"/>
              <a:t>Direction: PA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smtClean="0">
                <a:sym typeface="Wingdings"/>
              </a:rPr>
              <a:t> </a:t>
            </a:r>
            <a:r>
              <a:rPr lang="en-US" smtClean="0">
                <a:sym typeface="Wingdings"/>
              </a:rPr>
              <a:t>RA</a:t>
            </a:r>
          </a:p>
          <a:p>
            <a:pPr lvl="2"/>
            <a:r>
              <a:rPr lang="en-US" dirty="0" smtClean="0">
                <a:sym typeface="Wingdings"/>
              </a:rPr>
              <a:t>Purpose: The query information in a structured output as defined. </a:t>
            </a:r>
          </a:p>
          <a:p>
            <a:pPr lvl="2">
              <a:buNone/>
            </a:pPr>
            <a:endParaRPr lang="en-US" dirty="0" smtClean="0"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net New Template">
  <a:themeElements>
    <a:clrScheme name="ESnet Theme Colors 1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619FC4"/>
      </a:accent1>
      <a:accent2>
        <a:srgbClr val="006394"/>
      </a:accent2>
      <a:accent3>
        <a:srgbClr val="99CCCC"/>
      </a:accent3>
      <a:accent4>
        <a:srgbClr val="006666"/>
      </a:accent4>
      <a:accent5>
        <a:srgbClr val="669999"/>
      </a:accent5>
      <a:accent6>
        <a:srgbClr val="00999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ESnet New Template.thmx</Template>
  <TotalTime>5657</TotalTime>
  <Words>2917</Words>
  <Application>Microsoft Macintosh PowerPoint</Application>
  <PresentationFormat>On-screen Show (4:3)</PresentationFormat>
  <Paragraphs>610</Paragraphs>
  <Slides>34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ESnet New Template</vt:lpstr>
      <vt:lpstr>NSI Interim face to face meeting Co-located with GLIF/APAN, Hong Kong 23rd Feb 2011  </vt:lpstr>
      <vt:lpstr>Agenda</vt:lpstr>
      <vt:lpstr>Connection Service  Message Primitives</vt:lpstr>
      <vt:lpstr>CS ID discussion  *agreed among JM, TK, GR, HT, JS, AT, IM</vt:lpstr>
      <vt:lpstr>Connection Service  Message Primitives</vt:lpstr>
      <vt:lpstr>Provisioning Failure discussion</vt:lpstr>
      <vt:lpstr>Connection Service  Message Primitives</vt:lpstr>
      <vt:lpstr>Connection Service  Message Primitives</vt:lpstr>
      <vt:lpstr>Connection Service  Optional Message Primitives</vt:lpstr>
      <vt:lpstr>Query discussion</vt:lpstr>
      <vt:lpstr>Connection Service  Optional Message Primitives</vt:lpstr>
      <vt:lpstr>Connection Service  Optional Message Primitives</vt:lpstr>
      <vt:lpstr>State Machine for NSI</vt:lpstr>
      <vt:lpstr>Recapping the discussion of the past few months</vt:lpstr>
      <vt:lpstr>Slide 15</vt:lpstr>
      <vt:lpstr>Slide 16</vt:lpstr>
      <vt:lpstr>Slide 17</vt:lpstr>
      <vt:lpstr>Modify Message</vt:lpstr>
      <vt:lpstr>Other characteristics of the Connection Service?</vt:lpstr>
      <vt:lpstr>Slide 20</vt:lpstr>
      <vt:lpstr>Slide 21</vt:lpstr>
      <vt:lpstr>Slide 22</vt:lpstr>
      <vt:lpstr>Error Scenarios</vt:lpstr>
      <vt:lpstr>Message delivery error</vt:lpstr>
      <vt:lpstr>Service Failure</vt:lpstr>
      <vt:lpstr>Open issues for NSI and Connection Services protocol</vt:lpstr>
      <vt:lpstr>  Berkeley state machines </vt:lpstr>
      <vt:lpstr>Slide 28</vt:lpstr>
      <vt:lpstr>Slide 29</vt:lpstr>
      <vt:lpstr>Slide 30</vt:lpstr>
      <vt:lpstr>Combination of Arlington and Berkeley state machines</vt:lpstr>
      <vt:lpstr>Slide 32</vt:lpstr>
      <vt:lpstr>Slide 33</vt:lpstr>
      <vt:lpstr>Slide 34</vt:lpstr>
    </vt:vector>
  </TitlesOfParts>
  <Company>LBNL - ESnet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NSI Interim face to face meeting Co-located with GLIF/APAN, Hong Kong 23rd Feb 2011  </dc:title>
  <dc:creator>Inder Monga</dc:creator>
  <cp:lastModifiedBy>Inder Monga</cp:lastModifiedBy>
  <cp:revision>14</cp:revision>
  <dcterms:created xsi:type="dcterms:W3CDTF">2011-03-04T15:15:40Z</dcterms:created>
  <dcterms:modified xsi:type="dcterms:W3CDTF">2011-03-04T15:22:07Z</dcterms:modified>
</cp:coreProperties>
</file>