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EFF"/>
    <a:srgbClr val="30C0FF"/>
    <a:srgbClr val="F75B00"/>
    <a:srgbClr val="2D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80" y="10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3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3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8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49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9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9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0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8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3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5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30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03113-C395-FC42-83FB-A4286981FDE5}" type="datetimeFigureOut">
              <a:rPr lang="en-US" smtClean="0"/>
              <a:t>10/6/11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334D5-DC18-AC47-8C04-81F324F85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99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Oval 167"/>
          <p:cNvSpPr/>
          <p:nvPr/>
        </p:nvSpPr>
        <p:spPr>
          <a:xfrm>
            <a:off x="-68115" y="1408746"/>
            <a:ext cx="3082248" cy="5449254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99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81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008176" y="1751924"/>
            <a:ext cx="2948469" cy="5003424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89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81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7" name="Group 176"/>
          <p:cNvGrpSpPr/>
          <p:nvPr/>
        </p:nvGrpSpPr>
        <p:grpSpPr>
          <a:xfrm rot="2047333">
            <a:off x="1117607" y="3356098"/>
            <a:ext cx="2197699" cy="161612"/>
            <a:chOff x="6927552" y="5111747"/>
            <a:chExt cx="1613572" cy="168477"/>
          </a:xfrm>
        </p:grpSpPr>
        <p:grpSp>
          <p:nvGrpSpPr>
            <p:cNvPr id="178" name="Group 177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9" name="Freeform 178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6" name="Oval 165"/>
          <p:cNvSpPr/>
          <p:nvPr/>
        </p:nvSpPr>
        <p:spPr>
          <a:xfrm>
            <a:off x="3971060" y="1408746"/>
            <a:ext cx="5020540" cy="5068250"/>
          </a:xfrm>
          <a:prstGeom prst="ellipse">
            <a:avLst/>
          </a:prstGeom>
          <a:gradFill flip="none" rotWithShape="1">
            <a:gsLst>
              <a:gs pos="0">
                <a:srgbClr val="3366FF"/>
              </a:gs>
              <a:gs pos="89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3810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5" name="Group 124"/>
          <p:cNvGrpSpPr/>
          <p:nvPr/>
        </p:nvGrpSpPr>
        <p:grpSpPr>
          <a:xfrm rot="5400000">
            <a:off x="722422" y="4525436"/>
            <a:ext cx="1202108" cy="165286"/>
            <a:chOff x="6927552" y="5111343"/>
            <a:chExt cx="1613572" cy="165286"/>
          </a:xfrm>
        </p:grpSpPr>
        <p:grpSp>
          <p:nvGrpSpPr>
            <p:cNvPr id="126" name="Group 125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28" name="Straight Connector 127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7" name="Freeform 126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115"/>
          <p:cNvGrpSpPr/>
          <p:nvPr/>
        </p:nvGrpSpPr>
        <p:grpSpPr>
          <a:xfrm rot="5400000">
            <a:off x="4279591" y="3338393"/>
            <a:ext cx="1202108" cy="165286"/>
            <a:chOff x="6927552" y="5111343"/>
            <a:chExt cx="1613572" cy="165286"/>
          </a:xfrm>
        </p:grpSpPr>
        <p:grpSp>
          <p:nvGrpSpPr>
            <p:cNvPr id="117" name="Group 116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19" name="Straight Connector 118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Freeform 117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 rot="2481268">
            <a:off x="6424450" y="4281673"/>
            <a:ext cx="1202108" cy="168477"/>
            <a:chOff x="6927552" y="5111747"/>
            <a:chExt cx="1613572" cy="168477"/>
          </a:xfrm>
        </p:grpSpPr>
        <p:grpSp>
          <p:nvGrpSpPr>
            <p:cNvPr id="93" name="Group 92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Freeform 93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 rot="2481268">
            <a:off x="4573593" y="4292349"/>
            <a:ext cx="1202108" cy="168477"/>
            <a:chOff x="6927552" y="5111747"/>
            <a:chExt cx="1613572" cy="168477"/>
          </a:xfrm>
        </p:grpSpPr>
        <p:grpSp>
          <p:nvGrpSpPr>
            <p:cNvPr id="101" name="Group 100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" name="Freeform 101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/>
          <p:nvPr/>
        </p:nvGrpSpPr>
        <p:grpSpPr>
          <a:xfrm rot="2481268">
            <a:off x="1126101" y="4316181"/>
            <a:ext cx="1202108" cy="168477"/>
            <a:chOff x="6927552" y="5111747"/>
            <a:chExt cx="1613572" cy="168477"/>
          </a:xfrm>
        </p:grpSpPr>
        <p:grpSp>
          <p:nvGrpSpPr>
            <p:cNvPr id="109" name="Group 108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Freeform 109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496862" y="4007025"/>
            <a:ext cx="1613571" cy="95250"/>
            <a:chOff x="2134077" y="2196642"/>
            <a:chExt cx="1613571" cy="9525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110433" y="4007025"/>
            <a:ext cx="1613571" cy="95250"/>
            <a:chOff x="2134077" y="2196642"/>
            <a:chExt cx="1613571" cy="9525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963289" y="4007025"/>
            <a:ext cx="1613571" cy="95250"/>
            <a:chOff x="2134077" y="2196642"/>
            <a:chExt cx="1613571" cy="9525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67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NSI Demo Network</a:t>
            </a:r>
            <a:br>
              <a:rPr lang="en-US" dirty="0" smtClean="0"/>
            </a:br>
            <a:r>
              <a:rPr lang="en-US" sz="3100" dirty="0" smtClean="0"/>
              <a:t>Future Internet Assembly</a:t>
            </a:r>
            <a:endParaRPr lang="en-US" sz="3100" dirty="0"/>
          </a:p>
        </p:txBody>
      </p:sp>
      <p:sp>
        <p:nvSpPr>
          <p:cNvPr id="40" name="Freeform 39"/>
          <p:cNvSpPr/>
          <p:nvPr/>
        </p:nvSpPr>
        <p:spPr>
          <a:xfrm>
            <a:off x="5649285" y="3962330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115994" y="4320891"/>
            <a:ext cx="14023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Pioneer</a:t>
            </a:r>
          </a:p>
          <a:p>
            <a:r>
              <a:rPr lang="en-US" sz="1600" dirty="0" smtClean="0"/>
              <a:t>Poznan</a:t>
            </a:r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52.412, 16.916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4043923" y="4363903"/>
            <a:ext cx="13260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NetherLight</a:t>
            </a:r>
            <a:endParaRPr lang="en-US" sz="1600" b="1" dirty="0" smtClean="0"/>
          </a:p>
          <a:p>
            <a:r>
              <a:rPr lang="en-US" sz="1600" dirty="0" smtClean="0"/>
              <a:t>Amsterdam</a:t>
            </a:r>
          </a:p>
          <a:p>
            <a:r>
              <a:rPr lang="en-US" sz="1200" dirty="0" smtClean="0"/>
              <a:t>DRAC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52.357, 4.953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2818431" y="2850212"/>
            <a:ext cx="14495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StarLight</a:t>
            </a:r>
            <a:endParaRPr lang="en-US" sz="1600" b="1" dirty="0"/>
          </a:p>
          <a:p>
            <a:r>
              <a:rPr lang="en-US" sz="1600" dirty="0" smtClean="0"/>
              <a:t>Chicago</a:t>
            </a:r>
          </a:p>
          <a:p>
            <a:r>
              <a:rPr lang="en-US" sz="1200" dirty="0" err="1" smtClean="0"/>
              <a:t>OpenNSA</a:t>
            </a:r>
            <a:r>
              <a:rPr lang="en-US" sz="1200" dirty="0" smtClean="0"/>
              <a:t>/</a:t>
            </a:r>
            <a:r>
              <a:rPr lang="en-US" sz="1200" dirty="0" err="1" smtClean="0"/>
              <a:t>Argia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41.898, -87.618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451580" y="2968141"/>
            <a:ext cx="14803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KDDI-Labs</a:t>
            </a:r>
          </a:p>
          <a:p>
            <a:r>
              <a:rPr lang="en-US" sz="1600" dirty="0" smtClean="0"/>
              <a:t>Tokyo</a:t>
            </a:r>
          </a:p>
          <a:p>
            <a:r>
              <a:rPr lang="en-US" sz="1200" dirty="0" smtClean="0"/>
              <a:t>GLAMBDA-K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35.879, 139.517</a:t>
            </a:r>
            <a:endParaRPr lang="en-US" sz="1200" dirty="0"/>
          </a:p>
        </p:txBody>
      </p:sp>
      <p:grpSp>
        <p:nvGrpSpPr>
          <p:cNvPr id="56" name="Group 55"/>
          <p:cNvGrpSpPr/>
          <p:nvPr/>
        </p:nvGrpSpPr>
        <p:grpSpPr>
          <a:xfrm rot="5400000">
            <a:off x="6030828" y="3359559"/>
            <a:ext cx="1202108" cy="165286"/>
            <a:chOff x="6927552" y="5111343"/>
            <a:chExt cx="1613572" cy="165286"/>
          </a:xfrm>
        </p:grpSpPr>
        <p:grpSp>
          <p:nvGrpSpPr>
            <p:cNvPr id="50" name="Group 49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Freeform 54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524492" y="2821386"/>
            <a:ext cx="1202108" cy="164191"/>
            <a:chOff x="6927552" y="5112440"/>
            <a:chExt cx="1613572" cy="164191"/>
          </a:xfrm>
        </p:grpSpPr>
        <p:grpSp>
          <p:nvGrpSpPr>
            <p:cNvPr id="65" name="Group 64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Freeform 65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 rot="19836106">
            <a:off x="4827053" y="3379919"/>
            <a:ext cx="1888739" cy="184844"/>
            <a:chOff x="6927552" y="5099836"/>
            <a:chExt cx="1613572" cy="184844"/>
          </a:xfrm>
        </p:grpSpPr>
        <p:grpSp>
          <p:nvGrpSpPr>
            <p:cNvPr id="72" name="Group 71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Freeform 72"/>
            <p:cNvSpPr/>
            <p:nvPr/>
          </p:nvSpPr>
          <p:spPr>
            <a:xfrm>
              <a:off x="7699147" y="5099836"/>
              <a:ext cx="76147" cy="184844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Oval 23"/>
          <p:cNvSpPr/>
          <p:nvPr/>
        </p:nvSpPr>
        <p:spPr>
          <a:xfrm>
            <a:off x="1098452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893386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637520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407054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407054" y="2678252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905654" y="2342928"/>
            <a:ext cx="868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GRnet</a:t>
            </a:r>
            <a:endParaRPr lang="en-US" sz="1600" b="1" dirty="0" smtClean="0"/>
          </a:p>
          <a:p>
            <a:r>
              <a:rPr lang="en-US" sz="1600" dirty="0" smtClean="0"/>
              <a:t>Athens</a:t>
            </a:r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6020648" y="1750724"/>
            <a:ext cx="8552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GEANT</a:t>
            </a:r>
          </a:p>
          <a:p>
            <a:r>
              <a:rPr lang="en-US" sz="1600" dirty="0"/>
              <a:t>&lt;</a:t>
            </a:r>
            <a:r>
              <a:rPr lang="en-US" sz="1600" dirty="0" smtClean="0"/>
              <a:t>city?&gt;</a:t>
            </a:r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</a:t>
            </a:r>
            <a:endParaRPr lang="en-US" sz="1200" dirty="0"/>
          </a:p>
        </p:txBody>
      </p:sp>
      <p:sp>
        <p:nvSpPr>
          <p:cNvPr id="81" name="Freeform 80"/>
          <p:cNvSpPr/>
          <p:nvPr/>
        </p:nvSpPr>
        <p:spPr>
          <a:xfrm>
            <a:off x="3882161" y="3951197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2112627" y="3951909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1816055" y="3719699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87" name="TextBox 86"/>
          <p:cNvSpPr txBox="1"/>
          <p:nvPr/>
        </p:nvSpPr>
        <p:spPr>
          <a:xfrm rot="19817793">
            <a:off x="5262293" y="3111150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88" name="TextBox 87"/>
          <p:cNvSpPr txBox="1"/>
          <p:nvPr/>
        </p:nvSpPr>
        <p:spPr>
          <a:xfrm>
            <a:off x="5341784" y="3730026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89" name="Cube 88"/>
          <p:cNvSpPr/>
          <p:nvPr/>
        </p:nvSpPr>
        <p:spPr>
          <a:xfrm>
            <a:off x="7635007" y="2657086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Cube 90"/>
          <p:cNvSpPr/>
          <p:nvPr/>
        </p:nvSpPr>
        <p:spPr>
          <a:xfrm>
            <a:off x="7368937" y="4539163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Cube 98"/>
          <p:cNvSpPr/>
          <p:nvPr/>
        </p:nvSpPr>
        <p:spPr>
          <a:xfrm>
            <a:off x="5518080" y="4549839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Cube 106"/>
          <p:cNvSpPr/>
          <p:nvPr/>
        </p:nvSpPr>
        <p:spPr>
          <a:xfrm>
            <a:off x="2070588" y="4573671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6715760" y="3311571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124" name="TextBox 123"/>
          <p:cNvSpPr txBox="1"/>
          <p:nvPr/>
        </p:nvSpPr>
        <p:spPr>
          <a:xfrm>
            <a:off x="4130668" y="1675095"/>
            <a:ext cx="14029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NortherLight</a:t>
            </a:r>
            <a:endParaRPr lang="en-US" sz="1600" b="1" dirty="0"/>
          </a:p>
          <a:p>
            <a:r>
              <a:rPr lang="en-US" sz="1600" dirty="0" smtClean="0"/>
              <a:t>Copenhagen</a:t>
            </a:r>
          </a:p>
          <a:p>
            <a:r>
              <a:rPr lang="en-US" sz="1200" dirty="0" err="1" smtClean="0"/>
              <a:t>OpenNSA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55.637, 12.641</a:t>
            </a:r>
            <a:endParaRPr lang="en-US" sz="1200" dirty="0"/>
          </a:p>
        </p:txBody>
      </p:sp>
      <p:grpSp>
        <p:nvGrpSpPr>
          <p:cNvPr id="133" name="Group 132"/>
          <p:cNvGrpSpPr/>
          <p:nvPr/>
        </p:nvGrpSpPr>
        <p:grpSpPr>
          <a:xfrm rot="2481268">
            <a:off x="1164384" y="5524009"/>
            <a:ext cx="1202108" cy="168477"/>
            <a:chOff x="6927552" y="5111747"/>
            <a:chExt cx="1613572" cy="168477"/>
          </a:xfrm>
        </p:grpSpPr>
        <p:grpSp>
          <p:nvGrpSpPr>
            <p:cNvPr id="134" name="Group 133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Freeform 134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Cube 139"/>
          <p:cNvSpPr/>
          <p:nvPr/>
        </p:nvSpPr>
        <p:spPr>
          <a:xfrm>
            <a:off x="2063079" y="5701068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1107663" y="5025123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511770" y="5111046"/>
            <a:ext cx="14932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AIST</a:t>
            </a:r>
          </a:p>
          <a:p>
            <a:r>
              <a:rPr lang="en-US" sz="1600" dirty="0" smtClean="0"/>
              <a:t>Tokyo</a:t>
            </a:r>
          </a:p>
          <a:p>
            <a:r>
              <a:rPr lang="en-US" sz="1200" dirty="0" smtClean="0"/>
              <a:t>G-LAMBDA-AIST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36.060, 140.133 </a:t>
            </a:r>
            <a:endParaRPr lang="en-US" sz="1200" dirty="0"/>
          </a:p>
        </p:txBody>
      </p:sp>
      <p:sp>
        <p:nvSpPr>
          <p:cNvPr id="150" name="TextBox 149"/>
          <p:cNvSpPr txBox="1"/>
          <p:nvPr/>
        </p:nvSpPr>
        <p:spPr>
          <a:xfrm>
            <a:off x="3543186" y="4086904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151" name="TextBox 150"/>
          <p:cNvSpPr txBox="1"/>
          <p:nvPr/>
        </p:nvSpPr>
        <p:spPr>
          <a:xfrm>
            <a:off x="337126" y="4518640"/>
            <a:ext cx="8557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1780-1783</a:t>
            </a:r>
            <a:endParaRPr lang="en-US" sz="1200" dirty="0"/>
          </a:p>
        </p:txBody>
      </p:sp>
      <p:sp>
        <p:nvSpPr>
          <p:cNvPr id="152" name="Oval 151"/>
          <p:cNvSpPr/>
          <p:nvPr/>
        </p:nvSpPr>
        <p:spPr>
          <a:xfrm>
            <a:off x="5205156" y="5789415"/>
            <a:ext cx="228600" cy="22104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Cube 152"/>
          <p:cNvSpPr/>
          <p:nvPr/>
        </p:nvSpPr>
        <p:spPr>
          <a:xfrm>
            <a:off x="5249886" y="6123836"/>
            <a:ext cx="135324" cy="23147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5433756" y="5700263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NSI Networks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5444801" y="6024076"/>
            <a:ext cx="1839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perfSonar</a:t>
            </a:r>
            <a:r>
              <a:rPr lang="en-US" dirty="0" smtClean="0"/>
              <a:t> servers 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5444801" y="6386016"/>
            <a:ext cx="2004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NSI </a:t>
            </a:r>
            <a:r>
              <a:rPr lang="en-US" dirty="0" err="1" smtClean="0"/>
              <a:t>peerings</a:t>
            </a:r>
            <a:r>
              <a:rPr lang="en-US" dirty="0" smtClean="0"/>
              <a:t> (SDPs)</a:t>
            </a:r>
            <a:endParaRPr lang="en-US" dirty="0"/>
          </a:p>
        </p:txBody>
      </p:sp>
      <p:grpSp>
        <p:nvGrpSpPr>
          <p:cNvPr id="158" name="Group 157"/>
          <p:cNvGrpSpPr/>
          <p:nvPr/>
        </p:nvGrpSpPr>
        <p:grpSpPr>
          <a:xfrm>
            <a:off x="4998717" y="6574788"/>
            <a:ext cx="430869" cy="95250"/>
            <a:chOff x="2134077" y="2196642"/>
            <a:chExt cx="1613571" cy="95250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Freeform 162"/>
          <p:cNvSpPr/>
          <p:nvPr/>
        </p:nvSpPr>
        <p:spPr>
          <a:xfrm>
            <a:off x="5149159" y="6527974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9" name="Group 168"/>
          <p:cNvGrpSpPr/>
          <p:nvPr/>
        </p:nvGrpSpPr>
        <p:grpSpPr>
          <a:xfrm>
            <a:off x="3913332" y="2783991"/>
            <a:ext cx="1059985" cy="184150"/>
            <a:chOff x="6927552" y="5112440"/>
            <a:chExt cx="1613572" cy="164191"/>
          </a:xfrm>
        </p:grpSpPr>
        <p:grpSp>
          <p:nvGrpSpPr>
            <p:cNvPr id="170" name="Group 169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1" name="Freeform 170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6" name="Cube 175"/>
          <p:cNvSpPr/>
          <p:nvPr/>
        </p:nvSpPr>
        <p:spPr>
          <a:xfrm>
            <a:off x="3882161" y="2652985"/>
            <a:ext cx="270647" cy="469900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4655817" y="2657086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TextBox 183"/>
          <p:cNvSpPr txBox="1"/>
          <p:nvPr/>
        </p:nvSpPr>
        <p:spPr>
          <a:xfrm>
            <a:off x="830908" y="1675095"/>
            <a:ext cx="14803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Krlight</a:t>
            </a:r>
            <a:endParaRPr lang="en-US" sz="1600" b="1" dirty="0" smtClean="0"/>
          </a:p>
          <a:p>
            <a:r>
              <a:rPr lang="en-US" sz="1600" dirty="0" err="1" smtClean="0"/>
              <a:t>Daejeon</a:t>
            </a:r>
            <a:endParaRPr lang="en-US" sz="1600" dirty="0"/>
          </a:p>
          <a:p>
            <a:r>
              <a:rPr lang="en-US" sz="1200" dirty="0" err="1" smtClean="0"/>
              <a:t>DynamicKL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36.366, 127.359</a:t>
            </a:r>
            <a:endParaRPr lang="en-US" sz="1200" dirty="0"/>
          </a:p>
        </p:txBody>
      </p:sp>
      <p:grpSp>
        <p:nvGrpSpPr>
          <p:cNvPr id="185" name="Group 184"/>
          <p:cNvGrpSpPr/>
          <p:nvPr/>
        </p:nvGrpSpPr>
        <p:grpSpPr>
          <a:xfrm>
            <a:off x="1266233" y="2739290"/>
            <a:ext cx="1202108" cy="164191"/>
            <a:chOff x="6927552" y="5112440"/>
            <a:chExt cx="1613572" cy="164191"/>
          </a:xfrm>
        </p:grpSpPr>
        <p:grpSp>
          <p:nvGrpSpPr>
            <p:cNvPr id="186" name="Group 185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7" name="Freeform 186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2" name="Cube 191"/>
          <p:cNvSpPr/>
          <p:nvPr/>
        </p:nvSpPr>
        <p:spPr>
          <a:xfrm>
            <a:off x="2329150" y="2659359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1113905" y="2603801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TextBox 193"/>
          <p:cNvSpPr txBox="1"/>
          <p:nvPr/>
        </p:nvSpPr>
        <p:spPr>
          <a:xfrm>
            <a:off x="7284292" y="9567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95" name="TextBox 194"/>
          <p:cNvSpPr txBox="1"/>
          <p:nvPr/>
        </p:nvSpPr>
        <p:spPr>
          <a:xfrm>
            <a:off x="7635007" y="3804319"/>
            <a:ext cx="856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Europe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2818431" y="5515597"/>
            <a:ext cx="1561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North America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886208" y="6170968"/>
            <a:ext cx="1261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Asia/Pacific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539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roup 184"/>
          <p:cNvGrpSpPr/>
          <p:nvPr/>
        </p:nvGrpSpPr>
        <p:grpSpPr>
          <a:xfrm rot="2047333">
            <a:off x="1117607" y="3356098"/>
            <a:ext cx="2197699" cy="161612"/>
            <a:chOff x="6927552" y="5111747"/>
            <a:chExt cx="1613572" cy="168477"/>
          </a:xfrm>
        </p:grpSpPr>
        <p:grpSp>
          <p:nvGrpSpPr>
            <p:cNvPr id="186" name="Group 185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88" name="Straight Connector 187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7" name="Freeform 186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 rot="5400000">
            <a:off x="722422" y="4525436"/>
            <a:ext cx="1202108" cy="165286"/>
            <a:chOff x="6927552" y="5111343"/>
            <a:chExt cx="1613572" cy="165286"/>
          </a:xfrm>
        </p:grpSpPr>
        <p:grpSp>
          <p:nvGrpSpPr>
            <p:cNvPr id="126" name="Group 125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28" name="Straight Connector 127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7" name="Freeform 126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115"/>
          <p:cNvGrpSpPr/>
          <p:nvPr/>
        </p:nvGrpSpPr>
        <p:grpSpPr>
          <a:xfrm rot="5400000">
            <a:off x="4279591" y="3338393"/>
            <a:ext cx="1202108" cy="165286"/>
            <a:chOff x="6927552" y="5111343"/>
            <a:chExt cx="1613572" cy="165286"/>
          </a:xfrm>
        </p:grpSpPr>
        <p:grpSp>
          <p:nvGrpSpPr>
            <p:cNvPr id="117" name="Group 116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19" name="Straight Connector 118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Freeform 117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 rot="2481268">
            <a:off x="6424450" y="4281673"/>
            <a:ext cx="1202108" cy="168477"/>
            <a:chOff x="6927552" y="5111747"/>
            <a:chExt cx="1613572" cy="168477"/>
          </a:xfrm>
        </p:grpSpPr>
        <p:grpSp>
          <p:nvGrpSpPr>
            <p:cNvPr id="93" name="Group 92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95" name="Straight Connector 94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Freeform 93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0" name="Group 99"/>
          <p:cNvGrpSpPr/>
          <p:nvPr/>
        </p:nvGrpSpPr>
        <p:grpSpPr>
          <a:xfrm rot="2481268">
            <a:off x="4573593" y="4292349"/>
            <a:ext cx="1202108" cy="168477"/>
            <a:chOff x="6927552" y="5111747"/>
            <a:chExt cx="1613572" cy="168477"/>
          </a:xfrm>
        </p:grpSpPr>
        <p:grpSp>
          <p:nvGrpSpPr>
            <p:cNvPr id="101" name="Group 100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03" name="Straight Connector 102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2" name="Freeform 101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/>
          <p:nvPr/>
        </p:nvGrpSpPr>
        <p:grpSpPr>
          <a:xfrm rot="2481268">
            <a:off x="1126101" y="4316181"/>
            <a:ext cx="1202108" cy="168477"/>
            <a:chOff x="6927552" y="5111747"/>
            <a:chExt cx="1613572" cy="168477"/>
          </a:xfrm>
        </p:grpSpPr>
        <p:grpSp>
          <p:nvGrpSpPr>
            <p:cNvPr id="109" name="Group 108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Freeform 109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496862" y="4007025"/>
            <a:ext cx="1613571" cy="95250"/>
            <a:chOff x="2134077" y="2196642"/>
            <a:chExt cx="1613571" cy="9525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3110433" y="4007025"/>
            <a:ext cx="1613571" cy="95250"/>
            <a:chOff x="2134077" y="2196642"/>
            <a:chExt cx="1613571" cy="9525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963289" y="4007025"/>
            <a:ext cx="1613571" cy="95250"/>
            <a:chOff x="2134077" y="2196642"/>
            <a:chExt cx="1613571" cy="9525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67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NSI Demo Network</a:t>
            </a:r>
            <a:br>
              <a:rPr lang="en-US" dirty="0" smtClean="0"/>
            </a:br>
            <a:r>
              <a:rPr lang="en-US" sz="3100" dirty="0" smtClean="0"/>
              <a:t>Future Internet Assembly</a:t>
            </a:r>
            <a:endParaRPr lang="en-US" sz="3100" dirty="0"/>
          </a:p>
        </p:txBody>
      </p:sp>
      <p:sp>
        <p:nvSpPr>
          <p:cNvPr id="40" name="Freeform 39"/>
          <p:cNvSpPr/>
          <p:nvPr/>
        </p:nvSpPr>
        <p:spPr>
          <a:xfrm>
            <a:off x="5649285" y="3962330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913928" y="4222637"/>
            <a:ext cx="14023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Pioneer.ets</a:t>
            </a:r>
            <a:endParaRPr lang="en-US" sz="1600" b="1" dirty="0" smtClean="0"/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52.412, 16.916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879227" y="4396336"/>
            <a:ext cx="15073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NetherLight.ets</a:t>
            </a:r>
            <a:endParaRPr lang="en-US" sz="1600" b="1" dirty="0" smtClean="0"/>
          </a:p>
          <a:p>
            <a:r>
              <a:rPr lang="en-US" sz="1200" dirty="0" smtClean="0"/>
              <a:t>DRAC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52.357, 4.953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2893386" y="3126986"/>
            <a:ext cx="1449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Starlight.ets</a:t>
            </a:r>
            <a:endParaRPr lang="en-US" sz="1600" b="1" dirty="0"/>
          </a:p>
          <a:p>
            <a:r>
              <a:rPr lang="en-US" sz="1200" dirty="0" err="1" smtClean="0"/>
              <a:t>OpenNSA</a:t>
            </a:r>
            <a:r>
              <a:rPr lang="en-US" sz="1200" dirty="0" smtClean="0"/>
              <a:t>/</a:t>
            </a:r>
            <a:r>
              <a:rPr lang="en-US" sz="1200" dirty="0" err="1" smtClean="0"/>
              <a:t>Argia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41.898, -87.618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405918" y="3126986"/>
            <a:ext cx="1480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JGN-</a:t>
            </a:r>
            <a:r>
              <a:rPr lang="en-US" sz="1600" b="1" dirty="0" err="1" smtClean="0"/>
              <a:t>X.ets</a:t>
            </a:r>
            <a:endParaRPr lang="en-US" sz="1600" b="1" dirty="0" smtClean="0"/>
          </a:p>
          <a:p>
            <a:r>
              <a:rPr lang="en-US" sz="1200" dirty="0" smtClean="0"/>
              <a:t>GLAMBDA-KDDI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35.879, 139.517</a:t>
            </a:r>
            <a:endParaRPr lang="en-US" sz="1200" dirty="0"/>
          </a:p>
        </p:txBody>
      </p:sp>
      <p:grpSp>
        <p:nvGrpSpPr>
          <p:cNvPr id="56" name="Group 55"/>
          <p:cNvGrpSpPr/>
          <p:nvPr/>
        </p:nvGrpSpPr>
        <p:grpSpPr>
          <a:xfrm rot="5400000">
            <a:off x="6030828" y="3359559"/>
            <a:ext cx="1202108" cy="165286"/>
            <a:chOff x="6927552" y="5111343"/>
            <a:chExt cx="1613572" cy="165286"/>
          </a:xfrm>
        </p:grpSpPr>
        <p:grpSp>
          <p:nvGrpSpPr>
            <p:cNvPr id="50" name="Group 49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Freeform 54"/>
            <p:cNvSpPr/>
            <p:nvPr/>
          </p:nvSpPr>
          <p:spPr>
            <a:xfrm>
              <a:off x="7745751" y="5111343"/>
              <a:ext cx="129145" cy="165286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524492" y="2821386"/>
            <a:ext cx="1202108" cy="164191"/>
            <a:chOff x="6927552" y="5112440"/>
            <a:chExt cx="1613572" cy="164191"/>
          </a:xfrm>
        </p:grpSpPr>
        <p:grpSp>
          <p:nvGrpSpPr>
            <p:cNvPr id="65" name="Group 64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67" name="Straight Connector 66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Freeform 65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 rot="19836106">
            <a:off x="4827053" y="3379919"/>
            <a:ext cx="1888739" cy="184844"/>
            <a:chOff x="6927552" y="5099836"/>
            <a:chExt cx="1613572" cy="184844"/>
          </a:xfrm>
        </p:grpSpPr>
        <p:grpSp>
          <p:nvGrpSpPr>
            <p:cNvPr id="72" name="Group 71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74" name="Straight Connector 73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Freeform 72"/>
            <p:cNvSpPr/>
            <p:nvPr/>
          </p:nvSpPr>
          <p:spPr>
            <a:xfrm>
              <a:off x="7699147" y="5099836"/>
              <a:ext cx="76147" cy="184844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Oval 23"/>
          <p:cNvSpPr/>
          <p:nvPr/>
        </p:nvSpPr>
        <p:spPr>
          <a:xfrm>
            <a:off x="1098452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893386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637520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407054" y="3804319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6407054" y="2678252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905654" y="2342928"/>
            <a:ext cx="954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GRnet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ps</a:t>
            </a:r>
            <a:endParaRPr lang="en-US" sz="1600" b="1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</a:t>
            </a:r>
            <a:endParaRPr lang="en-US" sz="1200" dirty="0"/>
          </a:p>
        </p:txBody>
      </p:sp>
      <p:sp>
        <p:nvSpPr>
          <p:cNvPr id="80" name="TextBox 79"/>
          <p:cNvSpPr txBox="1"/>
          <p:nvPr/>
        </p:nvSpPr>
        <p:spPr>
          <a:xfrm>
            <a:off x="6134134" y="1716161"/>
            <a:ext cx="10876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GEANT.ets</a:t>
            </a:r>
            <a:endParaRPr lang="en-US" sz="1600" b="1" dirty="0" smtClean="0"/>
          </a:p>
          <a:p>
            <a:r>
              <a:rPr lang="en-US" sz="1600" dirty="0"/>
              <a:t>&lt;</a:t>
            </a:r>
            <a:r>
              <a:rPr lang="en-US" sz="1600" dirty="0" smtClean="0"/>
              <a:t>city?&gt;</a:t>
            </a:r>
          </a:p>
          <a:p>
            <a:r>
              <a:rPr lang="en-US" sz="1200" dirty="0" err="1" smtClean="0"/>
              <a:t>AutoBAHN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</a:t>
            </a:r>
            <a:endParaRPr lang="en-US" sz="1200" dirty="0"/>
          </a:p>
        </p:txBody>
      </p:sp>
      <p:sp>
        <p:nvSpPr>
          <p:cNvPr id="81" name="Freeform 80"/>
          <p:cNvSpPr/>
          <p:nvPr/>
        </p:nvSpPr>
        <p:spPr>
          <a:xfrm>
            <a:off x="3882161" y="3951197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>
            <a:off x="2112627" y="3951909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 rot="19817793">
            <a:off x="5597174" y="3446075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1780-1783</a:t>
            </a:r>
            <a:endParaRPr lang="en-US" sz="800" dirty="0"/>
          </a:p>
        </p:txBody>
      </p:sp>
      <p:sp>
        <p:nvSpPr>
          <p:cNvPr id="89" name="Cube 88"/>
          <p:cNvSpPr/>
          <p:nvPr/>
        </p:nvSpPr>
        <p:spPr>
          <a:xfrm>
            <a:off x="7635008" y="2675235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Cube 90"/>
          <p:cNvSpPr/>
          <p:nvPr/>
        </p:nvSpPr>
        <p:spPr>
          <a:xfrm>
            <a:off x="7368938" y="4557312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Cube 98"/>
          <p:cNvSpPr/>
          <p:nvPr/>
        </p:nvSpPr>
        <p:spPr>
          <a:xfrm>
            <a:off x="5518081" y="4567988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Cube 106"/>
          <p:cNvSpPr/>
          <p:nvPr/>
        </p:nvSpPr>
        <p:spPr>
          <a:xfrm>
            <a:off x="2070589" y="4591820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6647719" y="3383675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1780-1783</a:t>
            </a:r>
            <a:endParaRPr lang="en-US" sz="800" dirty="0"/>
          </a:p>
        </p:txBody>
      </p:sp>
      <p:sp>
        <p:nvSpPr>
          <p:cNvPr id="124" name="TextBox 123"/>
          <p:cNvSpPr txBox="1"/>
          <p:nvPr/>
        </p:nvSpPr>
        <p:spPr>
          <a:xfrm>
            <a:off x="4001625" y="1834298"/>
            <a:ext cx="1661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Northernlight.ets</a:t>
            </a:r>
            <a:endParaRPr lang="en-US" sz="1600" b="1" dirty="0"/>
          </a:p>
          <a:p>
            <a:r>
              <a:rPr lang="en-US" sz="1200" dirty="0" err="1" smtClean="0"/>
              <a:t>OpenNSA</a:t>
            </a:r>
            <a:r>
              <a:rPr lang="en-US" sz="1200" dirty="0" smtClean="0"/>
              <a:t>/</a:t>
            </a:r>
            <a:r>
              <a:rPr lang="en-US" sz="1200" dirty="0" err="1" smtClean="0"/>
              <a:t>Argia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55.637, 12.641</a:t>
            </a:r>
            <a:endParaRPr lang="en-US" sz="1200" dirty="0"/>
          </a:p>
        </p:txBody>
      </p:sp>
      <p:grpSp>
        <p:nvGrpSpPr>
          <p:cNvPr id="133" name="Group 132"/>
          <p:cNvGrpSpPr/>
          <p:nvPr/>
        </p:nvGrpSpPr>
        <p:grpSpPr>
          <a:xfrm rot="2481268">
            <a:off x="1164384" y="5524009"/>
            <a:ext cx="1202108" cy="168477"/>
            <a:chOff x="6927552" y="5111747"/>
            <a:chExt cx="1613572" cy="168477"/>
          </a:xfrm>
        </p:grpSpPr>
        <p:grpSp>
          <p:nvGrpSpPr>
            <p:cNvPr id="134" name="Group 133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36" name="Straight Connector 135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Freeform 134"/>
            <p:cNvSpPr/>
            <p:nvPr/>
          </p:nvSpPr>
          <p:spPr>
            <a:xfrm>
              <a:off x="7760717" y="5111747"/>
              <a:ext cx="85333" cy="168477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Cube 139"/>
          <p:cNvSpPr/>
          <p:nvPr/>
        </p:nvSpPr>
        <p:spPr>
          <a:xfrm>
            <a:off x="2063080" y="5719217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1107663" y="5025123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extBox 148"/>
          <p:cNvSpPr txBox="1"/>
          <p:nvPr/>
        </p:nvSpPr>
        <p:spPr>
          <a:xfrm>
            <a:off x="390351" y="5435472"/>
            <a:ext cx="1493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AIST.ets</a:t>
            </a:r>
            <a:endParaRPr lang="en-US" sz="1600" b="1" dirty="0" smtClean="0"/>
          </a:p>
          <a:p>
            <a:r>
              <a:rPr lang="en-US" sz="1200" dirty="0" smtClean="0"/>
              <a:t>G-LAMBDA-AIST</a:t>
            </a:r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36.060, 140.133 </a:t>
            </a:r>
            <a:endParaRPr lang="en-US" sz="1200" dirty="0"/>
          </a:p>
        </p:txBody>
      </p:sp>
      <p:sp>
        <p:nvSpPr>
          <p:cNvPr id="150" name="TextBox 149"/>
          <p:cNvSpPr txBox="1"/>
          <p:nvPr/>
        </p:nvSpPr>
        <p:spPr>
          <a:xfrm>
            <a:off x="3543186" y="4086904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1780-1783</a:t>
            </a:r>
            <a:endParaRPr lang="en-US" sz="800" dirty="0"/>
          </a:p>
        </p:txBody>
      </p:sp>
      <p:sp>
        <p:nvSpPr>
          <p:cNvPr id="151" name="TextBox 150"/>
          <p:cNvSpPr txBox="1"/>
          <p:nvPr/>
        </p:nvSpPr>
        <p:spPr>
          <a:xfrm>
            <a:off x="674682" y="4569345"/>
            <a:ext cx="63350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1780-1783</a:t>
            </a:r>
            <a:endParaRPr lang="en-US" sz="800" dirty="0"/>
          </a:p>
        </p:txBody>
      </p:sp>
      <p:sp>
        <p:nvSpPr>
          <p:cNvPr id="152" name="Oval 151"/>
          <p:cNvSpPr/>
          <p:nvPr/>
        </p:nvSpPr>
        <p:spPr>
          <a:xfrm>
            <a:off x="5205156" y="5771569"/>
            <a:ext cx="228600" cy="221046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3" name="Cube 152"/>
          <p:cNvSpPr/>
          <p:nvPr/>
        </p:nvSpPr>
        <p:spPr>
          <a:xfrm>
            <a:off x="5249886" y="6069603"/>
            <a:ext cx="135324" cy="23147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54" name="TextBox 153"/>
          <p:cNvSpPr txBox="1"/>
          <p:nvPr/>
        </p:nvSpPr>
        <p:spPr>
          <a:xfrm>
            <a:off x="5433756" y="5745598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NSI Networks</a:t>
            </a:r>
            <a:endParaRPr lang="en-US" sz="1200" dirty="0"/>
          </a:p>
        </p:txBody>
      </p:sp>
      <p:sp>
        <p:nvSpPr>
          <p:cNvPr id="155" name="TextBox 154"/>
          <p:cNvSpPr txBox="1"/>
          <p:nvPr/>
        </p:nvSpPr>
        <p:spPr>
          <a:xfrm>
            <a:off x="5444801" y="6004858"/>
            <a:ext cx="12878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perfSonar</a:t>
            </a:r>
            <a:r>
              <a:rPr lang="en-US" sz="1200" dirty="0" smtClean="0"/>
              <a:t> servers </a:t>
            </a:r>
            <a:endParaRPr lang="en-US" sz="1200" dirty="0"/>
          </a:p>
        </p:txBody>
      </p:sp>
      <p:sp>
        <p:nvSpPr>
          <p:cNvPr id="157" name="TextBox 156"/>
          <p:cNvSpPr txBox="1"/>
          <p:nvPr/>
        </p:nvSpPr>
        <p:spPr>
          <a:xfrm>
            <a:off x="5433756" y="6303224"/>
            <a:ext cx="2648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NSI </a:t>
            </a:r>
            <a:r>
              <a:rPr lang="en-US" sz="1200" dirty="0" err="1" smtClean="0"/>
              <a:t>peerings</a:t>
            </a:r>
            <a:r>
              <a:rPr lang="en-US" sz="1200" dirty="0" smtClean="0"/>
              <a:t> (SDPs) between VLAN </a:t>
            </a:r>
            <a:r>
              <a:rPr lang="en-US" sz="1200" dirty="0" err="1" smtClean="0"/>
              <a:t>stps</a:t>
            </a:r>
            <a:endParaRPr lang="en-US" sz="1200" dirty="0"/>
          </a:p>
        </p:txBody>
      </p:sp>
      <p:grpSp>
        <p:nvGrpSpPr>
          <p:cNvPr id="158" name="Group 157"/>
          <p:cNvGrpSpPr/>
          <p:nvPr/>
        </p:nvGrpSpPr>
        <p:grpSpPr>
          <a:xfrm>
            <a:off x="4957733" y="6432724"/>
            <a:ext cx="430869" cy="95250"/>
            <a:chOff x="2134077" y="2196642"/>
            <a:chExt cx="1613571" cy="95250"/>
          </a:xfrm>
        </p:grpSpPr>
        <p:cxnSp>
          <p:nvCxnSpPr>
            <p:cNvPr id="159" name="Straight Connector 158"/>
            <p:cNvCxnSpPr/>
            <p:nvPr/>
          </p:nvCxnSpPr>
          <p:spPr>
            <a:xfrm>
              <a:off x="2134077" y="21966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/>
            <p:nvPr/>
          </p:nvCxnSpPr>
          <p:spPr>
            <a:xfrm>
              <a:off x="2134077" y="22283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/>
            <p:nvPr/>
          </p:nvCxnSpPr>
          <p:spPr>
            <a:xfrm>
              <a:off x="2134077" y="226014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2134077" y="2291892"/>
              <a:ext cx="1613571" cy="0"/>
            </a:xfrm>
            <a:prstGeom prst="line">
              <a:avLst/>
            </a:prstGeom>
            <a:ln w="127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" name="Freeform 162"/>
          <p:cNvSpPr/>
          <p:nvPr/>
        </p:nvSpPr>
        <p:spPr>
          <a:xfrm>
            <a:off x="5149159" y="6527974"/>
            <a:ext cx="88899" cy="182527"/>
          </a:xfrm>
          <a:custGeom>
            <a:avLst/>
            <a:gdLst>
              <a:gd name="connsiteX0" fmla="*/ 785936 w 785936"/>
              <a:gd name="connsiteY0" fmla="*/ 300305 h 783228"/>
              <a:gd name="connsiteX1" fmla="*/ 455736 w 785936"/>
              <a:gd name="connsiteY1" fmla="*/ 3972 h 783228"/>
              <a:gd name="connsiteX2" fmla="*/ 66270 w 785936"/>
              <a:gd name="connsiteY2" fmla="*/ 156372 h 783228"/>
              <a:gd name="connsiteX3" fmla="*/ 40870 w 785936"/>
              <a:gd name="connsiteY3" fmla="*/ 528905 h 783228"/>
              <a:gd name="connsiteX4" fmla="*/ 481136 w 785936"/>
              <a:gd name="connsiteY4" fmla="*/ 782905 h 783228"/>
              <a:gd name="connsiteX5" fmla="*/ 752070 w 785936"/>
              <a:gd name="connsiteY5" fmla="*/ 571238 h 783228"/>
              <a:gd name="connsiteX0" fmla="*/ 785936 w 785936"/>
              <a:gd name="connsiteY0" fmla="*/ 308268 h 791191"/>
              <a:gd name="connsiteX1" fmla="*/ 455736 w 785936"/>
              <a:gd name="connsiteY1" fmla="*/ 11935 h 791191"/>
              <a:gd name="connsiteX2" fmla="*/ 66270 w 785936"/>
              <a:gd name="connsiteY2" fmla="*/ 164335 h 791191"/>
              <a:gd name="connsiteX3" fmla="*/ 40870 w 785936"/>
              <a:gd name="connsiteY3" fmla="*/ 536868 h 791191"/>
              <a:gd name="connsiteX4" fmla="*/ 481136 w 785936"/>
              <a:gd name="connsiteY4" fmla="*/ 790868 h 791191"/>
              <a:gd name="connsiteX5" fmla="*/ 752070 w 785936"/>
              <a:gd name="connsiteY5" fmla="*/ 579201 h 791191"/>
              <a:gd name="connsiteX0" fmla="*/ 785936 w 785936"/>
              <a:gd name="connsiteY0" fmla="*/ 308268 h 793831"/>
              <a:gd name="connsiteX1" fmla="*/ 455736 w 785936"/>
              <a:gd name="connsiteY1" fmla="*/ 11935 h 793831"/>
              <a:gd name="connsiteX2" fmla="*/ 66270 w 785936"/>
              <a:gd name="connsiteY2" fmla="*/ 164335 h 793831"/>
              <a:gd name="connsiteX3" fmla="*/ 40870 w 785936"/>
              <a:gd name="connsiteY3" fmla="*/ 536868 h 793831"/>
              <a:gd name="connsiteX4" fmla="*/ 481136 w 785936"/>
              <a:gd name="connsiteY4" fmla="*/ 790868 h 793831"/>
              <a:gd name="connsiteX5" fmla="*/ 752070 w 785936"/>
              <a:gd name="connsiteY5" fmla="*/ 579201 h 793831"/>
              <a:gd name="connsiteX0" fmla="*/ 785936 w 862137"/>
              <a:gd name="connsiteY0" fmla="*/ 308268 h 805781"/>
              <a:gd name="connsiteX1" fmla="*/ 455736 w 862137"/>
              <a:gd name="connsiteY1" fmla="*/ 11935 h 805781"/>
              <a:gd name="connsiteX2" fmla="*/ 66270 w 862137"/>
              <a:gd name="connsiteY2" fmla="*/ 164335 h 805781"/>
              <a:gd name="connsiteX3" fmla="*/ 40870 w 862137"/>
              <a:gd name="connsiteY3" fmla="*/ 536868 h 805781"/>
              <a:gd name="connsiteX4" fmla="*/ 481136 w 862137"/>
              <a:gd name="connsiteY4" fmla="*/ 790868 h 805781"/>
              <a:gd name="connsiteX5" fmla="*/ 862137 w 862137"/>
              <a:gd name="connsiteY5" fmla="*/ 706201 h 805781"/>
              <a:gd name="connsiteX0" fmla="*/ 785936 w 785936"/>
              <a:gd name="connsiteY0" fmla="*/ 308268 h 791359"/>
              <a:gd name="connsiteX1" fmla="*/ 455736 w 785936"/>
              <a:gd name="connsiteY1" fmla="*/ 11935 h 791359"/>
              <a:gd name="connsiteX2" fmla="*/ 66270 w 785936"/>
              <a:gd name="connsiteY2" fmla="*/ 164335 h 791359"/>
              <a:gd name="connsiteX3" fmla="*/ 40870 w 785936"/>
              <a:gd name="connsiteY3" fmla="*/ 536868 h 791359"/>
              <a:gd name="connsiteX4" fmla="*/ 481136 w 785936"/>
              <a:gd name="connsiteY4" fmla="*/ 790868 h 791359"/>
              <a:gd name="connsiteX5" fmla="*/ 777471 w 785936"/>
              <a:gd name="connsiteY5" fmla="*/ 587668 h 791359"/>
              <a:gd name="connsiteX0" fmla="*/ 785936 w 785936"/>
              <a:gd name="connsiteY0" fmla="*/ 308268 h 794064"/>
              <a:gd name="connsiteX1" fmla="*/ 455736 w 785936"/>
              <a:gd name="connsiteY1" fmla="*/ 11935 h 794064"/>
              <a:gd name="connsiteX2" fmla="*/ 66270 w 785936"/>
              <a:gd name="connsiteY2" fmla="*/ 164335 h 794064"/>
              <a:gd name="connsiteX3" fmla="*/ 40870 w 785936"/>
              <a:gd name="connsiteY3" fmla="*/ 536868 h 794064"/>
              <a:gd name="connsiteX4" fmla="*/ 481136 w 785936"/>
              <a:gd name="connsiteY4" fmla="*/ 790868 h 794064"/>
              <a:gd name="connsiteX5" fmla="*/ 777471 w 785936"/>
              <a:gd name="connsiteY5" fmla="*/ 587668 h 79406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85936 w 785936"/>
              <a:gd name="connsiteY0" fmla="*/ 308268 h 791294"/>
              <a:gd name="connsiteX1" fmla="*/ 455736 w 785936"/>
              <a:gd name="connsiteY1" fmla="*/ 11935 h 791294"/>
              <a:gd name="connsiteX2" fmla="*/ 66270 w 785936"/>
              <a:gd name="connsiteY2" fmla="*/ 164335 h 791294"/>
              <a:gd name="connsiteX3" fmla="*/ 40870 w 785936"/>
              <a:gd name="connsiteY3" fmla="*/ 536868 h 791294"/>
              <a:gd name="connsiteX4" fmla="*/ 481136 w 785936"/>
              <a:gd name="connsiteY4" fmla="*/ 790868 h 791294"/>
              <a:gd name="connsiteX5" fmla="*/ 777471 w 785936"/>
              <a:gd name="connsiteY5" fmla="*/ 587668 h 791294"/>
              <a:gd name="connsiteX0" fmla="*/ 756931 w 756931"/>
              <a:gd name="connsiteY0" fmla="*/ 308994 h 791610"/>
              <a:gd name="connsiteX1" fmla="*/ 426731 w 756931"/>
              <a:gd name="connsiteY1" fmla="*/ 12661 h 791610"/>
              <a:gd name="connsiteX2" fmla="*/ 37265 w 756931"/>
              <a:gd name="connsiteY2" fmla="*/ 165061 h 791610"/>
              <a:gd name="connsiteX3" fmla="*/ 62665 w 756931"/>
              <a:gd name="connsiteY3" fmla="*/ 596861 h 791610"/>
              <a:gd name="connsiteX4" fmla="*/ 452131 w 756931"/>
              <a:gd name="connsiteY4" fmla="*/ 791594 h 791610"/>
              <a:gd name="connsiteX5" fmla="*/ 748466 w 756931"/>
              <a:gd name="connsiteY5" fmla="*/ 588394 h 791610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36893 w 736893"/>
              <a:gd name="connsiteY0" fmla="*/ 298399 h 781014"/>
              <a:gd name="connsiteX1" fmla="*/ 406693 w 736893"/>
              <a:gd name="connsiteY1" fmla="*/ 2066 h 781014"/>
              <a:gd name="connsiteX2" fmla="*/ 51094 w 736893"/>
              <a:gd name="connsiteY2" fmla="*/ 188332 h 781014"/>
              <a:gd name="connsiteX3" fmla="*/ 42627 w 736893"/>
              <a:gd name="connsiteY3" fmla="*/ 586266 h 781014"/>
              <a:gd name="connsiteX4" fmla="*/ 432093 w 736893"/>
              <a:gd name="connsiteY4" fmla="*/ 780999 h 781014"/>
              <a:gd name="connsiteX5" fmla="*/ 728428 w 736893"/>
              <a:gd name="connsiteY5" fmla="*/ 577799 h 781014"/>
              <a:gd name="connsiteX0" fmla="*/ 718949 w 718949"/>
              <a:gd name="connsiteY0" fmla="*/ 298493 h 781587"/>
              <a:gd name="connsiteX1" fmla="*/ 388749 w 718949"/>
              <a:gd name="connsiteY1" fmla="*/ 2160 h 781587"/>
              <a:gd name="connsiteX2" fmla="*/ 33150 w 718949"/>
              <a:gd name="connsiteY2" fmla="*/ 188426 h 781587"/>
              <a:gd name="connsiteX3" fmla="*/ 58550 w 718949"/>
              <a:gd name="connsiteY3" fmla="*/ 620227 h 781587"/>
              <a:gd name="connsiteX4" fmla="*/ 414149 w 718949"/>
              <a:gd name="connsiteY4" fmla="*/ 781093 h 781587"/>
              <a:gd name="connsiteX5" fmla="*/ 710484 w 718949"/>
              <a:gd name="connsiteY5" fmla="*/ 577893 h 781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8949" h="781587">
                <a:moveTo>
                  <a:pt x="718949" y="298493"/>
                </a:moveTo>
                <a:cubicBezTo>
                  <a:pt x="715421" y="153855"/>
                  <a:pt x="545383" y="20505"/>
                  <a:pt x="388749" y="2160"/>
                </a:cubicBezTo>
                <a:cubicBezTo>
                  <a:pt x="232115" y="-16185"/>
                  <a:pt x="88183" y="85415"/>
                  <a:pt x="33150" y="188426"/>
                </a:cubicBezTo>
                <a:cubicBezTo>
                  <a:pt x="-21883" y="291437"/>
                  <a:pt x="-4950" y="521449"/>
                  <a:pt x="58550" y="620227"/>
                </a:cubicBezTo>
                <a:cubicBezTo>
                  <a:pt x="122050" y="719005"/>
                  <a:pt x="305493" y="788149"/>
                  <a:pt x="414149" y="781093"/>
                </a:cubicBezTo>
                <a:cubicBezTo>
                  <a:pt x="522805" y="774037"/>
                  <a:pt x="710484" y="670321"/>
                  <a:pt x="710484" y="577893"/>
                </a:cubicBez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grpSp>
        <p:nvGrpSpPr>
          <p:cNvPr id="169" name="Group 168"/>
          <p:cNvGrpSpPr/>
          <p:nvPr/>
        </p:nvGrpSpPr>
        <p:grpSpPr>
          <a:xfrm>
            <a:off x="3740038" y="2801427"/>
            <a:ext cx="1202108" cy="164191"/>
            <a:chOff x="6927552" y="5112440"/>
            <a:chExt cx="1613572" cy="164191"/>
          </a:xfrm>
        </p:grpSpPr>
        <p:grpSp>
          <p:nvGrpSpPr>
            <p:cNvPr id="170" name="Group 169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72" name="Straight Connector 171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1" name="Freeform 170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6" name="Cube 175"/>
          <p:cNvSpPr/>
          <p:nvPr/>
        </p:nvSpPr>
        <p:spPr>
          <a:xfrm>
            <a:off x="3700414" y="2675235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4655817" y="2657086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6864254" y="4007025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41" name="TextBox 140"/>
          <p:cNvSpPr txBox="1"/>
          <p:nvPr/>
        </p:nvSpPr>
        <p:spPr>
          <a:xfrm>
            <a:off x="6708367" y="3659618"/>
            <a:ext cx="723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GN3-{80..83}</a:t>
            </a:r>
            <a:endParaRPr lang="en-US" sz="800" dirty="0"/>
          </a:p>
        </p:txBody>
      </p:sp>
      <p:sp>
        <p:nvSpPr>
          <p:cNvPr id="142" name="TextBox 141"/>
          <p:cNvSpPr txBox="1"/>
          <p:nvPr/>
        </p:nvSpPr>
        <p:spPr>
          <a:xfrm>
            <a:off x="5772899" y="3825449"/>
            <a:ext cx="7360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AMS-{80..83}</a:t>
            </a:r>
            <a:endParaRPr lang="en-US" sz="800" dirty="0"/>
          </a:p>
        </p:txBody>
      </p:sp>
      <p:sp>
        <p:nvSpPr>
          <p:cNvPr id="143" name="TextBox 142"/>
          <p:cNvSpPr txBox="1"/>
          <p:nvPr/>
        </p:nvSpPr>
        <p:spPr>
          <a:xfrm>
            <a:off x="6630977" y="3052535"/>
            <a:ext cx="7104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POZ-{80..83}</a:t>
            </a:r>
            <a:endParaRPr lang="en-US" sz="800" dirty="0"/>
          </a:p>
        </p:txBody>
      </p:sp>
      <p:sp>
        <p:nvSpPr>
          <p:cNvPr id="144" name="TextBox 143"/>
          <p:cNvSpPr txBox="1"/>
          <p:nvPr/>
        </p:nvSpPr>
        <p:spPr>
          <a:xfrm>
            <a:off x="6738282" y="2559118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45" name="TextBox 144"/>
          <p:cNvSpPr txBox="1"/>
          <p:nvPr/>
        </p:nvSpPr>
        <p:spPr>
          <a:xfrm>
            <a:off x="4113345" y="2627202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46" name="TextBox 145"/>
          <p:cNvSpPr txBox="1"/>
          <p:nvPr/>
        </p:nvSpPr>
        <p:spPr>
          <a:xfrm rot="2439551">
            <a:off x="1535851" y="4242661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47" name="TextBox 146"/>
          <p:cNvSpPr txBox="1"/>
          <p:nvPr/>
        </p:nvSpPr>
        <p:spPr>
          <a:xfrm rot="2425190">
            <a:off x="1460581" y="5337116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56" name="TextBox 155"/>
          <p:cNvSpPr txBox="1"/>
          <p:nvPr/>
        </p:nvSpPr>
        <p:spPr>
          <a:xfrm>
            <a:off x="4441229" y="4220776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PS-{80..83}</a:t>
            </a:r>
            <a:endParaRPr lang="en-US" sz="800" dirty="0"/>
          </a:p>
        </p:txBody>
      </p:sp>
      <p:sp>
        <p:nvSpPr>
          <p:cNvPr id="164" name="TextBox 163"/>
          <p:cNvSpPr txBox="1"/>
          <p:nvPr/>
        </p:nvSpPr>
        <p:spPr>
          <a:xfrm>
            <a:off x="5036431" y="3827812"/>
            <a:ext cx="7104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POZ-{80..83}</a:t>
            </a:r>
            <a:endParaRPr lang="en-US" sz="800" dirty="0"/>
          </a:p>
        </p:txBody>
      </p:sp>
      <p:sp>
        <p:nvSpPr>
          <p:cNvPr id="165" name="TextBox 164"/>
          <p:cNvSpPr txBox="1"/>
          <p:nvPr/>
        </p:nvSpPr>
        <p:spPr>
          <a:xfrm rot="19823624">
            <a:off x="4858905" y="3533568"/>
            <a:ext cx="723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GN3-{80..83}</a:t>
            </a:r>
            <a:endParaRPr lang="en-US" sz="800" dirty="0"/>
          </a:p>
        </p:txBody>
      </p:sp>
      <p:sp>
        <p:nvSpPr>
          <p:cNvPr id="177" name="TextBox 176"/>
          <p:cNvSpPr txBox="1"/>
          <p:nvPr/>
        </p:nvSpPr>
        <p:spPr>
          <a:xfrm>
            <a:off x="4193946" y="3641274"/>
            <a:ext cx="7232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CPH-{80..83}</a:t>
            </a:r>
            <a:endParaRPr lang="en-US" sz="800" dirty="0"/>
          </a:p>
        </p:txBody>
      </p:sp>
      <p:sp>
        <p:nvSpPr>
          <p:cNvPr id="178" name="TextBox 177"/>
          <p:cNvSpPr txBox="1"/>
          <p:nvPr/>
        </p:nvSpPr>
        <p:spPr>
          <a:xfrm>
            <a:off x="2261338" y="3819206"/>
            <a:ext cx="7232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TOK-{80..83}</a:t>
            </a:r>
            <a:endParaRPr lang="en-US" sz="8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049850" y="3811810"/>
            <a:ext cx="684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CHI-{80..83}</a:t>
            </a:r>
            <a:endParaRPr lang="en-US" sz="800" dirty="0"/>
          </a:p>
        </p:txBody>
      </p:sp>
      <p:sp>
        <p:nvSpPr>
          <p:cNvPr id="180" name="TextBox 179"/>
          <p:cNvSpPr txBox="1"/>
          <p:nvPr/>
        </p:nvSpPr>
        <p:spPr>
          <a:xfrm>
            <a:off x="1481036" y="3815859"/>
            <a:ext cx="684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CHI-{80..83}</a:t>
            </a:r>
            <a:endParaRPr lang="en-US" sz="800" dirty="0"/>
          </a:p>
        </p:txBody>
      </p:sp>
      <p:sp>
        <p:nvSpPr>
          <p:cNvPr id="181" name="TextBox 180"/>
          <p:cNvSpPr txBox="1"/>
          <p:nvPr/>
        </p:nvSpPr>
        <p:spPr>
          <a:xfrm>
            <a:off x="640453" y="4160340"/>
            <a:ext cx="7104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TSU-{80..83}</a:t>
            </a:r>
            <a:endParaRPr lang="en-US" sz="800" dirty="0"/>
          </a:p>
        </p:txBody>
      </p:sp>
      <p:sp>
        <p:nvSpPr>
          <p:cNvPr id="182" name="TextBox 181"/>
          <p:cNvSpPr txBox="1"/>
          <p:nvPr/>
        </p:nvSpPr>
        <p:spPr>
          <a:xfrm>
            <a:off x="615198" y="4899004"/>
            <a:ext cx="7232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TOK-{80..83}</a:t>
            </a:r>
            <a:endParaRPr lang="en-US" sz="800" dirty="0"/>
          </a:p>
        </p:txBody>
      </p:sp>
      <p:sp>
        <p:nvSpPr>
          <p:cNvPr id="183" name="TextBox 182"/>
          <p:cNvSpPr txBox="1"/>
          <p:nvPr/>
        </p:nvSpPr>
        <p:spPr>
          <a:xfrm>
            <a:off x="3268718" y="3821253"/>
            <a:ext cx="7360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AMS-{80..83}</a:t>
            </a:r>
            <a:endParaRPr lang="en-US" sz="800" dirty="0"/>
          </a:p>
        </p:txBody>
      </p:sp>
      <p:sp>
        <p:nvSpPr>
          <p:cNvPr id="184" name="TextBox 183"/>
          <p:cNvSpPr txBox="1"/>
          <p:nvPr/>
        </p:nvSpPr>
        <p:spPr>
          <a:xfrm rot="19818665">
            <a:off x="5788727" y="3010797"/>
            <a:ext cx="7360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AMS-{80..83}</a:t>
            </a:r>
            <a:endParaRPr lang="en-US" sz="800" dirty="0"/>
          </a:p>
        </p:txBody>
      </p:sp>
      <p:sp>
        <p:nvSpPr>
          <p:cNvPr id="193" name="TextBox 192"/>
          <p:cNvSpPr txBox="1"/>
          <p:nvPr/>
        </p:nvSpPr>
        <p:spPr>
          <a:xfrm>
            <a:off x="574087" y="1898200"/>
            <a:ext cx="1480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/>
              <a:t>K</a:t>
            </a:r>
            <a:r>
              <a:rPr lang="en-US" sz="1600" b="1" dirty="0" err="1" smtClean="0"/>
              <a:t>rlight.ets</a:t>
            </a:r>
            <a:endParaRPr lang="en-US" sz="1600" b="1" dirty="0"/>
          </a:p>
          <a:p>
            <a:r>
              <a:rPr lang="en-US" sz="1200" dirty="0" err="1" smtClean="0"/>
              <a:t>DynamicKL</a:t>
            </a:r>
            <a:endParaRPr lang="en-US" sz="1200" dirty="0" smtClean="0"/>
          </a:p>
          <a:p>
            <a:r>
              <a:rPr lang="en-US" sz="1200" dirty="0" err="1" smtClean="0"/>
              <a:t>Loc</a:t>
            </a:r>
            <a:r>
              <a:rPr lang="en-US" sz="1200" dirty="0" smtClean="0"/>
              <a:t>: 36.366, 127.359</a:t>
            </a:r>
            <a:endParaRPr lang="en-US" sz="1200" dirty="0"/>
          </a:p>
        </p:txBody>
      </p:sp>
      <p:grpSp>
        <p:nvGrpSpPr>
          <p:cNvPr id="194" name="Group 193"/>
          <p:cNvGrpSpPr/>
          <p:nvPr/>
        </p:nvGrpSpPr>
        <p:grpSpPr>
          <a:xfrm>
            <a:off x="1266233" y="2739290"/>
            <a:ext cx="1202108" cy="164191"/>
            <a:chOff x="6927552" y="5112440"/>
            <a:chExt cx="1613572" cy="164191"/>
          </a:xfrm>
        </p:grpSpPr>
        <p:grpSp>
          <p:nvGrpSpPr>
            <p:cNvPr id="195" name="Group 194"/>
            <p:cNvGrpSpPr/>
            <p:nvPr/>
          </p:nvGrpSpPr>
          <p:grpSpPr>
            <a:xfrm>
              <a:off x="6927552" y="5147239"/>
              <a:ext cx="1613572" cy="95250"/>
              <a:chOff x="2134077" y="2196642"/>
              <a:chExt cx="1613572" cy="95250"/>
            </a:xfrm>
          </p:grpSpPr>
          <p:cxnSp>
            <p:nvCxnSpPr>
              <p:cNvPr id="197" name="Straight Connector 196"/>
              <p:cNvCxnSpPr/>
              <p:nvPr/>
            </p:nvCxnSpPr>
            <p:spPr>
              <a:xfrm>
                <a:off x="2134077" y="219664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>
                <a:off x="2134077" y="22283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134078" y="2260143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134077" y="2291892"/>
                <a:ext cx="1613571" cy="0"/>
              </a:xfrm>
              <a:prstGeom prst="line">
                <a:avLst/>
              </a:prstGeom>
              <a:ln w="1270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6" name="Freeform 195"/>
            <p:cNvSpPr/>
            <p:nvPr/>
          </p:nvSpPr>
          <p:spPr>
            <a:xfrm>
              <a:off x="7748470" y="5112440"/>
              <a:ext cx="115058" cy="164191"/>
            </a:xfrm>
            <a:custGeom>
              <a:avLst/>
              <a:gdLst>
                <a:gd name="connsiteX0" fmla="*/ 785936 w 785936"/>
                <a:gd name="connsiteY0" fmla="*/ 300305 h 783228"/>
                <a:gd name="connsiteX1" fmla="*/ 455736 w 785936"/>
                <a:gd name="connsiteY1" fmla="*/ 3972 h 783228"/>
                <a:gd name="connsiteX2" fmla="*/ 66270 w 785936"/>
                <a:gd name="connsiteY2" fmla="*/ 156372 h 783228"/>
                <a:gd name="connsiteX3" fmla="*/ 40870 w 785936"/>
                <a:gd name="connsiteY3" fmla="*/ 528905 h 783228"/>
                <a:gd name="connsiteX4" fmla="*/ 481136 w 785936"/>
                <a:gd name="connsiteY4" fmla="*/ 782905 h 783228"/>
                <a:gd name="connsiteX5" fmla="*/ 752070 w 785936"/>
                <a:gd name="connsiteY5" fmla="*/ 571238 h 783228"/>
                <a:gd name="connsiteX0" fmla="*/ 785936 w 785936"/>
                <a:gd name="connsiteY0" fmla="*/ 308268 h 791191"/>
                <a:gd name="connsiteX1" fmla="*/ 455736 w 785936"/>
                <a:gd name="connsiteY1" fmla="*/ 11935 h 791191"/>
                <a:gd name="connsiteX2" fmla="*/ 66270 w 785936"/>
                <a:gd name="connsiteY2" fmla="*/ 164335 h 791191"/>
                <a:gd name="connsiteX3" fmla="*/ 40870 w 785936"/>
                <a:gd name="connsiteY3" fmla="*/ 536868 h 791191"/>
                <a:gd name="connsiteX4" fmla="*/ 481136 w 785936"/>
                <a:gd name="connsiteY4" fmla="*/ 790868 h 791191"/>
                <a:gd name="connsiteX5" fmla="*/ 752070 w 785936"/>
                <a:gd name="connsiteY5" fmla="*/ 579201 h 791191"/>
                <a:gd name="connsiteX0" fmla="*/ 785936 w 785936"/>
                <a:gd name="connsiteY0" fmla="*/ 308268 h 793831"/>
                <a:gd name="connsiteX1" fmla="*/ 455736 w 785936"/>
                <a:gd name="connsiteY1" fmla="*/ 11935 h 793831"/>
                <a:gd name="connsiteX2" fmla="*/ 66270 w 785936"/>
                <a:gd name="connsiteY2" fmla="*/ 164335 h 793831"/>
                <a:gd name="connsiteX3" fmla="*/ 40870 w 785936"/>
                <a:gd name="connsiteY3" fmla="*/ 536868 h 793831"/>
                <a:gd name="connsiteX4" fmla="*/ 481136 w 785936"/>
                <a:gd name="connsiteY4" fmla="*/ 790868 h 793831"/>
                <a:gd name="connsiteX5" fmla="*/ 752070 w 785936"/>
                <a:gd name="connsiteY5" fmla="*/ 579201 h 793831"/>
                <a:gd name="connsiteX0" fmla="*/ 785936 w 862137"/>
                <a:gd name="connsiteY0" fmla="*/ 308268 h 805781"/>
                <a:gd name="connsiteX1" fmla="*/ 455736 w 862137"/>
                <a:gd name="connsiteY1" fmla="*/ 11935 h 805781"/>
                <a:gd name="connsiteX2" fmla="*/ 66270 w 862137"/>
                <a:gd name="connsiteY2" fmla="*/ 164335 h 805781"/>
                <a:gd name="connsiteX3" fmla="*/ 40870 w 862137"/>
                <a:gd name="connsiteY3" fmla="*/ 536868 h 805781"/>
                <a:gd name="connsiteX4" fmla="*/ 481136 w 862137"/>
                <a:gd name="connsiteY4" fmla="*/ 790868 h 805781"/>
                <a:gd name="connsiteX5" fmla="*/ 862137 w 862137"/>
                <a:gd name="connsiteY5" fmla="*/ 706201 h 805781"/>
                <a:gd name="connsiteX0" fmla="*/ 785936 w 785936"/>
                <a:gd name="connsiteY0" fmla="*/ 308268 h 791359"/>
                <a:gd name="connsiteX1" fmla="*/ 455736 w 785936"/>
                <a:gd name="connsiteY1" fmla="*/ 11935 h 791359"/>
                <a:gd name="connsiteX2" fmla="*/ 66270 w 785936"/>
                <a:gd name="connsiteY2" fmla="*/ 164335 h 791359"/>
                <a:gd name="connsiteX3" fmla="*/ 40870 w 785936"/>
                <a:gd name="connsiteY3" fmla="*/ 536868 h 791359"/>
                <a:gd name="connsiteX4" fmla="*/ 481136 w 785936"/>
                <a:gd name="connsiteY4" fmla="*/ 790868 h 791359"/>
                <a:gd name="connsiteX5" fmla="*/ 777471 w 785936"/>
                <a:gd name="connsiteY5" fmla="*/ 587668 h 791359"/>
                <a:gd name="connsiteX0" fmla="*/ 785936 w 785936"/>
                <a:gd name="connsiteY0" fmla="*/ 308268 h 794064"/>
                <a:gd name="connsiteX1" fmla="*/ 455736 w 785936"/>
                <a:gd name="connsiteY1" fmla="*/ 11935 h 794064"/>
                <a:gd name="connsiteX2" fmla="*/ 66270 w 785936"/>
                <a:gd name="connsiteY2" fmla="*/ 164335 h 794064"/>
                <a:gd name="connsiteX3" fmla="*/ 40870 w 785936"/>
                <a:gd name="connsiteY3" fmla="*/ 536868 h 794064"/>
                <a:gd name="connsiteX4" fmla="*/ 481136 w 785936"/>
                <a:gd name="connsiteY4" fmla="*/ 790868 h 794064"/>
                <a:gd name="connsiteX5" fmla="*/ 777471 w 785936"/>
                <a:gd name="connsiteY5" fmla="*/ 587668 h 79406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85936 w 785936"/>
                <a:gd name="connsiteY0" fmla="*/ 308268 h 791294"/>
                <a:gd name="connsiteX1" fmla="*/ 455736 w 785936"/>
                <a:gd name="connsiteY1" fmla="*/ 11935 h 791294"/>
                <a:gd name="connsiteX2" fmla="*/ 66270 w 785936"/>
                <a:gd name="connsiteY2" fmla="*/ 164335 h 791294"/>
                <a:gd name="connsiteX3" fmla="*/ 40870 w 785936"/>
                <a:gd name="connsiteY3" fmla="*/ 536868 h 791294"/>
                <a:gd name="connsiteX4" fmla="*/ 481136 w 785936"/>
                <a:gd name="connsiteY4" fmla="*/ 790868 h 791294"/>
                <a:gd name="connsiteX5" fmla="*/ 777471 w 785936"/>
                <a:gd name="connsiteY5" fmla="*/ 587668 h 791294"/>
                <a:gd name="connsiteX0" fmla="*/ 756931 w 756931"/>
                <a:gd name="connsiteY0" fmla="*/ 308994 h 791610"/>
                <a:gd name="connsiteX1" fmla="*/ 426731 w 756931"/>
                <a:gd name="connsiteY1" fmla="*/ 12661 h 791610"/>
                <a:gd name="connsiteX2" fmla="*/ 37265 w 756931"/>
                <a:gd name="connsiteY2" fmla="*/ 165061 h 791610"/>
                <a:gd name="connsiteX3" fmla="*/ 62665 w 756931"/>
                <a:gd name="connsiteY3" fmla="*/ 596861 h 791610"/>
                <a:gd name="connsiteX4" fmla="*/ 452131 w 756931"/>
                <a:gd name="connsiteY4" fmla="*/ 791594 h 791610"/>
                <a:gd name="connsiteX5" fmla="*/ 748466 w 756931"/>
                <a:gd name="connsiteY5" fmla="*/ 588394 h 791610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36893 w 736893"/>
                <a:gd name="connsiteY0" fmla="*/ 298399 h 781014"/>
                <a:gd name="connsiteX1" fmla="*/ 406693 w 736893"/>
                <a:gd name="connsiteY1" fmla="*/ 2066 h 781014"/>
                <a:gd name="connsiteX2" fmla="*/ 51094 w 736893"/>
                <a:gd name="connsiteY2" fmla="*/ 188332 h 781014"/>
                <a:gd name="connsiteX3" fmla="*/ 42627 w 736893"/>
                <a:gd name="connsiteY3" fmla="*/ 586266 h 781014"/>
                <a:gd name="connsiteX4" fmla="*/ 432093 w 736893"/>
                <a:gd name="connsiteY4" fmla="*/ 780999 h 781014"/>
                <a:gd name="connsiteX5" fmla="*/ 728428 w 736893"/>
                <a:gd name="connsiteY5" fmla="*/ 577799 h 781014"/>
                <a:gd name="connsiteX0" fmla="*/ 718949 w 718949"/>
                <a:gd name="connsiteY0" fmla="*/ 298493 h 781587"/>
                <a:gd name="connsiteX1" fmla="*/ 388749 w 718949"/>
                <a:gd name="connsiteY1" fmla="*/ 2160 h 781587"/>
                <a:gd name="connsiteX2" fmla="*/ 33150 w 718949"/>
                <a:gd name="connsiteY2" fmla="*/ 188426 h 781587"/>
                <a:gd name="connsiteX3" fmla="*/ 58550 w 718949"/>
                <a:gd name="connsiteY3" fmla="*/ 620227 h 781587"/>
                <a:gd name="connsiteX4" fmla="*/ 414149 w 718949"/>
                <a:gd name="connsiteY4" fmla="*/ 781093 h 781587"/>
                <a:gd name="connsiteX5" fmla="*/ 710484 w 718949"/>
                <a:gd name="connsiteY5" fmla="*/ 577893 h 781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8949" h="781587">
                  <a:moveTo>
                    <a:pt x="718949" y="298493"/>
                  </a:moveTo>
                  <a:cubicBezTo>
                    <a:pt x="715421" y="153855"/>
                    <a:pt x="545383" y="20505"/>
                    <a:pt x="388749" y="2160"/>
                  </a:cubicBezTo>
                  <a:cubicBezTo>
                    <a:pt x="232115" y="-16185"/>
                    <a:pt x="88183" y="85415"/>
                    <a:pt x="33150" y="188426"/>
                  </a:cubicBezTo>
                  <a:cubicBezTo>
                    <a:pt x="-21883" y="291437"/>
                    <a:pt x="-4950" y="521449"/>
                    <a:pt x="58550" y="620227"/>
                  </a:cubicBezTo>
                  <a:cubicBezTo>
                    <a:pt x="122050" y="719005"/>
                    <a:pt x="305493" y="788149"/>
                    <a:pt x="414149" y="781093"/>
                  </a:cubicBezTo>
                  <a:cubicBezTo>
                    <a:pt x="522805" y="774037"/>
                    <a:pt x="710484" y="670321"/>
                    <a:pt x="710484" y="577893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1" name="Cube 200"/>
          <p:cNvSpPr/>
          <p:nvPr/>
        </p:nvSpPr>
        <p:spPr>
          <a:xfrm>
            <a:off x="2329150" y="2659359"/>
            <a:ext cx="266070" cy="392482"/>
          </a:xfrm>
          <a:prstGeom prst="cube">
            <a:avLst/>
          </a:prstGeom>
          <a:solidFill>
            <a:srgbClr val="80000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1113905" y="2603801"/>
            <a:ext cx="457200" cy="448734"/>
          </a:xfrm>
          <a:prstGeom prst="ellipse">
            <a:avLst/>
          </a:prstGeom>
          <a:ln>
            <a:solidFill>
              <a:schemeClr val="tx2">
                <a:lumMod val="75000"/>
              </a:schemeClr>
            </a:solidFill>
          </a:ln>
          <a:effectLst>
            <a:outerShdw blurRad="123825" dist="114300" dir="4200000" sx="122000" sy="122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TextBox 201"/>
          <p:cNvSpPr txBox="1"/>
          <p:nvPr/>
        </p:nvSpPr>
        <p:spPr>
          <a:xfrm>
            <a:off x="1481036" y="2575086"/>
            <a:ext cx="6463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P</a:t>
            </a:r>
            <a:r>
              <a:rPr lang="en-US" sz="800" dirty="0" smtClean="0"/>
              <a:t>S-{80..83}</a:t>
            </a:r>
            <a:endParaRPr lang="en-US" sz="800" dirty="0"/>
          </a:p>
        </p:txBody>
      </p:sp>
      <p:sp>
        <p:nvSpPr>
          <p:cNvPr id="204" name="TextBox 203"/>
          <p:cNvSpPr txBox="1"/>
          <p:nvPr/>
        </p:nvSpPr>
        <p:spPr>
          <a:xfrm rot="2032724">
            <a:off x="2405028" y="3569023"/>
            <a:ext cx="7232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DAE-{80..83}</a:t>
            </a:r>
            <a:endParaRPr lang="en-US" sz="800" dirty="0"/>
          </a:p>
        </p:txBody>
      </p:sp>
      <p:sp>
        <p:nvSpPr>
          <p:cNvPr id="205" name="TextBox 204"/>
          <p:cNvSpPr txBox="1"/>
          <p:nvPr/>
        </p:nvSpPr>
        <p:spPr>
          <a:xfrm rot="2032724">
            <a:off x="1322228" y="3085146"/>
            <a:ext cx="68485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CHI-{80..83}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97269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14646</TotalTime>
  <Words>393</Words>
  <Application>Microsoft Macintosh PowerPoint</Application>
  <PresentationFormat>On-screen Show (4:3)</PresentationFormat>
  <Paragraphs>106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NSI Demo Network Future Internet Assembly</vt:lpstr>
      <vt:lpstr>NSI Demo Network Future Internet Assembly</vt:lpstr>
    </vt:vector>
  </TitlesOfParts>
  <Company>NORDUnet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Sobieski</dc:creator>
  <cp:lastModifiedBy>Jerry Sobieski</cp:lastModifiedBy>
  <cp:revision>101</cp:revision>
  <dcterms:created xsi:type="dcterms:W3CDTF">2011-10-06T08:52:16Z</dcterms:created>
  <dcterms:modified xsi:type="dcterms:W3CDTF">2011-10-16T12:58:27Z</dcterms:modified>
</cp:coreProperties>
</file>