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EFF"/>
    <a:srgbClr val="30C0FF"/>
    <a:srgbClr val="F75B00"/>
    <a:srgbClr val="2D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0" y="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8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8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0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val 167"/>
          <p:cNvSpPr/>
          <p:nvPr/>
        </p:nvSpPr>
        <p:spPr>
          <a:xfrm>
            <a:off x="-68115" y="1408746"/>
            <a:ext cx="3082248" cy="544925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008176" y="1751924"/>
            <a:ext cx="2948469" cy="500342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 rot="2047333">
            <a:off x="1117607" y="3356098"/>
            <a:ext cx="2197699" cy="161612"/>
            <a:chOff x="6927552" y="5111747"/>
            <a:chExt cx="1613572" cy="168477"/>
          </a:xfrm>
        </p:grpSpPr>
        <p:grpSp>
          <p:nvGrpSpPr>
            <p:cNvPr id="178" name="Group 177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Freeform 178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Oval 165"/>
          <p:cNvSpPr/>
          <p:nvPr/>
        </p:nvSpPr>
        <p:spPr>
          <a:xfrm>
            <a:off x="3971060" y="1408746"/>
            <a:ext cx="5020540" cy="5068250"/>
          </a:xfrm>
          <a:prstGeom prst="ellipse">
            <a:avLst/>
          </a:prstGeom>
          <a:gradFill flip="none" rotWithShape="1">
            <a:gsLst>
              <a:gs pos="0">
                <a:srgbClr val="3366FF"/>
              </a:gs>
              <a:gs pos="8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 rot="5400000">
            <a:off x="722422" y="4525436"/>
            <a:ext cx="1202108" cy="165286"/>
            <a:chOff x="6927552" y="5111343"/>
            <a:chExt cx="1613572" cy="165286"/>
          </a:xfrm>
        </p:grpSpPr>
        <p:grpSp>
          <p:nvGrpSpPr>
            <p:cNvPr id="126" name="Group 12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 rot="5400000">
            <a:off x="4279591" y="3338393"/>
            <a:ext cx="1202108" cy="165286"/>
            <a:chOff x="6927552" y="5111343"/>
            <a:chExt cx="1613572" cy="165286"/>
          </a:xfrm>
        </p:grpSpPr>
        <p:grpSp>
          <p:nvGrpSpPr>
            <p:cNvPr id="117" name="Group 116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Freeform 117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2481268">
            <a:off x="6424450" y="4281673"/>
            <a:ext cx="1202108" cy="168477"/>
            <a:chOff x="6927552" y="5111747"/>
            <a:chExt cx="1613572" cy="168477"/>
          </a:xfrm>
        </p:grpSpPr>
        <p:grpSp>
          <p:nvGrpSpPr>
            <p:cNvPr id="93" name="Group 92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Freeform 93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481268">
            <a:off x="4573593" y="4292349"/>
            <a:ext cx="1202108" cy="168477"/>
            <a:chOff x="6927552" y="5111747"/>
            <a:chExt cx="1613572" cy="168477"/>
          </a:xfrm>
        </p:grpSpPr>
        <p:grpSp>
          <p:nvGrpSpPr>
            <p:cNvPr id="101" name="Group 100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Freeform 101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rot="2481268">
            <a:off x="1126101" y="4316181"/>
            <a:ext cx="1202108" cy="168477"/>
            <a:chOff x="6927552" y="5111747"/>
            <a:chExt cx="1613572" cy="168477"/>
          </a:xfrm>
        </p:grpSpPr>
        <p:grpSp>
          <p:nvGrpSpPr>
            <p:cNvPr id="109" name="Group 108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Freeform 109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96862" y="4007025"/>
            <a:ext cx="1613571" cy="95250"/>
            <a:chOff x="2134077" y="2196642"/>
            <a:chExt cx="1613571" cy="9525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110433" y="4007025"/>
            <a:ext cx="1613571" cy="95250"/>
            <a:chOff x="2134077" y="2196642"/>
            <a:chExt cx="1613571" cy="952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63289" y="4007025"/>
            <a:ext cx="1613571" cy="95250"/>
            <a:chOff x="2134077" y="2196642"/>
            <a:chExt cx="1613571" cy="9525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67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NSI Demo Network</a:t>
            </a:r>
            <a:br>
              <a:rPr lang="en-US" dirty="0" smtClean="0"/>
            </a:br>
            <a:r>
              <a:rPr lang="en-US" sz="3100" dirty="0" smtClean="0"/>
              <a:t>Future Internet Assembly</a:t>
            </a:r>
            <a:endParaRPr lang="en-US" sz="3100" dirty="0"/>
          </a:p>
        </p:txBody>
      </p:sp>
      <p:sp>
        <p:nvSpPr>
          <p:cNvPr id="40" name="Freeform 39"/>
          <p:cNvSpPr/>
          <p:nvPr/>
        </p:nvSpPr>
        <p:spPr>
          <a:xfrm>
            <a:off x="5649285" y="3962330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15994" y="4320891"/>
            <a:ext cx="1402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Pioneer</a:t>
            </a:r>
          </a:p>
          <a:p>
            <a:r>
              <a:rPr lang="en-US" sz="1600" dirty="0" smtClean="0"/>
              <a:t>Poznan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52.412, 16.916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043923" y="4363903"/>
            <a:ext cx="1326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NetherLight</a:t>
            </a:r>
            <a:endParaRPr lang="en-US" sz="1600" b="1" dirty="0" smtClean="0"/>
          </a:p>
          <a:p>
            <a:r>
              <a:rPr lang="en-US" sz="1600" dirty="0" smtClean="0"/>
              <a:t>Amsterdam</a:t>
            </a:r>
          </a:p>
          <a:p>
            <a:r>
              <a:rPr lang="en-US" sz="1200" dirty="0" smtClean="0"/>
              <a:t>DRAC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52.357, 4.953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8431" y="2850212"/>
            <a:ext cx="14495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StarLight</a:t>
            </a:r>
            <a:endParaRPr lang="en-US" sz="1600" b="1" dirty="0"/>
          </a:p>
          <a:p>
            <a:r>
              <a:rPr lang="en-US" sz="1600" dirty="0" smtClean="0"/>
              <a:t>Chicago</a:t>
            </a:r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41.898, -87.618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51580" y="2968141"/>
            <a:ext cx="1480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KDDI-Labs</a:t>
            </a:r>
          </a:p>
          <a:p>
            <a:r>
              <a:rPr lang="en-US" sz="1600" dirty="0" smtClean="0"/>
              <a:t>Tokyo</a:t>
            </a:r>
          </a:p>
          <a:p>
            <a:r>
              <a:rPr lang="en-US" sz="1200" dirty="0" smtClean="0"/>
              <a:t>GLAMBDA-K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35.879, 139.517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 rot="5400000">
            <a:off x="6030828" y="3359559"/>
            <a:ext cx="1202108" cy="165286"/>
            <a:chOff x="6927552" y="5111343"/>
            <a:chExt cx="1613572" cy="165286"/>
          </a:xfrm>
        </p:grpSpPr>
        <p:grpSp>
          <p:nvGrpSpPr>
            <p:cNvPr id="50" name="Group 4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Freeform 54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24492" y="2821386"/>
            <a:ext cx="1202108" cy="164191"/>
            <a:chOff x="6927552" y="5112440"/>
            <a:chExt cx="1613572" cy="164191"/>
          </a:xfrm>
        </p:grpSpPr>
        <p:grpSp>
          <p:nvGrpSpPr>
            <p:cNvPr id="65" name="Group 6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reeform 6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 rot="19836106">
            <a:off x="4827053" y="3379919"/>
            <a:ext cx="1888739" cy="184844"/>
            <a:chOff x="6927552" y="5099836"/>
            <a:chExt cx="1613572" cy="184844"/>
          </a:xfrm>
        </p:grpSpPr>
        <p:grpSp>
          <p:nvGrpSpPr>
            <p:cNvPr id="72" name="Group 71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Freeform 72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1098452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93386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37520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7054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07054" y="2678252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905654" y="2342928"/>
            <a:ext cx="868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GRnet</a:t>
            </a:r>
            <a:endParaRPr lang="en-US" sz="1600" b="1" dirty="0" smtClean="0"/>
          </a:p>
          <a:p>
            <a:r>
              <a:rPr lang="en-US" sz="1600" dirty="0" smtClean="0"/>
              <a:t>Athens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020648" y="1750724"/>
            <a:ext cx="855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GEANT</a:t>
            </a:r>
          </a:p>
          <a:p>
            <a:r>
              <a:rPr lang="en-US" sz="1600" dirty="0"/>
              <a:t>&lt;</a:t>
            </a:r>
            <a:r>
              <a:rPr lang="en-US" sz="1600" dirty="0" smtClean="0"/>
              <a:t>city?&gt;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1" name="Freeform 80"/>
          <p:cNvSpPr/>
          <p:nvPr/>
        </p:nvSpPr>
        <p:spPr>
          <a:xfrm>
            <a:off x="3882161" y="3951197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112627" y="3951909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816055" y="3719699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 rot="19817793">
            <a:off x="5262293" y="3111150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5341784" y="3730026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89" name="Cube 88"/>
          <p:cNvSpPr/>
          <p:nvPr/>
        </p:nvSpPr>
        <p:spPr>
          <a:xfrm>
            <a:off x="7635007" y="2657086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7368937" y="4539163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5518080" y="4549839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2070588" y="4573671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715760" y="3311571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130668" y="1675095"/>
            <a:ext cx="1402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NortherLight</a:t>
            </a:r>
            <a:endParaRPr lang="en-US" sz="1600" b="1" dirty="0"/>
          </a:p>
          <a:p>
            <a:r>
              <a:rPr lang="en-US" sz="1600" dirty="0" smtClean="0"/>
              <a:t>Copenhagen</a:t>
            </a:r>
          </a:p>
          <a:p>
            <a:r>
              <a:rPr lang="en-US" sz="1200" dirty="0" err="1" smtClean="0"/>
              <a:t>OpenNSA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55.637, 12.641</a:t>
            </a:r>
            <a:endParaRPr lang="en-US" sz="1200" dirty="0"/>
          </a:p>
        </p:txBody>
      </p:sp>
      <p:grpSp>
        <p:nvGrpSpPr>
          <p:cNvPr id="133" name="Group 132"/>
          <p:cNvGrpSpPr/>
          <p:nvPr/>
        </p:nvGrpSpPr>
        <p:grpSpPr>
          <a:xfrm rot="2481268">
            <a:off x="1164384" y="5524009"/>
            <a:ext cx="1202108" cy="168477"/>
            <a:chOff x="6927552" y="5111747"/>
            <a:chExt cx="1613572" cy="168477"/>
          </a:xfrm>
        </p:grpSpPr>
        <p:grpSp>
          <p:nvGrpSpPr>
            <p:cNvPr id="134" name="Group 133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Freeform 134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Cube 139"/>
          <p:cNvSpPr/>
          <p:nvPr/>
        </p:nvSpPr>
        <p:spPr>
          <a:xfrm>
            <a:off x="2063079" y="5701068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107663" y="5025123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511770" y="5111046"/>
            <a:ext cx="14932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AIST</a:t>
            </a:r>
          </a:p>
          <a:p>
            <a:r>
              <a:rPr lang="en-US" sz="1600" dirty="0" smtClean="0"/>
              <a:t>Tokyo</a:t>
            </a:r>
          </a:p>
          <a:p>
            <a:r>
              <a:rPr lang="en-US" sz="1200" dirty="0" smtClean="0"/>
              <a:t>G-LAMBDA-AIST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36.060, 140.133 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543186" y="4086904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37126" y="4518640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152" name="Oval 151"/>
          <p:cNvSpPr/>
          <p:nvPr/>
        </p:nvSpPr>
        <p:spPr>
          <a:xfrm>
            <a:off x="5205156" y="5789415"/>
            <a:ext cx="228600" cy="22104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ube 152"/>
          <p:cNvSpPr/>
          <p:nvPr/>
        </p:nvSpPr>
        <p:spPr>
          <a:xfrm>
            <a:off x="5249886" y="6123836"/>
            <a:ext cx="135324" cy="23147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433756" y="570026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NSI Networks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5444801" y="6024076"/>
            <a:ext cx="183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perfSonar</a:t>
            </a:r>
            <a:r>
              <a:rPr lang="en-US" dirty="0" smtClean="0"/>
              <a:t> servers 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5444801" y="6386016"/>
            <a:ext cx="200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NSI </a:t>
            </a:r>
            <a:r>
              <a:rPr lang="en-US" dirty="0" err="1" smtClean="0"/>
              <a:t>peerings</a:t>
            </a:r>
            <a:r>
              <a:rPr lang="en-US" dirty="0" smtClean="0"/>
              <a:t> (SDPs)</a:t>
            </a:r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998717" y="6574788"/>
            <a:ext cx="430869" cy="95250"/>
            <a:chOff x="2134077" y="2196642"/>
            <a:chExt cx="1613571" cy="9525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Freeform 162"/>
          <p:cNvSpPr/>
          <p:nvPr/>
        </p:nvSpPr>
        <p:spPr>
          <a:xfrm>
            <a:off x="5149159" y="6527974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3913332" y="2783991"/>
            <a:ext cx="1059985" cy="184150"/>
            <a:chOff x="6927552" y="5112440"/>
            <a:chExt cx="1613572" cy="164191"/>
          </a:xfrm>
        </p:grpSpPr>
        <p:grpSp>
          <p:nvGrpSpPr>
            <p:cNvPr id="170" name="Group 16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Freeform 170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Cube 175"/>
          <p:cNvSpPr/>
          <p:nvPr/>
        </p:nvSpPr>
        <p:spPr>
          <a:xfrm>
            <a:off x="3882161" y="2652985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655817" y="2657086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830908" y="1675095"/>
            <a:ext cx="1480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Krlight</a:t>
            </a:r>
            <a:endParaRPr lang="en-US" sz="1600" b="1" dirty="0" smtClean="0"/>
          </a:p>
          <a:p>
            <a:r>
              <a:rPr lang="en-US" sz="1600" dirty="0" err="1" smtClean="0"/>
              <a:t>Daejeon</a:t>
            </a:r>
            <a:endParaRPr lang="en-US" sz="1600" dirty="0"/>
          </a:p>
          <a:p>
            <a:r>
              <a:rPr lang="en-US" sz="1200" dirty="0" err="1" smtClean="0"/>
              <a:t>DynamicKL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36.366, 127.359</a:t>
            </a:r>
            <a:endParaRPr lang="en-US" sz="1200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1266233" y="2739290"/>
            <a:ext cx="1202108" cy="164191"/>
            <a:chOff x="6927552" y="5112440"/>
            <a:chExt cx="1613572" cy="164191"/>
          </a:xfrm>
        </p:grpSpPr>
        <p:grpSp>
          <p:nvGrpSpPr>
            <p:cNvPr id="186" name="Group 18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Freeform 186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Cube 191"/>
          <p:cNvSpPr/>
          <p:nvPr/>
        </p:nvSpPr>
        <p:spPr>
          <a:xfrm>
            <a:off x="2329150" y="2659359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113905" y="2603801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Box 193"/>
          <p:cNvSpPr txBox="1"/>
          <p:nvPr/>
        </p:nvSpPr>
        <p:spPr>
          <a:xfrm>
            <a:off x="7284292" y="956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7635007" y="3804319"/>
            <a:ext cx="85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Europe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18431" y="5515597"/>
            <a:ext cx="156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North America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86208" y="6170968"/>
            <a:ext cx="12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Asia/Pacific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3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 rot="2047333">
            <a:off x="1117607" y="3356098"/>
            <a:ext cx="2197699" cy="161612"/>
            <a:chOff x="6927552" y="5111747"/>
            <a:chExt cx="1613572" cy="168477"/>
          </a:xfrm>
        </p:grpSpPr>
        <p:grpSp>
          <p:nvGrpSpPr>
            <p:cNvPr id="186" name="Group 18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Freeform 186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 rot="5400000">
            <a:off x="722422" y="4525436"/>
            <a:ext cx="1202108" cy="165286"/>
            <a:chOff x="6927552" y="5111343"/>
            <a:chExt cx="1613572" cy="165286"/>
          </a:xfrm>
        </p:grpSpPr>
        <p:grpSp>
          <p:nvGrpSpPr>
            <p:cNvPr id="126" name="Group 12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 rot="5400000">
            <a:off x="4279591" y="3338393"/>
            <a:ext cx="1202108" cy="165286"/>
            <a:chOff x="6927552" y="5111343"/>
            <a:chExt cx="1613572" cy="165286"/>
          </a:xfrm>
        </p:grpSpPr>
        <p:grpSp>
          <p:nvGrpSpPr>
            <p:cNvPr id="117" name="Group 116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Freeform 117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2481268">
            <a:off x="6424450" y="4281673"/>
            <a:ext cx="1202108" cy="168477"/>
            <a:chOff x="6927552" y="5111747"/>
            <a:chExt cx="1613572" cy="168477"/>
          </a:xfrm>
        </p:grpSpPr>
        <p:grpSp>
          <p:nvGrpSpPr>
            <p:cNvPr id="93" name="Group 92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Freeform 93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481268">
            <a:off x="4573593" y="4292349"/>
            <a:ext cx="1202108" cy="168477"/>
            <a:chOff x="6927552" y="5111747"/>
            <a:chExt cx="1613572" cy="168477"/>
          </a:xfrm>
        </p:grpSpPr>
        <p:grpSp>
          <p:nvGrpSpPr>
            <p:cNvPr id="101" name="Group 100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Freeform 101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rot="2481268">
            <a:off x="1126101" y="4316181"/>
            <a:ext cx="1202108" cy="168477"/>
            <a:chOff x="6927552" y="5111747"/>
            <a:chExt cx="1613572" cy="168477"/>
          </a:xfrm>
        </p:grpSpPr>
        <p:grpSp>
          <p:nvGrpSpPr>
            <p:cNvPr id="109" name="Group 108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Freeform 109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96862" y="4007025"/>
            <a:ext cx="1613571" cy="95250"/>
            <a:chOff x="2134077" y="2196642"/>
            <a:chExt cx="1613571" cy="9525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110433" y="4007025"/>
            <a:ext cx="1613571" cy="95250"/>
            <a:chOff x="2134077" y="2196642"/>
            <a:chExt cx="1613571" cy="952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63289" y="4007025"/>
            <a:ext cx="1613571" cy="95250"/>
            <a:chOff x="2134077" y="2196642"/>
            <a:chExt cx="1613571" cy="9525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67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NSI Demo Network</a:t>
            </a:r>
            <a:br>
              <a:rPr lang="en-US" dirty="0" smtClean="0"/>
            </a:br>
            <a:r>
              <a:rPr lang="en-US" sz="3100" dirty="0" smtClean="0"/>
              <a:t>Future Internet Assembly</a:t>
            </a:r>
            <a:endParaRPr lang="en-US" sz="3100" dirty="0"/>
          </a:p>
        </p:txBody>
      </p:sp>
      <p:sp>
        <p:nvSpPr>
          <p:cNvPr id="40" name="Freeform 39"/>
          <p:cNvSpPr/>
          <p:nvPr/>
        </p:nvSpPr>
        <p:spPr>
          <a:xfrm>
            <a:off x="5649285" y="3962330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13928" y="4222637"/>
            <a:ext cx="1402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Pioneer.ets</a:t>
            </a:r>
            <a:endParaRPr lang="en-US" sz="1600" b="1" dirty="0" smtClean="0"/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52.412, 16.916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879227" y="4396336"/>
            <a:ext cx="1507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NetherLight.ets</a:t>
            </a:r>
            <a:endParaRPr lang="en-US" sz="1600" b="1" dirty="0" smtClean="0"/>
          </a:p>
          <a:p>
            <a:r>
              <a:rPr lang="en-US" sz="1200" dirty="0" smtClean="0"/>
              <a:t>DRAC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52.357, 4.953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893386" y="3126986"/>
            <a:ext cx="144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Starlight.ets</a:t>
            </a:r>
            <a:endParaRPr lang="en-US" sz="1600" b="1" dirty="0"/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41.898, -87.618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05918" y="3126986"/>
            <a:ext cx="1480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JGN-</a:t>
            </a:r>
            <a:r>
              <a:rPr lang="en-US" sz="1600" b="1" dirty="0" err="1" smtClean="0"/>
              <a:t>X.ets</a:t>
            </a:r>
            <a:endParaRPr lang="en-US" sz="1600" b="1" dirty="0" smtClean="0"/>
          </a:p>
          <a:p>
            <a:r>
              <a:rPr lang="en-US" sz="1200" dirty="0" smtClean="0"/>
              <a:t>GLAMBDA-KDDI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35.879, 139.517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 rot="5400000">
            <a:off x="6030828" y="3359559"/>
            <a:ext cx="1202108" cy="165286"/>
            <a:chOff x="6927552" y="5111343"/>
            <a:chExt cx="1613572" cy="165286"/>
          </a:xfrm>
        </p:grpSpPr>
        <p:grpSp>
          <p:nvGrpSpPr>
            <p:cNvPr id="50" name="Group 4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Freeform 54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24492" y="2821386"/>
            <a:ext cx="1202108" cy="164191"/>
            <a:chOff x="6927552" y="5112440"/>
            <a:chExt cx="1613572" cy="164191"/>
          </a:xfrm>
        </p:grpSpPr>
        <p:grpSp>
          <p:nvGrpSpPr>
            <p:cNvPr id="65" name="Group 6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reeform 6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 rot="19836106">
            <a:off x="4827053" y="3379919"/>
            <a:ext cx="1888739" cy="184844"/>
            <a:chOff x="6927552" y="5099836"/>
            <a:chExt cx="1613572" cy="184844"/>
          </a:xfrm>
        </p:grpSpPr>
        <p:grpSp>
          <p:nvGrpSpPr>
            <p:cNvPr id="72" name="Group 71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Freeform 72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1098452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93386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37520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7054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07054" y="2678252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905654" y="2342928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GRnet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ps</a:t>
            </a:r>
            <a:endParaRPr lang="en-US" sz="1600" b="1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134134" y="1716161"/>
            <a:ext cx="10876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GEANT.ets</a:t>
            </a:r>
            <a:endParaRPr lang="en-US" sz="1600" b="1" dirty="0" smtClean="0"/>
          </a:p>
          <a:p>
            <a:r>
              <a:rPr lang="en-US" sz="1600" dirty="0"/>
              <a:t>&lt;</a:t>
            </a:r>
            <a:r>
              <a:rPr lang="en-US" sz="1600" dirty="0" smtClean="0"/>
              <a:t>city?&gt;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1" name="Freeform 80"/>
          <p:cNvSpPr/>
          <p:nvPr/>
        </p:nvSpPr>
        <p:spPr>
          <a:xfrm>
            <a:off x="3882161" y="3951197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112627" y="3951909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 rot="19817793">
            <a:off x="5597174" y="3446075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89" name="Cube 88"/>
          <p:cNvSpPr/>
          <p:nvPr/>
        </p:nvSpPr>
        <p:spPr>
          <a:xfrm>
            <a:off x="7635008" y="2675235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7368938" y="4557312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5518081" y="4567988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2070589" y="4591820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647719" y="3383675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001625" y="1834298"/>
            <a:ext cx="1661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Northernlight.ets</a:t>
            </a:r>
            <a:endParaRPr lang="en-US" sz="1600" b="1" dirty="0"/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55.637, 12.641</a:t>
            </a:r>
            <a:endParaRPr lang="en-US" sz="1200" dirty="0"/>
          </a:p>
        </p:txBody>
      </p:sp>
      <p:grpSp>
        <p:nvGrpSpPr>
          <p:cNvPr id="133" name="Group 132"/>
          <p:cNvGrpSpPr/>
          <p:nvPr/>
        </p:nvGrpSpPr>
        <p:grpSpPr>
          <a:xfrm rot="2481268">
            <a:off x="1164384" y="5524009"/>
            <a:ext cx="1202108" cy="168477"/>
            <a:chOff x="6927552" y="5111747"/>
            <a:chExt cx="1613572" cy="168477"/>
          </a:xfrm>
        </p:grpSpPr>
        <p:grpSp>
          <p:nvGrpSpPr>
            <p:cNvPr id="134" name="Group 133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Freeform 134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Cube 139"/>
          <p:cNvSpPr/>
          <p:nvPr/>
        </p:nvSpPr>
        <p:spPr>
          <a:xfrm>
            <a:off x="2063080" y="5719217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107663" y="5025123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390351" y="5435472"/>
            <a:ext cx="1493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AIST.ets</a:t>
            </a:r>
            <a:endParaRPr lang="en-US" sz="1600" b="1" dirty="0" smtClean="0"/>
          </a:p>
          <a:p>
            <a:r>
              <a:rPr lang="en-US" sz="1200" dirty="0" smtClean="0"/>
              <a:t>G-LAMBDA-AIST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36.060, 140.133 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543186" y="4086904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74682" y="4569345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152" name="Oval 151"/>
          <p:cNvSpPr/>
          <p:nvPr/>
        </p:nvSpPr>
        <p:spPr>
          <a:xfrm>
            <a:off x="5205156" y="5771569"/>
            <a:ext cx="228600" cy="22104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3" name="Cube 152"/>
          <p:cNvSpPr/>
          <p:nvPr/>
        </p:nvSpPr>
        <p:spPr>
          <a:xfrm>
            <a:off x="5249886" y="6069603"/>
            <a:ext cx="135324" cy="23147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4" name="TextBox 153"/>
          <p:cNvSpPr txBox="1"/>
          <p:nvPr/>
        </p:nvSpPr>
        <p:spPr>
          <a:xfrm>
            <a:off x="5433756" y="5745598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NSI Networks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444801" y="6004858"/>
            <a:ext cx="128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perfSonar</a:t>
            </a:r>
            <a:r>
              <a:rPr lang="en-US" sz="1200" dirty="0" smtClean="0"/>
              <a:t> servers </a:t>
            </a:r>
            <a:endParaRPr lang="en-US" sz="1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433756" y="6303224"/>
            <a:ext cx="2648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NSI </a:t>
            </a:r>
            <a:r>
              <a:rPr lang="en-US" sz="1200" dirty="0" err="1" smtClean="0"/>
              <a:t>peerings</a:t>
            </a:r>
            <a:r>
              <a:rPr lang="en-US" sz="1200" dirty="0" smtClean="0"/>
              <a:t> (SDPs) between VLAN </a:t>
            </a:r>
            <a:r>
              <a:rPr lang="en-US" sz="1200" dirty="0" err="1" smtClean="0"/>
              <a:t>stps</a:t>
            </a:r>
            <a:endParaRPr lang="en-US" sz="1200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957733" y="6432724"/>
            <a:ext cx="430869" cy="95250"/>
            <a:chOff x="2134077" y="2196642"/>
            <a:chExt cx="1613571" cy="9525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Freeform 162"/>
          <p:cNvSpPr/>
          <p:nvPr/>
        </p:nvSpPr>
        <p:spPr>
          <a:xfrm>
            <a:off x="5149159" y="6527974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9" name="Group 168"/>
          <p:cNvGrpSpPr/>
          <p:nvPr/>
        </p:nvGrpSpPr>
        <p:grpSpPr>
          <a:xfrm>
            <a:off x="3740038" y="2801427"/>
            <a:ext cx="1202108" cy="164191"/>
            <a:chOff x="6927552" y="5112440"/>
            <a:chExt cx="1613572" cy="164191"/>
          </a:xfrm>
        </p:grpSpPr>
        <p:grpSp>
          <p:nvGrpSpPr>
            <p:cNvPr id="170" name="Group 16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Freeform 170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Cube 175"/>
          <p:cNvSpPr/>
          <p:nvPr/>
        </p:nvSpPr>
        <p:spPr>
          <a:xfrm>
            <a:off x="3700414" y="2675235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655817" y="2657086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864254" y="4007025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6708367" y="3659618"/>
            <a:ext cx="723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GN3-{80..83}</a:t>
            </a:r>
            <a:endParaRPr lang="en-US" sz="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772899" y="3825449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630977" y="3052535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POZ-{80..83}</a:t>
            </a:r>
            <a:endParaRPr lang="en-US" sz="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6738282" y="2559118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113345" y="2627202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 rot="2439551">
            <a:off x="1535851" y="4242661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7" name="TextBox 146"/>
          <p:cNvSpPr txBox="1"/>
          <p:nvPr/>
        </p:nvSpPr>
        <p:spPr>
          <a:xfrm rot="2425190">
            <a:off x="1460581" y="5337116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441229" y="4220776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5036431" y="3827812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POZ-{80..83}</a:t>
            </a:r>
            <a:endParaRPr lang="en-US" sz="800" dirty="0"/>
          </a:p>
        </p:txBody>
      </p:sp>
      <p:sp>
        <p:nvSpPr>
          <p:cNvPr id="165" name="TextBox 164"/>
          <p:cNvSpPr txBox="1"/>
          <p:nvPr/>
        </p:nvSpPr>
        <p:spPr>
          <a:xfrm rot="19823624">
            <a:off x="4858905" y="3533568"/>
            <a:ext cx="723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GN3-{80..83}</a:t>
            </a:r>
            <a:endParaRPr lang="en-US" sz="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4193946" y="3641274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CPH-{80..83}</a:t>
            </a:r>
            <a:endParaRPr lang="en-US" sz="8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261338" y="381920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TOK-{80..83}</a:t>
            </a:r>
            <a:endParaRPr lang="en-US" sz="8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049850" y="3811810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CHI-{80..83}</a:t>
            </a:r>
            <a:endParaRPr lang="en-US" sz="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481036" y="3815859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CHI-{80..83}</a:t>
            </a:r>
            <a:endParaRPr lang="en-US" sz="800" dirty="0"/>
          </a:p>
        </p:txBody>
      </p:sp>
      <p:sp>
        <p:nvSpPr>
          <p:cNvPr id="181" name="TextBox 180"/>
          <p:cNvSpPr txBox="1"/>
          <p:nvPr/>
        </p:nvSpPr>
        <p:spPr>
          <a:xfrm>
            <a:off x="640453" y="4160340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TSU-{80..83}</a:t>
            </a:r>
            <a:endParaRPr lang="en-US" sz="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615198" y="4899004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TOK-{80..83}</a:t>
            </a:r>
            <a:endParaRPr lang="en-US" sz="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3268718" y="3821253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84" name="TextBox 183"/>
          <p:cNvSpPr txBox="1"/>
          <p:nvPr/>
        </p:nvSpPr>
        <p:spPr>
          <a:xfrm rot="19818665">
            <a:off x="5788727" y="3010797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74087" y="1898200"/>
            <a:ext cx="1480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/>
              <a:t>K</a:t>
            </a:r>
            <a:r>
              <a:rPr lang="en-US" sz="1600" b="1" dirty="0" err="1" smtClean="0"/>
              <a:t>rlight.ets</a:t>
            </a:r>
            <a:endParaRPr lang="en-US" sz="1600" b="1" dirty="0"/>
          </a:p>
          <a:p>
            <a:r>
              <a:rPr lang="en-US" sz="1200" dirty="0" err="1" smtClean="0"/>
              <a:t>DynamicKL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36.366, 127.359</a:t>
            </a:r>
            <a:endParaRPr lang="en-US" sz="12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1266233" y="2739290"/>
            <a:ext cx="1202108" cy="164191"/>
            <a:chOff x="6927552" y="5112440"/>
            <a:chExt cx="1613572" cy="164191"/>
          </a:xfrm>
        </p:grpSpPr>
        <p:grpSp>
          <p:nvGrpSpPr>
            <p:cNvPr id="195" name="Group 19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6" name="Freeform 19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Cube 200"/>
          <p:cNvSpPr/>
          <p:nvPr/>
        </p:nvSpPr>
        <p:spPr>
          <a:xfrm>
            <a:off x="2329150" y="2659359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113905" y="2603801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1481036" y="2575086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</a:t>
            </a:r>
            <a:r>
              <a:rPr lang="en-US" sz="800" dirty="0" smtClean="0"/>
              <a:t>S-{80..83}</a:t>
            </a:r>
            <a:endParaRPr lang="en-US" sz="800" dirty="0"/>
          </a:p>
        </p:txBody>
      </p:sp>
      <p:sp>
        <p:nvSpPr>
          <p:cNvPr id="204" name="TextBox 203"/>
          <p:cNvSpPr txBox="1"/>
          <p:nvPr/>
        </p:nvSpPr>
        <p:spPr>
          <a:xfrm rot="2032724">
            <a:off x="2405028" y="3569023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DAE-{80..83}</a:t>
            </a:r>
            <a:endParaRPr lang="en-US" sz="800" dirty="0"/>
          </a:p>
        </p:txBody>
      </p:sp>
      <p:sp>
        <p:nvSpPr>
          <p:cNvPr id="205" name="TextBox 204"/>
          <p:cNvSpPr txBox="1"/>
          <p:nvPr/>
        </p:nvSpPr>
        <p:spPr>
          <a:xfrm rot="2032724">
            <a:off x="1322228" y="3085146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CHI-{80..83}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726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14646</TotalTime>
  <Words>393</Words>
  <Application>Microsoft Macintosh PowerPoint</Application>
  <PresentationFormat>On-screen Show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NSI Demo Network Future Internet Assembly</vt:lpstr>
      <vt:lpstr>NSI Demo Network Future Internet Assembly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Sobieski</dc:creator>
  <cp:lastModifiedBy>Jerry Sobieski</cp:lastModifiedBy>
  <cp:revision>101</cp:revision>
  <dcterms:created xsi:type="dcterms:W3CDTF">2011-10-06T08:52:16Z</dcterms:created>
  <dcterms:modified xsi:type="dcterms:W3CDTF">2011-10-16T12:58:27Z</dcterms:modified>
</cp:coreProperties>
</file>