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75" r:id="rId3"/>
    <p:sldId id="371" r:id="rId4"/>
    <p:sldId id="375" r:id="rId5"/>
    <p:sldId id="385" r:id="rId6"/>
    <p:sldId id="382" r:id="rId7"/>
    <p:sldId id="383" r:id="rId8"/>
  </p:sldIdLst>
  <p:sldSz cx="9144000" cy="6858000" type="screen4x3"/>
  <p:notesSz cx="7099300" cy="10234613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DAD41"/>
    <a:srgbClr val="6AD0D8"/>
    <a:srgbClr val="9A425B"/>
    <a:srgbClr val="703042"/>
    <a:srgbClr val="31B3BD"/>
    <a:srgbClr val="DDDDDD"/>
    <a:srgbClr val="1E5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857" autoAdjust="0"/>
  </p:normalViewPr>
  <p:slideViewPr>
    <p:cSldViewPr>
      <p:cViewPr varScale="1">
        <p:scale>
          <a:sx n="142" d="100"/>
          <a:sy n="142" d="100"/>
        </p:scale>
        <p:origin x="-1496" y="-104"/>
      </p:cViewPr>
      <p:guideLst>
        <p:guide orient="horz"/>
        <p:guide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33D29E7A-0766-A942-B672-27F8D29DD4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55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E92AFA64-A76D-9C49-B38A-2066043BAC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5891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ＭＳ Ｐゴシック" pitchFamily="1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3AB7E-FE3D-FA4A-AD14-918E793BC2D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2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5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6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447800" y="2743200"/>
            <a:ext cx="7696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657600"/>
            <a:ext cx="7620000" cy="533400"/>
          </a:xfrm>
          <a:solidFill>
            <a:srgbClr val="5DAD41"/>
          </a:solidFill>
        </p:spPr>
        <p:txBody>
          <a:bodyPr/>
          <a:lstStyle>
            <a:lvl1pPr marL="0" indent="0">
              <a:buFont typeface="Times" pitchFamily="1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600"/>
              <a:t>© 2007 Open Grid Forum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0E407A0-C14D-D14E-8BBC-36060BA482D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AEC482-82F1-6345-B700-288FE71F485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C9E93E-D780-624B-81CB-9610DD60C06C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00607-A82F-184E-8B41-FBE9D4E8F079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1447800" y="27432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1"/>
                </a:solidFill>
                <a:latin typeface="+mj-lt"/>
                <a:ea typeface="+mj-ea"/>
                <a:cs typeface="ＭＳ Ｐゴシック" pitchFamily="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  <a:cs typeface="ＭＳ Ｐゴシック" pitchFamily="1" charset="-128"/>
              </a:defRPr>
            </a:lvl9pPr>
          </a:lstStyle>
          <a:p>
            <a:r>
              <a:rPr kumimoji="1"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Click to edit Master title style</a:t>
            </a:r>
            <a:endParaRPr kumimoji="1" lang="en-US" altLang="ja-JP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 userDrawn="1"/>
        </p:nvSpPr>
        <p:spPr bwMode="auto">
          <a:xfrm>
            <a:off x="1524000" y="3657600"/>
            <a:ext cx="7620000" cy="533400"/>
          </a:xfrm>
          <a:prstGeom prst="rect">
            <a:avLst/>
          </a:prstGeom>
          <a:solidFill>
            <a:srgbClr val="5DAD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ＭＳ Ｐゴシック" pitchFamily="1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mtClean="0">
                <a:solidFill>
                  <a:prstClr val="white"/>
                </a:solidFill>
                <a:latin typeface="Calibri"/>
                <a:ea typeface="ＭＳ Ｐゴシック"/>
              </a:rPr>
              <a:t>Click to edit Master subtitle style</a:t>
            </a:r>
            <a:endParaRPr kumimoji="1" lang="en-US" altLang="ja-JP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kumimoji="1" lang="en-US" altLang="ja-JP" sz="60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© 2007 Open Grid Forum</a:t>
            </a:r>
          </a:p>
        </p:txBody>
      </p:sp>
    </p:spTree>
    <p:extLst>
      <p:ext uri="{BB962C8B-B14F-4D97-AF65-F5344CB8AC3E}">
        <p14:creationId xmlns:p14="http://schemas.microsoft.com/office/powerpoint/2010/main" val="1689373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542B6-043B-684C-98DF-2B5967621F38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1AF8C-7A12-5B48-97B4-B02E92ED6D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78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D397DC-5A8A-D241-B2D1-6394645A9257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45315-1C11-D547-93C5-A2D505F6D2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3279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16097F-1AD0-F245-AC1F-401FF1792D75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FA7C1-7D52-A040-873E-E9DD258CD1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0666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B35BD7-B86E-A940-9B7A-E9976EE61F33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B7B7F-5BD4-E24D-B3A1-CCA660298F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8284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9C28AA-9C94-934B-A520-E4D62F87DF76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1B073-6666-854C-8743-0370E2E4A5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5178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DBEC0B-E369-3F4C-9FFA-D741D05C939F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ECC60-3DD3-AE49-BAB4-19F5E93B87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731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0BFB0-6971-CC46-A735-95F77F6AB39E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74341-0AF1-AB45-9ECF-F13C01DC44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195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BB7E87-DC30-FA48-BEFF-E2F53E14351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78E762-7A3B-7C41-9112-7C5329EA997E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1803F-66FA-D742-92AA-E1AD18A13C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3436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CBBB82-AF7F-9240-ABBF-BDFF4B0F748A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FC26-1A9F-4046-AA39-5E41219842C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2445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7FEC71-94EB-1F4F-9CBE-E9884EEC01DC}" type="datetime1">
              <a:rPr lang="ja-JP" altLang="en-US"/>
              <a:pPr/>
              <a:t>4/10/12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89B5E-688B-BD43-A91E-C6EF142B67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538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441369-C446-234F-A23D-12FD9360C4A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B98EE1-3547-A44D-8CDC-D63AE624332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8628777-3CEF-9248-901D-8B37711392A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3F5DC21-7D0F-0441-91DD-28ED0000DF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A0183D-BB82-CC42-9CD2-78ADEB4DD90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C63701C-2280-C24F-B814-E1A18CB0D60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C092FD-3D72-BC4D-BE78-B123EFB2A18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00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bg2"/>
                </a:solidFill>
              </a:defRPr>
            </a:lvl1pPr>
          </a:lstStyle>
          <a:p>
            <a:fld id="{DC88B4A1-6804-E54D-99FC-829594A5F8B8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76200"/>
          </a:xfrm>
          <a:prstGeom prst="rect">
            <a:avLst/>
          </a:prstGeom>
          <a:solidFill>
            <a:srgbClr val="5DAD4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 eaLnBrk="1" hangingPunct="1">
              <a:spcBef>
                <a:spcPct val="20000"/>
              </a:spcBef>
              <a:buClr>
                <a:schemeClr val="accent2"/>
              </a:buClr>
              <a:buFont typeface="Times" pitchFamily="1" charset="0"/>
              <a:buNone/>
            </a:pPr>
            <a:endParaRPr lang="ja-JP" altLang="en-US" sz="2800">
              <a:solidFill>
                <a:schemeClr val="bg1"/>
              </a:solidFill>
            </a:endParaRP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600"/>
              <a:t>© 2007 Open Grid Forum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pitchFamily="1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title style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/>
              <a:t>Click to edit Master text styles</a:t>
            </a:r>
          </a:p>
          <a:p>
            <a:pPr lvl="1"/>
            <a:r>
              <a:rPr lang="en-CA" altLang="ja-JP"/>
              <a:t>Second level</a:t>
            </a:r>
          </a:p>
          <a:p>
            <a:pPr lvl="2"/>
            <a:r>
              <a:rPr lang="en-CA" altLang="ja-JP"/>
              <a:t>Third level</a:t>
            </a:r>
          </a:p>
          <a:p>
            <a:pPr lvl="3"/>
            <a:r>
              <a:rPr lang="en-CA" altLang="ja-JP"/>
              <a:t>Fourth level</a:t>
            </a:r>
          </a:p>
          <a:p>
            <a:pPr lvl="4"/>
            <a:r>
              <a:rPr lang="en-CA" altLang="ja-JP"/>
              <a:t>Fifth level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algn="l" eaLnBrk="1" hangingPunct="1"/>
            <a:fld id="{510E5796-9A3E-4B48-9229-8DB0D9F058E2}" type="datetime1">
              <a:rPr kumimoji="1" lang="ja-JP" altLang="en-US" smtClean="0">
                <a:ea typeface="ＭＳ Ｐゴシック" charset="0"/>
                <a:cs typeface="ＭＳ Ｐゴシック" charset="0"/>
              </a:rPr>
              <a:pPr algn="l" eaLnBrk="1" hangingPunct="1"/>
              <a:t>4/10/12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eaLnBrk="1" hangingPunct="1"/>
            <a:fld id="{E932428F-0593-CA49-A6D1-4FA0CCDBFD97}" type="slidenum">
              <a:rPr kumimoji="1" lang="ja-JP" altLang="en-US" smtClean="0">
                <a:ea typeface="ＭＳ Ｐゴシック" charset="0"/>
                <a:cs typeface="ＭＳ Ｐゴシック" charset="0"/>
              </a:rPr>
              <a:pPr eaLnBrk="1" hangingPunct="1"/>
              <a:t>‹#›</a:t>
            </a:fld>
            <a:endParaRPr kumimoji="1" lang="ja-JP" altLang="en-US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ＭＳ Ｐゴシック" pitchFamily="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286000"/>
            <a:ext cx="7696200" cy="1143000"/>
          </a:xfrm>
        </p:spPr>
        <p:txBody>
          <a:bodyPr/>
          <a:lstStyle/>
          <a:p>
            <a:r>
              <a:rPr lang="en-US" altLang="ja-JP" sz="3900" dirty="0"/>
              <a:t>OGF</a:t>
            </a:r>
            <a:r>
              <a:rPr lang="en-US" altLang="ja-JP" sz="3900" dirty="0" smtClean="0"/>
              <a:t> NSI CS State Machine </a:t>
            </a:r>
            <a:r>
              <a:rPr lang="en-US" altLang="ja-JP" sz="3900" dirty="0" smtClean="0"/>
              <a:t>OXv8.1 </a:t>
            </a:r>
            <a:r>
              <a:rPr lang="en-US" altLang="ja-JP" sz="3900" dirty="0" smtClean="0"/>
              <a:t>(Proposed)</a:t>
            </a:r>
            <a:endParaRPr lang="en-US" altLang="ja-JP" sz="3900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z="2400" dirty="0" smtClean="0"/>
              <a:t>OGF34 March 12-15, 2012</a:t>
            </a:r>
            <a:endParaRPr lang="en-US" altLang="ja-JP" sz="2400" dirty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447800" y="434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800" b="1" dirty="0" err="1" smtClean="0"/>
              <a:t>Henrik</a:t>
            </a:r>
            <a:r>
              <a:rPr lang="en-US" sz="2800" b="1" dirty="0" smtClean="0"/>
              <a:t> </a:t>
            </a:r>
            <a:r>
              <a:rPr lang="en-US" sz="2800" b="1" dirty="0" err="1"/>
              <a:t>Thostrup</a:t>
            </a:r>
            <a:r>
              <a:rPr lang="en-US" sz="2800" b="1" dirty="0"/>
              <a:t> </a:t>
            </a:r>
            <a:r>
              <a:rPr lang="en-US" sz="2800" b="1" dirty="0" smtClean="0"/>
              <a:t>Jensen</a:t>
            </a:r>
            <a:r>
              <a:rPr lang="en-US" sz="2800" b="1" dirty="0"/>
              <a:t>, htj@nordu.net</a:t>
            </a:r>
            <a:endParaRPr lang="en-US" sz="2800" b="1" dirty="0" smtClean="0"/>
          </a:p>
          <a:p>
            <a:pPr algn="l" eaLnBrk="1" hangingPunct="1"/>
            <a:r>
              <a:rPr lang="en-US" altLang="ja-JP" sz="2700" b="1" dirty="0" smtClean="0"/>
              <a:t>Chin Guok, chin@es.net</a:t>
            </a:r>
          </a:p>
          <a:p>
            <a:pPr algn="l" eaLnBrk="1" hangingPunct="1"/>
            <a:r>
              <a:rPr lang="en-US" altLang="ja-JP" sz="2700" b="1" dirty="0" smtClean="0"/>
              <a:t>Tomohiro </a:t>
            </a:r>
            <a:r>
              <a:rPr lang="en-US" altLang="ja-JP" sz="2700" b="1" dirty="0" err="1" smtClean="0"/>
              <a:t>Kudoh</a:t>
            </a:r>
            <a:r>
              <a:rPr lang="en-US" altLang="ja-JP" sz="2700" b="1" dirty="0" smtClean="0"/>
              <a:t>, t.kudoh@aist.go.jp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490046" y="167570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425640" y="2549715"/>
            <a:ext cx="756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Scheduled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8234100" y="25497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6281251" y="124845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390014" y="3937423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1210046" y="2032458"/>
            <a:ext cx="1387350" cy="32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338203" y="3041526"/>
            <a:ext cx="1027708" cy="1484086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5071815" y="1340280"/>
            <a:ext cx="941260" cy="1477611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4803640" y="3269715"/>
            <a:ext cx="1586374" cy="10277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7001251" y="1608455"/>
            <a:ext cx="1592849" cy="94126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482437" y="46858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89" name="直線矢印コネクタ 88"/>
          <p:cNvCxnSpPr>
            <a:endCxn id="9" idx="0"/>
          </p:cNvCxnSpPr>
          <p:nvPr/>
        </p:nvCxnSpPr>
        <p:spPr>
          <a:xfrm>
            <a:off x="842437" y="692696"/>
            <a:ext cx="7609" cy="9830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endCxn id="88" idx="0"/>
          </p:cNvCxnSpPr>
          <p:nvPr/>
        </p:nvCxnSpPr>
        <p:spPr>
          <a:xfrm rot="16200000" flipH="1">
            <a:off x="396469" y="2779996"/>
            <a:ext cx="885539" cy="2330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501510" y="477866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221510" y="5138660"/>
            <a:ext cx="1334266" cy="184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5220072" y="4797152"/>
            <a:ext cx="720000" cy="7200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Any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State*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2" name="円/楕円 91"/>
          <p:cNvSpPr/>
          <p:nvPr/>
        </p:nvSpPr>
        <p:spPr>
          <a:xfrm flipH="1">
            <a:off x="2555776" y="479715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275776" y="5157152"/>
            <a:ext cx="19442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曲線コネクタ 46"/>
          <p:cNvCxnSpPr>
            <a:stCxn id="18" idx="4"/>
            <a:endCxn id="15" idx="6"/>
          </p:cNvCxnSpPr>
          <p:nvPr/>
        </p:nvCxnSpPr>
        <p:spPr>
          <a:xfrm rot="5400000">
            <a:off x="5440816" y="1709280"/>
            <a:ext cx="941260" cy="1459611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曲線コネクタ 46"/>
          <p:cNvCxnSpPr>
            <a:stCxn id="19" idx="0"/>
            <a:endCxn id="15" idx="6"/>
          </p:cNvCxnSpPr>
          <p:nvPr/>
        </p:nvCxnSpPr>
        <p:spPr>
          <a:xfrm rot="16200000" flipV="1">
            <a:off x="5451973" y="2639382"/>
            <a:ext cx="1027708" cy="156837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円弧 75"/>
          <p:cNvSpPr/>
          <p:nvPr/>
        </p:nvSpPr>
        <p:spPr>
          <a:xfrm rot="16200000" flipH="1">
            <a:off x="560942" y="542135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8" name="円/楕円 87"/>
          <p:cNvSpPr/>
          <p:nvPr/>
        </p:nvSpPr>
        <p:spPr>
          <a:xfrm flipH="1">
            <a:off x="490893" y="3234421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Cleaning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7" name="直線矢印コネクタ 156"/>
          <p:cNvCxnSpPr>
            <a:stCxn id="83" idx="0"/>
            <a:endCxn id="88" idx="2"/>
          </p:cNvCxnSpPr>
          <p:nvPr/>
        </p:nvCxnSpPr>
        <p:spPr>
          <a:xfrm rot="16200000" flipV="1">
            <a:off x="2794118" y="2011197"/>
            <a:ext cx="1202731" cy="4369179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>
            <a:stCxn id="88" idx="4"/>
          </p:cNvCxnSpPr>
          <p:nvPr/>
        </p:nvCxnSpPr>
        <p:spPr>
          <a:xfrm rot="16200000" flipH="1">
            <a:off x="467492" y="4337821"/>
            <a:ext cx="777418" cy="1061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2597396" y="167245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4295511" y="60489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28" name="直線矢印コネクタ 155"/>
          <p:cNvCxnSpPr>
            <a:stCxn id="126" idx="5"/>
            <a:endCxn id="15" idx="2"/>
          </p:cNvCxnSpPr>
          <p:nvPr/>
        </p:nvCxnSpPr>
        <p:spPr>
          <a:xfrm rot="16200000" flipH="1">
            <a:off x="3507448" y="1991523"/>
            <a:ext cx="622698" cy="12136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26" idx="7"/>
            <a:endCxn id="127" idx="3"/>
          </p:cNvCxnSpPr>
          <p:nvPr/>
        </p:nvCxnSpPr>
        <p:spPr>
          <a:xfrm rot="5400000" flipH="1" flipV="1">
            <a:off x="3527229" y="904176"/>
            <a:ext cx="558448" cy="118899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6"/>
            <a:endCxn id="18" idx="1"/>
          </p:cNvCxnSpPr>
          <p:nvPr/>
        </p:nvCxnSpPr>
        <p:spPr>
          <a:xfrm>
            <a:off x="5015511" y="964892"/>
            <a:ext cx="1371182" cy="38900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NSI State Machine (v1.0SC)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251520" y="849474"/>
          <a:ext cx="107851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/>
        </p:nvGraphicFramePr>
        <p:xfrm>
          <a:off x="1259633" y="1668257"/>
          <a:ext cx="1296143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138548" y="2465470"/>
          <a:ext cx="1533233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33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(terminate)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/>
        </p:nvGraphicFramePr>
        <p:xfrm>
          <a:off x="3491880" y="4835056"/>
          <a:ext cx="165618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(terminate)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/>
        </p:nvGraphicFramePr>
        <p:xfrm>
          <a:off x="3380510" y="1228436"/>
          <a:ext cx="831272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272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297382" y="2313523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表 176"/>
          <p:cNvGraphicFramePr>
            <a:graphicFrameLocks noGrp="1"/>
          </p:cNvGraphicFramePr>
          <p:nvPr/>
        </p:nvGraphicFramePr>
        <p:xfrm>
          <a:off x="5121564" y="812614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6" name="表 185"/>
          <p:cNvGraphicFramePr>
            <a:graphicFrameLocks noGrp="1"/>
          </p:cNvGraphicFramePr>
          <p:nvPr/>
        </p:nvGraphicFramePr>
        <p:xfrm>
          <a:off x="4895262" y="1796472"/>
          <a:ext cx="105756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56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表 186"/>
          <p:cNvGraphicFramePr>
            <a:graphicFrameLocks noGrp="1"/>
          </p:cNvGraphicFramePr>
          <p:nvPr/>
        </p:nvGraphicFramePr>
        <p:xfrm>
          <a:off x="7324436" y="1533236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表 187"/>
          <p:cNvGraphicFramePr>
            <a:graphicFrameLocks noGrp="1"/>
          </p:cNvGraphicFramePr>
          <p:nvPr/>
        </p:nvGraphicFramePr>
        <p:xfrm>
          <a:off x="6017481" y="2045854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表 188"/>
          <p:cNvGraphicFramePr>
            <a:graphicFrameLocks noGrp="1"/>
          </p:cNvGraphicFramePr>
          <p:nvPr/>
        </p:nvGraphicFramePr>
        <p:xfrm>
          <a:off x="7495309" y="369454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0" name="表 189"/>
          <p:cNvGraphicFramePr>
            <a:graphicFrameLocks noGrp="1"/>
          </p:cNvGraphicFramePr>
          <p:nvPr/>
        </p:nvGraphicFramePr>
        <p:xfrm>
          <a:off x="4106823" y="3289118"/>
          <a:ext cx="1039091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9091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339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" name="表 190"/>
          <p:cNvGraphicFramePr>
            <a:graphicFrameLocks noGrp="1"/>
          </p:cNvGraphicFramePr>
          <p:nvPr/>
        </p:nvGraphicFramePr>
        <p:xfrm>
          <a:off x="6198400" y="3224760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1385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2" name="表 191"/>
          <p:cNvGraphicFramePr>
            <a:graphicFrameLocks noGrp="1"/>
          </p:cNvGraphicFramePr>
          <p:nvPr/>
        </p:nvGraphicFramePr>
        <p:xfrm>
          <a:off x="1560946" y="3359087"/>
          <a:ext cx="17149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91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forced_end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(terminate)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95" name="曲線コネクタ 145"/>
          <p:cNvCxnSpPr>
            <a:stCxn id="83" idx="7"/>
            <a:endCxn id="107" idx="1"/>
          </p:cNvCxnSpPr>
          <p:nvPr/>
        </p:nvCxnSpPr>
        <p:spPr>
          <a:xfrm rot="16200000" flipV="1">
            <a:off x="3211545" y="2788624"/>
            <a:ext cx="18492" cy="4209446"/>
          </a:xfrm>
          <a:prstGeom prst="curvedConnector3">
            <a:avLst>
              <a:gd name="adj1" fmla="val 190640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9" name="表 208"/>
          <p:cNvGraphicFramePr>
            <a:graphicFrameLocks noGrp="1"/>
          </p:cNvGraphicFramePr>
          <p:nvPr/>
        </p:nvGraphicFramePr>
        <p:xfrm>
          <a:off x="251520" y="4030251"/>
          <a:ext cx="11521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CC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CC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2" name="表 221"/>
          <p:cNvGraphicFramePr>
            <a:graphicFrameLocks noGrp="1"/>
          </p:cNvGraphicFramePr>
          <p:nvPr/>
        </p:nvGraphicFramePr>
        <p:xfrm>
          <a:off x="1331640" y="4811966"/>
          <a:ext cx="11521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</a:tblGrid>
              <a:tr h="95804">
                <a:tc>
                  <a:txBody>
                    <a:bodyPr/>
                    <a:lstStyle/>
                    <a:p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3" name="表 222"/>
          <p:cNvGraphicFramePr>
            <a:graphicFrameLocks noGrp="1"/>
          </p:cNvGraphicFramePr>
          <p:nvPr/>
        </p:nvGraphicFramePr>
        <p:xfrm>
          <a:off x="526472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4" name="表 223"/>
          <p:cNvGraphicFramePr>
            <a:graphicFrameLocks noGrp="1"/>
          </p:cNvGraphicFramePr>
          <p:nvPr/>
        </p:nvGraphicFramePr>
        <p:xfrm>
          <a:off x="1368595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" name="表 224"/>
          <p:cNvGraphicFramePr>
            <a:graphicFrameLocks noGrp="1"/>
          </p:cNvGraphicFramePr>
          <p:nvPr/>
        </p:nvGraphicFramePr>
        <p:xfrm>
          <a:off x="2210718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6" name="表 225"/>
          <p:cNvGraphicFramePr>
            <a:graphicFrameLocks noGrp="1"/>
          </p:cNvGraphicFramePr>
          <p:nvPr/>
        </p:nvGraphicFramePr>
        <p:xfrm>
          <a:off x="4491994" y="5733256"/>
          <a:ext cx="1376150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150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" name="表 226"/>
          <p:cNvGraphicFramePr>
            <a:graphicFrameLocks noGrp="1"/>
          </p:cNvGraphicFramePr>
          <p:nvPr/>
        </p:nvGraphicFramePr>
        <p:xfrm>
          <a:off x="5940152" y="5733256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" name="表 227"/>
          <p:cNvGraphicFramePr>
            <a:graphicFrameLocks noGrp="1"/>
          </p:cNvGraphicFramePr>
          <p:nvPr/>
        </p:nvGraphicFramePr>
        <p:xfrm>
          <a:off x="7380312" y="5733256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9" name="表 228"/>
          <p:cNvGraphicFramePr>
            <a:graphicFrameLocks noGrp="1"/>
          </p:cNvGraphicFramePr>
          <p:nvPr/>
        </p:nvGraphicFramePr>
        <p:xfrm>
          <a:off x="449999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0" name="表 229"/>
          <p:cNvGraphicFramePr>
            <a:graphicFrameLocks noGrp="1"/>
          </p:cNvGraphicFramePr>
          <p:nvPr/>
        </p:nvGraphicFramePr>
        <p:xfrm>
          <a:off x="594015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2220418" y="4075023"/>
          <a:ext cx="17035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3510"/>
              </a:tblGrid>
              <a:tr h="13854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(terminate)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表 57"/>
          <p:cNvGraphicFramePr>
            <a:graphicFrameLocks noGrp="1"/>
          </p:cNvGraphicFramePr>
          <p:nvPr/>
        </p:nvGraphicFramePr>
        <p:xfrm>
          <a:off x="305983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/>
        </p:nvGraphicFramePr>
        <p:xfrm>
          <a:off x="3059832" y="5733256"/>
          <a:ext cx="1368245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245"/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flipH="1">
            <a:off x="7737863" y="2626732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63" name="表 62"/>
          <p:cNvGraphicFramePr>
            <a:graphicFrameLocks noGrp="1"/>
          </p:cNvGraphicFramePr>
          <p:nvPr/>
        </p:nvGraphicFramePr>
        <p:xfrm>
          <a:off x="7336611" y="271151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テキスト ボックス 64"/>
          <p:cNvSpPr txBox="1"/>
          <p:nvPr/>
        </p:nvSpPr>
        <p:spPr>
          <a:xfrm>
            <a:off x="6340344" y="5002750"/>
            <a:ext cx="245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/>
            <a:r>
              <a:rPr kumimoji="1" lang="en-US" altLang="ja-JP" sz="1200" dirty="0" smtClean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*: excluding  “Initial”, “Cleaning”, “ Terminating” and “Terminated” states</a:t>
            </a:r>
            <a:endParaRPr kumimoji="1" lang="ja-JP" altLang="en-US" sz="1200" dirty="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68" name="直線矢印コネクタ 159"/>
          <p:cNvCxnSpPr>
            <a:stCxn id="15" idx="5"/>
            <a:endCxn id="19" idx="1"/>
          </p:cNvCxnSpPr>
          <p:nvPr/>
        </p:nvCxnSpPr>
        <p:spPr>
          <a:xfrm rot="16200000" flipH="1">
            <a:off x="5343896" y="2891304"/>
            <a:ext cx="878590" cy="14245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表 70"/>
          <p:cNvGraphicFramePr>
            <a:graphicFrameLocks noGrp="1"/>
          </p:cNvGraphicFramePr>
          <p:nvPr/>
        </p:nvGraphicFramePr>
        <p:xfrm>
          <a:off x="5235979" y="324115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66" name="曲線コネクタ 46"/>
          <p:cNvCxnSpPr>
            <a:stCxn id="92" idx="5"/>
            <a:endCxn id="107" idx="3"/>
          </p:cNvCxnSpPr>
          <p:nvPr/>
        </p:nvCxnSpPr>
        <p:spPr>
          <a:xfrm rot="5400000" flipH="1">
            <a:off x="1879397" y="4629890"/>
            <a:ext cx="18492" cy="1545150"/>
          </a:xfrm>
          <a:prstGeom prst="curvedConnector3">
            <a:avLst>
              <a:gd name="adj1" fmla="val -180640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表 72"/>
          <p:cNvGraphicFramePr>
            <a:graphicFrameLocks noGrp="1"/>
          </p:cNvGraphicFramePr>
          <p:nvPr/>
        </p:nvGraphicFramePr>
        <p:xfrm>
          <a:off x="1331640" y="5517232"/>
          <a:ext cx="1224136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20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NSI message delivery layer (MDL)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4478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1828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590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6" name="直線コネクタ 25"/>
          <p:cNvCxnSpPr>
            <a:stCxn id="5" idx="6"/>
            <a:endCxn id="20" idx="0"/>
          </p:cNvCxnSpPr>
          <p:nvPr/>
        </p:nvCxnSpPr>
        <p:spPr>
          <a:xfrm>
            <a:off x="1905000" y="4800600"/>
            <a:ext cx="9144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5" idx="5"/>
            <a:endCxn id="19" idx="0"/>
          </p:cNvCxnSpPr>
          <p:nvPr/>
        </p:nvCxnSpPr>
        <p:spPr>
          <a:xfrm>
            <a:off x="1838045" y="4962245"/>
            <a:ext cx="219355" cy="6003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304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1066800" y="556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/>
          <p:cNvCxnSpPr>
            <a:stCxn id="5" idx="3"/>
            <a:endCxn id="37" idx="0"/>
          </p:cNvCxnSpPr>
          <p:nvPr/>
        </p:nvCxnSpPr>
        <p:spPr>
          <a:xfrm flipH="1">
            <a:off x="1295400" y="4962245"/>
            <a:ext cx="219355" cy="6003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5" idx="2"/>
            <a:endCxn id="36" idx="0"/>
          </p:cNvCxnSpPr>
          <p:nvPr/>
        </p:nvCxnSpPr>
        <p:spPr>
          <a:xfrm flipH="1">
            <a:off x="533400" y="4800600"/>
            <a:ext cx="9144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457200" y="1371600"/>
            <a:ext cx="23622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NSI Protocol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Layer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57200" y="2286000"/>
            <a:ext cx="2362200" cy="9144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NSI Message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Delivery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Layer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57200" y="3200400"/>
            <a:ext cx="236220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Message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Transport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Layer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右矢印 53"/>
          <p:cNvSpPr/>
          <p:nvPr/>
        </p:nvSpPr>
        <p:spPr>
          <a:xfrm flipH="1">
            <a:off x="2819400" y="1600200"/>
            <a:ext cx="533400" cy="381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右矢印 54"/>
          <p:cNvSpPr/>
          <p:nvPr/>
        </p:nvSpPr>
        <p:spPr>
          <a:xfrm flipH="1">
            <a:off x="2819400" y="2514600"/>
            <a:ext cx="533400" cy="381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右矢印 55"/>
          <p:cNvSpPr/>
          <p:nvPr/>
        </p:nvSpPr>
        <p:spPr>
          <a:xfrm flipH="1">
            <a:off x="2819400" y="3429000"/>
            <a:ext cx="533400" cy="381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429000" y="1600200"/>
            <a:ext cx="3744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/>
              <a:t>State Machine works here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429000" y="3424535"/>
            <a:ext cx="4397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/>
              <a:t>Peer-to-peer message delivery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429000" y="2286000"/>
            <a:ext cx="517321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 smtClean="0">
                <a:solidFill>
                  <a:srgbClr val="FF0000"/>
                </a:solidFill>
              </a:rPr>
              <a:t>New layer which confirms delivery of</a:t>
            </a:r>
          </a:p>
          <a:p>
            <a:pPr algn="l"/>
            <a:r>
              <a:rPr kumimoji="1" lang="en-US" altLang="ja-JP" dirty="0" smtClean="0">
                <a:solidFill>
                  <a:srgbClr val="FF0000"/>
                </a:solidFill>
              </a:rPr>
              <a:t>message to all immediate children </a:t>
            </a:r>
          </a:p>
          <a:p>
            <a:pPr algn="l"/>
            <a:r>
              <a:rPr kumimoji="1" lang="en-US" altLang="ja-JP" dirty="0" smtClean="0">
                <a:solidFill>
                  <a:srgbClr val="FF0000"/>
                </a:solidFill>
              </a:rPr>
              <a:t>including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uPA</a:t>
            </a:r>
            <a:r>
              <a:rPr kumimoji="1" lang="en-US" altLang="ja-JP" dirty="0" smtClean="0">
                <a:solidFill>
                  <a:srgbClr val="FF0000"/>
                </a:solidFill>
              </a:rPr>
              <a:t> in the same NSA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166159" y="4450140"/>
            <a:ext cx="572284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kumimoji="1" lang="en-US" altLang="ja-JP" dirty="0" smtClean="0"/>
              <a:t> MDL does</a:t>
            </a:r>
          </a:p>
          <a:p>
            <a:pPr lvl="1" algn="l">
              <a:buFont typeface="Arial" pitchFamily="34" charset="0"/>
              <a:buChar char="•"/>
            </a:pPr>
            <a:r>
              <a:rPr kumimoji="1" lang="en-US" altLang="ja-JP" dirty="0" smtClean="0"/>
              <a:t>Aggregation of replies from children</a:t>
            </a:r>
          </a:p>
          <a:p>
            <a:pPr lvl="2" algn="l">
              <a:buFont typeface="Arial" pitchFamily="34" charset="0"/>
              <a:buChar char="•"/>
            </a:pPr>
            <a:r>
              <a:rPr kumimoji="1" lang="en-US" altLang="ja-JP" dirty="0" smtClean="0"/>
              <a:t> all-ok/one-or-more-failed</a:t>
            </a:r>
          </a:p>
          <a:p>
            <a:pPr lvl="1" algn="l">
              <a:buFont typeface="Arial" pitchFamily="34" charset="0"/>
              <a:buChar char="•"/>
            </a:pPr>
            <a:r>
              <a:rPr kumimoji="1" lang="en-US" altLang="ja-JP" dirty="0" smtClean="0"/>
              <a:t>Timeout/Re-try (as hard as possible)</a:t>
            </a:r>
          </a:p>
          <a:p>
            <a:pPr algn="l">
              <a:buFont typeface="Arial" pitchFamily="34" charset="0"/>
              <a:buChar char="•"/>
            </a:pPr>
            <a:r>
              <a:rPr kumimoji="1" lang="en-US" altLang="ja-JP" dirty="0" smtClean="0"/>
              <a:t> If MDL returns “fail”, it is fatal.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203848" y="1196752"/>
            <a:ext cx="2160240" cy="12416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03848" y="2636912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547664" y="4653136"/>
            <a:ext cx="216024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716016" y="4653136"/>
            <a:ext cx="2304256" cy="20882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r"/>
            <a:r>
              <a:rPr lang="en-US" altLang="ja-JP" dirty="0" smtClean="0">
                <a:solidFill>
                  <a:schemeClr val="tx1"/>
                </a:solidFill>
              </a:rPr>
              <a:t>NSA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940152" y="6309320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4" name="角丸四角形 23"/>
          <p:cNvSpPr/>
          <p:nvPr/>
        </p:nvSpPr>
        <p:spPr>
          <a:xfrm>
            <a:off x="2195736" y="5805264"/>
            <a:ext cx="864096" cy="3600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NRM</a:t>
            </a:r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3733800" y="126876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err="1" smtClean="0">
                <a:solidFill>
                  <a:schemeClr val="tx1"/>
                </a:solidFill>
              </a:rPr>
              <a:t>uRA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733800" y="28956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940152" y="5949280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err="1" smtClean="0">
                <a:solidFill>
                  <a:schemeClr val="tx1"/>
                </a:solidFill>
              </a:rPr>
              <a:t>uPA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195736" y="5445224"/>
            <a:ext cx="86409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err="1" smtClean="0">
                <a:solidFill>
                  <a:schemeClr val="tx1"/>
                </a:solidFill>
              </a:rPr>
              <a:t>uPA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257800" y="4800600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267200" y="2133600"/>
            <a:ext cx="0" cy="7375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7" idx="2"/>
            <a:endCxn id="29" idx="0"/>
          </p:cNvCxnSpPr>
          <p:nvPr/>
        </p:nvCxnSpPr>
        <p:spPr>
          <a:xfrm flipH="1">
            <a:off x="2627784" y="3861048"/>
            <a:ext cx="1610072" cy="158417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27" idx="2"/>
            <a:endCxn id="30" idx="0"/>
          </p:cNvCxnSpPr>
          <p:nvPr/>
        </p:nvCxnSpPr>
        <p:spPr>
          <a:xfrm>
            <a:off x="4237856" y="3861048"/>
            <a:ext cx="1524000" cy="9395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46" idx="2"/>
          </p:cNvCxnSpPr>
          <p:nvPr/>
        </p:nvCxnSpPr>
        <p:spPr>
          <a:xfrm flipH="1">
            <a:off x="5257800" y="5766048"/>
            <a:ext cx="504056" cy="10919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コンテンツ プレースホルダ 31"/>
          <p:cNvSpPr txBox="1">
            <a:spLocks/>
          </p:cNvSpPr>
          <p:nvPr/>
        </p:nvSpPr>
        <p:spPr>
          <a:xfrm>
            <a:off x="457200" y="44624"/>
            <a:ext cx="8229600" cy="108012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800" dirty="0" smtClean="0"/>
              <a:t>State machines and MDL, NRM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5" name="直線コネクタ 44"/>
          <p:cNvCxnSpPr>
            <a:stCxn id="46" idx="2"/>
            <a:endCxn id="28" idx="0"/>
          </p:cNvCxnSpPr>
          <p:nvPr/>
        </p:nvCxnSpPr>
        <p:spPr>
          <a:xfrm>
            <a:off x="5761856" y="5766048"/>
            <a:ext cx="610344" cy="183232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角丸四角形 26"/>
          <p:cNvSpPr/>
          <p:nvPr/>
        </p:nvSpPr>
        <p:spPr>
          <a:xfrm>
            <a:off x="3733800" y="3429000"/>
            <a:ext cx="1008112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MDL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4" name="直線コネクタ 33"/>
          <p:cNvCxnSpPr>
            <a:stCxn id="26" idx="2"/>
            <a:endCxn id="27" idx="0"/>
          </p:cNvCxnSpPr>
          <p:nvPr/>
        </p:nvCxnSpPr>
        <p:spPr>
          <a:xfrm>
            <a:off x="4237856" y="3327648"/>
            <a:ext cx="0" cy="1013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3733800" y="1879104"/>
            <a:ext cx="1008112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MDL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4" name="直線コネクタ 43"/>
          <p:cNvCxnSpPr>
            <a:endCxn id="42" idx="0"/>
          </p:cNvCxnSpPr>
          <p:nvPr/>
        </p:nvCxnSpPr>
        <p:spPr>
          <a:xfrm>
            <a:off x="4237856" y="1676400"/>
            <a:ext cx="0" cy="2027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角丸四角形 45"/>
          <p:cNvSpPr/>
          <p:nvPr/>
        </p:nvSpPr>
        <p:spPr>
          <a:xfrm>
            <a:off x="5257800" y="5334000"/>
            <a:ext cx="1008112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MDL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46"/>
          <p:cNvCxnSpPr>
            <a:stCxn id="30" idx="2"/>
            <a:endCxn id="46" idx="0"/>
          </p:cNvCxnSpPr>
          <p:nvPr/>
        </p:nvCxnSpPr>
        <p:spPr>
          <a:xfrm>
            <a:off x="5761856" y="5232648"/>
            <a:ext cx="0" cy="1013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曲線コネクタ 46"/>
          <p:cNvCxnSpPr>
            <a:stCxn id="69" idx="7"/>
            <a:endCxn id="71" idx="1"/>
          </p:cNvCxnSpPr>
          <p:nvPr/>
        </p:nvCxnSpPr>
        <p:spPr>
          <a:xfrm rot="5400000" flipH="1" flipV="1">
            <a:off x="4246200" y="1569720"/>
            <a:ext cx="12700" cy="6348884"/>
          </a:xfrm>
          <a:prstGeom prst="curvedConnector3">
            <a:avLst>
              <a:gd name="adj1" fmla="val 3616236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3962400" y="16764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1" name="直線矢印コネクタ 20"/>
          <p:cNvCxnSpPr>
            <a:stCxn id="36" idx="6"/>
            <a:endCxn id="126" idx="2"/>
          </p:cNvCxnSpPr>
          <p:nvPr/>
        </p:nvCxnSpPr>
        <p:spPr>
          <a:xfrm>
            <a:off x="872400" y="2036400"/>
            <a:ext cx="1185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51" idx="3"/>
            <a:endCxn id="126" idx="5"/>
          </p:cNvCxnSpPr>
          <p:nvPr/>
        </p:nvCxnSpPr>
        <p:spPr>
          <a:xfrm rot="5400000">
            <a:off x="4246200" y="716716"/>
            <a:ext cx="1588" cy="3148484"/>
          </a:xfrm>
          <a:prstGeom prst="curvedConnector3">
            <a:avLst>
              <a:gd name="adj1" fmla="val 32687657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152400" y="1524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6" name="円弧 75"/>
          <p:cNvSpPr/>
          <p:nvPr/>
        </p:nvSpPr>
        <p:spPr>
          <a:xfrm rot="10800000" flipH="1">
            <a:off x="7924800" y="47244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26" name="円/楕円 149"/>
          <p:cNvSpPr/>
          <p:nvPr/>
        </p:nvSpPr>
        <p:spPr>
          <a:xfrm>
            <a:off x="20574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0" name="直線矢印コネクタ 159"/>
          <p:cNvCxnSpPr>
            <a:stCxn id="126" idx="6"/>
            <a:endCxn id="17" idx="2"/>
          </p:cNvCxnSpPr>
          <p:nvPr/>
        </p:nvCxnSpPr>
        <p:spPr>
          <a:xfrm>
            <a:off x="2777400" y="2036400"/>
            <a:ext cx="1185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NSI State Machine – </a:t>
            </a:r>
            <a:r>
              <a:rPr lang="en-US" sz="2400" dirty="0" err="1" smtClean="0"/>
              <a:t>uRA</a:t>
            </a:r>
            <a:r>
              <a:rPr lang="en-US" sz="2400" dirty="0" smtClean="0"/>
              <a:t>/Aggregator -  (</a:t>
            </a:r>
            <a:r>
              <a:rPr lang="ja-JP" altLang="en-US" sz="2400" dirty="0" smtClean="0"/>
              <a:t>Ｏｘｆｏｒｄ </a:t>
            </a:r>
            <a:r>
              <a:rPr lang="en-US" altLang="ja-JP" sz="2400" dirty="0" smtClean="0"/>
              <a:t>v8.1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0" name="円弧 59"/>
          <p:cNvSpPr/>
          <p:nvPr/>
        </p:nvSpPr>
        <p:spPr>
          <a:xfrm rot="5400000" flipH="1">
            <a:off x="8153400" y="1219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86" name="表 185"/>
          <p:cNvGraphicFramePr>
            <a:graphicFrameLocks noGrp="1"/>
          </p:cNvGraphicFramePr>
          <p:nvPr/>
        </p:nvGraphicFramePr>
        <p:xfrm>
          <a:off x="2895600" y="18382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7718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39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5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1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09" name="曲線コネクタ 46"/>
          <p:cNvCxnSpPr>
            <a:stCxn id="126" idx="4"/>
            <a:endCxn id="41" idx="5"/>
          </p:cNvCxnSpPr>
          <p:nvPr/>
        </p:nvCxnSpPr>
        <p:spPr>
          <a:xfrm rot="5400000" flipH="1" flipV="1">
            <a:off x="5501858" y="-793500"/>
            <a:ext cx="105442" cy="6274358"/>
          </a:xfrm>
          <a:prstGeom prst="curvedConnector3">
            <a:avLst>
              <a:gd name="adj1" fmla="val -815059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80772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48" name="直線矢印コネクタ 155"/>
          <p:cNvCxnSpPr>
            <a:stCxn id="41" idx="2"/>
            <a:endCxn id="51" idx="6"/>
          </p:cNvCxnSpPr>
          <p:nvPr/>
        </p:nvCxnSpPr>
        <p:spPr>
          <a:xfrm rot="10800000">
            <a:off x="6435000" y="2036400"/>
            <a:ext cx="1642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曲線コネクタ 46"/>
          <p:cNvCxnSpPr>
            <a:stCxn id="51" idx="1"/>
            <a:endCxn id="126" idx="7"/>
          </p:cNvCxnSpPr>
          <p:nvPr/>
        </p:nvCxnSpPr>
        <p:spPr>
          <a:xfrm rot="16200000" flipV="1">
            <a:off x="4246200" y="207600"/>
            <a:ext cx="1588" cy="3148484"/>
          </a:xfrm>
          <a:prstGeom prst="curvedConnector3">
            <a:avLst>
              <a:gd name="adj1" fmla="val 41162091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7200000" flipH="1">
            <a:off x="6049027" y="1248427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/>
        </p:nvGraphicFramePr>
        <p:xfrm>
          <a:off x="5943600" y="9906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4" name="円弧 33"/>
          <p:cNvSpPr/>
          <p:nvPr/>
        </p:nvSpPr>
        <p:spPr>
          <a:xfrm rot="3600000" flipH="1">
            <a:off x="1833108" y="129970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/>
        </p:nvGraphicFramePr>
        <p:xfrm>
          <a:off x="1600200" y="1066800"/>
          <a:ext cx="685800" cy="414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51908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47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89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3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6" name="円/楕円 149"/>
          <p:cNvSpPr/>
          <p:nvPr/>
        </p:nvSpPr>
        <p:spPr>
          <a:xfrm>
            <a:off x="152400" y="16764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38" name="直線矢印コネクタ 37"/>
          <p:cNvCxnSpPr>
            <a:stCxn id="86" idx="4"/>
            <a:endCxn id="36" idx="0"/>
          </p:cNvCxnSpPr>
          <p:nvPr/>
        </p:nvCxnSpPr>
        <p:spPr>
          <a:xfrm>
            <a:off x="512400" y="872400"/>
            <a:ext cx="0" cy="804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表 43"/>
          <p:cNvGraphicFramePr>
            <a:graphicFrameLocks noGrp="1"/>
          </p:cNvGraphicFramePr>
          <p:nvPr/>
        </p:nvGraphicFramePr>
        <p:xfrm>
          <a:off x="990600" y="1828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4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1" name="円/楕円 50"/>
          <p:cNvSpPr/>
          <p:nvPr/>
        </p:nvSpPr>
        <p:spPr>
          <a:xfrm>
            <a:off x="5715000" y="16764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85" name="直線矢印コネクタ 84"/>
          <p:cNvCxnSpPr>
            <a:stCxn id="17" idx="6"/>
            <a:endCxn id="51" idx="2"/>
          </p:cNvCxnSpPr>
          <p:nvPr/>
        </p:nvCxnSpPr>
        <p:spPr>
          <a:xfrm>
            <a:off x="4682400" y="2036400"/>
            <a:ext cx="1032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表 88"/>
          <p:cNvGraphicFramePr>
            <a:graphicFrameLocks noGrp="1"/>
          </p:cNvGraphicFramePr>
          <p:nvPr/>
        </p:nvGraphicFramePr>
        <p:xfrm>
          <a:off x="4800600" y="183828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40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97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1" name="表 90"/>
          <p:cNvGraphicFramePr>
            <a:graphicFrameLocks noGrp="1"/>
          </p:cNvGraphicFramePr>
          <p:nvPr/>
        </p:nvGraphicFramePr>
        <p:xfrm>
          <a:off x="5181600" y="3048000"/>
          <a:ext cx="838200" cy="398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4301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07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3" name="表 92"/>
          <p:cNvGraphicFramePr>
            <a:graphicFrameLocks noGrp="1"/>
          </p:cNvGraphicFramePr>
          <p:nvPr/>
        </p:nvGraphicFramePr>
        <p:xfrm>
          <a:off x="3886200" y="89916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3049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55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46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6553200" y="1836124"/>
          <a:ext cx="12954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152400" y="1066800"/>
          <a:ext cx="685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776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表 99"/>
          <p:cNvGraphicFramePr>
            <a:graphicFrameLocks noGrp="1"/>
          </p:cNvGraphicFramePr>
          <p:nvPr/>
        </p:nvGraphicFramePr>
        <p:xfrm>
          <a:off x="3657600" y="257556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6934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31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71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42" name="直線矢印コネクタ 141"/>
          <p:cNvCxnSpPr>
            <a:stCxn id="70" idx="6"/>
            <a:endCxn id="71" idx="2"/>
          </p:cNvCxnSpPr>
          <p:nvPr/>
        </p:nvCxnSpPr>
        <p:spPr>
          <a:xfrm>
            <a:off x="4872900" y="4998720"/>
            <a:ext cx="24423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5713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9" name="円/楕円 149"/>
          <p:cNvSpPr/>
          <p:nvPr/>
        </p:nvSpPr>
        <p:spPr>
          <a:xfrm>
            <a:off x="457200" y="46387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0" name="円/楕円 149"/>
          <p:cNvSpPr/>
          <p:nvPr/>
        </p:nvSpPr>
        <p:spPr>
          <a:xfrm>
            <a:off x="4152900" y="463872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1" name="円/楕円 149"/>
          <p:cNvSpPr/>
          <p:nvPr/>
        </p:nvSpPr>
        <p:spPr>
          <a:xfrm>
            <a:off x="7315200" y="463872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9" name="曲線コネクタ 46"/>
          <p:cNvCxnSpPr>
            <a:stCxn id="69" idx="4"/>
            <a:endCxn id="71" idx="4"/>
          </p:cNvCxnSpPr>
          <p:nvPr/>
        </p:nvCxnSpPr>
        <p:spPr>
          <a:xfrm rot="16200000" flipH="1">
            <a:off x="4246200" y="1929720"/>
            <a:ext cx="1588" cy="6858000"/>
          </a:xfrm>
          <a:prstGeom prst="curvedConnector3">
            <a:avLst>
              <a:gd name="adj1" fmla="val 31873929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曲線コネクタ 46"/>
          <p:cNvCxnSpPr>
            <a:stCxn id="69" idx="0"/>
            <a:endCxn id="71" idx="0"/>
          </p:cNvCxnSpPr>
          <p:nvPr/>
        </p:nvCxnSpPr>
        <p:spPr>
          <a:xfrm rot="5400000" flipH="1" flipV="1">
            <a:off x="4246200" y="1209720"/>
            <a:ext cx="1588" cy="6858000"/>
          </a:xfrm>
          <a:prstGeom prst="curvedConnector3">
            <a:avLst>
              <a:gd name="adj1" fmla="val 48670277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37109"/>
              </p:ext>
            </p:extLst>
          </p:nvPr>
        </p:nvGraphicFramePr>
        <p:xfrm>
          <a:off x="2017350" y="419100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65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63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4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4093800" y="5638800"/>
          <a:ext cx="838200" cy="292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4510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7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2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23" name="直線矢印コネクタ 20"/>
          <p:cNvCxnSpPr>
            <a:stCxn id="69" idx="6"/>
            <a:endCxn id="70" idx="2"/>
          </p:cNvCxnSpPr>
          <p:nvPr/>
        </p:nvCxnSpPr>
        <p:spPr>
          <a:xfrm>
            <a:off x="1177200" y="4998720"/>
            <a:ext cx="29757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7" name="表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13744"/>
              </p:ext>
            </p:extLst>
          </p:nvPr>
        </p:nvGraphicFramePr>
        <p:xfrm>
          <a:off x="5334000" y="3810000"/>
          <a:ext cx="1524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kumimoji="1" lang="en-US" altLang="ja-JP" sz="1000" baseline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122144"/>
              </p:ext>
            </p:extLst>
          </p:nvPr>
        </p:nvGraphicFramePr>
        <p:xfrm>
          <a:off x="2284050" y="4800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281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3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281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表 98"/>
          <p:cNvGraphicFramePr>
            <a:graphicFrameLocks noGrp="1"/>
          </p:cNvGraphicFramePr>
          <p:nvPr/>
        </p:nvGraphicFramePr>
        <p:xfrm>
          <a:off x="7086600" y="990600"/>
          <a:ext cx="1905000" cy="400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</a:tblGrid>
              <a:tr h="453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0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00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表 154"/>
          <p:cNvGraphicFramePr>
            <a:graphicFrameLocks noGrp="1"/>
          </p:cNvGraphicFramePr>
          <p:nvPr/>
        </p:nvGraphicFramePr>
        <p:xfrm>
          <a:off x="8153400" y="44196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143" name="Group 14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145" name="Rectangle 144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Messages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147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8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9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1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320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直線矢印コネクタ 155"/>
          <p:cNvCxnSpPr>
            <a:stCxn id="100" idx="6"/>
            <a:endCxn id="193" idx="2"/>
          </p:cNvCxnSpPr>
          <p:nvPr/>
        </p:nvCxnSpPr>
        <p:spPr>
          <a:xfrm>
            <a:off x="3364133" y="3069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00" idx="1"/>
            <a:endCxn id="98" idx="3"/>
          </p:cNvCxnSpPr>
          <p:nvPr/>
        </p:nvCxnSpPr>
        <p:spPr>
          <a:xfrm rot="5400000" flipH="1" flipV="1">
            <a:off x="2051633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98" idx="6"/>
            <a:endCxn id="219" idx="2"/>
          </p:cNvCxnSpPr>
          <p:nvPr/>
        </p:nvCxnSpPr>
        <p:spPr>
          <a:xfrm>
            <a:off x="3364133" y="1164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NSI State Machine – </a:t>
            </a:r>
            <a:r>
              <a:rPr lang="en-US" sz="2400" dirty="0" err="1" smtClean="0"/>
              <a:t>uPA</a:t>
            </a:r>
            <a:r>
              <a:rPr lang="en-US" sz="2400" dirty="0" smtClean="0"/>
              <a:t> - (</a:t>
            </a:r>
            <a:r>
              <a:rPr lang="ja-JP" altLang="en-US" sz="2400" dirty="0" smtClean="0"/>
              <a:t>Ｏｘｆｏｒｄ </a:t>
            </a:r>
            <a:r>
              <a:rPr lang="en-US" altLang="ja-JP" sz="2400" dirty="0" smtClean="0"/>
              <a:t>v8.1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728033" y="2917960"/>
          <a:ext cx="997528" cy="302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0473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47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92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rot="1800000" flipH="1">
            <a:off x="2239027" y="63882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96" name="直線矢印コネクタ 95"/>
          <p:cNvCxnSpPr>
            <a:stCxn id="97" idx="4"/>
            <a:endCxn id="148" idx="0"/>
          </p:cNvCxnSpPr>
          <p:nvPr/>
        </p:nvCxnSpPr>
        <p:spPr>
          <a:xfrm rot="5400000">
            <a:off x="132561" y="2116500"/>
            <a:ext cx="1185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/>
          <p:nvPr/>
        </p:nvSpPr>
        <p:spPr>
          <a:xfrm>
            <a:off x="365061" y="804000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Initial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98" name="円/楕円 149"/>
          <p:cNvSpPr/>
          <p:nvPr/>
        </p:nvSpPr>
        <p:spPr>
          <a:xfrm>
            <a:off x="2644133" y="804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Provision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/>
        </p:nvGraphicFramePr>
        <p:xfrm>
          <a:off x="152400" y="1918380"/>
          <a:ext cx="1078517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2708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98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0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00" name="円/楕円 154"/>
          <p:cNvSpPr/>
          <p:nvPr/>
        </p:nvSpPr>
        <p:spPr>
          <a:xfrm>
            <a:off x="2644133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1" name="直線矢印コネクタ 159"/>
          <p:cNvCxnSpPr>
            <a:stCxn id="98" idx="5"/>
            <a:endCxn id="100" idx="7"/>
          </p:cNvCxnSpPr>
          <p:nvPr/>
        </p:nvCxnSpPr>
        <p:spPr>
          <a:xfrm rot="5400000">
            <a:off x="2560749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>
          <a:xfrm>
            <a:off x="7908861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曲線コネクタ 46"/>
          <p:cNvCxnSpPr>
            <a:stCxn id="116" idx="1"/>
            <a:endCxn id="219" idx="6"/>
          </p:cNvCxnSpPr>
          <p:nvPr/>
        </p:nvCxnSpPr>
        <p:spPr>
          <a:xfrm rot="16200000" flipV="1">
            <a:off x="6086661" y="886800"/>
            <a:ext cx="1650442" cy="2204842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円弧 120"/>
          <p:cNvSpPr/>
          <p:nvPr/>
        </p:nvSpPr>
        <p:spPr>
          <a:xfrm rot="16200000" flipH="1">
            <a:off x="8001000" y="33528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22" name="表 121"/>
          <p:cNvGraphicFramePr>
            <a:graphicFrameLocks noGrp="1"/>
          </p:cNvGraphicFramePr>
          <p:nvPr/>
        </p:nvGraphicFramePr>
        <p:xfrm>
          <a:off x="7010400" y="3657600"/>
          <a:ext cx="1981200" cy="416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5163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646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77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" name="表 122"/>
          <p:cNvGraphicFramePr>
            <a:graphicFrameLocks noGrp="1"/>
          </p:cNvGraphicFramePr>
          <p:nvPr/>
        </p:nvGraphicFramePr>
        <p:xfrm>
          <a:off x="1662545" y="6858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954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318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95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" name="表 145"/>
          <p:cNvGraphicFramePr>
            <a:graphicFrameLocks noGrp="1"/>
          </p:cNvGraphicFramePr>
          <p:nvPr/>
        </p:nvGraphicFramePr>
        <p:xfrm>
          <a:off x="2117661" y="191838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8376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69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69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54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" name="表 146"/>
          <p:cNvGraphicFramePr>
            <a:graphicFrameLocks noGrp="1"/>
          </p:cNvGraphicFramePr>
          <p:nvPr/>
        </p:nvGraphicFramePr>
        <p:xfrm>
          <a:off x="3108261" y="1915814"/>
          <a:ext cx="775855" cy="401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5018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36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463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48" name="円/楕円 149"/>
          <p:cNvSpPr/>
          <p:nvPr/>
        </p:nvSpPr>
        <p:spPr>
          <a:xfrm>
            <a:off x="365061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Reserving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51" name="直線矢印コネクタ 150"/>
          <p:cNvCxnSpPr>
            <a:stCxn id="148" idx="6"/>
            <a:endCxn id="100" idx="2"/>
          </p:cNvCxnSpPr>
          <p:nvPr/>
        </p:nvCxnSpPr>
        <p:spPr>
          <a:xfrm>
            <a:off x="1085061" y="3069000"/>
            <a:ext cx="155907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9" name="表 148"/>
          <p:cNvGraphicFramePr>
            <a:graphicFrameLocks noGrp="1"/>
          </p:cNvGraphicFramePr>
          <p:nvPr/>
        </p:nvGraphicFramePr>
        <p:xfrm>
          <a:off x="1216897" y="28708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52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5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338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93" name="円/楕円 154"/>
          <p:cNvSpPr/>
          <p:nvPr/>
        </p:nvSpPr>
        <p:spPr>
          <a:xfrm>
            <a:off x="5089461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Scheduled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219" name="円/楕円 154"/>
          <p:cNvSpPr/>
          <p:nvPr/>
        </p:nvSpPr>
        <p:spPr>
          <a:xfrm>
            <a:off x="5089461" y="804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Activating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28" name="曲線コネクタ 46"/>
          <p:cNvCxnSpPr>
            <a:stCxn id="193" idx="6"/>
            <a:endCxn id="116" idx="2"/>
          </p:cNvCxnSpPr>
          <p:nvPr/>
        </p:nvCxnSpPr>
        <p:spPr>
          <a:xfrm>
            <a:off x="5809461" y="3069000"/>
            <a:ext cx="2099400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1" name="表 240"/>
          <p:cNvGraphicFramePr>
            <a:graphicFrameLocks noGrp="1"/>
          </p:cNvGraphicFramePr>
          <p:nvPr/>
        </p:nvGraphicFramePr>
        <p:xfrm>
          <a:off x="3728033" y="965880"/>
          <a:ext cx="997528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73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35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111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246" name="直線矢印コネクタ 245"/>
          <p:cNvCxnSpPr>
            <a:stCxn id="65" idx="7"/>
            <a:endCxn id="66" idx="1"/>
          </p:cNvCxnSpPr>
          <p:nvPr/>
        </p:nvCxnSpPr>
        <p:spPr>
          <a:xfrm rot="16200000" flipH="1">
            <a:off x="4165260" y="2260260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円弧 246"/>
          <p:cNvSpPr/>
          <p:nvPr/>
        </p:nvSpPr>
        <p:spPr>
          <a:xfrm rot="10800000" flipH="1">
            <a:off x="7120136" y="4648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248" name="直線矢印コネクタ 247"/>
          <p:cNvCxnSpPr>
            <a:stCxn id="65" idx="5"/>
            <a:endCxn id="66" idx="3"/>
          </p:cNvCxnSpPr>
          <p:nvPr/>
        </p:nvCxnSpPr>
        <p:spPr>
          <a:xfrm rot="16200000" flipH="1">
            <a:off x="4165260" y="2769376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7" name="表 256"/>
          <p:cNvGraphicFramePr>
            <a:graphicFrameLocks noGrp="1"/>
          </p:cNvGraphicFramePr>
          <p:nvPr/>
        </p:nvGraphicFramePr>
        <p:xfrm>
          <a:off x="4645378" y="4487713"/>
          <a:ext cx="1109464" cy="517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464"/>
              </a:tblGrid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fatal_event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05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8" name="表 257"/>
          <p:cNvGraphicFramePr>
            <a:graphicFrameLocks noGrp="1"/>
          </p:cNvGraphicFramePr>
          <p:nvPr/>
        </p:nvGraphicFramePr>
        <p:xfrm>
          <a:off x="2813757" y="5042487"/>
          <a:ext cx="880864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44479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77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268" name="円弧 267"/>
          <p:cNvSpPr/>
          <p:nvPr/>
        </p:nvSpPr>
        <p:spPr>
          <a:xfrm rot="16044084" flipH="1">
            <a:off x="5202373" y="3373573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269" name="表 268"/>
          <p:cNvGraphicFramePr>
            <a:graphicFrameLocks noGrp="1"/>
          </p:cNvGraphicFramePr>
          <p:nvPr/>
        </p:nvGraphicFramePr>
        <p:xfrm>
          <a:off x="5410200" y="3657600"/>
          <a:ext cx="77585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32612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87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6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/>
        </p:nvGraphicFramePr>
        <p:xfrm>
          <a:off x="6477000" y="2819400"/>
          <a:ext cx="76200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31865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2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62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62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" name="表 112"/>
          <p:cNvGraphicFramePr>
            <a:graphicFrameLocks noGrp="1"/>
          </p:cNvGraphicFramePr>
          <p:nvPr/>
        </p:nvGraphicFramePr>
        <p:xfrm>
          <a:off x="6918261" y="1432555"/>
          <a:ext cx="1235139" cy="3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392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1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2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53" name="直線矢印コネクタ 159"/>
          <p:cNvCxnSpPr>
            <a:stCxn id="193" idx="1"/>
            <a:endCxn id="219" idx="3"/>
          </p:cNvCxnSpPr>
          <p:nvPr/>
        </p:nvCxnSpPr>
        <p:spPr>
          <a:xfrm rot="5400000" flipH="1" flipV="1">
            <a:off x="4496961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242"/>
          <p:cNvCxnSpPr>
            <a:stCxn id="219" idx="5"/>
            <a:endCxn id="193" idx="7"/>
          </p:cNvCxnSpPr>
          <p:nvPr/>
        </p:nvCxnSpPr>
        <p:spPr>
          <a:xfrm rot="5400000">
            <a:off x="5006077" y="2116500"/>
            <a:ext cx="1395884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表 123"/>
          <p:cNvGraphicFramePr>
            <a:graphicFrameLocks noGrp="1"/>
          </p:cNvGraphicFramePr>
          <p:nvPr/>
        </p:nvGraphicFramePr>
        <p:xfrm>
          <a:off x="5562600" y="1918380"/>
          <a:ext cx="1295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413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823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2" name="表 241"/>
          <p:cNvGraphicFramePr>
            <a:graphicFrameLocks noGrp="1"/>
          </p:cNvGraphicFramePr>
          <p:nvPr/>
        </p:nvGraphicFramePr>
        <p:xfrm>
          <a:off x="4495800" y="1865040"/>
          <a:ext cx="838200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1411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8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574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円/楕円 149"/>
          <p:cNvSpPr/>
          <p:nvPr/>
        </p:nvSpPr>
        <p:spPr>
          <a:xfrm>
            <a:off x="1143000" y="45625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66" name="円/楕円 149"/>
          <p:cNvSpPr/>
          <p:nvPr/>
        </p:nvSpPr>
        <p:spPr>
          <a:xfrm>
            <a:off x="6477000" y="457200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1" name="曲線コネクタ 46"/>
          <p:cNvCxnSpPr>
            <a:stCxn id="66" idx="4"/>
            <a:endCxn id="65" idx="4"/>
          </p:cNvCxnSpPr>
          <p:nvPr/>
        </p:nvCxnSpPr>
        <p:spPr>
          <a:xfrm rot="5400000" flipH="1">
            <a:off x="4165260" y="2620260"/>
            <a:ext cx="9480" cy="5334000"/>
          </a:xfrm>
          <a:prstGeom prst="curvedConnector3">
            <a:avLst>
              <a:gd name="adj1" fmla="val -516177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曲線コネクタ 46"/>
          <p:cNvCxnSpPr>
            <a:stCxn id="66" idx="0"/>
            <a:endCxn id="65" idx="0"/>
          </p:cNvCxnSpPr>
          <p:nvPr/>
        </p:nvCxnSpPr>
        <p:spPr>
          <a:xfrm rot="16200000" flipV="1">
            <a:off x="4165260" y="1900260"/>
            <a:ext cx="9480" cy="5334000"/>
          </a:xfrm>
          <a:prstGeom prst="curvedConnector3">
            <a:avLst>
              <a:gd name="adj1" fmla="val 4906888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0" name="表 249"/>
          <p:cNvGraphicFramePr>
            <a:graphicFrameLocks noGrp="1"/>
          </p:cNvGraphicFramePr>
          <p:nvPr/>
        </p:nvGraphicFramePr>
        <p:xfrm>
          <a:off x="4759678" y="5562600"/>
          <a:ext cx="880864" cy="412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9186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6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109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918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" name="表 173"/>
          <p:cNvGraphicFramePr>
            <a:graphicFrameLocks noGrp="1"/>
          </p:cNvGraphicFramePr>
          <p:nvPr/>
        </p:nvGraphicFramePr>
        <p:xfrm>
          <a:off x="2585157" y="3962400"/>
          <a:ext cx="1338064" cy="509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064"/>
              </a:tblGrid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request_failed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520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&lt;*.fl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096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表 154"/>
          <p:cNvGraphicFramePr>
            <a:graphicFrameLocks noGrp="1"/>
          </p:cNvGraphicFramePr>
          <p:nvPr/>
        </p:nvGraphicFramePr>
        <p:xfrm>
          <a:off x="7391400" y="4724400"/>
          <a:ext cx="7620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38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93" name="Group 92"/>
          <p:cNvGrpSpPr/>
          <p:nvPr/>
        </p:nvGrpSpPr>
        <p:grpSpPr>
          <a:xfrm>
            <a:off x="1140053" y="6019800"/>
            <a:ext cx="6863894" cy="762000"/>
            <a:chOff x="685800" y="6096000"/>
            <a:chExt cx="6863894" cy="762000"/>
          </a:xfrm>
        </p:grpSpPr>
        <p:sp>
          <p:nvSpPr>
            <p:cNvPr id="92" name="Rectangle 91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 smtClean="0"/>
                <a:t>Transitional States</a:t>
              </a:r>
            </a:p>
            <a:p>
              <a:pPr algn="l"/>
              <a:r>
                <a:rPr lang="en-US" sz="1000" i="1" dirty="0" smtClean="0"/>
                <a:t>NB: Messages received in this state is queued and processed only when it transitions to a Stable State.</a:t>
              </a:r>
              <a:endParaRPr lang="en-US" sz="1000" i="1" dirty="0"/>
            </a:p>
          </p:txBody>
        </p:sp>
        <p:sp>
          <p:nvSpPr>
            <p:cNvPr id="83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4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5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7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Initial State</a:t>
              </a:r>
              <a:endParaRPr lang="en-US" sz="12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Stable States</a:t>
              </a:r>
              <a:endParaRPr lang="en-US" sz="12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Final State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320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GF PowerPoint Template v1.4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5DAD41"/>
      </a:accent1>
      <a:accent2>
        <a:srgbClr val="176D89"/>
      </a:accent2>
      <a:accent3>
        <a:srgbClr val="FFFFFF"/>
      </a:accent3>
      <a:accent4>
        <a:srgbClr val="000000"/>
      </a:accent4>
      <a:accent5>
        <a:srgbClr val="B6D3B0"/>
      </a:accent5>
      <a:accent6>
        <a:srgbClr val="14627C"/>
      </a:accent6>
      <a:hlink>
        <a:srgbClr val="009999"/>
      </a:hlink>
      <a:folHlink>
        <a:srgbClr val="99CC00"/>
      </a:folHlink>
    </a:clrScheme>
    <a:fontScheme name="OGF PowerPoint Template v1.4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ＭＳ Ｐゴシック" pitchFamily="1" charset="-128"/>
            <a:cs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" charset="0"/>
            <a:ea typeface="ＭＳ Ｐゴシック" pitchFamily="1" charset="-128"/>
            <a:cs typeface="ＭＳ Ｐゴシック" pitchFamily="1" charset="-128"/>
          </a:defRPr>
        </a:defPPr>
      </a:lstStyle>
    </a:lnDef>
  </a:objectDefaults>
  <a:extraClrSchemeLst>
    <a:extraClrScheme>
      <a:clrScheme name="OGF PowerPoint Template v1.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19153</TotalTime>
  <Words>673</Words>
  <Application>Microsoft Macintosh PowerPoint</Application>
  <PresentationFormat>On-screen Show (4:3)</PresentationFormat>
  <Paragraphs>245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OGF PowerPoint Template v1.4</vt:lpstr>
      <vt:lpstr>Office Theme</vt:lpstr>
      <vt:lpstr>OGF NSI CS State Machine OXv8.1 (Proposed)</vt:lpstr>
      <vt:lpstr>NSI State Machine (v1.0SC)</vt:lpstr>
      <vt:lpstr>NSI message delivery layer (MDL)</vt:lpstr>
      <vt:lpstr>PowerPoint Presentation</vt:lpstr>
      <vt:lpstr>NSI State Machine – uRA/Aggregator -  (Ｏｘｆｏｒｄ v8.1)</vt:lpstr>
      <vt:lpstr>NSI State Machine – uPA - (Ｏｘｆｏｒｄ v8.1)</vt:lpstr>
    </vt:vector>
  </TitlesOfParts>
  <Company>OGF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OGF slide presentation template</dc:title>
  <dc:creator/>
  <cp:lastModifiedBy>Chin Guok</cp:lastModifiedBy>
  <cp:revision>106</cp:revision>
  <cp:lastPrinted>2006-08-17T17:55:00Z</cp:lastPrinted>
  <dcterms:created xsi:type="dcterms:W3CDTF">2012-03-28T21:24:34Z</dcterms:created>
  <dcterms:modified xsi:type="dcterms:W3CDTF">2012-04-10T16:59:54Z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473280856</vt:i4>
  </property>
  <property fmtid="{D5CDD505-2E9C-101B-9397-08002B2CF9AE}" pid="3" name="_EmailSubject">
    <vt:lpwstr>[msc] TSC, TS&amp;R + next week's call</vt:lpwstr>
  </property>
  <property fmtid="{D5CDD505-2E9C-101B-9397-08002B2CF9AE}" pid="4" name="_AuthorEmail">
    <vt:lpwstr>scrumb@ogf.org</vt:lpwstr>
  </property>
  <property fmtid="{D5CDD505-2E9C-101B-9397-08002B2CF9AE}" pid="5" name="_AuthorEmailDisplayName">
    <vt:lpwstr>Steve Crumb</vt:lpwstr>
  </property>
</Properties>
</file>