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75" r:id="rId3"/>
    <p:sldId id="400" r:id="rId4"/>
    <p:sldId id="401" r:id="rId5"/>
    <p:sldId id="410" r:id="rId6"/>
    <p:sldId id="402" r:id="rId7"/>
    <p:sldId id="411" r:id="rId8"/>
  </p:sldIdLst>
  <p:sldSz cx="9144000" cy="6858000" type="screen4x3"/>
  <p:notesSz cx="7099300" cy="10234613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5DAD41"/>
    <a:srgbClr val="6AD0D8"/>
    <a:srgbClr val="9A425B"/>
    <a:srgbClr val="703042"/>
    <a:srgbClr val="31B3BD"/>
    <a:srgbClr val="DDDDDD"/>
    <a:srgbClr val="1E58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1" autoAdjust="0"/>
    <p:restoredTop sz="95331" autoAdjust="0"/>
  </p:normalViewPr>
  <p:slideViewPr>
    <p:cSldViewPr>
      <p:cViewPr varScale="1">
        <p:scale>
          <a:sx n="138" d="100"/>
          <a:sy n="138" d="100"/>
        </p:scale>
        <p:origin x="-96" y="-512"/>
      </p:cViewPr>
      <p:guideLst>
        <p:guide orient="horz"/>
        <p:guide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2885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5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33D29E7A-0766-A942-B672-27F8D29DD4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7155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885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5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E92AFA64-A76D-9C49-B38A-2066043BAC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575891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3AB7E-FE3D-FA4A-AD14-918E793BC2D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dirty="0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3</a:t>
            </a:fld>
            <a:endParaRPr lang="ja-JP" altLang="en-US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dirty="0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5</a:t>
            </a:fld>
            <a:endParaRPr lang="ja-JP" altLang="en-US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2743200"/>
            <a:ext cx="76962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657600"/>
            <a:ext cx="7620000" cy="533400"/>
          </a:xfrm>
          <a:solidFill>
            <a:srgbClr val="5DAD41"/>
          </a:solidFill>
        </p:spPr>
        <p:txBody>
          <a:bodyPr/>
          <a:lstStyle>
            <a:lvl1pPr marL="0" indent="0">
              <a:buFont typeface="Times" pitchFamily="1" charset="0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600"/>
              <a:t>© 2007 Open Grid Forum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0E407A0-C14D-D14E-8BBC-36060BA482D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AEC482-82F1-6345-B700-288FE71F485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C9E93E-D780-624B-81CB-9610DD60C06C}" type="datetime1">
              <a:rPr lang="ja-JP" altLang="en-US"/>
              <a:pPr/>
              <a:t>8/1/12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00607-A82F-184E-8B41-FBE9D4E8F079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7" name="Rectangle 12"/>
          <p:cNvSpPr txBox="1">
            <a:spLocks noChangeArrowheads="1"/>
          </p:cNvSpPr>
          <p:nvPr userDrawn="1"/>
        </p:nvSpPr>
        <p:spPr bwMode="auto">
          <a:xfrm>
            <a:off x="1447800" y="2743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ＭＳ Ｐゴシック" pitchFamily="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9pPr>
          </a:lstStyle>
          <a:p>
            <a:r>
              <a:rPr kumimoji="1"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Click to edit Master title style</a:t>
            </a:r>
            <a:endParaRPr kumimoji="1" lang="en-US" altLang="ja-JP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 userDrawn="1"/>
        </p:nvSpPr>
        <p:spPr bwMode="auto">
          <a:xfrm>
            <a:off x="1524000" y="3657600"/>
            <a:ext cx="7620000" cy="533400"/>
          </a:xfrm>
          <a:prstGeom prst="rect">
            <a:avLst/>
          </a:prstGeom>
          <a:solidFill>
            <a:srgbClr val="5DAD41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ＭＳ Ｐゴシック" pitchFamily="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mtClean="0">
                <a:solidFill>
                  <a:prstClr val="white"/>
                </a:solidFill>
                <a:latin typeface="Calibri"/>
                <a:ea typeface="ＭＳ Ｐゴシック"/>
              </a:rPr>
              <a:t>Click to edit Master subtitle style</a:t>
            </a:r>
            <a:endParaRPr kumimoji="1" lang="en-US" altLang="ja-JP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ja-JP" sz="60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© 2007 Open Grid Forum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689373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542B6-043B-684C-98DF-2B5967621F38}" type="datetime1">
              <a:rPr lang="ja-JP" altLang="en-US"/>
              <a:pPr/>
              <a:t>8/1/12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1AF8C-7A12-5B48-97B4-B02E92ED6D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32878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D397DC-5A8A-D241-B2D1-6394645A9257}" type="datetime1">
              <a:rPr lang="ja-JP" altLang="en-US"/>
              <a:pPr/>
              <a:t>8/1/12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45315-1C11-D547-93C5-A2D505F6D2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493279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16097F-1AD0-F245-AC1F-401FF1792D75}" type="datetime1">
              <a:rPr lang="ja-JP" altLang="en-US"/>
              <a:pPr/>
              <a:t>8/1/12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FA7C1-7D52-A040-873E-E9DD258CD1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4250666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35BD7-B86E-A940-9B7A-E9976EE61F33}" type="datetime1">
              <a:rPr lang="ja-JP" altLang="en-US"/>
              <a:pPr/>
              <a:t>8/1/12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B7B7F-5BD4-E24D-B3A1-CCA660298F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008284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C28AA-9C94-934B-A520-E4D62F87DF76}" type="datetime1">
              <a:rPr lang="ja-JP" altLang="en-US"/>
              <a:pPr/>
              <a:t>8/1/12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1B073-6666-854C-8743-0370E2E4A5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225178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BEC0B-E369-3F4C-9FFA-D741D05C939F}" type="datetime1">
              <a:rPr lang="ja-JP" altLang="en-US"/>
              <a:pPr/>
              <a:t>8/1/12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ECC60-3DD3-AE49-BAB4-19F5E93B87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51731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0BFB0-6971-CC46-A735-95F77F6AB39E}" type="datetime1">
              <a:rPr lang="ja-JP" altLang="en-US"/>
              <a:pPr/>
              <a:t>8/1/12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74341-0AF1-AB45-9ECF-F13C01DC44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401195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BB7E87-DC30-FA48-BEFF-E2F53E1435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78E762-7A3B-7C41-9112-7C5329EA997E}" type="datetime1">
              <a:rPr lang="ja-JP" altLang="en-US"/>
              <a:pPr/>
              <a:t>8/1/12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803F-66FA-D742-92AA-E1AD18A13C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923436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CBBB82-AF7F-9240-ABBF-BDFF4B0F748A}" type="datetime1">
              <a:rPr lang="ja-JP" altLang="en-US"/>
              <a:pPr/>
              <a:t>8/1/12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FFC26-1A9F-4046-AA39-5E41219842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562445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FEC71-94EB-1F4F-9CBE-E9884EEC01DC}" type="datetime1">
              <a:rPr lang="ja-JP" altLang="en-US"/>
              <a:pPr/>
              <a:t>8/1/12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89B5E-688B-BD43-A91E-C6EF142B67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73538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A441369-C446-234F-A23D-12FD9360C4A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B98EE1-3547-A44D-8CDC-D63AE624332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628777-3CEF-9248-901D-8B37711392A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F5DC21-7D0F-0441-91DD-28ED0000DF3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A0183D-BB82-CC42-9CD2-78ADEB4DD90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63701C-2280-C24F-B814-E1A18CB0D60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C092FD-3D72-BC4D-BE78-B123EFB2A18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008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bg2"/>
                </a:solidFill>
              </a:defRPr>
            </a:lvl1pPr>
          </a:lstStyle>
          <a:p>
            <a:fld id="{DC88B4A1-6804-E54D-99FC-829594A5F8B8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066800"/>
            <a:ext cx="9144000" cy="76200"/>
          </a:xfrm>
          <a:prstGeom prst="rect">
            <a:avLst/>
          </a:prstGeom>
          <a:solidFill>
            <a:srgbClr val="5DAD4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  <a:buClr>
                <a:schemeClr val="accent2"/>
              </a:buClr>
              <a:buFont typeface="Times" pitchFamily="1" charset="0"/>
              <a:buNone/>
            </a:pPr>
            <a:endParaRPr lang="ja-JP" altLang="en-US" sz="2800">
              <a:solidFill>
                <a:schemeClr val="bg1"/>
              </a:solidFill>
            </a:endParaRP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600"/>
              <a:t>© 2007 Open Grid Forum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pitchFamily="1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/>
              <a:t>Click to edit Master title style</a:t>
            </a:r>
            <a:endParaRPr lang="en-US" altLang="ja-JP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/>
              <a:t>Click to edit Master text styles</a:t>
            </a:r>
          </a:p>
          <a:p>
            <a:pPr lvl="1"/>
            <a:r>
              <a:rPr lang="en-CA" altLang="ja-JP"/>
              <a:t>Second level</a:t>
            </a:r>
          </a:p>
          <a:p>
            <a:pPr lvl="2"/>
            <a:r>
              <a:rPr lang="en-CA" altLang="ja-JP"/>
              <a:t>Third level</a:t>
            </a:r>
          </a:p>
          <a:p>
            <a:pPr lvl="3"/>
            <a:r>
              <a:rPr lang="en-CA" altLang="ja-JP"/>
              <a:t>Fourth level</a:t>
            </a:r>
          </a:p>
          <a:p>
            <a:pPr lvl="4"/>
            <a:r>
              <a:rPr lang="en-CA" altLang="ja-JP"/>
              <a:t>Fifth level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algn="l" eaLnBrk="1" hangingPunct="1"/>
            <a:fld id="{510E5796-9A3E-4B48-9229-8DB0D9F058E2}" type="datetime1">
              <a:rPr kumimoji="1" lang="ja-JP" altLang="en-US" smtClean="0">
                <a:ea typeface="ＭＳ Ｐゴシック" charset="0"/>
                <a:cs typeface="ＭＳ Ｐゴシック" charset="0"/>
              </a:rPr>
              <a:pPr algn="l" eaLnBrk="1" hangingPunct="1"/>
              <a:t>8/1/12</a:t>
            </a:fld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eaLnBrk="1" hangingPunct="1"/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eaLnBrk="1" hangingPunct="1"/>
            <a:fld id="{E932428F-0593-CA49-A6D1-4FA0CCDBFD97}" type="slidenum">
              <a:rPr kumimoji="1" lang="ja-JP" altLang="en-US" smtClean="0">
                <a:ea typeface="ＭＳ Ｐゴシック" charset="0"/>
                <a:cs typeface="ＭＳ Ｐゴシック" charset="0"/>
              </a:rPr>
              <a:pPr eaLnBrk="1" hangingPunct="1"/>
              <a:t>‹#›</a:t>
            </a:fld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47561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ＭＳ Ｐゴシック" pitchFamily="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ＭＳ Ｐゴシック" pitchFamily="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in@es.net" TargetMode="External"/><Relationship Id="rId4" Type="http://schemas.openxmlformats.org/officeDocument/2006/relationships/hyperlink" Target="mailto:htj@nordu.net" TargetMode="External"/><Relationship Id="rId5" Type="http://schemas.openxmlformats.org/officeDocument/2006/relationships/hyperlink" Target="mailto:john.macauley@surfnet.nl" TargetMode="External"/><Relationship Id="rId6" Type="http://schemas.openxmlformats.org/officeDocument/2006/relationships/hyperlink" Target="mailto:t.kudoh@aist.go.jp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133600"/>
            <a:ext cx="7696200" cy="1143000"/>
          </a:xfrm>
        </p:spPr>
        <p:txBody>
          <a:bodyPr/>
          <a:lstStyle/>
          <a:p>
            <a:r>
              <a:rPr lang="en-US" altLang="ja-JP" sz="3900" dirty="0"/>
              <a:t>OGF</a:t>
            </a:r>
            <a:r>
              <a:rPr lang="en-US" altLang="ja-JP" sz="3900" dirty="0" smtClean="0"/>
              <a:t> NSI CS State Machine Delft v4 with P2PC Modify</a:t>
            </a:r>
            <a:endParaRPr lang="en-US" altLang="ja-JP" sz="3900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z="2400" dirty="0" smtClean="0"/>
              <a:t>July 31, 2012</a:t>
            </a:r>
            <a:endParaRPr lang="en-US" altLang="ja-JP" sz="2400" dirty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447800" y="4343400"/>
            <a:ext cx="7696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ja-JP" sz="2000" dirty="0" smtClean="0"/>
              <a:t>Chin Guok </a:t>
            </a:r>
            <a:r>
              <a:rPr lang="en-US" altLang="ja-JP" sz="2000" dirty="0" smtClean="0">
                <a:hlinkClick r:id="rId3"/>
              </a:rPr>
              <a:t>chin@es.net</a:t>
            </a:r>
            <a:endParaRPr lang="en-US" altLang="ja-JP" sz="2000" dirty="0" smtClean="0"/>
          </a:p>
          <a:p>
            <a:pPr algn="l" eaLnBrk="1" hangingPunct="1"/>
            <a:r>
              <a:rPr lang="en-US" sz="2000" dirty="0" err="1" smtClean="0"/>
              <a:t>Henrik</a:t>
            </a:r>
            <a:r>
              <a:rPr lang="en-US" sz="2000" dirty="0" smtClean="0"/>
              <a:t> </a:t>
            </a:r>
            <a:r>
              <a:rPr lang="en-US" sz="2000" dirty="0" err="1" smtClean="0"/>
              <a:t>Thostrup</a:t>
            </a:r>
            <a:r>
              <a:rPr lang="en-US" sz="2000" dirty="0" smtClean="0"/>
              <a:t> Jensen </a:t>
            </a:r>
            <a:r>
              <a:rPr lang="en-US" sz="2000" dirty="0" smtClean="0">
                <a:hlinkClick r:id="rId4"/>
              </a:rPr>
              <a:t>htj@nordu.net</a:t>
            </a:r>
            <a:endParaRPr lang="en-US" sz="2000" dirty="0" smtClean="0"/>
          </a:p>
          <a:p>
            <a:pPr algn="l" eaLnBrk="1" hangingPunct="1"/>
            <a:r>
              <a:rPr lang="en-US" altLang="ja-JP" sz="2000" dirty="0" smtClean="0"/>
              <a:t>John </a:t>
            </a:r>
            <a:r>
              <a:rPr lang="en-US" altLang="ja-JP" sz="2000" dirty="0" err="1" smtClean="0"/>
              <a:t>MacAuley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hlinkClick r:id="rId5"/>
              </a:rPr>
              <a:t>john.macauley@surfnet.nl</a:t>
            </a:r>
            <a:endParaRPr lang="en-US" altLang="ja-JP" sz="2000" dirty="0" smtClean="0"/>
          </a:p>
          <a:p>
            <a:pPr algn="l" eaLnBrk="1" hangingPunct="1"/>
            <a:r>
              <a:rPr lang="en-US" altLang="ja-JP" sz="2000" dirty="0" smtClean="0"/>
              <a:t>Tomohiro </a:t>
            </a:r>
            <a:r>
              <a:rPr lang="en-US" altLang="ja-JP" sz="2000" dirty="0" err="1" smtClean="0"/>
              <a:t>Kudoh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hlinkClick r:id="rId6"/>
              </a:rPr>
              <a:t>t.kudoh@aist.go.jp</a:t>
            </a:r>
            <a:endParaRPr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proposal introduces modify function by just adding operations/states for modify</a:t>
            </a:r>
          </a:p>
          <a:p>
            <a:pPr lvl="1"/>
            <a:r>
              <a:rPr kumimoji="1" lang="en-US" altLang="ja-JP" dirty="0" smtClean="0"/>
              <a:t>Pseudo-2PC, which has been used in the reservation sequence of the original SM, is used in modify too.</a:t>
            </a:r>
          </a:p>
          <a:p>
            <a:pPr lvl="1"/>
            <a:r>
              <a:rPr kumimoji="1" lang="en-US" altLang="ja-JP" dirty="0" smtClean="0"/>
              <a:t>The original SM has not been changed at all (slide 3 and 5 are unchanged). Just added operations/states for modify (slide 4 and 6) 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6ABB7E87-DC30-FA48-BEFF-E2F53E143510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曲線コネクタ 46"/>
          <p:cNvCxnSpPr>
            <a:stCxn id="69" idx="7"/>
            <a:endCxn id="71" idx="1"/>
          </p:cNvCxnSpPr>
          <p:nvPr/>
        </p:nvCxnSpPr>
        <p:spPr>
          <a:xfrm rot="5400000" flipH="1" flipV="1">
            <a:off x="4246200" y="1569720"/>
            <a:ext cx="12700" cy="6348884"/>
          </a:xfrm>
          <a:prstGeom prst="curvedConnector3">
            <a:avLst>
              <a:gd name="adj1" fmla="val 3986606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36" idx="6"/>
            <a:endCxn id="126" idx="2"/>
          </p:cNvCxnSpPr>
          <p:nvPr/>
        </p:nvCxnSpPr>
        <p:spPr>
          <a:xfrm>
            <a:off x="872400" y="2036400"/>
            <a:ext cx="1185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51" idx="2"/>
            <a:endCxn id="126" idx="6"/>
          </p:cNvCxnSpPr>
          <p:nvPr/>
        </p:nvCxnSpPr>
        <p:spPr>
          <a:xfrm rot="10800000">
            <a:off x="2777400" y="2036400"/>
            <a:ext cx="2937600" cy="1588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152400" y="152400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Initial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6" name="円弧 75"/>
          <p:cNvSpPr/>
          <p:nvPr/>
        </p:nvSpPr>
        <p:spPr>
          <a:xfrm rot="10800000" flipH="1">
            <a:off x="7924800" y="47244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126" name="円/楕円 149"/>
          <p:cNvSpPr/>
          <p:nvPr/>
        </p:nvSpPr>
        <p:spPr>
          <a:xfrm>
            <a:off x="20574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19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NSI State Machine – </a:t>
            </a:r>
            <a:r>
              <a:rPr lang="en-US" sz="2400" dirty="0" err="1" smtClean="0">
                <a:latin typeface="Arial"/>
                <a:cs typeface="Arial"/>
              </a:rPr>
              <a:t>uRA</a:t>
            </a:r>
            <a:r>
              <a:rPr lang="en-US" sz="2400" dirty="0" smtClean="0">
                <a:latin typeface="Arial"/>
                <a:cs typeface="Arial"/>
              </a:rPr>
              <a:t>/Aggregator -  (Delft v4)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60" name="円弧 59"/>
          <p:cNvSpPr/>
          <p:nvPr/>
        </p:nvSpPr>
        <p:spPr>
          <a:xfrm rot="5400000" flipH="1">
            <a:off x="8153400" y="12192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109" name="曲線コネクタ 46"/>
          <p:cNvCxnSpPr>
            <a:stCxn id="56" idx="6"/>
            <a:endCxn id="41" idx="4"/>
          </p:cNvCxnSpPr>
          <p:nvPr/>
        </p:nvCxnSpPr>
        <p:spPr>
          <a:xfrm flipV="1">
            <a:off x="4682400" y="2396400"/>
            <a:ext cx="3754800" cy="630600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80772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48" name="直線矢印コネクタ 155"/>
          <p:cNvCxnSpPr>
            <a:stCxn id="41" idx="2"/>
            <a:endCxn id="51" idx="6"/>
          </p:cNvCxnSpPr>
          <p:nvPr/>
        </p:nvCxnSpPr>
        <p:spPr>
          <a:xfrm rot="10800000">
            <a:off x="6435000" y="2036400"/>
            <a:ext cx="1642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弧 31"/>
          <p:cNvSpPr/>
          <p:nvPr/>
        </p:nvSpPr>
        <p:spPr>
          <a:xfrm rot="7200000" flipH="1">
            <a:off x="6049027" y="1248427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/>
        </p:nvGraphicFramePr>
        <p:xfrm>
          <a:off x="5943600" y="9906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36" name="円/楕円 149"/>
          <p:cNvSpPr/>
          <p:nvPr/>
        </p:nvSpPr>
        <p:spPr>
          <a:xfrm>
            <a:off x="152400" y="16764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38" name="直線矢印コネクタ 37"/>
          <p:cNvCxnSpPr>
            <a:stCxn id="86" idx="4"/>
            <a:endCxn id="36" idx="0"/>
          </p:cNvCxnSpPr>
          <p:nvPr/>
        </p:nvCxnSpPr>
        <p:spPr>
          <a:xfrm>
            <a:off x="512400" y="872400"/>
            <a:ext cx="0" cy="804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表 43"/>
          <p:cNvGraphicFramePr>
            <a:graphicFrameLocks noGrp="1"/>
          </p:cNvGraphicFramePr>
          <p:nvPr/>
        </p:nvGraphicFramePr>
        <p:xfrm>
          <a:off x="990600" y="182880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4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4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51" name="円/楕円 50"/>
          <p:cNvSpPr/>
          <p:nvPr/>
        </p:nvSpPr>
        <p:spPr>
          <a:xfrm>
            <a:off x="5715000" y="16764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99" name="表 98"/>
          <p:cNvGraphicFramePr>
            <a:graphicFrameLocks noGrp="1"/>
          </p:cNvGraphicFramePr>
          <p:nvPr/>
        </p:nvGraphicFramePr>
        <p:xfrm>
          <a:off x="6553200" y="1836124"/>
          <a:ext cx="1295400" cy="400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453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0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" name="表 143"/>
          <p:cNvGraphicFramePr>
            <a:graphicFrameLocks noGrp="1"/>
          </p:cNvGraphicFramePr>
          <p:nvPr/>
        </p:nvGraphicFramePr>
        <p:xfrm>
          <a:off x="152400" y="106680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表 99"/>
          <p:cNvGraphicFramePr>
            <a:graphicFrameLocks noGrp="1"/>
          </p:cNvGraphicFramePr>
          <p:nvPr/>
        </p:nvGraphicFramePr>
        <p:xfrm>
          <a:off x="3657600" y="182880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6934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31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31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71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42" name="直線矢印コネクタ 141"/>
          <p:cNvCxnSpPr>
            <a:stCxn id="70" idx="6"/>
            <a:endCxn id="71" idx="2"/>
          </p:cNvCxnSpPr>
          <p:nvPr/>
        </p:nvCxnSpPr>
        <p:spPr>
          <a:xfrm>
            <a:off x="4872900" y="4998720"/>
            <a:ext cx="24423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表 154"/>
          <p:cNvGraphicFramePr>
            <a:graphicFrameLocks noGrp="1"/>
          </p:cNvGraphicFramePr>
          <p:nvPr/>
        </p:nvGraphicFramePr>
        <p:xfrm>
          <a:off x="5713050" y="4800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9" name="円/楕円 149"/>
          <p:cNvSpPr/>
          <p:nvPr/>
        </p:nvSpPr>
        <p:spPr>
          <a:xfrm>
            <a:off x="457200" y="46387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Any State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0" name="円/楕円 149"/>
          <p:cNvSpPr/>
          <p:nvPr/>
        </p:nvSpPr>
        <p:spPr>
          <a:xfrm>
            <a:off x="4152900" y="463872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1" name="円/楕円 149"/>
          <p:cNvSpPr/>
          <p:nvPr/>
        </p:nvSpPr>
        <p:spPr>
          <a:xfrm>
            <a:off x="7315200" y="463872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79" name="曲線コネクタ 46"/>
          <p:cNvCxnSpPr>
            <a:stCxn id="69" idx="4"/>
            <a:endCxn id="71" idx="4"/>
          </p:cNvCxnSpPr>
          <p:nvPr/>
        </p:nvCxnSpPr>
        <p:spPr>
          <a:xfrm rot="16200000" flipH="1">
            <a:off x="4246200" y="1929720"/>
            <a:ext cx="1588" cy="6858000"/>
          </a:xfrm>
          <a:prstGeom prst="curvedConnector3">
            <a:avLst>
              <a:gd name="adj1" fmla="val 31873929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曲線コネクタ 46"/>
          <p:cNvCxnSpPr>
            <a:stCxn id="69" idx="0"/>
            <a:endCxn id="71" idx="0"/>
          </p:cNvCxnSpPr>
          <p:nvPr/>
        </p:nvCxnSpPr>
        <p:spPr>
          <a:xfrm rot="5400000" flipH="1" flipV="1">
            <a:off x="4246200" y="1209720"/>
            <a:ext cx="1588" cy="6858000"/>
          </a:xfrm>
          <a:prstGeom prst="curvedConnector3">
            <a:avLst>
              <a:gd name="adj1" fmla="val 48670277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" name="表 173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4220317009"/>
              </p:ext>
            </p:extLst>
          </p:nvPr>
        </p:nvGraphicFramePr>
        <p:xfrm>
          <a:off x="2017350" y="419100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47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65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&lt;+.fl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63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&lt;+.fl, 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47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" name="表 193"/>
          <p:cNvGraphicFramePr>
            <a:graphicFrameLocks noGrp="1"/>
          </p:cNvGraphicFramePr>
          <p:nvPr/>
        </p:nvGraphicFramePr>
        <p:xfrm>
          <a:off x="4093800" y="5638800"/>
          <a:ext cx="838200" cy="292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4510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72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2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23" name="直線矢印コネクタ 20"/>
          <p:cNvCxnSpPr>
            <a:stCxn id="69" idx="6"/>
            <a:endCxn id="70" idx="2"/>
          </p:cNvCxnSpPr>
          <p:nvPr/>
        </p:nvCxnSpPr>
        <p:spPr>
          <a:xfrm>
            <a:off x="1177200" y="4998720"/>
            <a:ext cx="29757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7" name="表 156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475738772"/>
              </p:ext>
            </p:extLst>
          </p:nvPr>
        </p:nvGraphicFramePr>
        <p:xfrm>
          <a:off x="5334000" y="3810000"/>
          <a:ext cx="1524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kumimoji="1" lang="en-US" altLang="ja-JP" sz="1000" baseline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表 158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102590030"/>
              </p:ext>
            </p:extLst>
          </p:nvPr>
        </p:nvGraphicFramePr>
        <p:xfrm>
          <a:off x="2284050" y="4800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2813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3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3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281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表 98"/>
          <p:cNvGraphicFramePr>
            <a:graphicFrameLocks noGrp="1"/>
          </p:cNvGraphicFramePr>
          <p:nvPr/>
        </p:nvGraphicFramePr>
        <p:xfrm>
          <a:off x="7086600" y="990600"/>
          <a:ext cx="1905000" cy="400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</a:tblGrid>
              <a:tr h="453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6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r>
                        <a:rPr kumimoji="1" lang="en-US" altLang="ja-JP" sz="1000" baseline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0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5" name="表 154"/>
          <p:cNvGraphicFramePr>
            <a:graphicFrameLocks noGrp="1"/>
          </p:cNvGraphicFramePr>
          <p:nvPr/>
        </p:nvGraphicFramePr>
        <p:xfrm>
          <a:off x="8153400" y="44196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42"/>
          <p:cNvGrpSpPr/>
          <p:nvPr/>
        </p:nvGrpSpPr>
        <p:grpSpPr>
          <a:xfrm>
            <a:off x="1140053" y="6019800"/>
            <a:ext cx="6863894" cy="762000"/>
            <a:chOff x="685800" y="6096000"/>
            <a:chExt cx="6863894" cy="762000"/>
          </a:xfrm>
        </p:grpSpPr>
        <p:sp>
          <p:nvSpPr>
            <p:cNvPr id="145" name="Rectangle 144"/>
            <p:cNvSpPr/>
            <p:nvPr/>
          </p:nvSpPr>
          <p:spPr>
            <a:xfrm>
              <a:off x="685800" y="6096000"/>
              <a:ext cx="68580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372185" y="6119336"/>
              <a:ext cx="2285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/>
                <a:t>Transitional States</a:t>
              </a:r>
            </a:p>
            <a:p>
              <a:pPr algn="l"/>
              <a:r>
                <a:rPr lang="en-US" sz="1000" i="1" dirty="0" smtClean="0"/>
                <a:t>NB: Requests received in this state is queued and processed only when it transitions to a Stable State.</a:t>
              </a:r>
              <a:endParaRPr lang="en-US" sz="1000" i="1" dirty="0"/>
            </a:p>
          </p:txBody>
        </p:sp>
        <p:sp>
          <p:nvSpPr>
            <p:cNvPr id="147" name="円/楕円 96"/>
            <p:cNvSpPr/>
            <p:nvPr/>
          </p:nvSpPr>
          <p:spPr>
            <a:xfrm>
              <a:off x="838200" y="6172200"/>
              <a:ext cx="186600" cy="18660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8" name="円/楕円 149"/>
            <p:cNvSpPr/>
            <p:nvPr/>
          </p:nvSpPr>
          <p:spPr>
            <a:xfrm>
              <a:off x="2209800" y="6172200"/>
              <a:ext cx="186600" cy="186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9" name="円/楕円 154"/>
            <p:cNvSpPr/>
            <p:nvPr/>
          </p:nvSpPr>
          <p:spPr>
            <a:xfrm>
              <a:off x="4953000" y="6172200"/>
              <a:ext cx="186600" cy="186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51" name="円/楕円 149"/>
            <p:cNvSpPr/>
            <p:nvPr/>
          </p:nvSpPr>
          <p:spPr>
            <a:xfrm>
              <a:off x="6477000" y="6172200"/>
              <a:ext cx="186600" cy="186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990600" y="6119336"/>
              <a:ext cx="945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Initial State</a:t>
              </a:r>
              <a:endParaRPr lang="en-US" sz="12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93777" y="6119336"/>
              <a:ext cx="11000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Stable States</a:t>
              </a:r>
              <a:endParaRPr lang="en-US" sz="1200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6629400" y="6119336"/>
              <a:ext cx="920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Final State</a:t>
              </a:r>
              <a:endParaRPr lang="en-US" sz="1200" dirty="0"/>
            </a:p>
          </p:txBody>
        </p:sp>
      </p:grpSp>
      <p:sp>
        <p:nvSpPr>
          <p:cNvPr id="56" name="円/楕円 16"/>
          <p:cNvSpPr/>
          <p:nvPr/>
        </p:nvSpPr>
        <p:spPr>
          <a:xfrm>
            <a:off x="3962400" y="2667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Releasing</a:t>
            </a:r>
          </a:p>
        </p:txBody>
      </p:sp>
      <p:cxnSp>
        <p:nvCxnSpPr>
          <p:cNvPr id="63" name="曲線コネクタ 46"/>
          <p:cNvCxnSpPr>
            <a:stCxn id="17" idx="2"/>
            <a:endCxn id="126" idx="0"/>
          </p:cNvCxnSpPr>
          <p:nvPr/>
        </p:nvCxnSpPr>
        <p:spPr>
          <a:xfrm rot="10800000" flipV="1">
            <a:off x="2417400" y="1122000"/>
            <a:ext cx="1545000" cy="554400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曲線コネクタ 46"/>
          <p:cNvCxnSpPr>
            <a:stCxn id="51" idx="1"/>
            <a:endCxn id="17" idx="6"/>
          </p:cNvCxnSpPr>
          <p:nvPr/>
        </p:nvCxnSpPr>
        <p:spPr>
          <a:xfrm rot="16200000" flipV="1">
            <a:off x="4921500" y="882900"/>
            <a:ext cx="659842" cy="1138042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3962400" y="762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186" name="表 185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377502062"/>
              </p:ext>
            </p:extLst>
          </p:nvPr>
        </p:nvGraphicFramePr>
        <p:xfrm>
          <a:off x="2971800" y="8382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39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95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11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表 88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424847312"/>
              </p:ext>
            </p:extLst>
          </p:nvPr>
        </p:nvGraphicFramePr>
        <p:xfrm>
          <a:off x="4876800" y="100008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340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76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95" name="直線矢印コネクタ 20"/>
          <p:cNvCxnSpPr>
            <a:stCxn id="56" idx="1"/>
            <a:endCxn id="126" idx="5"/>
          </p:cNvCxnSpPr>
          <p:nvPr/>
        </p:nvCxnSpPr>
        <p:spPr>
          <a:xfrm rot="16200000" flipV="1">
            <a:off x="3129158" y="1833758"/>
            <a:ext cx="481484" cy="139588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20"/>
          <p:cNvCxnSpPr>
            <a:stCxn id="51" idx="3"/>
            <a:endCxn id="56" idx="7"/>
          </p:cNvCxnSpPr>
          <p:nvPr/>
        </p:nvCxnSpPr>
        <p:spPr>
          <a:xfrm rot="5400000">
            <a:off x="4957958" y="1909958"/>
            <a:ext cx="481484" cy="12434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3" name="表 92"/>
          <p:cNvGraphicFramePr>
            <a:graphicFrameLocks noGrp="1"/>
          </p:cNvGraphicFramePr>
          <p:nvPr/>
        </p:nvGraphicFramePr>
        <p:xfrm>
          <a:off x="4953000" y="2329176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3049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04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46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36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03" name="曲線コネクタ 46"/>
          <p:cNvCxnSpPr>
            <a:stCxn id="56" idx="2"/>
            <a:endCxn id="126" idx="4"/>
          </p:cNvCxnSpPr>
          <p:nvPr/>
        </p:nvCxnSpPr>
        <p:spPr>
          <a:xfrm rot="10800000">
            <a:off x="2417400" y="2396400"/>
            <a:ext cx="1545000" cy="630600"/>
          </a:xfrm>
          <a:prstGeom prst="curvedConnector2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表 34"/>
          <p:cNvGraphicFramePr>
            <a:graphicFrameLocks noGrp="1"/>
          </p:cNvGraphicFramePr>
          <p:nvPr/>
        </p:nvGraphicFramePr>
        <p:xfrm>
          <a:off x="2971800" y="2329176"/>
          <a:ext cx="685800" cy="414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51908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047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88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73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表 92"/>
          <p:cNvGraphicFramePr>
            <a:graphicFrameLocks noGrp="1"/>
          </p:cNvGraphicFramePr>
          <p:nvPr/>
        </p:nvGraphicFramePr>
        <p:xfrm>
          <a:off x="6248400" y="2743200"/>
          <a:ext cx="685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3049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04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46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36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表 90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012026033"/>
              </p:ext>
            </p:extLst>
          </p:nvPr>
        </p:nvGraphicFramePr>
        <p:xfrm>
          <a:off x="2971800" y="2819400"/>
          <a:ext cx="685800" cy="398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4301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93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07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74" name="直線矢印コネクタ 20"/>
          <p:cNvCxnSpPr>
            <a:stCxn id="126" idx="7"/>
            <a:endCxn id="17" idx="3"/>
          </p:cNvCxnSpPr>
          <p:nvPr/>
        </p:nvCxnSpPr>
        <p:spPr>
          <a:xfrm flipV="1">
            <a:off x="2671958" y="1376558"/>
            <a:ext cx="1395884" cy="40528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表 88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948115654"/>
              </p:ext>
            </p:extLst>
          </p:nvPr>
        </p:nvGraphicFramePr>
        <p:xfrm>
          <a:off x="2971800" y="135636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340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76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77" name="曲線コネクタ 46"/>
          <p:cNvCxnSpPr>
            <a:stCxn id="56" idx="3"/>
            <a:endCxn id="126" idx="3"/>
          </p:cNvCxnSpPr>
          <p:nvPr/>
        </p:nvCxnSpPr>
        <p:spPr>
          <a:xfrm rot="5400000" flipH="1">
            <a:off x="2620042" y="1833758"/>
            <a:ext cx="990600" cy="1905000"/>
          </a:xfrm>
          <a:prstGeom prst="curvedConnector3">
            <a:avLst>
              <a:gd name="adj1" fmla="val -24628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表 90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926837276"/>
              </p:ext>
            </p:extLst>
          </p:nvPr>
        </p:nvGraphicFramePr>
        <p:xfrm>
          <a:off x="2971800" y="3276600"/>
          <a:ext cx="685800" cy="398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4301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93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07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200400" y="424809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+.fl =&gt; all failed messages except </a:t>
            </a:r>
            <a:r>
              <a:rPr lang="en-US" sz="1000" i="1" dirty="0" err="1" smtClean="0"/>
              <a:t>prov.fl</a:t>
            </a:r>
            <a:r>
              <a:rPr lang="en-US" sz="1000" i="1" dirty="0" smtClean="0"/>
              <a:t>, </a:t>
            </a:r>
            <a:r>
              <a:rPr lang="en-US" sz="1000" i="1" dirty="0" err="1" smtClean="0"/>
              <a:t>rel.fl</a:t>
            </a:r>
            <a:r>
              <a:rPr lang="en-US" sz="1000" i="1" dirty="0" smtClean="0"/>
              <a:t>, </a:t>
            </a:r>
            <a:r>
              <a:rPr lang="en-US" sz="1000" i="1" dirty="0" err="1" smtClean="0"/>
              <a:t>mdfychk.fl</a:t>
            </a:r>
            <a:r>
              <a:rPr lang="en-US" sz="1000" i="1" dirty="0" smtClean="0"/>
              <a:t> and </a:t>
            </a:r>
            <a:r>
              <a:rPr lang="en-US" sz="1000" i="1" dirty="0" err="1" smtClean="0"/>
              <a:t>modify.fl</a:t>
            </a:r>
            <a:endParaRPr lang="en-US" sz="1000" i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8958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ular Callout 60"/>
          <p:cNvSpPr/>
          <p:nvPr/>
        </p:nvSpPr>
        <p:spPr>
          <a:xfrm>
            <a:off x="5562600" y="3200400"/>
            <a:ext cx="1752600" cy="609600"/>
          </a:xfrm>
          <a:prstGeom prst="wedgeRectCallout">
            <a:avLst>
              <a:gd name="adj1" fmla="val 12647"/>
              <a:gd name="adj2" fmla="val 228134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" name="Title 14359"/>
          <p:cNvSpPr txBox="1">
            <a:spLocks/>
          </p:cNvSpPr>
          <p:nvPr/>
        </p:nvSpPr>
        <p:spPr>
          <a:xfrm>
            <a:off x="381000" y="0"/>
            <a:ext cx="8229600" cy="8381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NSI State Machine –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uRA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/Aggregator - 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(Addendum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Modify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cxnSp>
        <p:nvCxnSpPr>
          <p:cNvPr id="38" name="曲線コネクタ 46"/>
          <p:cNvCxnSpPr>
            <a:stCxn id="47" idx="2"/>
            <a:endCxn id="41" idx="2"/>
          </p:cNvCxnSpPr>
          <p:nvPr/>
        </p:nvCxnSpPr>
        <p:spPr>
          <a:xfrm rot="10800000" flipH="1" flipV="1">
            <a:off x="1371600" y="4299540"/>
            <a:ext cx="38174" cy="1527899"/>
          </a:xfrm>
          <a:prstGeom prst="curvedConnector3">
            <a:avLst>
              <a:gd name="adj1" fmla="val -182830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2"/>
          <p:cNvCxnSpPr>
            <a:stCxn id="41" idx="6"/>
            <a:endCxn id="40" idx="2"/>
          </p:cNvCxnSpPr>
          <p:nvPr/>
        </p:nvCxnSpPr>
        <p:spPr>
          <a:xfrm>
            <a:off x="2129774" y="5827440"/>
            <a:ext cx="154192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円/楕円 149"/>
          <p:cNvSpPr/>
          <p:nvPr/>
        </p:nvSpPr>
        <p:spPr>
          <a:xfrm>
            <a:off x="3671699" y="54674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Modify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Checked</a:t>
            </a:r>
          </a:p>
        </p:txBody>
      </p:sp>
      <p:sp>
        <p:nvSpPr>
          <p:cNvPr id="41" name="円/楕円 149"/>
          <p:cNvSpPr/>
          <p:nvPr/>
        </p:nvSpPr>
        <p:spPr>
          <a:xfrm>
            <a:off x="1409774" y="546744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Modify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Checking</a:t>
            </a:r>
          </a:p>
        </p:txBody>
      </p:sp>
      <p:graphicFrame>
        <p:nvGraphicFramePr>
          <p:cNvPr id="42" name="表 7"/>
          <p:cNvGraphicFramePr>
            <a:graphicFrameLocks noGrp="1"/>
          </p:cNvGraphicFramePr>
          <p:nvPr/>
        </p:nvGraphicFramePr>
        <p:xfrm>
          <a:off x="2443536" y="5629320"/>
          <a:ext cx="914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4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&lt;mdfychk.cf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4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&lt;mdfychk.cf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43" name="直線矢印コネクタ 20"/>
          <p:cNvCxnSpPr>
            <a:stCxn id="46" idx="4"/>
            <a:endCxn id="40" idx="0"/>
          </p:cNvCxnSpPr>
          <p:nvPr/>
        </p:nvCxnSpPr>
        <p:spPr>
          <a:xfrm rot="5400000">
            <a:off x="3627750" y="5063490"/>
            <a:ext cx="807899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表 17"/>
          <p:cNvGraphicFramePr>
            <a:graphicFrameLocks noGrp="1"/>
          </p:cNvGraphicFramePr>
          <p:nvPr/>
        </p:nvGraphicFramePr>
        <p:xfrm>
          <a:off x="228600" y="4884420"/>
          <a:ext cx="914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表 62"/>
          <p:cNvGraphicFramePr>
            <a:graphicFrameLocks noGrp="1"/>
          </p:cNvGraphicFramePr>
          <p:nvPr/>
        </p:nvGraphicFramePr>
        <p:xfrm>
          <a:off x="3429000" y="4884420"/>
          <a:ext cx="1143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46" name="円/楕円 63"/>
          <p:cNvSpPr/>
          <p:nvPr/>
        </p:nvSpPr>
        <p:spPr>
          <a:xfrm>
            <a:off x="3671699" y="3939541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Modify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Canceling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47" name="円/楕円 149"/>
          <p:cNvSpPr/>
          <p:nvPr/>
        </p:nvSpPr>
        <p:spPr>
          <a:xfrm>
            <a:off x="1371600" y="3901441"/>
            <a:ext cx="796349" cy="796200"/>
          </a:xfrm>
          <a:prstGeom prst="ellipse">
            <a:avLst/>
          </a:prstGeom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Activated</a:t>
            </a:r>
          </a:p>
        </p:txBody>
      </p:sp>
      <p:cxnSp>
        <p:nvCxnSpPr>
          <p:cNvPr id="51" name="直線矢印コネクタ 2"/>
          <p:cNvCxnSpPr>
            <a:stCxn id="40" idx="7"/>
            <a:endCxn id="59" idx="3"/>
          </p:cNvCxnSpPr>
          <p:nvPr/>
        </p:nvCxnSpPr>
        <p:spPr>
          <a:xfrm rot="5400000" flipH="1" flipV="1">
            <a:off x="4634183" y="4206174"/>
            <a:ext cx="1018783" cy="17146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表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377502062"/>
              </p:ext>
            </p:extLst>
          </p:nvPr>
        </p:nvGraphicFramePr>
        <p:xfrm>
          <a:off x="4762500" y="4884420"/>
          <a:ext cx="8382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14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95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11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53" name="直線矢印コネクタ 20"/>
          <p:cNvCxnSpPr>
            <a:stCxn id="47" idx="4"/>
            <a:endCxn id="41" idx="0"/>
          </p:cNvCxnSpPr>
          <p:nvPr/>
        </p:nvCxnSpPr>
        <p:spPr>
          <a:xfrm rot="5400000">
            <a:off x="1384876" y="5082540"/>
            <a:ext cx="769799" cy="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表 18"/>
          <p:cNvGraphicFramePr>
            <a:graphicFrameLocks noGrp="1"/>
          </p:cNvGraphicFramePr>
          <p:nvPr/>
        </p:nvGraphicFramePr>
        <p:xfrm>
          <a:off x="1219201" y="4808220"/>
          <a:ext cx="1142999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2999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mdfychk.fl</a:t>
                      </a:r>
                      <a:endParaRPr kumimoji="1" lang="en-US" altLang="ja-JP" sz="10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59" name="円/楕円 63"/>
          <p:cNvSpPr/>
          <p:nvPr/>
        </p:nvSpPr>
        <p:spPr>
          <a:xfrm>
            <a:off x="5895449" y="3939541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Modifying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63" name="曲線コネクタ 46"/>
          <p:cNvCxnSpPr>
            <a:stCxn id="59" idx="4"/>
            <a:endCxn id="40" idx="6"/>
          </p:cNvCxnSpPr>
          <p:nvPr/>
        </p:nvCxnSpPr>
        <p:spPr>
          <a:xfrm rot="5400000">
            <a:off x="4739625" y="4311615"/>
            <a:ext cx="1167899" cy="1863750"/>
          </a:xfrm>
          <a:prstGeom prst="curvedConnector2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表 88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948115654"/>
              </p:ext>
            </p:extLst>
          </p:nvPr>
        </p:nvGraphicFramePr>
        <p:xfrm>
          <a:off x="5791200" y="4884420"/>
          <a:ext cx="8802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200"/>
              </a:tblGrid>
              <a:tr h="340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76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67" name="直線矢印コネクタ 20"/>
          <p:cNvCxnSpPr>
            <a:stCxn id="69" idx="2"/>
            <a:endCxn id="59" idx="6"/>
          </p:cNvCxnSpPr>
          <p:nvPr/>
        </p:nvCxnSpPr>
        <p:spPr>
          <a:xfrm rot="10800000">
            <a:off x="6615450" y="4299541"/>
            <a:ext cx="1503751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表 15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424847312"/>
              </p:ext>
            </p:extLst>
          </p:nvPr>
        </p:nvGraphicFramePr>
        <p:xfrm>
          <a:off x="6932980" y="4101421"/>
          <a:ext cx="86869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690"/>
              </a:tblGrid>
              <a:tr h="451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04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&lt;modify.cf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04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&lt;modify.cf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51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9" name="円/楕円 149"/>
          <p:cNvSpPr/>
          <p:nvPr/>
        </p:nvSpPr>
        <p:spPr>
          <a:xfrm>
            <a:off x="8119200" y="3939541"/>
            <a:ext cx="720000" cy="720000"/>
          </a:xfrm>
          <a:prstGeom prst="ellipse">
            <a:avLst/>
          </a:prstGeom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66" name="Rectangular Callout 65"/>
          <p:cNvSpPr/>
          <p:nvPr/>
        </p:nvSpPr>
        <p:spPr>
          <a:xfrm>
            <a:off x="5562600" y="3200400"/>
            <a:ext cx="1752600" cy="609600"/>
          </a:xfrm>
          <a:prstGeom prst="wedgeRectCallout">
            <a:avLst>
              <a:gd name="adj1" fmla="val -5953"/>
              <a:gd name="adj2" fmla="val -133912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solidFill>
                  <a:schemeClr val="tx1"/>
                </a:solidFill>
              </a:rPr>
              <a:t>“</a:t>
            </a:r>
            <a:r>
              <a:rPr lang="en-US" sz="1200" i="1" dirty="0" err="1" smtClean="0">
                <a:solidFill>
                  <a:schemeClr val="tx1"/>
                </a:solidFill>
              </a:rPr>
              <a:t>modify.fl</a:t>
            </a:r>
            <a:r>
              <a:rPr lang="en-US" sz="1200" i="1" dirty="0" smtClean="0">
                <a:solidFill>
                  <a:schemeClr val="tx1"/>
                </a:solidFill>
              </a:rPr>
              <a:t>” returns to “Modified Checked” state to allow re-”</a:t>
            </a:r>
            <a:r>
              <a:rPr lang="en-US" sz="1200" i="1" dirty="0" err="1" smtClean="0">
                <a:solidFill>
                  <a:schemeClr val="tx1"/>
                </a:solidFill>
              </a:rPr>
              <a:t>modify.rq</a:t>
            </a:r>
            <a:r>
              <a:rPr lang="en-US" sz="1200" i="1" dirty="0" smtClean="0">
                <a:solidFill>
                  <a:schemeClr val="tx1"/>
                </a:solidFill>
              </a:rPr>
              <a:t>”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75" name="直線矢印コネクタ 20"/>
          <p:cNvCxnSpPr>
            <a:stCxn id="47" idx="7"/>
            <a:endCxn id="46" idx="1"/>
          </p:cNvCxnSpPr>
          <p:nvPr/>
        </p:nvCxnSpPr>
        <p:spPr>
          <a:xfrm rot="16200000" flipH="1">
            <a:off x="2900762" y="3168605"/>
            <a:ext cx="26941" cy="172581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20"/>
          <p:cNvCxnSpPr>
            <a:stCxn id="47" idx="5"/>
            <a:endCxn id="46" idx="3"/>
          </p:cNvCxnSpPr>
          <p:nvPr/>
        </p:nvCxnSpPr>
        <p:spPr>
          <a:xfrm rot="5400000" flipH="1" flipV="1">
            <a:off x="2900762" y="3704662"/>
            <a:ext cx="26941" cy="172581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表 6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424847312"/>
              </p:ext>
            </p:extLst>
          </p:nvPr>
        </p:nvGraphicFramePr>
        <p:xfrm>
          <a:off x="2330790" y="3810000"/>
          <a:ext cx="1178069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8069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表 6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424847312"/>
              </p:ext>
            </p:extLst>
          </p:nvPr>
        </p:nvGraphicFramePr>
        <p:xfrm>
          <a:off x="2330789" y="4358640"/>
          <a:ext cx="1178069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8069"/>
              </a:tblGrid>
              <a:tr h="451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04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&lt;mdfycancel.cf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04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&lt;mdfycancel.cf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51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82" name="曲線コネクタ 46"/>
          <p:cNvCxnSpPr>
            <a:stCxn id="91" idx="2"/>
            <a:endCxn id="85" idx="2"/>
          </p:cNvCxnSpPr>
          <p:nvPr/>
        </p:nvCxnSpPr>
        <p:spPr>
          <a:xfrm rot="10800000" flipH="1" flipV="1">
            <a:off x="1371600" y="1708740"/>
            <a:ext cx="38174" cy="1527899"/>
          </a:xfrm>
          <a:prstGeom prst="curvedConnector3">
            <a:avLst>
              <a:gd name="adj1" fmla="val -182830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2"/>
          <p:cNvCxnSpPr>
            <a:stCxn id="85" idx="6"/>
            <a:endCxn id="84" idx="2"/>
          </p:cNvCxnSpPr>
          <p:nvPr/>
        </p:nvCxnSpPr>
        <p:spPr>
          <a:xfrm>
            <a:off x="2129774" y="3236640"/>
            <a:ext cx="154192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円/楕円 149"/>
          <p:cNvSpPr/>
          <p:nvPr/>
        </p:nvSpPr>
        <p:spPr>
          <a:xfrm>
            <a:off x="3671699" y="28766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Modify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Checked</a:t>
            </a:r>
          </a:p>
        </p:txBody>
      </p:sp>
      <p:sp>
        <p:nvSpPr>
          <p:cNvPr id="85" name="円/楕円 149"/>
          <p:cNvSpPr/>
          <p:nvPr/>
        </p:nvSpPr>
        <p:spPr>
          <a:xfrm>
            <a:off x="1409774" y="287664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Modify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Checking</a:t>
            </a:r>
          </a:p>
        </p:txBody>
      </p:sp>
      <p:graphicFrame>
        <p:nvGraphicFramePr>
          <p:cNvPr id="86" name="表 7"/>
          <p:cNvGraphicFramePr>
            <a:graphicFrameLocks noGrp="1"/>
          </p:cNvGraphicFramePr>
          <p:nvPr/>
        </p:nvGraphicFramePr>
        <p:xfrm>
          <a:off x="2443536" y="3038520"/>
          <a:ext cx="914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4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&lt;mdfychk.cf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4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&lt;mdfychk.cf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87" name="直線矢印コネクタ 20"/>
          <p:cNvCxnSpPr>
            <a:stCxn id="90" idx="4"/>
            <a:endCxn id="84" idx="0"/>
          </p:cNvCxnSpPr>
          <p:nvPr/>
        </p:nvCxnSpPr>
        <p:spPr>
          <a:xfrm rot="5400000">
            <a:off x="3627750" y="2472690"/>
            <a:ext cx="807899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" name="表 17"/>
          <p:cNvGraphicFramePr>
            <a:graphicFrameLocks noGrp="1"/>
          </p:cNvGraphicFramePr>
          <p:nvPr/>
        </p:nvGraphicFramePr>
        <p:xfrm>
          <a:off x="228600" y="2293620"/>
          <a:ext cx="914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表 62"/>
          <p:cNvGraphicFramePr>
            <a:graphicFrameLocks noGrp="1"/>
          </p:cNvGraphicFramePr>
          <p:nvPr/>
        </p:nvGraphicFramePr>
        <p:xfrm>
          <a:off x="3429000" y="2293620"/>
          <a:ext cx="1143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90" name="円/楕円 63"/>
          <p:cNvSpPr/>
          <p:nvPr/>
        </p:nvSpPr>
        <p:spPr>
          <a:xfrm>
            <a:off x="3671699" y="1348741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Modify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Canceling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91" name="円/楕円 149"/>
          <p:cNvSpPr/>
          <p:nvPr/>
        </p:nvSpPr>
        <p:spPr>
          <a:xfrm>
            <a:off x="1371600" y="1310641"/>
            <a:ext cx="796349" cy="796200"/>
          </a:xfrm>
          <a:prstGeom prst="ellipse">
            <a:avLst/>
          </a:prstGeom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en-US" altLang="ja-JP" sz="1000" dirty="0" smtClea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92" name="直線矢印コネクタ 2"/>
          <p:cNvCxnSpPr>
            <a:stCxn id="84" idx="7"/>
            <a:endCxn id="96" idx="3"/>
          </p:cNvCxnSpPr>
          <p:nvPr/>
        </p:nvCxnSpPr>
        <p:spPr>
          <a:xfrm rot="5400000" flipH="1" flipV="1">
            <a:off x="4634183" y="1615374"/>
            <a:ext cx="1018783" cy="17146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3" name="表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377502062"/>
              </p:ext>
            </p:extLst>
          </p:nvPr>
        </p:nvGraphicFramePr>
        <p:xfrm>
          <a:off x="4762500" y="2293620"/>
          <a:ext cx="8382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14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95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11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94" name="直線矢印コネクタ 20"/>
          <p:cNvCxnSpPr>
            <a:stCxn id="91" idx="4"/>
            <a:endCxn id="85" idx="0"/>
          </p:cNvCxnSpPr>
          <p:nvPr/>
        </p:nvCxnSpPr>
        <p:spPr>
          <a:xfrm rot="5400000">
            <a:off x="1384876" y="2491740"/>
            <a:ext cx="769799" cy="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" name="表 18"/>
          <p:cNvGraphicFramePr>
            <a:graphicFrameLocks noGrp="1"/>
          </p:cNvGraphicFramePr>
          <p:nvPr/>
        </p:nvGraphicFramePr>
        <p:xfrm>
          <a:off x="1219201" y="2217420"/>
          <a:ext cx="1142999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2999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mdfychk.fl</a:t>
                      </a:r>
                      <a:endParaRPr kumimoji="1" lang="en-US" altLang="ja-JP" sz="10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96" name="円/楕円 63"/>
          <p:cNvSpPr/>
          <p:nvPr/>
        </p:nvSpPr>
        <p:spPr>
          <a:xfrm>
            <a:off x="5895449" y="1348741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Modifying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97" name="曲線コネクタ 46"/>
          <p:cNvCxnSpPr>
            <a:stCxn id="96" idx="4"/>
            <a:endCxn id="84" idx="6"/>
          </p:cNvCxnSpPr>
          <p:nvPr/>
        </p:nvCxnSpPr>
        <p:spPr>
          <a:xfrm rot="5400000">
            <a:off x="4739625" y="1720815"/>
            <a:ext cx="1167899" cy="1863750"/>
          </a:xfrm>
          <a:prstGeom prst="curvedConnector2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" name="表 88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948115654"/>
              </p:ext>
            </p:extLst>
          </p:nvPr>
        </p:nvGraphicFramePr>
        <p:xfrm>
          <a:off x="5791200" y="2293620"/>
          <a:ext cx="8802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200"/>
              </a:tblGrid>
              <a:tr h="340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9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76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02" name="直線矢印コネクタ 20"/>
          <p:cNvCxnSpPr>
            <a:stCxn id="91" idx="7"/>
            <a:endCxn id="90" idx="1"/>
          </p:cNvCxnSpPr>
          <p:nvPr/>
        </p:nvCxnSpPr>
        <p:spPr>
          <a:xfrm rot="16200000" flipH="1">
            <a:off x="2900762" y="577805"/>
            <a:ext cx="26941" cy="172581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20"/>
          <p:cNvCxnSpPr>
            <a:stCxn id="91" idx="5"/>
            <a:endCxn id="90" idx="3"/>
          </p:cNvCxnSpPr>
          <p:nvPr/>
        </p:nvCxnSpPr>
        <p:spPr>
          <a:xfrm rot="5400000" flipH="1" flipV="1">
            <a:off x="2900762" y="1113862"/>
            <a:ext cx="26941" cy="172581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" name="表 6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424847312"/>
              </p:ext>
            </p:extLst>
          </p:nvPr>
        </p:nvGraphicFramePr>
        <p:xfrm>
          <a:off x="2330790" y="1219200"/>
          <a:ext cx="1178069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8069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5" name="表 6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424847312"/>
              </p:ext>
            </p:extLst>
          </p:nvPr>
        </p:nvGraphicFramePr>
        <p:xfrm>
          <a:off x="2330789" y="1767840"/>
          <a:ext cx="1178069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8069"/>
              </a:tblGrid>
              <a:tr h="451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04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&lt;mdfycancel.cf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04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&lt;mdfycancel.cf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51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07" name="曲線コネクタ 46"/>
          <p:cNvCxnSpPr>
            <a:stCxn id="96" idx="0"/>
            <a:endCxn id="91" idx="0"/>
          </p:cNvCxnSpPr>
          <p:nvPr/>
        </p:nvCxnSpPr>
        <p:spPr>
          <a:xfrm rot="16200000" flipV="1">
            <a:off x="3993562" y="-913146"/>
            <a:ext cx="38100" cy="4485674"/>
          </a:xfrm>
          <a:prstGeom prst="curvedConnector3">
            <a:avLst>
              <a:gd name="adj1" fmla="val 917375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0" name="表 15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424847312"/>
              </p:ext>
            </p:extLst>
          </p:nvPr>
        </p:nvGraphicFramePr>
        <p:xfrm>
          <a:off x="4770110" y="914400"/>
          <a:ext cx="86869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690"/>
              </a:tblGrid>
              <a:tr h="451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04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&lt;modify.cf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04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&lt;modify.cf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51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pSp>
        <p:nvGrpSpPr>
          <p:cNvPr id="128" name="Group 127"/>
          <p:cNvGrpSpPr/>
          <p:nvPr/>
        </p:nvGrpSpPr>
        <p:grpSpPr>
          <a:xfrm>
            <a:off x="1866900" y="6324600"/>
            <a:ext cx="5410200" cy="457200"/>
            <a:chOff x="1752600" y="6172200"/>
            <a:chExt cx="5410200" cy="457200"/>
          </a:xfrm>
        </p:grpSpPr>
        <p:sp>
          <p:nvSpPr>
            <p:cNvPr id="125" name="Rectangle 124"/>
            <p:cNvSpPr/>
            <p:nvPr/>
          </p:nvSpPr>
          <p:spPr>
            <a:xfrm>
              <a:off x="1752600" y="6172200"/>
              <a:ext cx="5410200" cy="457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057400" y="6195536"/>
              <a:ext cx="5105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/>
                <a:t>Base SM states</a:t>
              </a:r>
            </a:p>
            <a:p>
              <a:pPr algn="l"/>
              <a:r>
                <a:rPr lang="en-US" sz="1000" i="1" dirty="0" smtClean="0"/>
                <a:t>NB: Refers to states in the corresponding (i.e. </a:t>
              </a:r>
              <a:r>
                <a:rPr lang="en-US" sz="1000" i="1" dirty="0" err="1" smtClean="0"/>
                <a:t>uRA/Aggr</a:t>
              </a:r>
              <a:r>
                <a:rPr lang="en-US" sz="1000" i="1" dirty="0" smtClean="0"/>
                <a:t>, or </a:t>
              </a:r>
              <a:r>
                <a:rPr lang="en-US" sz="1000" i="1" dirty="0" err="1" smtClean="0"/>
                <a:t>uPA</a:t>
              </a:r>
              <a:r>
                <a:rPr lang="en-US" sz="1000" i="1" dirty="0" smtClean="0"/>
                <a:t>) base state machines.</a:t>
              </a:r>
              <a:endParaRPr lang="en-US" sz="1000" i="1" dirty="0"/>
            </a:p>
          </p:txBody>
        </p:sp>
        <p:sp>
          <p:nvSpPr>
            <p:cNvPr id="127" name="円/楕円 96"/>
            <p:cNvSpPr/>
            <p:nvPr/>
          </p:nvSpPr>
          <p:spPr>
            <a:xfrm>
              <a:off x="1905000" y="6248400"/>
              <a:ext cx="186600" cy="186600"/>
            </a:xfrm>
            <a:prstGeom prst="ellipse">
              <a:avLst/>
            </a:prstGeom>
            <a:noFill/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sp>
        <p:nvSpPr>
          <p:cNvPr id="129" name="Rectangular Callout 128"/>
          <p:cNvSpPr/>
          <p:nvPr/>
        </p:nvSpPr>
        <p:spPr>
          <a:xfrm>
            <a:off x="152400" y="381000"/>
            <a:ext cx="2362200" cy="685800"/>
          </a:xfrm>
          <a:prstGeom prst="wedgeRectCallout">
            <a:avLst>
              <a:gd name="adj1" fmla="val 13764"/>
              <a:gd name="adj2" fmla="val 76952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solidFill>
                  <a:schemeClr val="tx1"/>
                </a:solidFill>
              </a:rPr>
              <a:t>If base SM is in “Provisioned” state, user must release (i.e. “&gt;</a:t>
            </a:r>
            <a:r>
              <a:rPr lang="en-US" sz="1200" i="1" dirty="0" err="1" smtClean="0">
                <a:solidFill>
                  <a:schemeClr val="tx1"/>
                </a:solidFill>
              </a:rPr>
              <a:t>Rel.rq</a:t>
            </a:r>
            <a:r>
              <a:rPr lang="en-US" sz="1200" i="1" dirty="0" smtClean="0">
                <a:solidFill>
                  <a:schemeClr val="tx1"/>
                </a:solidFill>
              </a:rPr>
              <a:t>”) and return to “Reserved” state before requesting modify.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30" name="Rectangular Callout 129"/>
          <p:cNvSpPr/>
          <p:nvPr/>
        </p:nvSpPr>
        <p:spPr>
          <a:xfrm>
            <a:off x="7010400" y="4953000"/>
            <a:ext cx="1981200" cy="1295400"/>
          </a:xfrm>
          <a:prstGeom prst="wedgeRectCallout">
            <a:avLst>
              <a:gd name="adj1" fmla="val 18443"/>
              <a:gd name="adj2" fmla="val -71753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solidFill>
                  <a:schemeClr val="tx1"/>
                </a:solidFill>
              </a:rPr>
              <a:t>Data plane may be active (i.e. </a:t>
            </a:r>
            <a:r>
              <a:rPr lang="en-US" sz="1200" i="1" dirty="0" smtClean="0">
                <a:solidFill>
                  <a:schemeClr val="tx1"/>
                </a:solidFill>
              </a:rPr>
              <a:t>pre-modify “Activated” state), but transitioned to “Provisioned” state until we get “</a:t>
            </a:r>
            <a:r>
              <a:rPr lang="en-US" sz="1200" i="1" dirty="0" err="1" smtClean="0">
                <a:solidFill>
                  <a:schemeClr val="tx1"/>
                </a:solidFill>
              </a:rPr>
              <a:t>activate_nt.ok</a:t>
            </a:r>
            <a:r>
              <a:rPr lang="en-US" sz="1200" i="1" dirty="0" smtClean="0">
                <a:solidFill>
                  <a:schemeClr val="tx1"/>
                </a:solidFill>
              </a:rPr>
              <a:t>” to confirm data plane transition to modified parameters.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直線矢印コネクタ 155"/>
          <p:cNvCxnSpPr>
            <a:stCxn id="100" idx="6"/>
            <a:endCxn id="193" idx="2"/>
          </p:cNvCxnSpPr>
          <p:nvPr/>
        </p:nvCxnSpPr>
        <p:spPr>
          <a:xfrm>
            <a:off x="4280617" y="3069000"/>
            <a:ext cx="141844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59"/>
          <p:cNvCxnSpPr>
            <a:stCxn id="100" idx="1"/>
            <a:endCxn id="74" idx="5"/>
          </p:cNvCxnSpPr>
          <p:nvPr/>
        </p:nvCxnSpPr>
        <p:spPr>
          <a:xfrm rot="16200000" flipV="1">
            <a:off x="2701617" y="1849999"/>
            <a:ext cx="443384" cy="148550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98" idx="6"/>
            <a:endCxn id="219" idx="2"/>
          </p:cNvCxnSpPr>
          <p:nvPr/>
        </p:nvCxnSpPr>
        <p:spPr>
          <a:xfrm>
            <a:off x="4280617" y="1164000"/>
            <a:ext cx="141844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0" y="0"/>
            <a:ext cx="7086600" cy="609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NSI State Machine – </a:t>
            </a:r>
            <a:r>
              <a:rPr lang="en-US" sz="2400" dirty="0" err="1" smtClean="0">
                <a:latin typeface="Arial"/>
                <a:cs typeface="Arial"/>
              </a:rPr>
              <a:t>uPA</a:t>
            </a:r>
            <a:r>
              <a:rPr lang="en-US" sz="2400" dirty="0" smtClean="0">
                <a:latin typeface="Arial"/>
                <a:cs typeface="Arial"/>
              </a:rPr>
              <a:t> – (Delft v4)</a:t>
            </a:r>
            <a:endParaRPr lang="en-US" sz="2400" dirty="0">
              <a:latin typeface="Arial"/>
              <a:cs typeface="Arial"/>
            </a:endParaRPr>
          </a:p>
        </p:txBody>
      </p:sp>
      <p:graphicFrame>
        <p:nvGraphicFramePr>
          <p:cNvPr id="169" name="表 168"/>
          <p:cNvGraphicFramePr>
            <a:graphicFrameLocks noGrp="1"/>
          </p:cNvGraphicFramePr>
          <p:nvPr/>
        </p:nvGraphicFramePr>
        <p:xfrm>
          <a:off x="4491075" y="2917960"/>
          <a:ext cx="997528" cy="302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1047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47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92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1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0" name="円弧 59"/>
          <p:cNvSpPr/>
          <p:nvPr/>
        </p:nvSpPr>
        <p:spPr>
          <a:xfrm rot="3275897" flipH="1">
            <a:off x="3314005" y="453331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96" name="直線矢印コネクタ 95"/>
          <p:cNvCxnSpPr>
            <a:stCxn id="97" idx="4"/>
            <a:endCxn id="148" idx="0"/>
          </p:cNvCxnSpPr>
          <p:nvPr/>
        </p:nvCxnSpPr>
        <p:spPr>
          <a:xfrm rot="5400000">
            <a:off x="132561" y="2116500"/>
            <a:ext cx="1185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円/楕円 96"/>
          <p:cNvSpPr/>
          <p:nvPr/>
        </p:nvSpPr>
        <p:spPr>
          <a:xfrm>
            <a:off x="365061" y="804000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Initial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98" name="円/楕円 149"/>
          <p:cNvSpPr/>
          <p:nvPr/>
        </p:nvSpPr>
        <p:spPr>
          <a:xfrm>
            <a:off x="3560617" y="804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Provisioned</a:t>
            </a:r>
            <a:endParaRPr kumimoji="1" lang="en-US" altLang="ja-JP" sz="1000" dirty="0" smtClea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99" name="表 98"/>
          <p:cNvGraphicFramePr>
            <a:graphicFrameLocks noGrp="1"/>
          </p:cNvGraphicFramePr>
          <p:nvPr/>
        </p:nvGraphicFramePr>
        <p:xfrm>
          <a:off x="152400" y="1918380"/>
          <a:ext cx="1078517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7"/>
              </a:tblGrid>
              <a:tr h="2708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0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9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90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(reservation)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00" name="円/楕円 154"/>
          <p:cNvSpPr/>
          <p:nvPr/>
        </p:nvSpPr>
        <p:spPr>
          <a:xfrm>
            <a:off x="3560617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11" name="直線矢印コネクタ 159"/>
          <p:cNvCxnSpPr>
            <a:stCxn id="98" idx="5"/>
            <a:endCxn id="100" idx="7"/>
          </p:cNvCxnSpPr>
          <p:nvPr/>
        </p:nvCxnSpPr>
        <p:spPr>
          <a:xfrm rot="5400000">
            <a:off x="3477233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円/楕円 115"/>
          <p:cNvSpPr/>
          <p:nvPr/>
        </p:nvSpPr>
        <p:spPr>
          <a:xfrm>
            <a:off x="7908861" y="80399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18" name="曲線コネクタ 46"/>
          <p:cNvCxnSpPr>
            <a:stCxn id="116" idx="2"/>
            <a:endCxn id="219" idx="6"/>
          </p:cNvCxnSpPr>
          <p:nvPr/>
        </p:nvCxnSpPr>
        <p:spPr>
          <a:xfrm rot="10800000" flipV="1">
            <a:off x="6419061" y="1163998"/>
            <a:ext cx="1489800" cy="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円弧 120"/>
          <p:cNvSpPr/>
          <p:nvPr/>
        </p:nvSpPr>
        <p:spPr>
          <a:xfrm rot="5400000" flipH="1">
            <a:off x="7980829" y="330466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122" name="表 12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382684347"/>
              </p:ext>
            </p:extLst>
          </p:nvPr>
        </p:nvGraphicFramePr>
        <p:xfrm>
          <a:off x="7071783" y="210000"/>
          <a:ext cx="1981200" cy="416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</a:tblGrid>
              <a:tr h="5163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646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77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" name="表 122"/>
          <p:cNvGraphicFramePr>
            <a:graphicFrameLocks noGrp="1"/>
          </p:cNvGraphicFramePr>
          <p:nvPr/>
        </p:nvGraphicFramePr>
        <p:xfrm>
          <a:off x="2743200" y="5334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3954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18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18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95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" name="表 146"/>
          <p:cNvGraphicFramePr>
            <a:graphicFrameLocks noGrp="1"/>
          </p:cNvGraphicFramePr>
          <p:nvPr/>
        </p:nvGraphicFramePr>
        <p:xfrm>
          <a:off x="4024745" y="1915814"/>
          <a:ext cx="775855" cy="401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50182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36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36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463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48" name="円/楕円 149"/>
          <p:cNvSpPr/>
          <p:nvPr/>
        </p:nvSpPr>
        <p:spPr>
          <a:xfrm>
            <a:off x="365061" y="2709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51" name="直線矢印コネクタ 150"/>
          <p:cNvCxnSpPr>
            <a:stCxn id="148" idx="6"/>
            <a:endCxn id="100" idx="2"/>
          </p:cNvCxnSpPr>
          <p:nvPr/>
        </p:nvCxnSpPr>
        <p:spPr>
          <a:xfrm>
            <a:off x="1085061" y="3069000"/>
            <a:ext cx="24755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9" name="表 148"/>
          <p:cNvGraphicFramePr>
            <a:graphicFrameLocks noGrp="1"/>
          </p:cNvGraphicFramePr>
          <p:nvPr/>
        </p:nvGraphicFramePr>
        <p:xfrm>
          <a:off x="1675139" y="287088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1075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reservation_ok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52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5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338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93" name="円/楕円 154"/>
          <p:cNvSpPr/>
          <p:nvPr/>
        </p:nvSpPr>
        <p:spPr>
          <a:xfrm>
            <a:off x="5699061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Scheduled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219" name="円/楕円 154"/>
          <p:cNvSpPr/>
          <p:nvPr/>
        </p:nvSpPr>
        <p:spPr>
          <a:xfrm>
            <a:off x="5699061" y="804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228" name="曲線コネクタ 46"/>
          <p:cNvCxnSpPr>
            <a:stCxn id="64" idx="0"/>
            <a:endCxn id="116" idx="4"/>
          </p:cNvCxnSpPr>
          <p:nvPr/>
        </p:nvCxnSpPr>
        <p:spPr>
          <a:xfrm rot="5400000" flipH="1" flipV="1">
            <a:off x="7676361" y="2116500"/>
            <a:ext cx="1185001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1" name="表 240"/>
          <p:cNvGraphicFramePr>
            <a:graphicFrameLocks noGrp="1"/>
          </p:cNvGraphicFramePr>
          <p:nvPr/>
        </p:nvGraphicFramePr>
        <p:xfrm>
          <a:off x="4491075" y="965880"/>
          <a:ext cx="997528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1111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73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35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111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(activate)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246" name="直線矢印コネクタ 245"/>
          <p:cNvCxnSpPr>
            <a:stCxn id="65" idx="7"/>
            <a:endCxn id="66" idx="1"/>
          </p:cNvCxnSpPr>
          <p:nvPr/>
        </p:nvCxnSpPr>
        <p:spPr>
          <a:xfrm rot="16200000" flipH="1">
            <a:off x="4165260" y="2260260"/>
            <a:ext cx="9480" cy="482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円弧 246"/>
          <p:cNvSpPr/>
          <p:nvPr/>
        </p:nvSpPr>
        <p:spPr>
          <a:xfrm rot="10800000" flipH="1">
            <a:off x="7120136" y="46482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248" name="直線矢印コネクタ 247"/>
          <p:cNvCxnSpPr>
            <a:stCxn id="65" idx="5"/>
            <a:endCxn id="66" idx="3"/>
          </p:cNvCxnSpPr>
          <p:nvPr/>
        </p:nvCxnSpPr>
        <p:spPr>
          <a:xfrm rot="16200000" flipH="1">
            <a:off x="4165260" y="2769376"/>
            <a:ext cx="9480" cy="482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7" name="表 256"/>
          <p:cNvGraphicFramePr>
            <a:graphicFrameLocks noGrp="1"/>
          </p:cNvGraphicFramePr>
          <p:nvPr/>
        </p:nvGraphicFramePr>
        <p:xfrm>
          <a:off x="4645378" y="4487713"/>
          <a:ext cx="1109464" cy="517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9464"/>
              </a:tblGrid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fatal_event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05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9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" name="表 257"/>
          <p:cNvGraphicFramePr>
            <a:graphicFrameLocks noGrp="1"/>
          </p:cNvGraphicFramePr>
          <p:nvPr/>
        </p:nvGraphicFramePr>
        <p:xfrm>
          <a:off x="2813757" y="5042487"/>
          <a:ext cx="880864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64"/>
              </a:tblGrid>
              <a:tr h="44479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7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表 48"/>
          <p:cNvGraphicFramePr>
            <a:graphicFrameLocks noGrp="1"/>
          </p:cNvGraphicFramePr>
          <p:nvPr/>
        </p:nvGraphicFramePr>
        <p:xfrm>
          <a:off x="7887067" y="191838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65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20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765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" name="表 112"/>
          <p:cNvGraphicFramePr>
            <a:graphicFrameLocks noGrp="1"/>
          </p:cNvGraphicFramePr>
          <p:nvPr/>
        </p:nvGraphicFramePr>
        <p:xfrm>
          <a:off x="6546392" y="967007"/>
          <a:ext cx="1235139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139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activation_ok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53" name="直線矢印コネクタ 159"/>
          <p:cNvCxnSpPr>
            <a:stCxn id="193" idx="1"/>
            <a:endCxn id="219" idx="3"/>
          </p:cNvCxnSpPr>
          <p:nvPr/>
        </p:nvCxnSpPr>
        <p:spPr>
          <a:xfrm rot="5400000" flipH="1" flipV="1">
            <a:off x="5106561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242"/>
          <p:cNvCxnSpPr>
            <a:stCxn id="219" idx="5"/>
            <a:endCxn id="193" idx="7"/>
          </p:cNvCxnSpPr>
          <p:nvPr/>
        </p:nvCxnSpPr>
        <p:spPr>
          <a:xfrm rot="5400000">
            <a:off x="5615677" y="2116500"/>
            <a:ext cx="1395884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4" name="表 123"/>
          <p:cNvGraphicFramePr>
            <a:graphicFrameLocks noGrp="1"/>
          </p:cNvGraphicFramePr>
          <p:nvPr/>
        </p:nvGraphicFramePr>
        <p:xfrm>
          <a:off x="6172200" y="1918380"/>
          <a:ext cx="1295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823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activation_ng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3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823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2" name="表 241"/>
          <p:cNvGraphicFramePr>
            <a:graphicFrameLocks noGrp="1"/>
          </p:cNvGraphicFramePr>
          <p:nvPr/>
        </p:nvGraphicFramePr>
        <p:xfrm>
          <a:off x="5105400" y="1865040"/>
          <a:ext cx="838200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3141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8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74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74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(activate)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5" name="円/楕円 149"/>
          <p:cNvSpPr/>
          <p:nvPr/>
        </p:nvSpPr>
        <p:spPr>
          <a:xfrm>
            <a:off x="1143000" y="45625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Any State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66" name="円/楕円 149"/>
          <p:cNvSpPr/>
          <p:nvPr/>
        </p:nvSpPr>
        <p:spPr>
          <a:xfrm>
            <a:off x="6477000" y="457200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71" name="曲線コネクタ 46"/>
          <p:cNvCxnSpPr>
            <a:stCxn id="66" idx="4"/>
            <a:endCxn id="65" idx="4"/>
          </p:cNvCxnSpPr>
          <p:nvPr/>
        </p:nvCxnSpPr>
        <p:spPr>
          <a:xfrm rot="5400000" flipH="1">
            <a:off x="4165260" y="2620260"/>
            <a:ext cx="9480" cy="5334000"/>
          </a:xfrm>
          <a:prstGeom prst="curvedConnector3">
            <a:avLst>
              <a:gd name="adj1" fmla="val -5161772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曲線コネクタ 46"/>
          <p:cNvCxnSpPr>
            <a:stCxn id="66" idx="0"/>
            <a:endCxn id="65" idx="0"/>
          </p:cNvCxnSpPr>
          <p:nvPr/>
        </p:nvCxnSpPr>
        <p:spPr>
          <a:xfrm rot="16200000" flipV="1">
            <a:off x="4165260" y="1900260"/>
            <a:ext cx="9480" cy="5334000"/>
          </a:xfrm>
          <a:prstGeom prst="curvedConnector3">
            <a:avLst>
              <a:gd name="adj1" fmla="val 5899230"/>
            </a:avLst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0" name="表 249"/>
          <p:cNvGraphicFramePr>
            <a:graphicFrameLocks noGrp="1"/>
          </p:cNvGraphicFramePr>
          <p:nvPr/>
        </p:nvGraphicFramePr>
        <p:xfrm>
          <a:off x="4759678" y="5486400"/>
          <a:ext cx="880864" cy="412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64"/>
              </a:tblGrid>
              <a:tr h="9186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67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10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918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" name="表 173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787416076"/>
              </p:ext>
            </p:extLst>
          </p:nvPr>
        </p:nvGraphicFramePr>
        <p:xfrm>
          <a:off x="2585157" y="3962400"/>
          <a:ext cx="1338064" cy="509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064"/>
              </a:tblGrid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request_failed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520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&lt;+.fl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096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表 154"/>
          <p:cNvGraphicFramePr>
            <a:graphicFrameLocks noGrp="1"/>
          </p:cNvGraphicFramePr>
          <p:nvPr/>
        </p:nvGraphicFramePr>
        <p:xfrm>
          <a:off x="7391400" y="4724400"/>
          <a:ext cx="762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3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92"/>
          <p:cNvGrpSpPr/>
          <p:nvPr/>
        </p:nvGrpSpPr>
        <p:grpSpPr>
          <a:xfrm>
            <a:off x="1140053" y="6019800"/>
            <a:ext cx="6863894" cy="762000"/>
            <a:chOff x="685800" y="6096000"/>
            <a:chExt cx="6863894" cy="762000"/>
          </a:xfrm>
        </p:grpSpPr>
        <p:sp>
          <p:nvSpPr>
            <p:cNvPr id="92" name="Rectangle 91"/>
            <p:cNvSpPr/>
            <p:nvPr/>
          </p:nvSpPr>
          <p:spPr>
            <a:xfrm>
              <a:off x="685800" y="6096000"/>
              <a:ext cx="68580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72185" y="6119336"/>
              <a:ext cx="2285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/>
                <a:t>Transitional States</a:t>
              </a:r>
            </a:p>
            <a:p>
              <a:pPr algn="l"/>
              <a:r>
                <a:rPr lang="en-US" sz="1000" i="1" dirty="0" smtClean="0"/>
                <a:t>NB: Requests received in this state is queued and processed only when it transitions to a Stable State.</a:t>
              </a:r>
              <a:endParaRPr lang="en-US" sz="1000" i="1" dirty="0"/>
            </a:p>
          </p:txBody>
        </p:sp>
        <p:sp>
          <p:nvSpPr>
            <p:cNvPr id="83" name="円/楕円 96"/>
            <p:cNvSpPr/>
            <p:nvPr/>
          </p:nvSpPr>
          <p:spPr>
            <a:xfrm>
              <a:off x="838200" y="6172200"/>
              <a:ext cx="186600" cy="18660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4" name="円/楕円 149"/>
            <p:cNvSpPr/>
            <p:nvPr/>
          </p:nvSpPr>
          <p:spPr>
            <a:xfrm>
              <a:off x="2209800" y="6172200"/>
              <a:ext cx="186600" cy="186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5" name="円/楕円 154"/>
            <p:cNvSpPr/>
            <p:nvPr/>
          </p:nvSpPr>
          <p:spPr>
            <a:xfrm>
              <a:off x="4953000" y="6172200"/>
              <a:ext cx="186600" cy="186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7" name="円/楕円 149"/>
            <p:cNvSpPr/>
            <p:nvPr/>
          </p:nvSpPr>
          <p:spPr>
            <a:xfrm>
              <a:off x="6477000" y="6172200"/>
              <a:ext cx="186600" cy="186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90600" y="6119336"/>
              <a:ext cx="945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Initial State</a:t>
              </a:r>
              <a:endParaRPr lang="en-US" sz="12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093777" y="6119336"/>
              <a:ext cx="11000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Stable States</a:t>
              </a:r>
              <a:endParaRPr lang="en-US" sz="12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629400" y="6119336"/>
              <a:ext cx="920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Final State</a:t>
              </a:r>
              <a:endParaRPr lang="en-US" sz="1200" dirty="0"/>
            </a:p>
          </p:txBody>
        </p:sp>
      </p:grpSp>
      <p:sp>
        <p:nvSpPr>
          <p:cNvPr id="64" name="円/楕円 154"/>
          <p:cNvSpPr/>
          <p:nvPr/>
        </p:nvSpPr>
        <p:spPr>
          <a:xfrm>
            <a:off x="7908861" y="2709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Releasing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68" name="曲線コネクタ 46"/>
          <p:cNvCxnSpPr>
            <a:stCxn id="193" idx="6"/>
            <a:endCxn id="64" idx="2"/>
          </p:cNvCxnSpPr>
          <p:nvPr/>
        </p:nvCxnSpPr>
        <p:spPr>
          <a:xfrm>
            <a:off x="6419061" y="3069000"/>
            <a:ext cx="1489800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表 112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690267998"/>
              </p:ext>
            </p:extLst>
          </p:nvPr>
        </p:nvGraphicFramePr>
        <p:xfrm>
          <a:off x="6634462" y="2872465"/>
          <a:ext cx="1058999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999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release_ok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1" name="円弧 59"/>
          <p:cNvSpPr/>
          <p:nvPr/>
        </p:nvSpPr>
        <p:spPr>
          <a:xfrm rot="17845237" flipH="1">
            <a:off x="5495852" y="3286052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269" name="表 268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788041515"/>
              </p:ext>
            </p:extLst>
          </p:nvPr>
        </p:nvGraphicFramePr>
        <p:xfrm>
          <a:off x="4939145" y="3505200"/>
          <a:ext cx="77585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32612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87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087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6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3810000" y="40386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+.fl =&gt; </a:t>
            </a:r>
            <a:r>
              <a:rPr lang="en-US" altLang="ja-JP" sz="1000" i="1" dirty="0" smtClean="0"/>
              <a:t>all failed messages except </a:t>
            </a:r>
            <a:r>
              <a:rPr lang="en-US" altLang="ja-JP" sz="1000" i="1" dirty="0" err="1" smtClean="0"/>
              <a:t>rel.fl</a:t>
            </a:r>
            <a:r>
              <a:rPr lang="en-US" altLang="ja-JP" sz="1000" i="1" dirty="0" smtClean="0"/>
              <a:t>, </a:t>
            </a:r>
            <a:r>
              <a:rPr lang="en-US" altLang="ja-JP" sz="1000" i="1" dirty="0" err="1" smtClean="0"/>
              <a:t>mdfychk.fl</a:t>
            </a:r>
            <a:r>
              <a:rPr lang="en-US" altLang="ja-JP" sz="1000" i="1" dirty="0" smtClean="0"/>
              <a:t>, </a:t>
            </a:r>
            <a:r>
              <a:rPr lang="en-US" altLang="ja-JP" sz="1000" i="1" dirty="0" smtClean="0"/>
              <a:t>and </a:t>
            </a:r>
            <a:r>
              <a:rPr lang="en-US" altLang="ja-JP" sz="1000" i="1" dirty="0" err="1" smtClean="0"/>
              <a:t>modify.fl</a:t>
            </a:r>
            <a:r>
              <a:rPr lang="en-US" altLang="ja-JP" sz="1000" i="1" dirty="0" smtClean="0"/>
              <a:t> </a:t>
            </a:r>
            <a:endParaRPr lang="en-US" sz="1000" i="1" dirty="0"/>
          </a:p>
        </p:txBody>
      </p:sp>
      <p:cxnSp>
        <p:nvCxnSpPr>
          <p:cNvPr id="67" name="曲線コネクタ 46"/>
          <p:cNvCxnSpPr>
            <a:stCxn id="193" idx="5"/>
            <a:endCxn id="64" idx="3"/>
          </p:cNvCxnSpPr>
          <p:nvPr/>
        </p:nvCxnSpPr>
        <p:spPr>
          <a:xfrm rot="16200000" flipH="1">
            <a:off x="7163961" y="2473216"/>
            <a:ext cx="1588" cy="1700684"/>
          </a:xfrm>
          <a:prstGeom prst="curvedConnector3">
            <a:avLst>
              <a:gd name="adj1" fmla="val 2103539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表 112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4107019447"/>
              </p:ext>
            </p:extLst>
          </p:nvPr>
        </p:nvGraphicFramePr>
        <p:xfrm>
          <a:off x="6634462" y="3489955"/>
          <a:ext cx="1058999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999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release_ng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70" name="Rectangular Callout 69"/>
          <p:cNvSpPr/>
          <p:nvPr/>
        </p:nvSpPr>
        <p:spPr>
          <a:xfrm>
            <a:off x="4572000" y="457200"/>
            <a:ext cx="1752600" cy="381000"/>
          </a:xfrm>
          <a:prstGeom prst="wedgeRectCallout">
            <a:avLst>
              <a:gd name="adj1" fmla="val -69864"/>
              <a:gd name="adj2" fmla="val 65687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solidFill>
                  <a:schemeClr val="tx1"/>
                </a:solidFill>
              </a:rPr>
              <a:t>Rename “Auto Provision” to “Provisioned”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74" name="円/楕円 16"/>
          <p:cNvSpPr/>
          <p:nvPr/>
        </p:nvSpPr>
        <p:spPr>
          <a:xfrm>
            <a:off x="1566000" y="17565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Provisioning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77" name="表 98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623269922"/>
              </p:ext>
            </p:extLst>
          </p:nvPr>
        </p:nvGraphicFramePr>
        <p:xfrm>
          <a:off x="2552700" y="2395913"/>
          <a:ext cx="914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</a:tblGrid>
              <a:tr h="27081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90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9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90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(provision)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94" name="曲線コネクタ 46"/>
          <p:cNvCxnSpPr>
            <a:stCxn id="98" idx="2"/>
            <a:endCxn id="74" idx="0"/>
          </p:cNvCxnSpPr>
          <p:nvPr/>
        </p:nvCxnSpPr>
        <p:spPr>
          <a:xfrm rot="10800000" flipV="1">
            <a:off x="1926001" y="1164000"/>
            <a:ext cx="1634617" cy="592500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3" name="表 112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986959178"/>
              </p:ext>
            </p:extLst>
          </p:nvPr>
        </p:nvGraphicFramePr>
        <p:xfrm>
          <a:off x="2133600" y="1127755"/>
          <a:ext cx="1143000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provision_ok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02" name="曲線コネクタ 46"/>
          <p:cNvCxnSpPr>
            <a:stCxn id="100" idx="0"/>
            <a:endCxn id="74" idx="6"/>
          </p:cNvCxnSpPr>
          <p:nvPr/>
        </p:nvCxnSpPr>
        <p:spPr>
          <a:xfrm rot="16200000" flipV="1">
            <a:off x="2807059" y="1595441"/>
            <a:ext cx="592500" cy="1634617"/>
          </a:xfrm>
          <a:prstGeom prst="curvedConnector2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5" name="表 112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586627455"/>
              </p:ext>
            </p:extLst>
          </p:nvPr>
        </p:nvGraphicFramePr>
        <p:xfrm>
          <a:off x="2438400" y="1920941"/>
          <a:ext cx="1143000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provision_fl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26" name="Rectangular Callout 125"/>
          <p:cNvSpPr/>
          <p:nvPr/>
        </p:nvSpPr>
        <p:spPr>
          <a:xfrm>
            <a:off x="1066800" y="533400"/>
            <a:ext cx="1524000" cy="457200"/>
          </a:xfrm>
          <a:prstGeom prst="wedgeRectCallout">
            <a:avLst>
              <a:gd name="adj1" fmla="val -2580"/>
              <a:gd name="adj2" fmla="val 228238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solidFill>
                  <a:schemeClr val="tx1"/>
                </a:solidFill>
              </a:rPr>
              <a:t>Added “Provisioning” and NRM interactions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41966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ular Callout 155"/>
          <p:cNvSpPr/>
          <p:nvPr/>
        </p:nvSpPr>
        <p:spPr>
          <a:xfrm>
            <a:off x="5562600" y="3200400"/>
            <a:ext cx="1752600" cy="609600"/>
          </a:xfrm>
          <a:prstGeom prst="wedgeRectCallout">
            <a:avLst>
              <a:gd name="adj1" fmla="val 12647"/>
              <a:gd name="adj2" fmla="val 228134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" name="Title 14359"/>
          <p:cNvSpPr txBox="1">
            <a:spLocks/>
          </p:cNvSpPr>
          <p:nvPr/>
        </p:nvSpPr>
        <p:spPr>
          <a:xfrm>
            <a:off x="381000" y="0"/>
            <a:ext cx="8229600" cy="8381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NSI State Machine –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uPA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–</a:t>
            </a:r>
            <a:endParaRPr lang="en-US" dirty="0" smtClean="0">
              <a:latin typeface="Arial"/>
              <a:ea typeface="+mj-ea"/>
              <a:cs typeface="Arial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Addendum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Modify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1" name="TextBox 104"/>
          <p:cNvSpPr txBox="1"/>
          <p:nvPr/>
        </p:nvSpPr>
        <p:spPr>
          <a:xfrm>
            <a:off x="0" y="6096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*Initial and final states are identical, e.g. Initial = Final = “Reserved”,</a:t>
            </a:r>
          </a:p>
          <a:p>
            <a:r>
              <a:rPr lang="en-US" sz="1000" i="1" dirty="0" smtClean="0"/>
              <a:t> or Initial = Final = “Scheduled”</a:t>
            </a:r>
          </a:p>
          <a:p>
            <a:endParaRPr lang="en-US" sz="1000" i="1" dirty="0"/>
          </a:p>
        </p:txBody>
      </p:sp>
      <p:grpSp>
        <p:nvGrpSpPr>
          <p:cNvPr id="3" name="Group 68"/>
          <p:cNvGrpSpPr/>
          <p:nvPr/>
        </p:nvGrpSpPr>
        <p:grpSpPr>
          <a:xfrm>
            <a:off x="1866900" y="6324600"/>
            <a:ext cx="5410200" cy="457200"/>
            <a:chOff x="1752600" y="6172200"/>
            <a:chExt cx="5410200" cy="457200"/>
          </a:xfrm>
        </p:grpSpPr>
        <p:sp>
          <p:nvSpPr>
            <p:cNvPr id="71" name="Rectangle 70"/>
            <p:cNvSpPr/>
            <p:nvPr/>
          </p:nvSpPr>
          <p:spPr>
            <a:xfrm>
              <a:off x="1752600" y="6172200"/>
              <a:ext cx="5410200" cy="457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057400" y="6195536"/>
              <a:ext cx="5105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/>
                <a:t>Base SM states</a:t>
              </a:r>
            </a:p>
            <a:p>
              <a:pPr algn="l"/>
              <a:r>
                <a:rPr lang="en-US" sz="1000" i="1" dirty="0" smtClean="0"/>
                <a:t>NB: Refers to states in the corresponding (i.e. </a:t>
              </a:r>
              <a:r>
                <a:rPr lang="en-US" sz="1000" i="1" dirty="0" err="1" smtClean="0"/>
                <a:t>uRA/Aggr</a:t>
              </a:r>
              <a:r>
                <a:rPr lang="en-US" sz="1000" i="1" dirty="0" smtClean="0"/>
                <a:t>, or </a:t>
              </a:r>
              <a:r>
                <a:rPr lang="en-US" sz="1000" i="1" dirty="0" err="1" smtClean="0"/>
                <a:t>uPA</a:t>
              </a:r>
              <a:r>
                <a:rPr lang="en-US" sz="1000" i="1" dirty="0" smtClean="0"/>
                <a:t>) base state machines.</a:t>
              </a:r>
              <a:endParaRPr lang="en-US" sz="1000" i="1" dirty="0"/>
            </a:p>
          </p:txBody>
        </p:sp>
        <p:sp>
          <p:nvSpPr>
            <p:cNvPr id="75" name="円/楕円 96"/>
            <p:cNvSpPr/>
            <p:nvPr/>
          </p:nvSpPr>
          <p:spPr>
            <a:xfrm>
              <a:off x="1905000" y="6248400"/>
              <a:ext cx="186600" cy="186600"/>
            </a:xfrm>
            <a:prstGeom prst="ellipse">
              <a:avLst/>
            </a:prstGeom>
            <a:noFill/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cxnSp>
        <p:nvCxnSpPr>
          <p:cNvPr id="56" name="直線矢印コネクタ 2"/>
          <p:cNvCxnSpPr>
            <a:stCxn id="58" idx="6"/>
            <a:endCxn id="57" idx="2"/>
          </p:cNvCxnSpPr>
          <p:nvPr/>
        </p:nvCxnSpPr>
        <p:spPr>
          <a:xfrm>
            <a:off x="2129774" y="5827440"/>
            <a:ext cx="154192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円/楕円 149"/>
          <p:cNvSpPr/>
          <p:nvPr/>
        </p:nvSpPr>
        <p:spPr>
          <a:xfrm>
            <a:off x="3671699" y="54674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Modify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Checked</a:t>
            </a:r>
          </a:p>
        </p:txBody>
      </p:sp>
      <p:sp>
        <p:nvSpPr>
          <p:cNvPr id="58" name="円/楕円 149"/>
          <p:cNvSpPr/>
          <p:nvPr/>
        </p:nvSpPr>
        <p:spPr>
          <a:xfrm>
            <a:off x="1409774" y="546744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Modify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Checking</a:t>
            </a:r>
          </a:p>
        </p:txBody>
      </p:sp>
      <p:cxnSp>
        <p:nvCxnSpPr>
          <p:cNvPr id="60" name="直線矢印コネクタ 20"/>
          <p:cNvCxnSpPr>
            <a:stCxn id="64" idx="4"/>
            <a:endCxn id="57" idx="0"/>
          </p:cNvCxnSpPr>
          <p:nvPr/>
        </p:nvCxnSpPr>
        <p:spPr>
          <a:xfrm rot="5400000">
            <a:off x="3627750" y="5063490"/>
            <a:ext cx="807899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円/楕円 63"/>
          <p:cNvSpPr/>
          <p:nvPr/>
        </p:nvSpPr>
        <p:spPr>
          <a:xfrm>
            <a:off x="3671699" y="3939541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Modify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Canceling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66" name="円/楕円 149"/>
          <p:cNvSpPr/>
          <p:nvPr/>
        </p:nvSpPr>
        <p:spPr>
          <a:xfrm>
            <a:off x="1371600" y="3901441"/>
            <a:ext cx="796349" cy="796200"/>
          </a:xfrm>
          <a:prstGeom prst="ellipse">
            <a:avLst/>
          </a:prstGeom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Activated</a:t>
            </a:r>
          </a:p>
        </p:txBody>
      </p:sp>
      <p:cxnSp>
        <p:nvCxnSpPr>
          <p:cNvPr id="67" name="直線矢印コネクタ 2"/>
          <p:cNvCxnSpPr>
            <a:stCxn id="57" idx="7"/>
            <a:endCxn id="79" idx="3"/>
          </p:cNvCxnSpPr>
          <p:nvPr/>
        </p:nvCxnSpPr>
        <p:spPr>
          <a:xfrm rot="5400000" flipH="1" flipV="1">
            <a:off x="4634183" y="4206174"/>
            <a:ext cx="1018783" cy="17146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20"/>
          <p:cNvCxnSpPr>
            <a:stCxn id="66" idx="4"/>
            <a:endCxn id="58" idx="0"/>
          </p:cNvCxnSpPr>
          <p:nvPr/>
        </p:nvCxnSpPr>
        <p:spPr>
          <a:xfrm rot="5400000">
            <a:off x="1384876" y="5082540"/>
            <a:ext cx="769799" cy="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円/楕円 63"/>
          <p:cNvSpPr/>
          <p:nvPr/>
        </p:nvSpPr>
        <p:spPr>
          <a:xfrm>
            <a:off x="5895449" y="3939541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Modifying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82" name="曲線コネクタ 46"/>
          <p:cNvCxnSpPr>
            <a:stCxn id="79" idx="4"/>
            <a:endCxn id="57" idx="6"/>
          </p:cNvCxnSpPr>
          <p:nvPr/>
        </p:nvCxnSpPr>
        <p:spPr>
          <a:xfrm rot="5400000">
            <a:off x="4739625" y="4311615"/>
            <a:ext cx="1167899" cy="1863750"/>
          </a:xfrm>
          <a:prstGeom prst="curvedConnector2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20"/>
          <p:cNvCxnSpPr>
            <a:stCxn id="102" idx="2"/>
            <a:endCxn id="79" idx="6"/>
          </p:cNvCxnSpPr>
          <p:nvPr/>
        </p:nvCxnSpPr>
        <p:spPr>
          <a:xfrm rot="10800000">
            <a:off x="6615450" y="4299541"/>
            <a:ext cx="1503751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20"/>
          <p:cNvCxnSpPr>
            <a:stCxn id="66" idx="5"/>
            <a:endCxn id="64" idx="3"/>
          </p:cNvCxnSpPr>
          <p:nvPr/>
        </p:nvCxnSpPr>
        <p:spPr>
          <a:xfrm rot="5400000" flipH="1" flipV="1">
            <a:off x="2900762" y="3704662"/>
            <a:ext cx="26941" cy="172581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曲線コネクタ 46"/>
          <p:cNvCxnSpPr>
            <a:stCxn id="66" idx="2"/>
            <a:endCxn id="58" idx="2"/>
          </p:cNvCxnSpPr>
          <p:nvPr/>
        </p:nvCxnSpPr>
        <p:spPr>
          <a:xfrm rot="10800000" flipH="1" flipV="1">
            <a:off x="1371600" y="4299540"/>
            <a:ext cx="38174" cy="1527899"/>
          </a:xfrm>
          <a:prstGeom prst="curvedConnector3">
            <a:avLst>
              <a:gd name="adj1" fmla="val -182830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8" name="表 5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357995550"/>
              </p:ext>
            </p:extLst>
          </p:nvPr>
        </p:nvGraphicFramePr>
        <p:xfrm>
          <a:off x="228600" y="4876800"/>
          <a:ext cx="926117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6117"/>
              </a:tblGrid>
              <a:tr h="4193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01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41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1947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" name="表 6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661989939"/>
              </p:ext>
            </p:extLst>
          </p:nvPr>
        </p:nvGraphicFramePr>
        <p:xfrm>
          <a:off x="1295400" y="4876800"/>
          <a:ext cx="990600" cy="407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148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mdfychk_ng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447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kumimoji="1" lang="ja-JP" altLang="en-US" sz="3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48245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mdfychk.fl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6728">
                <a:tc>
                  <a:txBody>
                    <a:bodyPr/>
                    <a:lstStyle/>
                    <a:p>
                      <a:endParaRPr kumimoji="1" lang="ja-JP" altLang="en-US" sz="300" i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0" name="表 20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457009298"/>
              </p:ext>
            </p:extLst>
          </p:nvPr>
        </p:nvGraphicFramePr>
        <p:xfrm>
          <a:off x="2405437" y="5625901"/>
          <a:ext cx="990600" cy="403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1425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mdfychk_cf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27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425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&lt;mdfychk.cf</a:t>
                      </a:r>
                      <a:endParaRPr kumimoji="1" lang="ja-JP" altLang="en-US" sz="1000" dirty="0" smtClean="0">
                        <a:ln w="38100">
                          <a:solidFill>
                            <a:srgbClr val="FF0000"/>
                          </a:solidFill>
                        </a:ln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25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0" name="表 158"/>
          <p:cNvGraphicFramePr>
            <a:graphicFrameLocks noGrp="1"/>
          </p:cNvGraphicFramePr>
          <p:nvPr/>
        </p:nvGraphicFramePr>
        <p:xfrm>
          <a:off x="5791200" y="4884420"/>
          <a:ext cx="931817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1817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modify_fl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modify.fl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1" name="表 15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444174152"/>
              </p:ext>
            </p:extLst>
          </p:nvPr>
        </p:nvGraphicFramePr>
        <p:xfrm>
          <a:off x="3429000" y="4884420"/>
          <a:ext cx="1143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6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3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76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CA" altLang="ja-JP" sz="1000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CA" altLang="ja-JP" sz="1000" dirty="0" err="1" smtClean="0">
                          <a:latin typeface="Courier New" pitchFamily="49" charset="0"/>
                          <a:cs typeface="Courier New" pitchFamily="49" charset="0"/>
                        </a:rPr>
                        <a:t>mdfycancel</a:t>
                      </a:r>
                      <a:r>
                        <a:rPr kumimoji="1" lang="en-CA" altLang="ja-JP" sz="1000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9" name="表 15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444174152"/>
              </p:ext>
            </p:extLst>
          </p:nvPr>
        </p:nvGraphicFramePr>
        <p:xfrm>
          <a:off x="4734708" y="4884420"/>
          <a:ext cx="89378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785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6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3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76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CA" altLang="ja-JP" sz="1000" dirty="0" smtClean="0">
                          <a:latin typeface="Courier New" pitchFamily="49" charset="0"/>
                          <a:cs typeface="Courier New" pitchFamily="49" charset="0"/>
                        </a:rPr>
                        <a:t>(modify)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88" name="直線矢印コネクタ 20"/>
          <p:cNvCxnSpPr/>
          <p:nvPr/>
        </p:nvCxnSpPr>
        <p:spPr>
          <a:xfrm rot="16200000" flipH="1">
            <a:off x="2906354" y="3168605"/>
            <a:ext cx="26941" cy="172581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2" name="表 121"/>
          <p:cNvGraphicFramePr>
            <a:graphicFrameLocks noGrp="1"/>
          </p:cNvGraphicFramePr>
          <p:nvPr/>
        </p:nvGraphicFramePr>
        <p:xfrm>
          <a:off x="2286000" y="3810000"/>
          <a:ext cx="1235139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139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mdfycancel_ng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mdfycancel.fl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" name="表 123"/>
          <p:cNvGraphicFramePr>
            <a:graphicFrameLocks noGrp="1"/>
          </p:cNvGraphicFramePr>
          <p:nvPr/>
        </p:nvGraphicFramePr>
        <p:xfrm>
          <a:off x="2302254" y="4358640"/>
          <a:ext cx="1235139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139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mdfycancel_ok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&lt;mdfycancel.cf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8" name="表 137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444174152"/>
              </p:ext>
            </p:extLst>
          </p:nvPr>
        </p:nvGraphicFramePr>
        <p:xfrm>
          <a:off x="6894469" y="4048081"/>
          <a:ext cx="945710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710"/>
              </a:tblGrid>
              <a:tr h="1229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modify_cf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29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&lt;modify.cf</a:t>
                      </a:r>
                      <a:endParaRPr kumimoji="1" lang="ja-JP" altLang="en-US" sz="10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29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CA" altLang="ja-JP" sz="1000" dirty="0" smtClean="0">
                          <a:latin typeface="Courier New" pitchFamily="49" charset="0"/>
                          <a:cs typeface="Courier New" pitchFamily="49" charset="0"/>
                        </a:rPr>
                        <a:t>(activate)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02" name="円/楕円 63"/>
          <p:cNvSpPr/>
          <p:nvPr/>
        </p:nvSpPr>
        <p:spPr>
          <a:xfrm>
            <a:off x="8119200" y="3939541"/>
            <a:ext cx="720000" cy="720000"/>
          </a:xfrm>
          <a:prstGeom prst="ellipse">
            <a:avLst/>
          </a:prstGeom>
          <a:solidFill>
            <a:srgbClr val="92D050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Activating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05" name="直線矢印コネクタ 2"/>
          <p:cNvCxnSpPr>
            <a:stCxn id="107" idx="6"/>
            <a:endCxn id="106" idx="2"/>
          </p:cNvCxnSpPr>
          <p:nvPr/>
        </p:nvCxnSpPr>
        <p:spPr>
          <a:xfrm>
            <a:off x="2129774" y="3297600"/>
            <a:ext cx="154192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円/楕円 149"/>
          <p:cNvSpPr/>
          <p:nvPr/>
        </p:nvSpPr>
        <p:spPr>
          <a:xfrm>
            <a:off x="3671699" y="29376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Modify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Checked</a:t>
            </a:r>
          </a:p>
        </p:txBody>
      </p:sp>
      <p:sp>
        <p:nvSpPr>
          <p:cNvPr id="107" name="円/楕円 149"/>
          <p:cNvSpPr/>
          <p:nvPr/>
        </p:nvSpPr>
        <p:spPr>
          <a:xfrm>
            <a:off x="1409774" y="29376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Modify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Checking</a:t>
            </a:r>
          </a:p>
        </p:txBody>
      </p:sp>
      <p:cxnSp>
        <p:nvCxnSpPr>
          <p:cNvPr id="108" name="直線矢印コネクタ 20"/>
          <p:cNvCxnSpPr>
            <a:stCxn id="125" idx="4"/>
            <a:endCxn id="106" idx="0"/>
          </p:cNvCxnSpPr>
          <p:nvPr/>
        </p:nvCxnSpPr>
        <p:spPr>
          <a:xfrm rot="5400000">
            <a:off x="3627750" y="2533650"/>
            <a:ext cx="807899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円/楕円 63"/>
          <p:cNvSpPr/>
          <p:nvPr/>
        </p:nvSpPr>
        <p:spPr>
          <a:xfrm>
            <a:off x="3671699" y="1409701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Modify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Canceling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31" name="円/楕円 149"/>
          <p:cNvSpPr/>
          <p:nvPr/>
        </p:nvSpPr>
        <p:spPr>
          <a:xfrm>
            <a:off x="1371600" y="1371601"/>
            <a:ext cx="796349" cy="796200"/>
          </a:xfrm>
          <a:prstGeom prst="ellipse">
            <a:avLst/>
          </a:prstGeom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o</a:t>
            </a: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r Scheduled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*</a:t>
            </a:r>
          </a:p>
        </p:txBody>
      </p:sp>
      <p:cxnSp>
        <p:nvCxnSpPr>
          <p:cNvPr id="132" name="直線矢印コネクタ 2"/>
          <p:cNvCxnSpPr>
            <a:stCxn id="106" idx="7"/>
            <a:endCxn id="136" idx="3"/>
          </p:cNvCxnSpPr>
          <p:nvPr/>
        </p:nvCxnSpPr>
        <p:spPr>
          <a:xfrm rot="5400000" flipH="1" flipV="1">
            <a:off x="4634183" y="1676334"/>
            <a:ext cx="1018783" cy="17146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20"/>
          <p:cNvCxnSpPr>
            <a:stCxn id="131" idx="4"/>
            <a:endCxn id="107" idx="0"/>
          </p:cNvCxnSpPr>
          <p:nvPr/>
        </p:nvCxnSpPr>
        <p:spPr>
          <a:xfrm rot="5400000">
            <a:off x="1384876" y="2552700"/>
            <a:ext cx="769799" cy="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円/楕円 63"/>
          <p:cNvSpPr/>
          <p:nvPr/>
        </p:nvSpPr>
        <p:spPr>
          <a:xfrm>
            <a:off x="5895449" y="1409701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  <a:latin typeface="Calibri"/>
                <a:ea typeface="ＭＳ Ｐゴシック"/>
              </a:rPr>
              <a:t>Modifying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39" name="曲線コネクタ 46"/>
          <p:cNvCxnSpPr>
            <a:stCxn id="136" idx="4"/>
            <a:endCxn id="106" idx="6"/>
          </p:cNvCxnSpPr>
          <p:nvPr/>
        </p:nvCxnSpPr>
        <p:spPr>
          <a:xfrm rot="5400000">
            <a:off x="4739625" y="1781775"/>
            <a:ext cx="1167899" cy="1863750"/>
          </a:xfrm>
          <a:prstGeom prst="curvedConnector2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矢印コネクタ 20"/>
          <p:cNvCxnSpPr>
            <a:stCxn id="131" idx="5"/>
            <a:endCxn id="125" idx="3"/>
          </p:cNvCxnSpPr>
          <p:nvPr/>
        </p:nvCxnSpPr>
        <p:spPr>
          <a:xfrm rot="5400000" flipH="1" flipV="1">
            <a:off x="2900762" y="1174822"/>
            <a:ext cx="26941" cy="172581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曲線コネクタ 46"/>
          <p:cNvCxnSpPr>
            <a:stCxn id="131" idx="2"/>
            <a:endCxn id="107" idx="2"/>
          </p:cNvCxnSpPr>
          <p:nvPr/>
        </p:nvCxnSpPr>
        <p:spPr>
          <a:xfrm rot="10800000" flipH="1" flipV="1">
            <a:off x="1371600" y="1769700"/>
            <a:ext cx="38174" cy="1527899"/>
          </a:xfrm>
          <a:prstGeom prst="curvedConnector3">
            <a:avLst>
              <a:gd name="adj1" fmla="val -182830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2" name="表 5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357995550"/>
              </p:ext>
            </p:extLst>
          </p:nvPr>
        </p:nvGraphicFramePr>
        <p:xfrm>
          <a:off x="228600" y="2346960"/>
          <a:ext cx="926117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6117"/>
              </a:tblGrid>
              <a:tr h="41935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01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41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1947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" name="表 6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661989939"/>
              </p:ext>
            </p:extLst>
          </p:nvPr>
        </p:nvGraphicFramePr>
        <p:xfrm>
          <a:off x="1295400" y="2346960"/>
          <a:ext cx="990600" cy="407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148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mdfychk_ng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447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kumimoji="1" lang="ja-JP" altLang="en-US" sz="3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48245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mdfychk.fl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6728">
                <a:tc>
                  <a:txBody>
                    <a:bodyPr/>
                    <a:lstStyle/>
                    <a:p>
                      <a:endParaRPr kumimoji="1" lang="ja-JP" altLang="en-US" sz="300" i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" name="表 20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457009298"/>
              </p:ext>
            </p:extLst>
          </p:nvPr>
        </p:nvGraphicFramePr>
        <p:xfrm>
          <a:off x="2405437" y="3096061"/>
          <a:ext cx="990600" cy="403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1425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mdfychk_cf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27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425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&lt;mdfychk.cf</a:t>
                      </a:r>
                      <a:endParaRPr kumimoji="1" lang="ja-JP" altLang="en-US" sz="1000" dirty="0" smtClean="0">
                        <a:ln w="38100">
                          <a:solidFill>
                            <a:srgbClr val="FF0000"/>
                          </a:solidFill>
                        </a:ln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525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表 158"/>
          <p:cNvGraphicFramePr>
            <a:graphicFrameLocks noGrp="1"/>
          </p:cNvGraphicFramePr>
          <p:nvPr/>
        </p:nvGraphicFramePr>
        <p:xfrm>
          <a:off x="5791200" y="2354580"/>
          <a:ext cx="931817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1817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modify_fl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modify.fl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" name="表 15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444174152"/>
              </p:ext>
            </p:extLst>
          </p:nvPr>
        </p:nvGraphicFramePr>
        <p:xfrm>
          <a:off x="3429000" y="2354580"/>
          <a:ext cx="1143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6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3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76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CA" altLang="ja-JP" sz="1000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CA" altLang="ja-JP" sz="1000" dirty="0" err="1" smtClean="0">
                          <a:latin typeface="Courier New" pitchFamily="49" charset="0"/>
                          <a:cs typeface="Courier New" pitchFamily="49" charset="0"/>
                        </a:rPr>
                        <a:t>mdfycancel</a:t>
                      </a:r>
                      <a:r>
                        <a:rPr kumimoji="1" lang="en-CA" altLang="ja-JP" sz="1000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" name="表 15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444174152"/>
              </p:ext>
            </p:extLst>
          </p:nvPr>
        </p:nvGraphicFramePr>
        <p:xfrm>
          <a:off x="4734708" y="2354580"/>
          <a:ext cx="89378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785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76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3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76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CA" altLang="ja-JP" sz="1000" dirty="0" smtClean="0">
                          <a:latin typeface="Courier New" pitchFamily="49" charset="0"/>
                          <a:cs typeface="Courier New" pitchFamily="49" charset="0"/>
                        </a:rPr>
                        <a:t>(modify)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48" name="直線矢印コネクタ 20"/>
          <p:cNvCxnSpPr/>
          <p:nvPr/>
        </p:nvCxnSpPr>
        <p:spPr>
          <a:xfrm rot="16200000" flipH="1">
            <a:off x="2906354" y="638765"/>
            <a:ext cx="26941" cy="172581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9" name="表 121"/>
          <p:cNvGraphicFramePr>
            <a:graphicFrameLocks noGrp="1"/>
          </p:cNvGraphicFramePr>
          <p:nvPr/>
        </p:nvGraphicFramePr>
        <p:xfrm>
          <a:off x="2286000" y="1280160"/>
          <a:ext cx="1235139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139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mdfycancel_ng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mdfycancel.fl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0" name="表 123"/>
          <p:cNvGraphicFramePr>
            <a:graphicFrameLocks noGrp="1"/>
          </p:cNvGraphicFramePr>
          <p:nvPr/>
        </p:nvGraphicFramePr>
        <p:xfrm>
          <a:off x="2302254" y="1828800"/>
          <a:ext cx="1235139" cy="3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139"/>
              </a:tblGrid>
              <a:tr h="392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mdfycancel_ok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&lt;mdfycancel.cf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51" name="曲線コネクタ 46"/>
          <p:cNvCxnSpPr>
            <a:stCxn id="136" idx="0"/>
            <a:endCxn id="131" idx="0"/>
          </p:cNvCxnSpPr>
          <p:nvPr/>
        </p:nvCxnSpPr>
        <p:spPr>
          <a:xfrm rot="16200000" flipV="1">
            <a:off x="3993562" y="-852186"/>
            <a:ext cx="38100" cy="4485674"/>
          </a:xfrm>
          <a:prstGeom prst="curvedConnector3">
            <a:avLst>
              <a:gd name="adj1" fmla="val 700000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表 159"/>
          <p:cNvGraphicFramePr>
            <a:graphicFrameLocks noGrp="1"/>
          </p:cNvGraphicFramePr>
          <p:nvPr/>
        </p:nvGraphicFramePr>
        <p:xfrm>
          <a:off x="4706983" y="1051560"/>
          <a:ext cx="931817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1817"/>
              </a:tblGrid>
              <a:tr h="1371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modify_ok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413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823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57" name="Rectangular Callout 156"/>
          <p:cNvSpPr/>
          <p:nvPr/>
        </p:nvSpPr>
        <p:spPr>
          <a:xfrm>
            <a:off x="5562600" y="3200400"/>
            <a:ext cx="1752600" cy="609600"/>
          </a:xfrm>
          <a:prstGeom prst="wedgeRectCallout">
            <a:avLst>
              <a:gd name="adj1" fmla="val -5953"/>
              <a:gd name="adj2" fmla="val -133912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solidFill>
                  <a:schemeClr val="tx1"/>
                </a:solidFill>
              </a:rPr>
              <a:t>“</a:t>
            </a:r>
            <a:r>
              <a:rPr lang="en-US" sz="1200" i="1" dirty="0" err="1" smtClean="0">
                <a:solidFill>
                  <a:schemeClr val="tx1"/>
                </a:solidFill>
              </a:rPr>
              <a:t>modify.fl</a:t>
            </a:r>
            <a:r>
              <a:rPr lang="en-US" sz="1200" i="1" dirty="0" smtClean="0">
                <a:solidFill>
                  <a:schemeClr val="tx1"/>
                </a:solidFill>
              </a:rPr>
              <a:t>” returns to “Modified Checked” state to allow re-”</a:t>
            </a:r>
            <a:r>
              <a:rPr lang="en-US" sz="1200" i="1" dirty="0" err="1" smtClean="0">
                <a:solidFill>
                  <a:schemeClr val="tx1"/>
                </a:solidFill>
              </a:rPr>
              <a:t>modify.rq</a:t>
            </a:r>
            <a:r>
              <a:rPr lang="en-US" sz="1200" i="1" dirty="0" smtClean="0">
                <a:solidFill>
                  <a:schemeClr val="tx1"/>
                </a:solidFill>
              </a:rPr>
              <a:t>”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58" name="Rectangular Callout 157"/>
          <p:cNvSpPr/>
          <p:nvPr/>
        </p:nvSpPr>
        <p:spPr>
          <a:xfrm>
            <a:off x="6781800" y="4953000"/>
            <a:ext cx="2209800" cy="1295400"/>
          </a:xfrm>
          <a:prstGeom prst="wedgeRectCallout">
            <a:avLst>
              <a:gd name="adj1" fmla="val 25939"/>
              <a:gd name="adj2" fmla="val -71043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solidFill>
                  <a:schemeClr val="tx1"/>
                </a:solidFill>
              </a:rPr>
              <a:t>In “Activating” state, NRM will re-setup data plane with modified parameters and send up a “</a:t>
            </a:r>
            <a:r>
              <a:rPr lang="en-US" sz="1200" i="1" dirty="0" err="1" smtClean="0">
                <a:solidFill>
                  <a:schemeClr val="tx1"/>
                </a:solidFill>
              </a:rPr>
              <a:t>activation_ok.nt</a:t>
            </a:r>
            <a:r>
              <a:rPr lang="en-US" sz="1200" i="1" dirty="0" smtClean="0">
                <a:solidFill>
                  <a:schemeClr val="tx1"/>
                </a:solidFill>
              </a:rPr>
              <a:t>” allowing the </a:t>
            </a:r>
            <a:r>
              <a:rPr lang="en-US" sz="1200" i="1" dirty="0" err="1" smtClean="0">
                <a:solidFill>
                  <a:schemeClr val="tx1"/>
                </a:solidFill>
              </a:rPr>
              <a:t>uRA/Aggr</a:t>
            </a:r>
            <a:r>
              <a:rPr lang="en-US" sz="1200" i="1" dirty="0" smtClean="0">
                <a:solidFill>
                  <a:schemeClr val="tx1"/>
                </a:solidFill>
              </a:rPr>
              <a:t> to transition from “Provisioned” to “Activated” (as outlined in the base </a:t>
            </a:r>
            <a:r>
              <a:rPr lang="en-US" sz="1200" i="1" dirty="0" err="1" smtClean="0">
                <a:solidFill>
                  <a:schemeClr val="tx1"/>
                </a:solidFill>
              </a:rPr>
              <a:t>SMs</a:t>
            </a:r>
            <a:r>
              <a:rPr lang="en-US" sz="1200" i="1" dirty="0" smtClean="0">
                <a:solidFill>
                  <a:schemeClr val="tx1"/>
                </a:solidFill>
              </a:rPr>
              <a:t>).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GF PowerPoint Template v1.4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5DAD41"/>
      </a:accent1>
      <a:accent2>
        <a:srgbClr val="176D89"/>
      </a:accent2>
      <a:accent3>
        <a:srgbClr val="FFFFFF"/>
      </a:accent3>
      <a:accent4>
        <a:srgbClr val="000000"/>
      </a:accent4>
      <a:accent5>
        <a:srgbClr val="B6D3B0"/>
      </a:accent5>
      <a:accent6>
        <a:srgbClr val="14627C"/>
      </a:accent6>
      <a:hlink>
        <a:srgbClr val="009999"/>
      </a:hlink>
      <a:folHlink>
        <a:srgbClr val="99CC00"/>
      </a:folHlink>
    </a:clrScheme>
    <a:fontScheme name="OGF PowerPoint Template v1.4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" charset="0"/>
            <a:ea typeface="ＭＳ Ｐゴシック" pitchFamily="1" charset="-128"/>
            <a:cs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" charset="0"/>
            <a:ea typeface="ＭＳ Ｐゴシック" pitchFamily="1" charset="-128"/>
            <a:cs typeface="ＭＳ Ｐゴシック" pitchFamily="1" charset="-128"/>
          </a:defRPr>
        </a:defPPr>
      </a:lstStyle>
    </a:lnDef>
  </a:objectDefaults>
  <a:extraClrSchemeLst>
    <a:extraClrScheme>
      <a:clrScheme name="OGF PowerPoint Template v1.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39675</TotalTime>
  <Words>925</Words>
  <Application>Microsoft Macintosh PowerPoint</Application>
  <PresentationFormat>On-screen Show (4:3)</PresentationFormat>
  <Paragraphs>263</Paragraphs>
  <Slides>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OGF PowerPoint Template v1.4</vt:lpstr>
      <vt:lpstr>Office Theme</vt:lpstr>
      <vt:lpstr>OGF NSI CS State Machine Delft v4 with P2PC Modify</vt:lpstr>
      <vt:lpstr>Summary</vt:lpstr>
      <vt:lpstr>NSI State Machine – uRA/Aggregator -  (Delft v4)</vt:lpstr>
      <vt:lpstr>Slide 4</vt:lpstr>
      <vt:lpstr>NSI State Machine – uPA – (Delft v4)</vt:lpstr>
      <vt:lpstr>Slide 6</vt:lpstr>
    </vt:vector>
  </TitlesOfParts>
  <Company>OGF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OGF slide presentation template</dc:title>
  <dc:creator/>
  <cp:lastModifiedBy>Chin Guok</cp:lastModifiedBy>
  <cp:revision>186</cp:revision>
  <cp:lastPrinted>2006-08-17T17:55:00Z</cp:lastPrinted>
  <dcterms:created xsi:type="dcterms:W3CDTF">2012-08-01T17:04:47Z</dcterms:created>
  <dcterms:modified xsi:type="dcterms:W3CDTF">2012-08-01T18:17:06Z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473280856</vt:i4>
  </property>
  <property fmtid="{D5CDD505-2E9C-101B-9397-08002B2CF9AE}" pid="3" name="_EmailSubject">
    <vt:lpwstr>[msc] TSC, TS&amp;R + next week's call</vt:lpwstr>
  </property>
  <property fmtid="{D5CDD505-2E9C-101B-9397-08002B2CF9AE}" pid="4" name="_AuthorEmail">
    <vt:lpwstr>scrumb@ogf.org</vt:lpwstr>
  </property>
  <property fmtid="{D5CDD505-2E9C-101B-9397-08002B2CF9AE}" pid="5" name="_AuthorEmailDisplayName">
    <vt:lpwstr>Steve Crumb</vt:lpwstr>
  </property>
</Properties>
</file>