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75" r:id="rId3"/>
    <p:sldId id="400" r:id="rId4"/>
    <p:sldId id="401" r:id="rId5"/>
    <p:sldId id="410" r:id="rId6"/>
    <p:sldId id="402" r:id="rId7"/>
    <p:sldId id="411" r:id="rId8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5DAD41"/>
    <a:srgbClr val="6AD0D8"/>
    <a:srgbClr val="9A425B"/>
    <a:srgbClr val="703042"/>
    <a:srgbClr val="31B3BD"/>
    <a:srgbClr val="DDDDDD"/>
    <a:srgbClr val="1E58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1" autoAdjust="0"/>
    <p:restoredTop sz="95331" autoAdjust="0"/>
  </p:normalViewPr>
  <p:slideViewPr>
    <p:cSldViewPr>
      <p:cViewPr varScale="1">
        <p:scale>
          <a:sx n="138" d="100"/>
          <a:sy n="138" d="100"/>
        </p:scale>
        <p:origin x="-96" y="-512"/>
      </p:cViewPr>
      <p:guideLst>
        <p:guide orient="horz"/>
        <p:guide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7155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575891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AB7E-FE3D-FA4A-AD14-918E793BC2D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3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5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E407A0-C14D-D14E-8BBC-36060BA482D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AEC482-82F1-6345-B700-288FE71F485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C9E93E-D780-624B-81CB-9610DD60C06C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68937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542B6-043B-684C-98DF-2B5967621F38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3287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397DC-5A8A-D241-B2D1-6394645A9257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493279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6097F-1AD0-F245-AC1F-401FF1792D75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25066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35BD7-B86E-A940-9B7A-E9976EE61F33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00828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C28AA-9C94-934B-A520-E4D62F87DF76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22517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DBEC0B-E369-3F4C-9FFA-D741D05C939F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51731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0BFB0-6971-CC46-A735-95F77F6AB39E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01195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BB7E87-DC30-FA48-BEFF-E2F53E1435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8E762-7A3B-7C41-9112-7C5329EA997E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23436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CBBB82-AF7F-9240-ABBF-BDFF4B0F748A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56244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7FEC71-94EB-1F4F-9CBE-E9884EEC01DC}" type="datetime1">
              <a:rPr lang="ja-JP" altLang="en-US"/>
              <a:pPr/>
              <a:t>8/1/12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7353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441369-C446-234F-A23D-12FD9360C4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B98EE1-3547-A44D-8CDC-D63AE62433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628777-3CEF-9248-901D-8B37711392A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F5DC21-7D0F-0441-91DD-28ED0000DF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0183D-BB82-CC42-9CD2-78ADEB4DD9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63701C-2280-C24F-B814-E1A18CB0D60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C092FD-3D72-BC4D-BE78-B123EFB2A18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2"/>
                </a:solidFill>
              </a:defRPr>
            </a:lvl1pPr>
          </a:lstStyle>
          <a:p>
            <a:fld id="{DC88B4A1-6804-E54D-99FC-829594A5F8B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rgbClr val="5DAD4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" charset="0"/>
              <a:buNone/>
            </a:pP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510E5796-9A3E-4B48-9229-8DB0D9F058E2}" type="datetime1">
              <a:rPr kumimoji="1" lang="ja-JP" altLang="en-US" smtClean="0">
                <a:ea typeface="ＭＳ Ｐゴシック" charset="0"/>
                <a:cs typeface="ＭＳ Ｐゴシック" charset="0"/>
              </a:rPr>
              <a:pPr algn="l" eaLnBrk="1" hangingPunct="1"/>
              <a:t>8/1/12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‹#›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n@es.net" TargetMode="External"/><Relationship Id="rId4" Type="http://schemas.openxmlformats.org/officeDocument/2006/relationships/hyperlink" Target="mailto:htj@nordu.net" TargetMode="External"/><Relationship Id="rId5" Type="http://schemas.openxmlformats.org/officeDocument/2006/relationships/hyperlink" Target="mailto:john.macauley@surfnet.nl" TargetMode="External"/><Relationship Id="rId6" Type="http://schemas.openxmlformats.org/officeDocument/2006/relationships/hyperlink" Target="mailto:t.kudoh@aist.go.jp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133600"/>
            <a:ext cx="7696200" cy="1143000"/>
          </a:xfrm>
        </p:spPr>
        <p:txBody>
          <a:bodyPr/>
          <a:lstStyle/>
          <a:p>
            <a:r>
              <a:rPr lang="en-US" altLang="ja-JP" sz="3900" dirty="0"/>
              <a:t>OGF</a:t>
            </a:r>
            <a:r>
              <a:rPr lang="en-US" altLang="ja-JP" sz="3900" dirty="0" smtClean="0"/>
              <a:t> NSI CS State Machine Delft v4 with P2PC Modify</a:t>
            </a:r>
            <a:endParaRPr lang="en-US" altLang="ja-JP" sz="39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/>
              <a:t>July 31, 2012</a:t>
            </a:r>
            <a:endParaRPr lang="en-US" altLang="ja-JP" sz="2400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447800" y="4343400"/>
            <a:ext cx="7696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ja-JP" sz="2000" dirty="0" smtClean="0"/>
              <a:t>Chin Guok </a:t>
            </a:r>
            <a:r>
              <a:rPr lang="en-US" altLang="ja-JP" sz="2000" dirty="0" smtClean="0">
                <a:hlinkClick r:id="rId3"/>
              </a:rPr>
              <a:t>chin@es.net</a:t>
            </a:r>
            <a:endParaRPr lang="en-US" altLang="ja-JP" sz="2000" dirty="0" smtClean="0"/>
          </a:p>
          <a:p>
            <a:pPr algn="l" eaLnBrk="1" hangingPunct="1"/>
            <a:r>
              <a:rPr lang="en-US" sz="2000" dirty="0" err="1" smtClean="0"/>
              <a:t>Henrik</a:t>
            </a:r>
            <a:r>
              <a:rPr lang="en-US" sz="2000" dirty="0" smtClean="0"/>
              <a:t> </a:t>
            </a:r>
            <a:r>
              <a:rPr lang="en-US" sz="2000" dirty="0" err="1" smtClean="0"/>
              <a:t>Thostrup</a:t>
            </a:r>
            <a:r>
              <a:rPr lang="en-US" sz="2000" dirty="0" smtClean="0"/>
              <a:t> Jensen </a:t>
            </a:r>
            <a:r>
              <a:rPr lang="en-US" sz="2000" dirty="0" smtClean="0">
                <a:hlinkClick r:id="rId4"/>
              </a:rPr>
              <a:t>htj@nordu.net</a:t>
            </a:r>
            <a:endParaRPr lang="en-US" sz="2000" dirty="0" smtClean="0"/>
          </a:p>
          <a:p>
            <a:pPr algn="l" eaLnBrk="1" hangingPunct="1"/>
            <a:r>
              <a:rPr lang="en-US" altLang="ja-JP" sz="2000" dirty="0" smtClean="0"/>
              <a:t>John </a:t>
            </a:r>
            <a:r>
              <a:rPr lang="en-US" altLang="ja-JP" sz="2000" dirty="0" err="1" smtClean="0"/>
              <a:t>MacAuley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hlinkClick r:id="rId5"/>
              </a:rPr>
              <a:t>john.macauley@surfnet.nl</a:t>
            </a:r>
            <a:endParaRPr lang="en-US" altLang="ja-JP" sz="2000" dirty="0" smtClean="0"/>
          </a:p>
          <a:p>
            <a:pPr algn="l" eaLnBrk="1" hangingPunct="1"/>
            <a:r>
              <a:rPr lang="en-US" altLang="ja-JP" sz="2000" dirty="0" smtClean="0"/>
              <a:t>Tomohiro </a:t>
            </a:r>
            <a:r>
              <a:rPr lang="en-US" altLang="ja-JP" sz="2000" dirty="0" err="1" smtClean="0"/>
              <a:t>Kudoh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hlinkClick r:id="rId6"/>
              </a:rPr>
              <a:t>t.kudoh@aist.go.jp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proposal introduces modify function by just adding operations/states for modify</a:t>
            </a:r>
          </a:p>
          <a:p>
            <a:pPr lvl="1"/>
            <a:r>
              <a:rPr kumimoji="1" lang="en-US" altLang="ja-JP" dirty="0" smtClean="0"/>
              <a:t>Pseudo-2PC, which has been used in the reservation sequence of the original SM, is used in modify too.</a:t>
            </a:r>
          </a:p>
          <a:p>
            <a:pPr lvl="1"/>
            <a:r>
              <a:rPr kumimoji="1" lang="en-US" altLang="ja-JP" dirty="0" smtClean="0"/>
              <a:t>The original SM has not been changed at all (slide 3 and 5 are unchanged). Just added operations/states for modify (slide 4 and 6) 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ABB7E87-DC30-FA48-BEFF-E2F53E143510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98660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2"/>
            <a:endCxn id="126" idx="6"/>
          </p:cNvCxnSpPr>
          <p:nvPr/>
        </p:nvCxnSpPr>
        <p:spPr>
          <a:xfrm rot="10800000">
            <a:off x="2777400" y="2036400"/>
            <a:ext cx="2937600" cy="158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381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uRA</a:t>
            </a:r>
            <a:r>
              <a:rPr lang="en-US" sz="2400" dirty="0" smtClean="0">
                <a:latin typeface="Arial"/>
                <a:cs typeface="Arial"/>
              </a:rPr>
              <a:t>/Aggregator -  (Delft v4)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0" name="円弧 59"/>
          <p:cNvSpPr/>
          <p:nvPr/>
        </p:nvSpPr>
        <p:spPr>
          <a:xfrm rot="5400000" flipH="1">
            <a:off x="81534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109" name="曲線コネクタ 46"/>
          <p:cNvCxnSpPr>
            <a:stCxn id="56" idx="6"/>
            <a:endCxn id="41" idx="4"/>
          </p:cNvCxnSpPr>
          <p:nvPr/>
        </p:nvCxnSpPr>
        <p:spPr>
          <a:xfrm flipV="1">
            <a:off x="4682400" y="2396400"/>
            <a:ext cx="37548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807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6435000" y="2036400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6049027" y="124842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/>
        </p:nvGraphicFramePr>
        <p:xfrm>
          <a:off x="5943600" y="990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57150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655320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657600" y="18288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220317009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475738772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102590030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/>
        </p:nvGraphicFramePr>
        <p:xfrm>
          <a:off x="7086600" y="990600"/>
          <a:ext cx="19050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Requests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56" name="円/楕円 16"/>
          <p:cNvSpPr/>
          <p:nvPr/>
        </p:nvSpPr>
        <p:spPr>
          <a:xfrm>
            <a:off x="3962400" y="2667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</a:p>
        </p:txBody>
      </p:sp>
      <p:cxnSp>
        <p:nvCxnSpPr>
          <p:cNvPr id="63" name="曲線コネクタ 46"/>
          <p:cNvCxnSpPr>
            <a:stCxn id="17" idx="2"/>
            <a:endCxn id="126" idx="0"/>
          </p:cNvCxnSpPr>
          <p:nvPr/>
        </p:nvCxnSpPr>
        <p:spPr>
          <a:xfrm rot="10800000" flipV="1">
            <a:off x="2417400" y="1122000"/>
            <a:ext cx="1545000" cy="5544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曲線コネクタ 46"/>
          <p:cNvCxnSpPr>
            <a:stCxn id="51" idx="1"/>
            <a:endCxn id="17" idx="6"/>
          </p:cNvCxnSpPr>
          <p:nvPr/>
        </p:nvCxnSpPr>
        <p:spPr>
          <a:xfrm rot="16200000" flipV="1">
            <a:off x="4921500" y="882900"/>
            <a:ext cx="659842" cy="11380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3962400" y="762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377502062"/>
              </p:ext>
            </p:extLst>
          </p:nvPr>
        </p:nvGraphicFramePr>
        <p:xfrm>
          <a:off x="2971800" y="8382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4876800" y="10000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5" name="直線矢印コネクタ 20"/>
          <p:cNvCxnSpPr>
            <a:stCxn id="56" idx="1"/>
            <a:endCxn id="126" idx="5"/>
          </p:cNvCxnSpPr>
          <p:nvPr/>
        </p:nvCxnSpPr>
        <p:spPr>
          <a:xfrm rot="16200000" flipV="1">
            <a:off x="3129158" y="1833758"/>
            <a:ext cx="481484" cy="13958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20"/>
          <p:cNvCxnSpPr>
            <a:stCxn id="51" idx="3"/>
            <a:endCxn id="56" idx="7"/>
          </p:cNvCxnSpPr>
          <p:nvPr/>
        </p:nvCxnSpPr>
        <p:spPr>
          <a:xfrm rot="5400000">
            <a:off x="4957958" y="1909958"/>
            <a:ext cx="481484" cy="1243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92"/>
          <p:cNvGraphicFramePr>
            <a:graphicFrameLocks noGrp="1"/>
          </p:cNvGraphicFramePr>
          <p:nvPr/>
        </p:nvGraphicFramePr>
        <p:xfrm>
          <a:off x="4953000" y="2329176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3" name="曲線コネクタ 46"/>
          <p:cNvCxnSpPr>
            <a:stCxn id="56" idx="2"/>
            <a:endCxn id="126" idx="4"/>
          </p:cNvCxnSpPr>
          <p:nvPr/>
        </p:nvCxnSpPr>
        <p:spPr>
          <a:xfrm rot="10800000">
            <a:off x="2417400" y="2396400"/>
            <a:ext cx="15450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2971800" y="2329176"/>
          <a:ext cx="685800" cy="414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5190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8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表 92"/>
          <p:cNvGraphicFramePr>
            <a:graphicFrameLocks noGrp="1"/>
          </p:cNvGraphicFramePr>
          <p:nvPr/>
        </p:nvGraphicFramePr>
        <p:xfrm>
          <a:off x="6248400" y="27432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表 90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012026033"/>
              </p:ext>
            </p:extLst>
          </p:nvPr>
        </p:nvGraphicFramePr>
        <p:xfrm>
          <a:off x="2971800" y="2819400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9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4" name="直線矢印コネクタ 20"/>
          <p:cNvCxnSpPr>
            <a:stCxn id="126" idx="7"/>
            <a:endCxn id="17" idx="3"/>
          </p:cNvCxnSpPr>
          <p:nvPr/>
        </p:nvCxnSpPr>
        <p:spPr>
          <a:xfrm flipV="1">
            <a:off x="2671958" y="1376558"/>
            <a:ext cx="1395884" cy="4052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8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48115654"/>
              </p:ext>
            </p:extLst>
          </p:nvPr>
        </p:nvGraphicFramePr>
        <p:xfrm>
          <a:off x="2971800" y="135636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7" name="曲線コネクタ 46"/>
          <p:cNvCxnSpPr>
            <a:stCxn id="56" idx="3"/>
            <a:endCxn id="126" idx="3"/>
          </p:cNvCxnSpPr>
          <p:nvPr/>
        </p:nvCxnSpPr>
        <p:spPr>
          <a:xfrm rot="5400000" flipH="1">
            <a:off x="2620042" y="1833758"/>
            <a:ext cx="990600" cy="1905000"/>
          </a:xfrm>
          <a:prstGeom prst="curvedConnector3">
            <a:avLst>
              <a:gd name="adj1" fmla="val -24628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表 90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926837276"/>
              </p:ext>
            </p:extLst>
          </p:nvPr>
        </p:nvGraphicFramePr>
        <p:xfrm>
          <a:off x="2971800" y="3276600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9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200400" y="42480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+.fl =&gt; all failed messages except </a:t>
            </a:r>
            <a:r>
              <a:rPr lang="en-US" sz="1000" i="1" dirty="0" err="1" smtClean="0"/>
              <a:t>prov.fl</a:t>
            </a:r>
            <a:r>
              <a:rPr lang="en-US" sz="1000" i="1" dirty="0" smtClean="0"/>
              <a:t>, </a:t>
            </a:r>
            <a:r>
              <a:rPr lang="en-US" sz="1000" i="1" dirty="0" err="1" smtClean="0"/>
              <a:t>rel.fl</a:t>
            </a:r>
            <a:r>
              <a:rPr lang="en-US" sz="1000" i="1" dirty="0" smtClean="0"/>
              <a:t>, </a:t>
            </a:r>
            <a:r>
              <a:rPr lang="en-US" sz="1000" i="1" dirty="0" err="1" smtClean="0"/>
              <a:t>mdfychk.fl</a:t>
            </a:r>
            <a:r>
              <a:rPr lang="en-US" sz="1000" i="1" dirty="0" smtClean="0"/>
              <a:t> and </a:t>
            </a:r>
            <a:r>
              <a:rPr lang="en-US" sz="1000" i="1" dirty="0" err="1" smtClean="0"/>
              <a:t>modify.fl</a:t>
            </a:r>
            <a:endParaRPr lang="en-US" sz="1000" i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8958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ular Callout 60"/>
          <p:cNvSpPr/>
          <p:nvPr/>
        </p:nvSpPr>
        <p:spPr>
          <a:xfrm>
            <a:off x="5562600" y="3200400"/>
            <a:ext cx="1752600" cy="609600"/>
          </a:xfrm>
          <a:prstGeom prst="wedgeRectCallout">
            <a:avLst>
              <a:gd name="adj1" fmla="val 12647"/>
              <a:gd name="adj2" fmla="val 228134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Title 14359"/>
          <p:cNvSpPr txBox="1">
            <a:spLocks/>
          </p:cNvSpPr>
          <p:nvPr/>
        </p:nvSpPr>
        <p:spPr>
          <a:xfrm>
            <a:off x="381000" y="0"/>
            <a:ext cx="82296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NSI State Machine –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/Aggregator - 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(Addendum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Modify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cxnSp>
        <p:nvCxnSpPr>
          <p:cNvPr id="38" name="曲線コネクタ 46"/>
          <p:cNvCxnSpPr>
            <a:stCxn id="47" idx="2"/>
            <a:endCxn id="41" idx="2"/>
          </p:cNvCxnSpPr>
          <p:nvPr/>
        </p:nvCxnSpPr>
        <p:spPr>
          <a:xfrm rot="10800000" flipH="1" flipV="1">
            <a:off x="1371600" y="4299540"/>
            <a:ext cx="38174" cy="1527899"/>
          </a:xfrm>
          <a:prstGeom prst="curvedConnector3">
            <a:avLst>
              <a:gd name="adj1" fmla="val -182830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2"/>
          <p:cNvCxnSpPr>
            <a:stCxn id="41" idx="6"/>
            <a:endCxn id="40" idx="2"/>
          </p:cNvCxnSpPr>
          <p:nvPr/>
        </p:nvCxnSpPr>
        <p:spPr>
          <a:xfrm>
            <a:off x="2129774" y="5827440"/>
            <a:ext cx="15419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149"/>
          <p:cNvSpPr/>
          <p:nvPr/>
        </p:nvSpPr>
        <p:spPr>
          <a:xfrm>
            <a:off x="3671699" y="54674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Checked</a:t>
            </a:r>
          </a:p>
        </p:txBody>
      </p:sp>
      <p:sp>
        <p:nvSpPr>
          <p:cNvPr id="41" name="円/楕円 149"/>
          <p:cNvSpPr/>
          <p:nvPr/>
        </p:nvSpPr>
        <p:spPr>
          <a:xfrm>
            <a:off x="1409774" y="546744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Checking</a:t>
            </a:r>
          </a:p>
        </p:txBody>
      </p:sp>
      <p:graphicFrame>
        <p:nvGraphicFramePr>
          <p:cNvPr id="42" name="表 7"/>
          <p:cNvGraphicFramePr>
            <a:graphicFrameLocks noGrp="1"/>
          </p:cNvGraphicFramePr>
          <p:nvPr/>
        </p:nvGraphicFramePr>
        <p:xfrm>
          <a:off x="2443536" y="5629320"/>
          <a:ext cx="914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43" name="直線矢印コネクタ 20"/>
          <p:cNvCxnSpPr>
            <a:stCxn id="46" idx="4"/>
            <a:endCxn id="40" idx="0"/>
          </p:cNvCxnSpPr>
          <p:nvPr/>
        </p:nvCxnSpPr>
        <p:spPr>
          <a:xfrm rot="5400000">
            <a:off x="3627750" y="5063490"/>
            <a:ext cx="807899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17"/>
          <p:cNvGraphicFramePr>
            <a:graphicFrameLocks noGrp="1"/>
          </p:cNvGraphicFramePr>
          <p:nvPr/>
        </p:nvGraphicFramePr>
        <p:xfrm>
          <a:off x="228600" y="4884420"/>
          <a:ext cx="914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 62"/>
          <p:cNvGraphicFramePr>
            <a:graphicFrameLocks noGrp="1"/>
          </p:cNvGraphicFramePr>
          <p:nvPr/>
        </p:nvGraphicFramePr>
        <p:xfrm>
          <a:off x="3429000" y="4884420"/>
          <a:ext cx="1143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6" name="円/楕円 63"/>
          <p:cNvSpPr/>
          <p:nvPr/>
        </p:nvSpPr>
        <p:spPr>
          <a:xfrm>
            <a:off x="3671699" y="39395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Canceling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47" name="円/楕円 149"/>
          <p:cNvSpPr/>
          <p:nvPr/>
        </p:nvSpPr>
        <p:spPr>
          <a:xfrm>
            <a:off x="1371600" y="3901441"/>
            <a:ext cx="796349" cy="796200"/>
          </a:xfrm>
          <a:prstGeom prst="ellipse">
            <a:avLst/>
          </a:prstGeom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</a:p>
        </p:txBody>
      </p:sp>
      <p:cxnSp>
        <p:nvCxnSpPr>
          <p:cNvPr id="51" name="直線矢印コネクタ 2"/>
          <p:cNvCxnSpPr>
            <a:stCxn id="40" idx="7"/>
            <a:endCxn id="59" idx="3"/>
          </p:cNvCxnSpPr>
          <p:nvPr/>
        </p:nvCxnSpPr>
        <p:spPr>
          <a:xfrm rot="5400000" flipH="1" flipV="1">
            <a:off x="4634183" y="4206174"/>
            <a:ext cx="1018783" cy="17146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表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377502062"/>
              </p:ext>
            </p:extLst>
          </p:nvPr>
        </p:nvGraphicFramePr>
        <p:xfrm>
          <a:off x="4762500" y="4884420"/>
          <a:ext cx="8382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20"/>
          <p:cNvCxnSpPr>
            <a:stCxn id="47" idx="4"/>
            <a:endCxn id="41" idx="0"/>
          </p:cNvCxnSpPr>
          <p:nvPr/>
        </p:nvCxnSpPr>
        <p:spPr>
          <a:xfrm rot="5400000">
            <a:off x="1384876" y="5082540"/>
            <a:ext cx="769799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表 18"/>
          <p:cNvGraphicFramePr>
            <a:graphicFrameLocks noGrp="1"/>
          </p:cNvGraphicFramePr>
          <p:nvPr/>
        </p:nvGraphicFramePr>
        <p:xfrm>
          <a:off x="1219201" y="4808220"/>
          <a:ext cx="11429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2999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9" name="円/楕円 63"/>
          <p:cNvSpPr/>
          <p:nvPr/>
        </p:nvSpPr>
        <p:spPr>
          <a:xfrm>
            <a:off x="5895449" y="39395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63" name="曲線コネクタ 46"/>
          <p:cNvCxnSpPr>
            <a:stCxn id="59" idx="4"/>
            <a:endCxn id="40" idx="6"/>
          </p:cNvCxnSpPr>
          <p:nvPr/>
        </p:nvCxnSpPr>
        <p:spPr>
          <a:xfrm rot="5400000">
            <a:off x="4739625" y="4311615"/>
            <a:ext cx="1167899" cy="186375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表 8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48115654"/>
              </p:ext>
            </p:extLst>
          </p:nvPr>
        </p:nvGraphicFramePr>
        <p:xfrm>
          <a:off x="5791200" y="4884420"/>
          <a:ext cx="8802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2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7" name="直線矢印コネクタ 20"/>
          <p:cNvCxnSpPr>
            <a:stCxn id="69" idx="2"/>
            <a:endCxn id="59" idx="6"/>
          </p:cNvCxnSpPr>
          <p:nvPr/>
        </p:nvCxnSpPr>
        <p:spPr>
          <a:xfrm rot="10800000">
            <a:off x="6615450" y="4299541"/>
            <a:ext cx="1503751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表 1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6932980" y="4101421"/>
          <a:ext cx="86869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690"/>
              </a:tblGrid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&lt;modify.cf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&lt;modify.cf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8119200" y="3939541"/>
            <a:ext cx="720000" cy="720000"/>
          </a:xfrm>
          <a:prstGeom prst="ellipse">
            <a:avLst/>
          </a:prstGeom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Rectangular Callout 65"/>
          <p:cNvSpPr/>
          <p:nvPr/>
        </p:nvSpPr>
        <p:spPr>
          <a:xfrm>
            <a:off x="5562600" y="3200400"/>
            <a:ext cx="1752600" cy="609600"/>
          </a:xfrm>
          <a:prstGeom prst="wedgeRectCallout">
            <a:avLst>
              <a:gd name="adj1" fmla="val -5953"/>
              <a:gd name="adj2" fmla="val -133912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“</a:t>
            </a:r>
            <a:r>
              <a:rPr lang="en-US" sz="1200" i="1" dirty="0" err="1" smtClean="0">
                <a:solidFill>
                  <a:schemeClr val="tx1"/>
                </a:solidFill>
              </a:rPr>
              <a:t>modify.fl</a:t>
            </a:r>
            <a:r>
              <a:rPr lang="en-US" sz="1200" i="1" dirty="0" smtClean="0">
                <a:solidFill>
                  <a:schemeClr val="tx1"/>
                </a:solidFill>
              </a:rPr>
              <a:t>” returns to “Modified Checked” state to allow re-”</a:t>
            </a:r>
            <a:r>
              <a:rPr lang="en-US" sz="1200" i="1" dirty="0" err="1" smtClean="0">
                <a:solidFill>
                  <a:schemeClr val="tx1"/>
                </a:solidFill>
              </a:rPr>
              <a:t>modify.rq</a:t>
            </a:r>
            <a:r>
              <a:rPr lang="en-US" sz="1200" i="1" dirty="0" smtClean="0">
                <a:solidFill>
                  <a:schemeClr val="tx1"/>
                </a:solidFill>
              </a:rPr>
              <a:t>”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75" name="直線矢印コネクタ 20"/>
          <p:cNvCxnSpPr>
            <a:stCxn id="47" idx="7"/>
            <a:endCxn id="46" idx="1"/>
          </p:cNvCxnSpPr>
          <p:nvPr/>
        </p:nvCxnSpPr>
        <p:spPr>
          <a:xfrm rot="16200000" flipH="1">
            <a:off x="2900762" y="3168605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20"/>
          <p:cNvCxnSpPr>
            <a:stCxn id="47" idx="5"/>
            <a:endCxn id="46" idx="3"/>
          </p:cNvCxnSpPr>
          <p:nvPr/>
        </p:nvCxnSpPr>
        <p:spPr>
          <a:xfrm rot="5400000" flipH="1" flipV="1">
            <a:off x="2900762" y="3704662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表 6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2330790" y="3810000"/>
          <a:ext cx="1178069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8069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表 6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2330789" y="4358640"/>
          <a:ext cx="1178069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8069"/>
              </a:tblGrid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82" name="曲線コネクタ 46"/>
          <p:cNvCxnSpPr>
            <a:stCxn id="91" idx="2"/>
            <a:endCxn id="85" idx="2"/>
          </p:cNvCxnSpPr>
          <p:nvPr/>
        </p:nvCxnSpPr>
        <p:spPr>
          <a:xfrm rot="10800000" flipH="1" flipV="1">
            <a:off x="1371600" y="1708740"/>
            <a:ext cx="38174" cy="1527899"/>
          </a:xfrm>
          <a:prstGeom prst="curvedConnector3">
            <a:avLst>
              <a:gd name="adj1" fmla="val -182830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2"/>
          <p:cNvCxnSpPr>
            <a:stCxn id="85" idx="6"/>
            <a:endCxn id="84" idx="2"/>
          </p:cNvCxnSpPr>
          <p:nvPr/>
        </p:nvCxnSpPr>
        <p:spPr>
          <a:xfrm>
            <a:off x="2129774" y="3236640"/>
            <a:ext cx="15419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/楕円 149"/>
          <p:cNvSpPr/>
          <p:nvPr/>
        </p:nvSpPr>
        <p:spPr>
          <a:xfrm>
            <a:off x="3671699" y="28766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Checked</a:t>
            </a:r>
          </a:p>
        </p:txBody>
      </p:sp>
      <p:sp>
        <p:nvSpPr>
          <p:cNvPr id="85" name="円/楕円 149"/>
          <p:cNvSpPr/>
          <p:nvPr/>
        </p:nvSpPr>
        <p:spPr>
          <a:xfrm>
            <a:off x="1409774" y="287664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Checking</a:t>
            </a:r>
          </a:p>
        </p:txBody>
      </p:sp>
      <p:graphicFrame>
        <p:nvGraphicFramePr>
          <p:cNvPr id="86" name="表 7"/>
          <p:cNvGraphicFramePr>
            <a:graphicFrameLocks noGrp="1"/>
          </p:cNvGraphicFramePr>
          <p:nvPr/>
        </p:nvGraphicFramePr>
        <p:xfrm>
          <a:off x="2443536" y="3038520"/>
          <a:ext cx="914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87" name="直線矢印コネクタ 20"/>
          <p:cNvCxnSpPr>
            <a:stCxn id="90" idx="4"/>
            <a:endCxn id="84" idx="0"/>
          </p:cNvCxnSpPr>
          <p:nvPr/>
        </p:nvCxnSpPr>
        <p:spPr>
          <a:xfrm rot="5400000">
            <a:off x="3627750" y="2472690"/>
            <a:ext cx="807899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表 17"/>
          <p:cNvGraphicFramePr>
            <a:graphicFrameLocks noGrp="1"/>
          </p:cNvGraphicFramePr>
          <p:nvPr/>
        </p:nvGraphicFramePr>
        <p:xfrm>
          <a:off x="228600" y="2293620"/>
          <a:ext cx="914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表 62"/>
          <p:cNvGraphicFramePr>
            <a:graphicFrameLocks noGrp="1"/>
          </p:cNvGraphicFramePr>
          <p:nvPr/>
        </p:nvGraphicFramePr>
        <p:xfrm>
          <a:off x="3429000" y="2293620"/>
          <a:ext cx="1143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90" name="円/楕円 63"/>
          <p:cNvSpPr/>
          <p:nvPr/>
        </p:nvSpPr>
        <p:spPr>
          <a:xfrm>
            <a:off x="3671699" y="13487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Canceling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1" name="円/楕円 149"/>
          <p:cNvSpPr/>
          <p:nvPr/>
        </p:nvSpPr>
        <p:spPr>
          <a:xfrm>
            <a:off x="1371600" y="1310641"/>
            <a:ext cx="796349" cy="796200"/>
          </a:xfrm>
          <a:prstGeom prst="ellipse">
            <a:avLst/>
          </a:prstGeom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en-US" altLang="ja-JP" sz="1000" dirty="0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92" name="直線矢印コネクタ 2"/>
          <p:cNvCxnSpPr>
            <a:stCxn id="84" idx="7"/>
            <a:endCxn id="96" idx="3"/>
          </p:cNvCxnSpPr>
          <p:nvPr/>
        </p:nvCxnSpPr>
        <p:spPr>
          <a:xfrm rot="5400000" flipH="1" flipV="1">
            <a:off x="4634183" y="1615374"/>
            <a:ext cx="1018783" cy="17146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377502062"/>
              </p:ext>
            </p:extLst>
          </p:nvPr>
        </p:nvGraphicFramePr>
        <p:xfrm>
          <a:off x="4762500" y="2293620"/>
          <a:ext cx="8382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4" name="直線矢印コネクタ 20"/>
          <p:cNvCxnSpPr>
            <a:stCxn id="91" idx="4"/>
            <a:endCxn id="85" idx="0"/>
          </p:cNvCxnSpPr>
          <p:nvPr/>
        </p:nvCxnSpPr>
        <p:spPr>
          <a:xfrm rot="5400000">
            <a:off x="1384876" y="2491740"/>
            <a:ext cx="769799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表 18"/>
          <p:cNvGraphicFramePr>
            <a:graphicFrameLocks noGrp="1"/>
          </p:cNvGraphicFramePr>
          <p:nvPr/>
        </p:nvGraphicFramePr>
        <p:xfrm>
          <a:off x="1219201" y="2217420"/>
          <a:ext cx="11429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2999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96" name="円/楕円 63"/>
          <p:cNvSpPr/>
          <p:nvPr/>
        </p:nvSpPr>
        <p:spPr>
          <a:xfrm>
            <a:off x="5895449" y="13487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97" name="曲線コネクタ 46"/>
          <p:cNvCxnSpPr>
            <a:stCxn id="96" idx="4"/>
            <a:endCxn id="84" idx="6"/>
          </p:cNvCxnSpPr>
          <p:nvPr/>
        </p:nvCxnSpPr>
        <p:spPr>
          <a:xfrm rot="5400000">
            <a:off x="4739625" y="1720815"/>
            <a:ext cx="1167899" cy="186375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表 8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48115654"/>
              </p:ext>
            </p:extLst>
          </p:nvPr>
        </p:nvGraphicFramePr>
        <p:xfrm>
          <a:off x="5791200" y="2293620"/>
          <a:ext cx="8802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2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2" name="直線矢印コネクタ 20"/>
          <p:cNvCxnSpPr>
            <a:stCxn id="91" idx="7"/>
            <a:endCxn id="90" idx="1"/>
          </p:cNvCxnSpPr>
          <p:nvPr/>
        </p:nvCxnSpPr>
        <p:spPr>
          <a:xfrm rot="16200000" flipH="1">
            <a:off x="2900762" y="577805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20"/>
          <p:cNvCxnSpPr>
            <a:stCxn id="91" idx="5"/>
            <a:endCxn id="90" idx="3"/>
          </p:cNvCxnSpPr>
          <p:nvPr/>
        </p:nvCxnSpPr>
        <p:spPr>
          <a:xfrm rot="5400000" flipH="1" flipV="1">
            <a:off x="2900762" y="1113862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表 6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2330790" y="1219200"/>
          <a:ext cx="1178069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8069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表 6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2330789" y="1767840"/>
          <a:ext cx="1178069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8069"/>
              </a:tblGrid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7" name="曲線コネクタ 46"/>
          <p:cNvCxnSpPr>
            <a:stCxn id="96" idx="0"/>
            <a:endCxn id="91" idx="0"/>
          </p:cNvCxnSpPr>
          <p:nvPr/>
        </p:nvCxnSpPr>
        <p:spPr>
          <a:xfrm rot="16200000" flipV="1">
            <a:off x="3993562" y="-913146"/>
            <a:ext cx="38100" cy="4485674"/>
          </a:xfrm>
          <a:prstGeom prst="curvedConnector3">
            <a:avLst>
              <a:gd name="adj1" fmla="val 91737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0" name="表 1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424847312"/>
              </p:ext>
            </p:extLst>
          </p:nvPr>
        </p:nvGraphicFramePr>
        <p:xfrm>
          <a:off x="4770110" y="914400"/>
          <a:ext cx="86869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690"/>
              </a:tblGrid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&lt;modify.cf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0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&lt;modify.cf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51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128" name="Group 127"/>
          <p:cNvGrpSpPr/>
          <p:nvPr/>
        </p:nvGrpSpPr>
        <p:grpSpPr>
          <a:xfrm>
            <a:off x="1866900" y="6324600"/>
            <a:ext cx="5410200" cy="457200"/>
            <a:chOff x="1752600" y="6172200"/>
            <a:chExt cx="5410200" cy="457200"/>
          </a:xfrm>
        </p:grpSpPr>
        <p:sp>
          <p:nvSpPr>
            <p:cNvPr id="125" name="Rectangle 124"/>
            <p:cNvSpPr/>
            <p:nvPr/>
          </p:nvSpPr>
          <p:spPr>
            <a:xfrm>
              <a:off x="1752600" y="6172200"/>
              <a:ext cx="5410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057400" y="6195536"/>
              <a:ext cx="5105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Base SM states</a:t>
              </a:r>
            </a:p>
            <a:p>
              <a:pPr algn="l"/>
              <a:r>
                <a:rPr lang="en-US" sz="1000" i="1" dirty="0" smtClean="0"/>
                <a:t>NB: Refers to states in the corresponding (i.e. </a:t>
              </a:r>
              <a:r>
                <a:rPr lang="en-US" sz="1000" i="1" dirty="0" err="1" smtClean="0"/>
                <a:t>uRA/Aggr</a:t>
              </a:r>
              <a:r>
                <a:rPr lang="en-US" sz="1000" i="1" dirty="0" smtClean="0"/>
                <a:t>, or </a:t>
              </a:r>
              <a:r>
                <a:rPr lang="en-US" sz="1000" i="1" dirty="0" err="1" smtClean="0"/>
                <a:t>uPA</a:t>
              </a:r>
              <a:r>
                <a:rPr lang="en-US" sz="1000" i="1" dirty="0" smtClean="0"/>
                <a:t>) base state machines.</a:t>
              </a:r>
              <a:endParaRPr lang="en-US" sz="1000" i="1" dirty="0"/>
            </a:p>
          </p:txBody>
        </p:sp>
        <p:sp>
          <p:nvSpPr>
            <p:cNvPr id="127" name="円/楕円 96"/>
            <p:cNvSpPr/>
            <p:nvPr/>
          </p:nvSpPr>
          <p:spPr>
            <a:xfrm>
              <a:off x="1905000" y="6248400"/>
              <a:ext cx="186600" cy="186600"/>
            </a:xfrm>
            <a:prstGeom prst="ellipse">
              <a:avLst/>
            </a:prstGeom>
            <a:noFill/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sp>
        <p:nvSpPr>
          <p:cNvPr id="129" name="Rectangular Callout 128"/>
          <p:cNvSpPr/>
          <p:nvPr/>
        </p:nvSpPr>
        <p:spPr>
          <a:xfrm>
            <a:off x="152400" y="381000"/>
            <a:ext cx="2362200" cy="685800"/>
          </a:xfrm>
          <a:prstGeom prst="wedgeRectCallout">
            <a:avLst>
              <a:gd name="adj1" fmla="val 13764"/>
              <a:gd name="adj2" fmla="val 76952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If base SM is in “Provisioned” state, user must release (i.e. “&gt;</a:t>
            </a:r>
            <a:r>
              <a:rPr lang="en-US" sz="1200" i="1" dirty="0" err="1" smtClean="0">
                <a:solidFill>
                  <a:schemeClr val="tx1"/>
                </a:solidFill>
              </a:rPr>
              <a:t>Rel.rq</a:t>
            </a:r>
            <a:r>
              <a:rPr lang="en-US" sz="1200" i="1" dirty="0" smtClean="0">
                <a:solidFill>
                  <a:schemeClr val="tx1"/>
                </a:solidFill>
              </a:rPr>
              <a:t>”) and return to “Reserved” state before requesting modify.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30" name="Rectangular Callout 129"/>
          <p:cNvSpPr/>
          <p:nvPr/>
        </p:nvSpPr>
        <p:spPr>
          <a:xfrm>
            <a:off x="7010400" y="4953000"/>
            <a:ext cx="1981200" cy="1295400"/>
          </a:xfrm>
          <a:prstGeom prst="wedgeRectCallout">
            <a:avLst>
              <a:gd name="adj1" fmla="val 18443"/>
              <a:gd name="adj2" fmla="val -7175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Data plane may be active (i.e. </a:t>
            </a:r>
            <a:r>
              <a:rPr lang="en-US" sz="1200" i="1" dirty="0" smtClean="0">
                <a:solidFill>
                  <a:schemeClr val="tx1"/>
                </a:solidFill>
              </a:rPr>
              <a:t>pre-modify “Activated” state), but transitioned to “Provisioned” state until we get “</a:t>
            </a:r>
            <a:r>
              <a:rPr lang="en-US" sz="1200" i="1" dirty="0" err="1" smtClean="0">
                <a:solidFill>
                  <a:schemeClr val="tx1"/>
                </a:solidFill>
              </a:rPr>
              <a:t>activate_nt.ok</a:t>
            </a:r>
            <a:r>
              <a:rPr lang="en-US" sz="1200" i="1" dirty="0" smtClean="0">
                <a:solidFill>
                  <a:schemeClr val="tx1"/>
                </a:solidFill>
              </a:rPr>
              <a:t>” to confirm data plane transition to modified parameters.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4280617" y="3069000"/>
            <a:ext cx="141844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74" idx="5"/>
          </p:cNvCxnSpPr>
          <p:nvPr/>
        </p:nvCxnSpPr>
        <p:spPr>
          <a:xfrm rot="16200000" flipV="1">
            <a:off x="2701617" y="1849999"/>
            <a:ext cx="443384" cy="148550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4280617" y="1164000"/>
            <a:ext cx="141844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609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uPA</a:t>
            </a:r>
            <a:r>
              <a:rPr lang="en-US" sz="2400" dirty="0" smtClean="0">
                <a:latin typeface="Arial"/>
                <a:cs typeface="Arial"/>
              </a:rPr>
              <a:t> – (Delft v4)</a:t>
            </a:r>
            <a:endParaRPr lang="en-US" sz="2400" dirty="0">
              <a:latin typeface="Arial"/>
              <a:cs typeface="Arial"/>
            </a:endParaRPr>
          </a:p>
        </p:txBody>
      </p:sp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4491075" y="2917960"/>
          <a:ext cx="997528" cy="30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047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4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92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3275897" flipH="1">
            <a:off x="3314005" y="453331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3560617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Provisioned</a:t>
            </a:r>
            <a:endParaRPr kumimoji="1" lang="en-US" altLang="ja-JP" sz="1000" dirty="0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3560617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3477233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908861" y="8039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2"/>
            <a:endCxn id="219" idx="6"/>
          </p:cNvCxnSpPr>
          <p:nvPr/>
        </p:nvCxnSpPr>
        <p:spPr>
          <a:xfrm rot="10800000" flipV="1">
            <a:off x="6419061" y="1163998"/>
            <a:ext cx="1489800" cy="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5400000" flipH="1">
            <a:off x="7980829" y="330466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382684347"/>
              </p:ext>
            </p:extLst>
          </p:nvPr>
        </p:nvGraphicFramePr>
        <p:xfrm>
          <a:off x="7071783" y="2100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/>
        </p:nvGraphicFramePr>
        <p:xfrm>
          <a:off x="2743200" y="5334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954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9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/>
        </p:nvGraphicFramePr>
        <p:xfrm>
          <a:off x="4024745" y="1915814"/>
          <a:ext cx="775855" cy="401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5018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6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24755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675139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6990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6990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64" idx="0"/>
            <a:endCxn id="116" idx="4"/>
          </p:cNvCxnSpPr>
          <p:nvPr/>
        </p:nvCxnSpPr>
        <p:spPr>
          <a:xfrm rot="5400000" flipH="1" flipV="1">
            <a:off x="7676361" y="2116500"/>
            <a:ext cx="1185001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/>
        </p:nvGraphicFramePr>
        <p:xfrm>
          <a:off x="4491075" y="96588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7887067" y="19183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20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表 112"/>
          <p:cNvGraphicFramePr>
            <a:graphicFrameLocks noGrp="1"/>
          </p:cNvGraphicFramePr>
          <p:nvPr/>
        </p:nvGraphicFramePr>
        <p:xfrm>
          <a:off x="6546392" y="967007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51065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6156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61722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/>
        </p:nvGraphicFramePr>
        <p:xfrm>
          <a:off x="5105400" y="1865040"/>
          <a:ext cx="8382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5899230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4864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787416076"/>
              </p:ext>
            </p:extLst>
          </p:nvPr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Requests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64" name="円/楕円 154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68" name="曲線コネクタ 46"/>
          <p:cNvCxnSpPr>
            <a:stCxn id="193" idx="6"/>
            <a:endCxn id="64" idx="2"/>
          </p:cNvCxnSpPr>
          <p:nvPr/>
        </p:nvCxnSpPr>
        <p:spPr>
          <a:xfrm>
            <a:off x="6419061" y="3069000"/>
            <a:ext cx="14898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112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690267998"/>
              </p:ext>
            </p:extLst>
          </p:nvPr>
        </p:nvGraphicFramePr>
        <p:xfrm>
          <a:off x="6634462" y="2872465"/>
          <a:ext cx="105899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1" name="円弧 59"/>
          <p:cNvSpPr/>
          <p:nvPr/>
        </p:nvSpPr>
        <p:spPr>
          <a:xfrm rot="17845237" flipH="1">
            <a:off x="5495852" y="328605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788041515"/>
              </p:ext>
            </p:extLst>
          </p:nvPr>
        </p:nvGraphicFramePr>
        <p:xfrm>
          <a:off x="4939145" y="35052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3810000" y="40386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+.fl =&gt; </a:t>
            </a:r>
            <a:r>
              <a:rPr lang="en-US" altLang="ja-JP" sz="1000" i="1" dirty="0" smtClean="0"/>
              <a:t>all failed messages except </a:t>
            </a:r>
            <a:r>
              <a:rPr lang="en-US" altLang="ja-JP" sz="1000" i="1" dirty="0" err="1" smtClean="0"/>
              <a:t>rel.fl</a:t>
            </a:r>
            <a:r>
              <a:rPr lang="en-US" altLang="ja-JP" sz="1000" i="1" dirty="0" smtClean="0"/>
              <a:t>, </a:t>
            </a:r>
            <a:r>
              <a:rPr lang="en-US" altLang="ja-JP" sz="1000" i="1" dirty="0" err="1" smtClean="0"/>
              <a:t>mdfychk.fl</a:t>
            </a:r>
            <a:r>
              <a:rPr lang="en-US" altLang="ja-JP" sz="1000" i="1" dirty="0" smtClean="0"/>
              <a:t>, </a:t>
            </a:r>
            <a:r>
              <a:rPr lang="en-US" altLang="ja-JP" sz="1000" i="1" dirty="0" smtClean="0"/>
              <a:t>and </a:t>
            </a:r>
            <a:r>
              <a:rPr lang="en-US" altLang="ja-JP" sz="1000" i="1" dirty="0" err="1" smtClean="0"/>
              <a:t>modify.fl</a:t>
            </a:r>
            <a:r>
              <a:rPr lang="en-US" altLang="ja-JP" sz="1000" i="1" dirty="0" smtClean="0"/>
              <a:t> </a:t>
            </a:r>
            <a:endParaRPr lang="en-US" sz="1000" i="1" dirty="0"/>
          </a:p>
        </p:txBody>
      </p:sp>
      <p:cxnSp>
        <p:nvCxnSpPr>
          <p:cNvPr id="67" name="曲線コネクタ 46"/>
          <p:cNvCxnSpPr>
            <a:stCxn id="193" idx="5"/>
            <a:endCxn id="64" idx="3"/>
          </p:cNvCxnSpPr>
          <p:nvPr/>
        </p:nvCxnSpPr>
        <p:spPr>
          <a:xfrm rot="16200000" flipH="1">
            <a:off x="7163961" y="2473216"/>
            <a:ext cx="1588" cy="1700684"/>
          </a:xfrm>
          <a:prstGeom prst="curvedConnector3">
            <a:avLst>
              <a:gd name="adj1" fmla="val 2103539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表 112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107019447"/>
              </p:ext>
            </p:extLst>
          </p:nvPr>
        </p:nvGraphicFramePr>
        <p:xfrm>
          <a:off x="6634462" y="3489955"/>
          <a:ext cx="105899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0" name="Rectangular Callout 69"/>
          <p:cNvSpPr/>
          <p:nvPr/>
        </p:nvSpPr>
        <p:spPr>
          <a:xfrm>
            <a:off x="4572000" y="457200"/>
            <a:ext cx="1752600" cy="381000"/>
          </a:xfrm>
          <a:prstGeom prst="wedgeRectCallout">
            <a:avLst>
              <a:gd name="adj1" fmla="val -69864"/>
              <a:gd name="adj2" fmla="val 65687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Rename “Auto Provision” to “Provisioned”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4" name="円/楕円 16"/>
          <p:cNvSpPr/>
          <p:nvPr/>
        </p:nvSpPr>
        <p:spPr>
          <a:xfrm>
            <a:off x="1566000" y="17565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77" name="表 9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623269922"/>
              </p:ext>
            </p:extLst>
          </p:nvPr>
        </p:nvGraphicFramePr>
        <p:xfrm>
          <a:off x="2552700" y="2395913"/>
          <a:ext cx="914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4" name="曲線コネクタ 46"/>
          <p:cNvCxnSpPr>
            <a:stCxn id="98" idx="2"/>
            <a:endCxn id="74" idx="0"/>
          </p:cNvCxnSpPr>
          <p:nvPr/>
        </p:nvCxnSpPr>
        <p:spPr>
          <a:xfrm rot="10800000" flipV="1">
            <a:off x="1926001" y="1164000"/>
            <a:ext cx="1634617" cy="5925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112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986959178"/>
              </p:ext>
            </p:extLst>
          </p:nvPr>
        </p:nvGraphicFramePr>
        <p:xfrm>
          <a:off x="2133600" y="1127755"/>
          <a:ext cx="1143000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2" name="曲線コネクタ 46"/>
          <p:cNvCxnSpPr>
            <a:stCxn id="100" idx="0"/>
            <a:endCxn id="74" idx="6"/>
          </p:cNvCxnSpPr>
          <p:nvPr/>
        </p:nvCxnSpPr>
        <p:spPr>
          <a:xfrm rot="16200000" flipV="1">
            <a:off x="2807059" y="1595441"/>
            <a:ext cx="592500" cy="1634617"/>
          </a:xfrm>
          <a:prstGeom prst="curvedConnector2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" name="表 112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586627455"/>
              </p:ext>
            </p:extLst>
          </p:nvPr>
        </p:nvGraphicFramePr>
        <p:xfrm>
          <a:off x="2438400" y="1920941"/>
          <a:ext cx="1143000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26" name="Rectangular Callout 125"/>
          <p:cNvSpPr/>
          <p:nvPr/>
        </p:nvSpPr>
        <p:spPr>
          <a:xfrm>
            <a:off x="1066800" y="533400"/>
            <a:ext cx="1524000" cy="457200"/>
          </a:xfrm>
          <a:prstGeom prst="wedgeRectCallout">
            <a:avLst>
              <a:gd name="adj1" fmla="val -2580"/>
              <a:gd name="adj2" fmla="val 228238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Added “Provisioning” and NRM interactions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196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ular Callout 155"/>
          <p:cNvSpPr/>
          <p:nvPr/>
        </p:nvSpPr>
        <p:spPr>
          <a:xfrm>
            <a:off x="5562600" y="3200400"/>
            <a:ext cx="1752600" cy="609600"/>
          </a:xfrm>
          <a:prstGeom prst="wedgeRectCallout">
            <a:avLst>
              <a:gd name="adj1" fmla="val 12647"/>
              <a:gd name="adj2" fmla="val 228134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Title 14359"/>
          <p:cNvSpPr txBox="1">
            <a:spLocks/>
          </p:cNvSpPr>
          <p:nvPr/>
        </p:nvSpPr>
        <p:spPr>
          <a:xfrm>
            <a:off x="381000" y="0"/>
            <a:ext cx="82296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NSI State Machine –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uPA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–</a:t>
            </a:r>
            <a:endParaRPr lang="en-US" dirty="0" smtClean="0">
              <a:latin typeface="Arial"/>
              <a:ea typeface="+mj-ea"/>
              <a:cs typeface="Arial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Addendum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Modify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1" name="TextBox 104"/>
          <p:cNvSpPr txBox="1"/>
          <p:nvPr/>
        </p:nvSpPr>
        <p:spPr>
          <a:xfrm>
            <a:off x="0" y="609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*Initial and final states are identical, e.g. Initial = Final = “Reserved”,</a:t>
            </a:r>
          </a:p>
          <a:p>
            <a:r>
              <a:rPr lang="en-US" sz="1000" i="1" dirty="0" smtClean="0"/>
              <a:t> or Initial = Final = “Scheduled”</a:t>
            </a:r>
          </a:p>
          <a:p>
            <a:endParaRPr lang="en-US" sz="1000" i="1" dirty="0"/>
          </a:p>
        </p:txBody>
      </p:sp>
      <p:grpSp>
        <p:nvGrpSpPr>
          <p:cNvPr id="3" name="Group 68"/>
          <p:cNvGrpSpPr/>
          <p:nvPr/>
        </p:nvGrpSpPr>
        <p:grpSpPr>
          <a:xfrm>
            <a:off x="1866900" y="6324600"/>
            <a:ext cx="5410200" cy="457200"/>
            <a:chOff x="1752600" y="6172200"/>
            <a:chExt cx="5410200" cy="457200"/>
          </a:xfrm>
        </p:grpSpPr>
        <p:sp>
          <p:nvSpPr>
            <p:cNvPr id="71" name="Rectangle 70"/>
            <p:cNvSpPr/>
            <p:nvPr/>
          </p:nvSpPr>
          <p:spPr>
            <a:xfrm>
              <a:off x="1752600" y="6172200"/>
              <a:ext cx="5410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57400" y="6195536"/>
              <a:ext cx="5105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Base SM states</a:t>
              </a:r>
            </a:p>
            <a:p>
              <a:pPr algn="l"/>
              <a:r>
                <a:rPr lang="en-US" sz="1000" i="1" dirty="0" smtClean="0"/>
                <a:t>NB: Refers to states in the corresponding (i.e. </a:t>
              </a:r>
              <a:r>
                <a:rPr lang="en-US" sz="1000" i="1" dirty="0" err="1" smtClean="0"/>
                <a:t>uRA/Aggr</a:t>
              </a:r>
              <a:r>
                <a:rPr lang="en-US" sz="1000" i="1" dirty="0" smtClean="0"/>
                <a:t>, or </a:t>
              </a:r>
              <a:r>
                <a:rPr lang="en-US" sz="1000" i="1" dirty="0" err="1" smtClean="0"/>
                <a:t>uPA</a:t>
              </a:r>
              <a:r>
                <a:rPr lang="en-US" sz="1000" i="1" dirty="0" smtClean="0"/>
                <a:t>) base state machines.</a:t>
              </a:r>
              <a:endParaRPr lang="en-US" sz="1000" i="1" dirty="0"/>
            </a:p>
          </p:txBody>
        </p:sp>
        <p:sp>
          <p:nvSpPr>
            <p:cNvPr id="75" name="円/楕円 96"/>
            <p:cNvSpPr/>
            <p:nvPr/>
          </p:nvSpPr>
          <p:spPr>
            <a:xfrm>
              <a:off x="1905000" y="6248400"/>
              <a:ext cx="186600" cy="186600"/>
            </a:xfrm>
            <a:prstGeom prst="ellipse">
              <a:avLst/>
            </a:prstGeom>
            <a:noFill/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cxnSp>
        <p:nvCxnSpPr>
          <p:cNvPr id="56" name="直線矢印コネクタ 2"/>
          <p:cNvCxnSpPr>
            <a:stCxn id="58" idx="6"/>
            <a:endCxn id="57" idx="2"/>
          </p:cNvCxnSpPr>
          <p:nvPr/>
        </p:nvCxnSpPr>
        <p:spPr>
          <a:xfrm>
            <a:off x="2129774" y="5827440"/>
            <a:ext cx="15419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円/楕円 149"/>
          <p:cNvSpPr/>
          <p:nvPr/>
        </p:nvSpPr>
        <p:spPr>
          <a:xfrm>
            <a:off x="3671699" y="54674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Checked</a:t>
            </a:r>
          </a:p>
        </p:txBody>
      </p:sp>
      <p:sp>
        <p:nvSpPr>
          <p:cNvPr id="58" name="円/楕円 149"/>
          <p:cNvSpPr/>
          <p:nvPr/>
        </p:nvSpPr>
        <p:spPr>
          <a:xfrm>
            <a:off x="1409774" y="546744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Checking</a:t>
            </a:r>
          </a:p>
        </p:txBody>
      </p:sp>
      <p:cxnSp>
        <p:nvCxnSpPr>
          <p:cNvPr id="60" name="直線矢印コネクタ 20"/>
          <p:cNvCxnSpPr>
            <a:stCxn id="64" idx="4"/>
            <a:endCxn id="57" idx="0"/>
          </p:cNvCxnSpPr>
          <p:nvPr/>
        </p:nvCxnSpPr>
        <p:spPr>
          <a:xfrm rot="5400000">
            <a:off x="3627750" y="5063490"/>
            <a:ext cx="807899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/楕円 63"/>
          <p:cNvSpPr/>
          <p:nvPr/>
        </p:nvSpPr>
        <p:spPr>
          <a:xfrm>
            <a:off x="3671699" y="39395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Canceling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1371600" y="3901441"/>
            <a:ext cx="796349" cy="796200"/>
          </a:xfrm>
          <a:prstGeom prst="ellipse">
            <a:avLst/>
          </a:prstGeom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</a:p>
        </p:txBody>
      </p:sp>
      <p:cxnSp>
        <p:nvCxnSpPr>
          <p:cNvPr id="67" name="直線矢印コネクタ 2"/>
          <p:cNvCxnSpPr>
            <a:stCxn id="57" idx="7"/>
            <a:endCxn id="79" idx="3"/>
          </p:cNvCxnSpPr>
          <p:nvPr/>
        </p:nvCxnSpPr>
        <p:spPr>
          <a:xfrm rot="5400000" flipH="1" flipV="1">
            <a:off x="4634183" y="4206174"/>
            <a:ext cx="1018783" cy="17146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20"/>
          <p:cNvCxnSpPr>
            <a:stCxn id="66" idx="4"/>
            <a:endCxn id="58" idx="0"/>
          </p:cNvCxnSpPr>
          <p:nvPr/>
        </p:nvCxnSpPr>
        <p:spPr>
          <a:xfrm rot="5400000">
            <a:off x="1384876" y="5082540"/>
            <a:ext cx="769799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円/楕円 63"/>
          <p:cNvSpPr/>
          <p:nvPr/>
        </p:nvSpPr>
        <p:spPr>
          <a:xfrm>
            <a:off x="5895449" y="393954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2" name="曲線コネクタ 46"/>
          <p:cNvCxnSpPr>
            <a:stCxn id="79" idx="4"/>
            <a:endCxn id="57" idx="6"/>
          </p:cNvCxnSpPr>
          <p:nvPr/>
        </p:nvCxnSpPr>
        <p:spPr>
          <a:xfrm rot="5400000">
            <a:off x="4739625" y="4311615"/>
            <a:ext cx="1167899" cy="186375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20"/>
          <p:cNvCxnSpPr>
            <a:stCxn id="102" idx="2"/>
            <a:endCxn id="79" idx="6"/>
          </p:cNvCxnSpPr>
          <p:nvPr/>
        </p:nvCxnSpPr>
        <p:spPr>
          <a:xfrm rot="10800000">
            <a:off x="6615450" y="4299541"/>
            <a:ext cx="1503751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20"/>
          <p:cNvCxnSpPr>
            <a:stCxn id="66" idx="5"/>
            <a:endCxn id="64" idx="3"/>
          </p:cNvCxnSpPr>
          <p:nvPr/>
        </p:nvCxnSpPr>
        <p:spPr>
          <a:xfrm rot="5400000" flipH="1" flipV="1">
            <a:off x="2900762" y="3704662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曲線コネクタ 46"/>
          <p:cNvCxnSpPr>
            <a:stCxn id="66" idx="2"/>
            <a:endCxn id="58" idx="2"/>
          </p:cNvCxnSpPr>
          <p:nvPr/>
        </p:nvCxnSpPr>
        <p:spPr>
          <a:xfrm rot="10800000" flipH="1" flipV="1">
            <a:off x="1371600" y="4299540"/>
            <a:ext cx="38174" cy="1527899"/>
          </a:xfrm>
          <a:prstGeom prst="curvedConnector3">
            <a:avLst>
              <a:gd name="adj1" fmla="val -182830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8" name="表 5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357995550"/>
              </p:ext>
            </p:extLst>
          </p:nvPr>
        </p:nvGraphicFramePr>
        <p:xfrm>
          <a:off x="228600" y="4876800"/>
          <a:ext cx="9261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117"/>
              </a:tblGrid>
              <a:tr h="419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01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41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947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表 6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661989939"/>
              </p:ext>
            </p:extLst>
          </p:nvPr>
        </p:nvGraphicFramePr>
        <p:xfrm>
          <a:off x="1295400" y="4876800"/>
          <a:ext cx="990600" cy="40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148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mdfychk_ng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447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3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8245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6728">
                <a:tc>
                  <a:txBody>
                    <a:bodyPr/>
                    <a:lstStyle/>
                    <a:p>
                      <a:endParaRPr kumimoji="1" lang="ja-JP" altLang="en-US" sz="300" i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" name="表 20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457009298"/>
              </p:ext>
            </p:extLst>
          </p:nvPr>
        </p:nvGraphicFramePr>
        <p:xfrm>
          <a:off x="2405437" y="5625901"/>
          <a:ext cx="990600" cy="403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1425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27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25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2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0" name="表 158"/>
          <p:cNvGraphicFramePr>
            <a:graphicFrameLocks noGrp="1"/>
          </p:cNvGraphicFramePr>
          <p:nvPr/>
        </p:nvGraphicFramePr>
        <p:xfrm>
          <a:off x="5791200" y="4884420"/>
          <a:ext cx="931817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1817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modify_fl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1" name="表 15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444174152"/>
              </p:ext>
            </p:extLst>
          </p:nvPr>
        </p:nvGraphicFramePr>
        <p:xfrm>
          <a:off x="3429000" y="4884420"/>
          <a:ext cx="1143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3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CA" altLang="ja-JP" sz="1000" dirty="0" err="1" smtClean="0">
                          <a:latin typeface="Courier New" pitchFamily="49" charset="0"/>
                          <a:cs typeface="Courier New" pitchFamily="49" charset="0"/>
                        </a:rPr>
                        <a:t>mdfycancel</a:t>
                      </a: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9" name="表 15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444174152"/>
              </p:ext>
            </p:extLst>
          </p:nvPr>
        </p:nvGraphicFramePr>
        <p:xfrm>
          <a:off x="4734708" y="4884420"/>
          <a:ext cx="89378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78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3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(modify)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88" name="直線矢印コネクタ 20"/>
          <p:cNvCxnSpPr/>
          <p:nvPr/>
        </p:nvCxnSpPr>
        <p:spPr>
          <a:xfrm rot="16200000" flipH="1">
            <a:off x="2906354" y="3168605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2" name="表 121"/>
          <p:cNvGraphicFramePr>
            <a:graphicFrameLocks noGrp="1"/>
          </p:cNvGraphicFramePr>
          <p:nvPr/>
        </p:nvGraphicFramePr>
        <p:xfrm>
          <a:off x="2286000" y="3810000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2302254" y="4358640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444174152"/>
              </p:ext>
            </p:extLst>
          </p:nvPr>
        </p:nvGraphicFramePr>
        <p:xfrm>
          <a:off x="6894469" y="4048081"/>
          <a:ext cx="94571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10"/>
              </a:tblGrid>
              <a:tr h="1229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modify_cf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29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&lt;modify.cf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29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2" name="円/楕円 63"/>
          <p:cNvSpPr/>
          <p:nvPr/>
        </p:nvSpPr>
        <p:spPr>
          <a:xfrm>
            <a:off x="8119200" y="3939541"/>
            <a:ext cx="720000" cy="720000"/>
          </a:xfrm>
          <a:prstGeom prst="ellipse">
            <a:avLst/>
          </a:prstGeom>
          <a:solidFill>
            <a:srgbClr val="92D050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05" name="直線矢印コネクタ 2"/>
          <p:cNvCxnSpPr>
            <a:stCxn id="107" idx="6"/>
            <a:endCxn id="106" idx="2"/>
          </p:cNvCxnSpPr>
          <p:nvPr/>
        </p:nvCxnSpPr>
        <p:spPr>
          <a:xfrm>
            <a:off x="2129774" y="3297600"/>
            <a:ext cx="15419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円/楕円 149"/>
          <p:cNvSpPr/>
          <p:nvPr/>
        </p:nvSpPr>
        <p:spPr>
          <a:xfrm>
            <a:off x="3671699" y="29376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Checked</a:t>
            </a:r>
          </a:p>
        </p:txBody>
      </p:sp>
      <p:sp>
        <p:nvSpPr>
          <p:cNvPr id="107" name="円/楕円 149"/>
          <p:cNvSpPr/>
          <p:nvPr/>
        </p:nvSpPr>
        <p:spPr>
          <a:xfrm>
            <a:off x="1409774" y="29376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Checking</a:t>
            </a:r>
          </a:p>
        </p:txBody>
      </p:sp>
      <p:cxnSp>
        <p:nvCxnSpPr>
          <p:cNvPr id="108" name="直線矢印コネクタ 20"/>
          <p:cNvCxnSpPr>
            <a:stCxn id="125" idx="4"/>
            <a:endCxn id="106" idx="0"/>
          </p:cNvCxnSpPr>
          <p:nvPr/>
        </p:nvCxnSpPr>
        <p:spPr>
          <a:xfrm rot="5400000">
            <a:off x="3627750" y="2533650"/>
            <a:ext cx="807899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円/楕円 63"/>
          <p:cNvSpPr/>
          <p:nvPr/>
        </p:nvSpPr>
        <p:spPr>
          <a:xfrm>
            <a:off x="3671699" y="140970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Canceling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31" name="円/楕円 149"/>
          <p:cNvSpPr/>
          <p:nvPr/>
        </p:nvSpPr>
        <p:spPr>
          <a:xfrm>
            <a:off x="1371600" y="1371601"/>
            <a:ext cx="796349" cy="796200"/>
          </a:xfrm>
          <a:prstGeom prst="ellipse">
            <a:avLst/>
          </a:prstGeom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o</a:t>
            </a: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 Scheduled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*</a:t>
            </a:r>
          </a:p>
        </p:txBody>
      </p:sp>
      <p:cxnSp>
        <p:nvCxnSpPr>
          <p:cNvPr id="132" name="直線矢印コネクタ 2"/>
          <p:cNvCxnSpPr>
            <a:stCxn id="106" idx="7"/>
            <a:endCxn id="136" idx="3"/>
          </p:cNvCxnSpPr>
          <p:nvPr/>
        </p:nvCxnSpPr>
        <p:spPr>
          <a:xfrm rot="5400000" flipH="1" flipV="1">
            <a:off x="4634183" y="1676334"/>
            <a:ext cx="1018783" cy="17146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20"/>
          <p:cNvCxnSpPr>
            <a:stCxn id="131" idx="4"/>
            <a:endCxn id="107" idx="0"/>
          </p:cNvCxnSpPr>
          <p:nvPr/>
        </p:nvCxnSpPr>
        <p:spPr>
          <a:xfrm rot="5400000">
            <a:off x="1384876" y="2552700"/>
            <a:ext cx="769799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円/楕円 63"/>
          <p:cNvSpPr/>
          <p:nvPr/>
        </p:nvSpPr>
        <p:spPr>
          <a:xfrm>
            <a:off x="5895449" y="140970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Modifying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39" name="曲線コネクタ 46"/>
          <p:cNvCxnSpPr>
            <a:stCxn id="136" idx="4"/>
            <a:endCxn id="106" idx="6"/>
          </p:cNvCxnSpPr>
          <p:nvPr/>
        </p:nvCxnSpPr>
        <p:spPr>
          <a:xfrm rot="5400000">
            <a:off x="4739625" y="1781775"/>
            <a:ext cx="1167899" cy="186375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20"/>
          <p:cNvCxnSpPr>
            <a:stCxn id="131" idx="5"/>
            <a:endCxn id="125" idx="3"/>
          </p:cNvCxnSpPr>
          <p:nvPr/>
        </p:nvCxnSpPr>
        <p:spPr>
          <a:xfrm rot="5400000" flipH="1" flipV="1">
            <a:off x="2900762" y="1174822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曲線コネクタ 46"/>
          <p:cNvCxnSpPr>
            <a:stCxn id="131" idx="2"/>
            <a:endCxn id="107" idx="2"/>
          </p:cNvCxnSpPr>
          <p:nvPr/>
        </p:nvCxnSpPr>
        <p:spPr>
          <a:xfrm rot="10800000" flipH="1" flipV="1">
            <a:off x="1371600" y="1769700"/>
            <a:ext cx="38174" cy="1527899"/>
          </a:xfrm>
          <a:prstGeom prst="curvedConnector3">
            <a:avLst>
              <a:gd name="adj1" fmla="val -182830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2" name="表 5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357995550"/>
              </p:ext>
            </p:extLst>
          </p:nvPr>
        </p:nvGraphicFramePr>
        <p:xfrm>
          <a:off x="228600" y="2346960"/>
          <a:ext cx="9261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117"/>
              </a:tblGrid>
              <a:tr h="419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01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41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947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表 6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661989939"/>
              </p:ext>
            </p:extLst>
          </p:nvPr>
        </p:nvGraphicFramePr>
        <p:xfrm>
          <a:off x="1295400" y="2346960"/>
          <a:ext cx="990600" cy="40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148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mdfychk_ng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447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3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8245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mdfychk.fl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6728">
                <a:tc>
                  <a:txBody>
                    <a:bodyPr/>
                    <a:lstStyle/>
                    <a:p>
                      <a:endParaRPr kumimoji="1" lang="ja-JP" altLang="en-US" sz="300" i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20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457009298"/>
              </p:ext>
            </p:extLst>
          </p:nvPr>
        </p:nvGraphicFramePr>
        <p:xfrm>
          <a:off x="2405437" y="3096061"/>
          <a:ext cx="990600" cy="403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1425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mdfychk_cf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27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25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&lt;mdfychk.cf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2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58"/>
          <p:cNvGraphicFramePr>
            <a:graphicFrameLocks noGrp="1"/>
          </p:cNvGraphicFramePr>
          <p:nvPr/>
        </p:nvGraphicFramePr>
        <p:xfrm>
          <a:off x="5791200" y="2354580"/>
          <a:ext cx="931817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1817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modify_fl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5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444174152"/>
              </p:ext>
            </p:extLst>
          </p:nvPr>
        </p:nvGraphicFramePr>
        <p:xfrm>
          <a:off x="3429000" y="2354580"/>
          <a:ext cx="1143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3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CA" altLang="ja-JP" sz="1000" dirty="0" err="1" smtClean="0">
                          <a:latin typeface="Courier New" pitchFamily="49" charset="0"/>
                          <a:cs typeface="Courier New" pitchFamily="49" charset="0"/>
                        </a:rPr>
                        <a:t>mdfycancel</a:t>
                      </a: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5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444174152"/>
              </p:ext>
            </p:extLst>
          </p:nvPr>
        </p:nvGraphicFramePr>
        <p:xfrm>
          <a:off x="4734708" y="2354580"/>
          <a:ext cx="89378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78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3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(modify)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8" name="直線矢印コネクタ 20"/>
          <p:cNvCxnSpPr/>
          <p:nvPr/>
        </p:nvCxnSpPr>
        <p:spPr>
          <a:xfrm rot="16200000" flipH="1">
            <a:off x="2906354" y="638765"/>
            <a:ext cx="26941" cy="172581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21"/>
          <p:cNvGraphicFramePr>
            <a:graphicFrameLocks noGrp="1"/>
          </p:cNvGraphicFramePr>
          <p:nvPr/>
        </p:nvGraphicFramePr>
        <p:xfrm>
          <a:off x="2286000" y="1280160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0" name="表 123"/>
          <p:cNvGraphicFramePr>
            <a:graphicFrameLocks noGrp="1"/>
          </p:cNvGraphicFramePr>
          <p:nvPr/>
        </p:nvGraphicFramePr>
        <p:xfrm>
          <a:off x="2302254" y="1828800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mdfycancel_ok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&lt;mdfycancel.cf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51" name="曲線コネクタ 46"/>
          <p:cNvCxnSpPr>
            <a:stCxn id="136" idx="0"/>
            <a:endCxn id="131" idx="0"/>
          </p:cNvCxnSpPr>
          <p:nvPr/>
        </p:nvCxnSpPr>
        <p:spPr>
          <a:xfrm rot="16200000" flipV="1">
            <a:off x="3993562" y="-852186"/>
            <a:ext cx="38100" cy="4485674"/>
          </a:xfrm>
          <a:prstGeom prst="curvedConnector3">
            <a:avLst>
              <a:gd name="adj1" fmla="val 70000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9"/>
          <p:cNvGraphicFramePr>
            <a:graphicFrameLocks noGrp="1"/>
          </p:cNvGraphicFramePr>
          <p:nvPr/>
        </p:nvGraphicFramePr>
        <p:xfrm>
          <a:off x="4706983" y="1051560"/>
          <a:ext cx="9318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1817"/>
              </a:tblGrid>
              <a:tr h="137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57" name="Rectangular Callout 156"/>
          <p:cNvSpPr/>
          <p:nvPr/>
        </p:nvSpPr>
        <p:spPr>
          <a:xfrm>
            <a:off x="5562600" y="3200400"/>
            <a:ext cx="1752600" cy="609600"/>
          </a:xfrm>
          <a:prstGeom prst="wedgeRectCallout">
            <a:avLst>
              <a:gd name="adj1" fmla="val -5953"/>
              <a:gd name="adj2" fmla="val -133912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“</a:t>
            </a:r>
            <a:r>
              <a:rPr lang="en-US" sz="1200" i="1" dirty="0" err="1" smtClean="0">
                <a:solidFill>
                  <a:schemeClr val="tx1"/>
                </a:solidFill>
              </a:rPr>
              <a:t>modify.fl</a:t>
            </a:r>
            <a:r>
              <a:rPr lang="en-US" sz="1200" i="1" dirty="0" smtClean="0">
                <a:solidFill>
                  <a:schemeClr val="tx1"/>
                </a:solidFill>
              </a:rPr>
              <a:t>” returns to “Modified Checked” state to allow re-”</a:t>
            </a:r>
            <a:r>
              <a:rPr lang="en-US" sz="1200" i="1" dirty="0" err="1" smtClean="0">
                <a:solidFill>
                  <a:schemeClr val="tx1"/>
                </a:solidFill>
              </a:rPr>
              <a:t>modify.rq</a:t>
            </a:r>
            <a:r>
              <a:rPr lang="en-US" sz="1200" i="1" dirty="0" smtClean="0">
                <a:solidFill>
                  <a:schemeClr val="tx1"/>
                </a:solidFill>
              </a:rPr>
              <a:t>”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8" name="Rectangular Callout 157"/>
          <p:cNvSpPr/>
          <p:nvPr/>
        </p:nvSpPr>
        <p:spPr>
          <a:xfrm>
            <a:off x="6781800" y="4953000"/>
            <a:ext cx="2209800" cy="1295400"/>
          </a:xfrm>
          <a:prstGeom prst="wedgeRectCallout">
            <a:avLst>
              <a:gd name="adj1" fmla="val 25939"/>
              <a:gd name="adj2" fmla="val -7104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In “Activating” state, NRM will re-setup data plane with modified parameters and send up a “</a:t>
            </a:r>
            <a:r>
              <a:rPr lang="en-US" sz="1200" i="1" dirty="0" err="1" smtClean="0">
                <a:solidFill>
                  <a:schemeClr val="tx1"/>
                </a:solidFill>
              </a:rPr>
              <a:t>activation_ok.nt</a:t>
            </a:r>
            <a:r>
              <a:rPr lang="en-US" sz="1200" i="1" dirty="0" smtClean="0">
                <a:solidFill>
                  <a:schemeClr val="tx1"/>
                </a:solidFill>
              </a:rPr>
              <a:t>” allowing the </a:t>
            </a:r>
            <a:r>
              <a:rPr lang="en-US" sz="1200" i="1" dirty="0" err="1" smtClean="0">
                <a:solidFill>
                  <a:schemeClr val="tx1"/>
                </a:solidFill>
              </a:rPr>
              <a:t>uRA/Aggr</a:t>
            </a:r>
            <a:r>
              <a:rPr lang="en-US" sz="1200" i="1" dirty="0" smtClean="0">
                <a:solidFill>
                  <a:schemeClr val="tx1"/>
                </a:solidFill>
              </a:rPr>
              <a:t> to transition from “Provisioned” to “Activated” (as outlined in the base </a:t>
            </a:r>
            <a:r>
              <a:rPr lang="en-US" sz="1200" i="1" dirty="0" err="1" smtClean="0">
                <a:solidFill>
                  <a:schemeClr val="tx1"/>
                </a:solidFill>
              </a:rPr>
              <a:t>SMs</a:t>
            </a:r>
            <a:r>
              <a:rPr lang="en-US" sz="1200" i="1" dirty="0" smtClean="0">
                <a:solidFill>
                  <a:schemeClr val="tx1"/>
                </a:solidFill>
              </a:rPr>
              <a:t>).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GF PowerPoint Template v1.4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5DAD41"/>
      </a:accent1>
      <a:accent2>
        <a:srgbClr val="176D89"/>
      </a:accent2>
      <a:accent3>
        <a:srgbClr val="FFFFFF"/>
      </a:accent3>
      <a:accent4>
        <a:srgbClr val="000000"/>
      </a:accent4>
      <a:accent5>
        <a:srgbClr val="B6D3B0"/>
      </a:accent5>
      <a:accent6>
        <a:srgbClr val="14627C"/>
      </a:accent6>
      <a:hlink>
        <a:srgbClr val="009999"/>
      </a:hlink>
      <a:folHlink>
        <a:srgbClr val="99CC00"/>
      </a:folHlink>
    </a:clrScheme>
    <a:fontScheme name="OGF PowerPoint Template v1.4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OGF PowerPoint Template v1.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39675</TotalTime>
  <Words>925</Words>
  <Application>Microsoft Macintosh PowerPoint</Application>
  <PresentationFormat>On-screen Show (4:3)</PresentationFormat>
  <Paragraphs>263</Paragraphs>
  <Slides>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OGF PowerPoint Template v1.4</vt:lpstr>
      <vt:lpstr>Office Theme</vt:lpstr>
      <vt:lpstr>OGF NSI CS State Machine Delft v4 with P2PC Modify</vt:lpstr>
      <vt:lpstr>Summary</vt:lpstr>
      <vt:lpstr>NSI State Machine – uRA/Aggregator -  (Delft v4)</vt:lpstr>
      <vt:lpstr>Slide 4</vt:lpstr>
      <vt:lpstr>NSI State Machine – uPA – (Delft v4)</vt:lpstr>
      <vt:lpstr>Slide 6</vt:lpstr>
    </vt:vector>
  </TitlesOfParts>
  <Company>OGF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/>
  <cp:lastModifiedBy>Chin Guok</cp:lastModifiedBy>
  <cp:revision>186</cp:revision>
  <cp:lastPrinted>2006-08-17T17:55:00Z</cp:lastPrinted>
  <dcterms:created xsi:type="dcterms:W3CDTF">2012-08-01T17:04:47Z</dcterms:created>
  <dcterms:modified xsi:type="dcterms:W3CDTF">2012-08-01T18:17:06Z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473280856</vt:i4>
  </property>
  <property fmtid="{D5CDD505-2E9C-101B-9397-08002B2CF9AE}" pid="3" name="_EmailSubject">
    <vt:lpwstr>[msc] TSC, TS&amp;R + next week's call</vt:lpwstr>
  </property>
  <property fmtid="{D5CDD505-2E9C-101B-9397-08002B2CF9AE}" pid="4" name="_AuthorEmail">
    <vt:lpwstr>scrumb@ogf.org</vt:lpwstr>
  </property>
  <property fmtid="{D5CDD505-2E9C-101B-9397-08002B2CF9AE}" pid="5" name="_AuthorEmailDisplayName">
    <vt:lpwstr>Steve Crumb</vt:lpwstr>
  </property>
</Properties>
</file>