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handoutMasterIdLst>
    <p:handoutMasterId r:id="rId12"/>
  </p:handoutMasterIdLst>
  <p:sldIdLst>
    <p:sldId id="315" r:id="rId2"/>
    <p:sldId id="314" r:id="rId3"/>
    <p:sldId id="317" r:id="rId4"/>
    <p:sldId id="310" r:id="rId5"/>
    <p:sldId id="316" r:id="rId6"/>
    <p:sldId id="318" r:id="rId7"/>
    <p:sldId id="319" r:id="rId8"/>
    <p:sldId id="311" r:id="rId9"/>
    <p:sldId id="312" r:id="rId1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8000"/>
    <a:srgbClr val="E1EFFF"/>
    <a:srgbClr val="FFEFEF"/>
    <a:srgbClr val="FFCCCC"/>
    <a:srgbClr val="CC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127" autoAdjust="0"/>
  </p:normalViewPr>
  <p:slideViewPr>
    <p:cSldViewPr snapToGrid="0">
      <p:cViewPr varScale="1">
        <p:scale>
          <a:sx n="171" d="100"/>
          <a:sy n="171" d="100"/>
        </p:scale>
        <p:origin x="-424"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handoutMaster" Target="handoutMasters/handout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2B93D73-0E77-214C-AAF0-FE3F7B9D2C6E}" type="datetimeFigureOut">
              <a:rPr lang="en-US" smtClean="0"/>
              <a:t>12-04-10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97BCE0E-D4A3-B24E-AEF1-8B064CF4C6A7}" type="slidenum">
              <a:rPr lang="en-US" smtClean="0"/>
              <a:t>‹#›</a:t>
            </a:fld>
            <a:endParaRPr lang="en-US"/>
          </a:p>
        </p:txBody>
      </p:sp>
    </p:spTree>
    <p:extLst>
      <p:ext uri="{BB962C8B-B14F-4D97-AF65-F5344CB8AC3E}">
        <p14:creationId xmlns:p14="http://schemas.microsoft.com/office/powerpoint/2010/main" val="18233401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50200D-2FFF-4D41-8AA6-9B62B3D20EE4}" type="datetimeFigureOut">
              <a:rPr kumimoji="1" lang="ja-JP" altLang="en-US" smtClean="0"/>
              <a:pPr/>
              <a:t>12-04-10</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417365-35BE-47F8-9C54-743409838583}" type="slidenum">
              <a:rPr kumimoji="1" lang="ja-JP" altLang="en-US" smtClean="0"/>
              <a:pPr/>
              <a:t>‹#›</a:t>
            </a:fld>
            <a:endParaRPr kumimoji="1" lang="ja-JP" altLang="en-US"/>
          </a:p>
        </p:txBody>
      </p:sp>
    </p:spTree>
    <p:extLst>
      <p:ext uri="{BB962C8B-B14F-4D97-AF65-F5344CB8AC3E}">
        <p14:creationId xmlns:p14="http://schemas.microsoft.com/office/powerpoint/2010/main" val="13962444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 1"/>
          <p:cNvSpPr>
            <a:spLocks noGrp="1" noRot="1" noChangeAspect="1" noTextEdit="1"/>
          </p:cNvSpPr>
          <p:nvPr>
            <p:ph type="sldImg"/>
          </p:nvPr>
        </p:nvSpPr>
        <p:spPr>
          <a:ln/>
        </p:spPr>
      </p:sp>
      <p:sp>
        <p:nvSpPr>
          <p:cNvPr id="16387" name="ノート プレースホルダ 2"/>
          <p:cNvSpPr>
            <a:spLocks noGrp="1"/>
          </p:cNvSpPr>
          <p:nvPr>
            <p:ph type="body" idx="1"/>
          </p:nvPr>
        </p:nvSpPr>
        <p:spPr>
          <a:noFill/>
          <a:ln/>
        </p:spPr>
        <p:txBody>
          <a:bodyPr/>
          <a:lstStyle/>
          <a:p>
            <a:endParaRPr kumimoji="1" lang="ja-JP" altLang="en-US" smtClean="0">
              <a:latin typeface="Arial" pitchFamily="34" charset="0"/>
              <a:ea typeface="ＭＳ Ｐゴシック" pitchFamily="50" charset="-128"/>
            </a:endParaRPr>
          </a:p>
        </p:txBody>
      </p:sp>
      <p:sp>
        <p:nvSpPr>
          <p:cNvPr id="16388" name="スライド番号プレースホルダ 3"/>
          <p:cNvSpPr>
            <a:spLocks noGrp="1"/>
          </p:cNvSpPr>
          <p:nvPr>
            <p:ph type="sldNum" sz="quarter" idx="5"/>
          </p:nvPr>
        </p:nvSpPr>
        <p:spPr>
          <a:noFill/>
        </p:spPr>
        <p:txBody>
          <a:bodyPr/>
          <a:lstStyle/>
          <a:p>
            <a:fld id="{A380AEB6-1484-4914-8EA0-191E9F958646}" type="slidenum">
              <a:rPr lang="ja-JP" altLang="en-US" smtClean="0">
                <a:solidFill>
                  <a:srgbClr val="000000"/>
                </a:solidFill>
                <a:latin typeface="Arial" pitchFamily="34" charset="0"/>
                <a:ea typeface="ＭＳ Ｐゴシック" pitchFamily="50" charset="-128"/>
              </a:rPr>
              <a:pPr/>
              <a:t>4</a:t>
            </a:fld>
            <a:endParaRPr lang="ja-JP" altLang="en-US" smtClean="0">
              <a:solidFill>
                <a:srgbClr val="000000"/>
              </a:solidFill>
              <a:latin typeface="Arial" pitchFamily="34" charset="0"/>
              <a:ea typeface="ＭＳ Ｐゴシック" pitchFamily="50"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 1"/>
          <p:cNvSpPr>
            <a:spLocks noGrp="1" noRot="1" noChangeAspect="1" noTextEdit="1"/>
          </p:cNvSpPr>
          <p:nvPr>
            <p:ph type="sldImg"/>
          </p:nvPr>
        </p:nvSpPr>
        <p:spPr>
          <a:ln/>
        </p:spPr>
      </p:sp>
      <p:sp>
        <p:nvSpPr>
          <p:cNvPr id="16387" name="ノート プレースホルダ 2"/>
          <p:cNvSpPr>
            <a:spLocks noGrp="1"/>
          </p:cNvSpPr>
          <p:nvPr>
            <p:ph type="body" idx="1"/>
          </p:nvPr>
        </p:nvSpPr>
        <p:spPr>
          <a:noFill/>
          <a:ln/>
        </p:spPr>
        <p:txBody>
          <a:bodyPr/>
          <a:lstStyle/>
          <a:p>
            <a:endParaRPr kumimoji="1" lang="ja-JP" altLang="en-US" smtClean="0">
              <a:latin typeface="Arial" pitchFamily="34" charset="0"/>
              <a:ea typeface="ＭＳ Ｐゴシック" pitchFamily="50" charset="-128"/>
            </a:endParaRPr>
          </a:p>
        </p:txBody>
      </p:sp>
      <p:sp>
        <p:nvSpPr>
          <p:cNvPr id="16388" name="スライド番号プレースホルダ 3"/>
          <p:cNvSpPr>
            <a:spLocks noGrp="1"/>
          </p:cNvSpPr>
          <p:nvPr>
            <p:ph type="sldNum" sz="quarter" idx="5"/>
          </p:nvPr>
        </p:nvSpPr>
        <p:spPr>
          <a:noFill/>
        </p:spPr>
        <p:txBody>
          <a:bodyPr/>
          <a:lstStyle/>
          <a:p>
            <a:fld id="{A380AEB6-1484-4914-8EA0-191E9F958646}" type="slidenum">
              <a:rPr lang="ja-JP" altLang="en-US" smtClean="0">
                <a:solidFill>
                  <a:srgbClr val="000000"/>
                </a:solidFill>
                <a:latin typeface="Arial" pitchFamily="34" charset="0"/>
                <a:ea typeface="ＭＳ Ｐゴシック" pitchFamily="50" charset="-128"/>
              </a:rPr>
              <a:pPr/>
              <a:t>8</a:t>
            </a:fld>
            <a:endParaRPr lang="ja-JP" altLang="en-US" smtClean="0">
              <a:solidFill>
                <a:srgbClr val="000000"/>
              </a:solidFill>
              <a:latin typeface="Arial" pitchFamily="34" charset="0"/>
              <a:ea typeface="ＭＳ Ｐゴシック" pitchFamily="50"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 1"/>
          <p:cNvSpPr>
            <a:spLocks noGrp="1" noRot="1" noChangeAspect="1" noTextEdit="1"/>
          </p:cNvSpPr>
          <p:nvPr>
            <p:ph type="sldImg"/>
          </p:nvPr>
        </p:nvSpPr>
        <p:spPr>
          <a:ln/>
        </p:spPr>
      </p:sp>
      <p:sp>
        <p:nvSpPr>
          <p:cNvPr id="16387" name="ノート プレースホルダ 2"/>
          <p:cNvSpPr>
            <a:spLocks noGrp="1"/>
          </p:cNvSpPr>
          <p:nvPr>
            <p:ph type="body" idx="1"/>
          </p:nvPr>
        </p:nvSpPr>
        <p:spPr>
          <a:noFill/>
          <a:ln/>
        </p:spPr>
        <p:txBody>
          <a:bodyPr/>
          <a:lstStyle/>
          <a:p>
            <a:endParaRPr kumimoji="1" lang="ja-JP" altLang="en-US" smtClean="0">
              <a:latin typeface="Arial" pitchFamily="34" charset="0"/>
              <a:ea typeface="ＭＳ Ｐゴシック" pitchFamily="50" charset="-128"/>
            </a:endParaRPr>
          </a:p>
        </p:txBody>
      </p:sp>
      <p:sp>
        <p:nvSpPr>
          <p:cNvPr id="16388" name="スライド番号プレースホルダ 3"/>
          <p:cNvSpPr>
            <a:spLocks noGrp="1"/>
          </p:cNvSpPr>
          <p:nvPr>
            <p:ph type="sldNum" sz="quarter" idx="5"/>
          </p:nvPr>
        </p:nvSpPr>
        <p:spPr>
          <a:noFill/>
        </p:spPr>
        <p:txBody>
          <a:bodyPr/>
          <a:lstStyle/>
          <a:p>
            <a:fld id="{A380AEB6-1484-4914-8EA0-191E9F958646}" type="slidenum">
              <a:rPr lang="ja-JP" altLang="en-US" smtClean="0">
                <a:solidFill>
                  <a:srgbClr val="000000"/>
                </a:solidFill>
                <a:latin typeface="Arial" pitchFamily="34" charset="0"/>
                <a:ea typeface="ＭＳ Ｐゴシック" pitchFamily="50" charset="-128"/>
              </a:rPr>
              <a:pPr/>
              <a:t>9</a:t>
            </a:fld>
            <a:endParaRPr lang="ja-JP" altLang="en-US" smtClean="0">
              <a:solidFill>
                <a:srgbClr val="000000"/>
              </a:solidFill>
              <a:latin typeface="Arial" pitchFamily="34" charset="0"/>
              <a:ea typeface="ＭＳ Ｐゴシック" pitchFamily="50"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Text Box 14"/>
          <p:cNvSpPr txBox="1">
            <a:spLocks noChangeArrowheads="1"/>
          </p:cNvSpPr>
          <p:nvPr/>
        </p:nvSpPr>
        <p:spPr bwMode="auto">
          <a:xfrm>
            <a:off x="990600" y="6477000"/>
            <a:ext cx="13716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algn="r" eaLnBrk="0" fontAlgn="base" hangingPunct="0">
              <a:spcBef>
                <a:spcPct val="0"/>
              </a:spcBef>
              <a:spcAft>
                <a:spcPct val="0"/>
              </a:spcAft>
              <a:defRPr sz="2400">
                <a:solidFill>
                  <a:schemeClr val="tx1"/>
                </a:solidFill>
                <a:latin typeface="Arial" charset="0"/>
                <a:ea typeface="ＭＳ Ｐゴシック" charset="0"/>
              </a:defRPr>
            </a:lvl6pPr>
            <a:lvl7pPr marL="2971800" indent="-228600" algn="r" eaLnBrk="0" fontAlgn="base" hangingPunct="0">
              <a:spcBef>
                <a:spcPct val="0"/>
              </a:spcBef>
              <a:spcAft>
                <a:spcPct val="0"/>
              </a:spcAft>
              <a:defRPr sz="2400">
                <a:solidFill>
                  <a:schemeClr val="tx1"/>
                </a:solidFill>
                <a:latin typeface="Arial" charset="0"/>
                <a:ea typeface="ＭＳ Ｐゴシック" charset="0"/>
              </a:defRPr>
            </a:lvl7pPr>
            <a:lvl8pPr marL="3429000" indent="-228600" algn="r" eaLnBrk="0" fontAlgn="base" hangingPunct="0">
              <a:spcBef>
                <a:spcPct val="0"/>
              </a:spcBef>
              <a:spcAft>
                <a:spcPct val="0"/>
              </a:spcAft>
              <a:defRPr sz="2400">
                <a:solidFill>
                  <a:schemeClr val="tx1"/>
                </a:solidFill>
                <a:latin typeface="Arial" charset="0"/>
                <a:ea typeface="ＭＳ Ｐゴシック" charset="0"/>
              </a:defRPr>
            </a:lvl8pPr>
            <a:lvl9pPr marL="3886200" indent="-228600" algn="r" eaLnBrk="0" fontAlgn="base" hangingPunct="0">
              <a:spcBef>
                <a:spcPct val="0"/>
              </a:spcBef>
              <a:spcAft>
                <a:spcPct val="0"/>
              </a:spcAft>
              <a:defRPr sz="2400">
                <a:solidFill>
                  <a:schemeClr val="tx1"/>
                </a:solidFill>
                <a:latin typeface="Arial" charset="0"/>
                <a:ea typeface="ＭＳ Ｐゴシック" charset="0"/>
              </a:defRPr>
            </a:lvl9pPr>
          </a:lstStyle>
          <a:p>
            <a:pPr algn="l">
              <a:spcBef>
                <a:spcPct val="50000"/>
              </a:spcBef>
              <a:defRPr/>
            </a:pPr>
            <a:r>
              <a:rPr lang="en-US" altLang="ja-JP" sz="600" smtClean="0"/>
              <a:t>© 2006 Open Grid Forum</a:t>
            </a:r>
          </a:p>
        </p:txBody>
      </p:sp>
      <p:sp>
        <p:nvSpPr>
          <p:cNvPr id="7180" name="Rectangle 12"/>
          <p:cNvSpPr>
            <a:spLocks noGrp="1" noChangeArrowheads="1"/>
          </p:cNvSpPr>
          <p:nvPr>
            <p:ph type="ctrTitle" sz="quarter" hasCustomPrompt="1"/>
          </p:nvPr>
        </p:nvSpPr>
        <p:spPr>
          <a:xfrm>
            <a:off x="1091914" y="2729244"/>
            <a:ext cx="7696200" cy="1143000"/>
          </a:xfrm>
        </p:spPr>
        <p:txBody>
          <a:bodyPr/>
          <a:lstStyle>
            <a:lvl1pPr algn="l">
              <a:defRPr b="1"/>
            </a:lvl1pPr>
          </a:lstStyle>
          <a:p>
            <a:r>
              <a:rPr lang="en-US" altLang="ja-JP" dirty="0" smtClean="0"/>
              <a:t>Main Title</a:t>
            </a:r>
            <a:endParaRPr lang="en-US" altLang="ja-JP" dirty="0"/>
          </a:p>
        </p:txBody>
      </p:sp>
      <p:sp>
        <p:nvSpPr>
          <p:cNvPr id="7181" name="Rectangle 13"/>
          <p:cNvSpPr>
            <a:spLocks noGrp="1" noChangeArrowheads="1"/>
          </p:cNvSpPr>
          <p:nvPr>
            <p:ph type="subTitle" sz="quarter" idx="1" hasCustomPrompt="1"/>
          </p:nvPr>
        </p:nvSpPr>
        <p:spPr>
          <a:xfrm>
            <a:off x="1161135" y="4411265"/>
            <a:ext cx="7620000" cy="533400"/>
          </a:xfrm>
          <a:solidFill>
            <a:srgbClr val="5DAD41"/>
          </a:solidFill>
        </p:spPr>
        <p:txBody>
          <a:bodyPr>
            <a:noAutofit/>
          </a:bodyPr>
          <a:lstStyle>
            <a:lvl1pPr marL="0" indent="0">
              <a:buFont typeface="Times" pitchFamily="18" charset="0"/>
              <a:buNone/>
              <a:defRPr sz="2400">
                <a:solidFill>
                  <a:schemeClr val="bg1"/>
                </a:solidFill>
              </a:defRPr>
            </a:lvl1pPr>
          </a:lstStyle>
          <a:p>
            <a:r>
              <a:rPr lang="en-US" altLang="ja-JP" dirty="0" smtClean="0"/>
              <a:t>Sub Title</a:t>
            </a:r>
            <a:endParaRPr lang="en-US" altLang="ja-JP" dirty="0"/>
          </a:p>
        </p:txBody>
      </p:sp>
      <p:sp>
        <p:nvSpPr>
          <p:cNvPr id="2" name="TextBox 1"/>
          <p:cNvSpPr txBox="1"/>
          <p:nvPr userDrawn="1"/>
        </p:nvSpPr>
        <p:spPr>
          <a:xfrm>
            <a:off x="1172331" y="5464071"/>
            <a:ext cx="2518638" cy="701731"/>
          </a:xfrm>
          <a:prstGeom prst="rect">
            <a:avLst/>
          </a:prstGeom>
          <a:noFill/>
        </p:spPr>
        <p:txBody>
          <a:bodyPr wrap="none" rtlCol="0">
            <a:spAutoFit/>
          </a:bodyPr>
          <a:lstStyle/>
          <a:p>
            <a:pPr algn="l" eaLnBrk="1" hangingPunct="1">
              <a:spcBef>
                <a:spcPct val="20000"/>
              </a:spcBef>
              <a:buClr>
                <a:schemeClr val="accent2"/>
              </a:buClr>
              <a:buFont typeface="Times" pitchFamily="18" charset="0"/>
              <a:buNone/>
              <a:defRPr/>
            </a:pPr>
            <a:r>
              <a:rPr lang="en-US" altLang="ja-JP" sz="1800" kern="0" dirty="0" smtClean="0">
                <a:latin typeface="+mn-lt"/>
                <a:ea typeface="+mn-ea"/>
                <a:cs typeface="+mn-cs"/>
              </a:rPr>
              <a:t>John MacAuley, </a:t>
            </a:r>
            <a:r>
              <a:rPr lang="en-US" altLang="ja-JP" sz="1800" kern="0" dirty="0" err="1" smtClean="0">
                <a:latin typeface="+mn-lt"/>
                <a:ea typeface="+mn-ea"/>
                <a:cs typeface="+mn-cs"/>
              </a:rPr>
              <a:t>SURFnet</a:t>
            </a:r>
            <a:endParaRPr lang="en-US" altLang="ja-JP" sz="1800" kern="0" dirty="0" smtClean="0">
              <a:latin typeface="+mn-lt"/>
              <a:ea typeface="+mn-ea"/>
              <a:cs typeface="+mn-cs"/>
            </a:endParaRPr>
          </a:p>
          <a:p>
            <a:pPr algn="l" eaLnBrk="1" hangingPunct="1">
              <a:spcBef>
                <a:spcPct val="20000"/>
              </a:spcBef>
              <a:buClr>
                <a:schemeClr val="accent2"/>
              </a:buClr>
              <a:buFont typeface="Times" pitchFamily="18" charset="0"/>
              <a:buNone/>
              <a:defRPr/>
            </a:pPr>
            <a:r>
              <a:rPr lang="en-US" altLang="ja-JP" sz="1800" kern="0" dirty="0" smtClean="0">
                <a:latin typeface="+mn-lt"/>
                <a:ea typeface="+mn-ea"/>
                <a:cs typeface="+mn-cs"/>
              </a:rPr>
              <a:t>11</a:t>
            </a:r>
            <a:r>
              <a:rPr lang="en-US" altLang="ja-JP" sz="1800" kern="0" baseline="30000" dirty="0" smtClean="0">
                <a:latin typeface="+mn-lt"/>
                <a:ea typeface="+mn-ea"/>
                <a:cs typeface="+mn-cs"/>
              </a:rPr>
              <a:t>th</a:t>
            </a:r>
            <a:r>
              <a:rPr lang="en-US" altLang="ja-JP" sz="1800" kern="0" dirty="0" smtClean="0">
                <a:latin typeface="+mn-lt"/>
                <a:ea typeface="+mn-ea"/>
                <a:cs typeface="+mn-cs"/>
              </a:rPr>
              <a:t> April 2012</a:t>
            </a:r>
            <a:endParaRPr lang="en-US" altLang="ja-JP" sz="1800" kern="0" dirty="0">
              <a:latin typeface="+mn-lt"/>
              <a:ea typeface="+mn-ea"/>
              <a:cs typeface="+mn-cs"/>
            </a:endParaRPr>
          </a:p>
        </p:txBody>
      </p:sp>
    </p:spTree>
    <p:extLst>
      <p:ext uri="{BB962C8B-B14F-4D97-AF65-F5344CB8AC3E}">
        <p14:creationId xmlns:p14="http://schemas.microsoft.com/office/powerpoint/2010/main" val="1391464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CA"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1BB79061-B7C3-5A45-BEEA-FA78D1EECFB9}" type="datetime1">
              <a:rPr kumimoji="1" lang="en-CA" altLang="ja-JP" smtClean="0"/>
              <a:t>12-04-10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5FAE55E-7086-4FEF-BAB3-C6A0E0FF39AC}" type="slidenum">
              <a:rPr kumimoji="1" lang="ja-JP" altLang="en-US" smtClean="0"/>
              <a:pPr/>
              <a:t>‹#›</a:t>
            </a:fld>
            <a:endParaRPr kumimoji="1" lang="ja-JP" altLang="en-US"/>
          </a:p>
        </p:txBody>
      </p:sp>
    </p:spTree>
    <p:extLst>
      <p:ext uri="{BB962C8B-B14F-4D97-AF65-F5344CB8AC3E}">
        <p14:creationId xmlns:p14="http://schemas.microsoft.com/office/powerpoint/2010/main" val="26038097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76127BD6-AF8B-F64D-B240-01E07BCD9D78}" type="datetime1">
              <a:rPr kumimoji="1" lang="en-CA" altLang="ja-JP" smtClean="0"/>
              <a:t>12-04-10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5FAE55E-7086-4FEF-BAB3-C6A0E0FF39AC}" type="slidenum">
              <a:rPr kumimoji="1" lang="ja-JP" altLang="en-US" smtClean="0"/>
              <a:pPr/>
              <a:t>‹#›</a:t>
            </a:fld>
            <a:endParaRPr kumimoji="1" lang="ja-JP" altLang="en-US"/>
          </a:p>
        </p:txBody>
      </p:sp>
    </p:spTree>
    <p:extLst>
      <p:ext uri="{BB962C8B-B14F-4D97-AF65-F5344CB8AC3E}">
        <p14:creationId xmlns:p14="http://schemas.microsoft.com/office/powerpoint/2010/main" val="1438963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CA"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B31D17F1-C529-6047-8E42-836BDD6A3496}" type="datetime1">
              <a:rPr kumimoji="1" lang="en-CA" altLang="ja-JP" smtClean="0"/>
              <a:t>12-04-10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5FAE55E-7086-4FEF-BAB3-C6A0E0FF39AC}" type="slidenum">
              <a:rPr kumimoji="1" lang="ja-JP" altLang="en-US" smtClean="0"/>
              <a:pPr/>
              <a:t>‹#›</a:t>
            </a:fld>
            <a:endParaRPr kumimoji="1" lang="ja-JP" altLang="en-US"/>
          </a:p>
        </p:txBody>
      </p:sp>
    </p:spTree>
    <p:extLst>
      <p:ext uri="{BB962C8B-B14F-4D97-AF65-F5344CB8AC3E}">
        <p14:creationId xmlns:p14="http://schemas.microsoft.com/office/powerpoint/2010/main" val="1535876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lang="en-US"/>
          </a:p>
        </p:txBody>
      </p:sp>
      <p:sp>
        <p:nvSpPr>
          <p:cNvPr id="4" name="Date Placeholder 3"/>
          <p:cNvSpPr>
            <a:spLocks noGrp="1"/>
          </p:cNvSpPr>
          <p:nvPr>
            <p:ph type="dt" sz="half" idx="10"/>
          </p:nvPr>
        </p:nvSpPr>
        <p:spPr/>
        <p:txBody>
          <a:bodyPr/>
          <a:lstStyle/>
          <a:p>
            <a:fld id="{485B1624-DB41-0941-9010-A028F29221B9}" type="datetime1">
              <a:rPr kumimoji="1" lang="en-CA" altLang="ja-JP" smtClean="0"/>
              <a:t>12-04-10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5FAE55E-7086-4FEF-BAB3-C6A0E0FF39AC}" type="slidenum">
              <a:rPr kumimoji="1" lang="ja-JP" altLang="en-US" smtClean="0"/>
              <a:pPr/>
              <a:t>‹#›</a:t>
            </a:fld>
            <a:endParaRPr kumimoji="1" lang="ja-JP" altLang="en-US"/>
          </a:p>
        </p:txBody>
      </p:sp>
    </p:spTree>
    <p:extLst>
      <p:ext uri="{BB962C8B-B14F-4D97-AF65-F5344CB8AC3E}">
        <p14:creationId xmlns:p14="http://schemas.microsoft.com/office/powerpoint/2010/main" val="636884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97347337-01EA-AA46-A725-C5C3D47EF828}" type="datetime1">
              <a:rPr kumimoji="1" lang="en-CA" altLang="ja-JP" smtClean="0"/>
              <a:t>12-04-10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5FAE55E-7086-4FEF-BAB3-C6A0E0FF39AC}" type="slidenum">
              <a:rPr kumimoji="1" lang="ja-JP" altLang="en-US" smtClean="0"/>
              <a:pPr/>
              <a:t>‹#›</a:t>
            </a:fld>
            <a:endParaRPr kumimoji="1" lang="ja-JP" altLang="en-US"/>
          </a:p>
        </p:txBody>
      </p:sp>
    </p:spTree>
    <p:extLst>
      <p:ext uri="{BB962C8B-B14F-4D97-AF65-F5344CB8AC3E}">
        <p14:creationId xmlns:p14="http://schemas.microsoft.com/office/powerpoint/2010/main" val="3603893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982559F8-CBFA-3D47-BC6F-D8505C905172}" type="datetime1">
              <a:rPr kumimoji="1" lang="en-CA" altLang="ja-JP" smtClean="0"/>
              <a:t>12-04-10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5FAE55E-7086-4FEF-BAB3-C6A0E0FF39AC}" type="slidenum">
              <a:rPr kumimoji="1" lang="ja-JP" altLang="en-US" smtClean="0"/>
              <a:pPr/>
              <a:t>‹#›</a:t>
            </a:fld>
            <a:endParaRPr kumimoji="1" lang="ja-JP" altLang="en-US"/>
          </a:p>
        </p:txBody>
      </p:sp>
    </p:spTree>
    <p:extLst>
      <p:ext uri="{BB962C8B-B14F-4D97-AF65-F5344CB8AC3E}">
        <p14:creationId xmlns:p14="http://schemas.microsoft.com/office/powerpoint/2010/main" val="2478164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Date Placeholder 4"/>
          <p:cNvSpPr>
            <a:spLocks noGrp="1"/>
          </p:cNvSpPr>
          <p:nvPr>
            <p:ph type="dt" sz="half" idx="10"/>
          </p:nvPr>
        </p:nvSpPr>
        <p:spPr/>
        <p:txBody>
          <a:bodyPr/>
          <a:lstStyle/>
          <a:p>
            <a:fld id="{2B6EC04C-47F7-824A-B29F-CB902C4C5BA5}" type="datetime1">
              <a:rPr kumimoji="1" lang="en-CA" altLang="ja-JP" smtClean="0"/>
              <a:t>12-04-10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5FAE55E-7086-4FEF-BAB3-C6A0E0FF39AC}" type="slidenum">
              <a:rPr kumimoji="1" lang="ja-JP" altLang="en-US" smtClean="0"/>
              <a:pPr/>
              <a:t>‹#›</a:t>
            </a:fld>
            <a:endParaRPr kumimoji="1" lang="ja-JP" altLang="en-US"/>
          </a:p>
        </p:txBody>
      </p:sp>
    </p:spTree>
    <p:extLst>
      <p:ext uri="{BB962C8B-B14F-4D97-AF65-F5344CB8AC3E}">
        <p14:creationId xmlns:p14="http://schemas.microsoft.com/office/powerpoint/2010/main" val="17843388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7" name="Date Placeholder 6"/>
          <p:cNvSpPr>
            <a:spLocks noGrp="1"/>
          </p:cNvSpPr>
          <p:nvPr>
            <p:ph type="dt" sz="half" idx="10"/>
          </p:nvPr>
        </p:nvSpPr>
        <p:spPr/>
        <p:txBody>
          <a:bodyPr/>
          <a:lstStyle/>
          <a:p>
            <a:fld id="{2AAAAA2E-B57D-9F40-B5F3-5992668682A3}" type="datetime1">
              <a:rPr kumimoji="1" lang="en-CA" altLang="ja-JP" smtClean="0"/>
              <a:t>12-04-10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5FAE55E-7086-4FEF-BAB3-C6A0E0FF39AC}" type="slidenum">
              <a:rPr kumimoji="1" lang="ja-JP" altLang="en-US" smtClean="0"/>
              <a:pPr/>
              <a:t>‹#›</a:t>
            </a:fld>
            <a:endParaRPr kumimoji="1" lang="ja-JP" altLang="en-US"/>
          </a:p>
        </p:txBody>
      </p:sp>
    </p:spTree>
    <p:extLst>
      <p:ext uri="{BB962C8B-B14F-4D97-AF65-F5344CB8AC3E}">
        <p14:creationId xmlns:p14="http://schemas.microsoft.com/office/powerpoint/2010/main" val="3767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Date Placeholder 2"/>
          <p:cNvSpPr>
            <a:spLocks noGrp="1"/>
          </p:cNvSpPr>
          <p:nvPr>
            <p:ph type="dt" sz="half" idx="10"/>
          </p:nvPr>
        </p:nvSpPr>
        <p:spPr/>
        <p:txBody>
          <a:bodyPr/>
          <a:lstStyle/>
          <a:p>
            <a:fld id="{FC70A88C-1998-B64F-9539-2E87016B6C3B}" type="datetime1">
              <a:rPr kumimoji="1" lang="en-CA" altLang="ja-JP" smtClean="0"/>
              <a:t>12-04-10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5FAE55E-7086-4FEF-BAB3-C6A0E0FF39AC}" type="slidenum">
              <a:rPr kumimoji="1" lang="ja-JP" altLang="en-US" smtClean="0"/>
              <a:pPr/>
              <a:t>‹#›</a:t>
            </a:fld>
            <a:endParaRPr kumimoji="1" lang="ja-JP" altLang="en-US"/>
          </a:p>
        </p:txBody>
      </p:sp>
    </p:spTree>
    <p:extLst>
      <p:ext uri="{BB962C8B-B14F-4D97-AF65-F5344CB8AC3E}">
        <p14:creationId xmlns:p14="http://schemas.microsoft.com/office/powerpoint/2010/main" val="4046089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96DC0F-F877-274E-AEC6-8B73F127CCA5}" type="datetime1">
              <a:rPr kumimoji="1" lang="en-CA" altLang="ja-JP" smtClean="0"/>
              <a:t>12-04-10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5FAE55E-7086-4FEF-BAB3-C6A0E0FF39AC}" type="slidenum">
              <a:rPr kumimoji="1" lang="ja-JP" altLang="en-US" smtClean="0"/>
              <a:pPr/>
              <a:t>‹#›</a:t>
            </a:fld>
            <a:endParaRPr kumimoji="1" lang="ja-JP" altLang="en-US"/>
          </a:p>
        </p:txBody>
      </p:sp>
    </p:spTree>
    <p:extLst>
      <p:ext uri="{BB962C8B-B14F-4D97-AF65-F5344CB8AC3E}">
        <p14:creationId xmlns:p14="http://schemas.microsoft.com/office/powerpoint/2010/main" val="1388493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CA"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10125A1A-451F-5442-BBBE-4A6B94DE856D}" type="datetime1">
              <a:rPr kumimoji="1" lang="en-CA" altLang="ja-JP" smtClean="0"/>
              <a:t>12-04-10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5FAE55E-7086-4FEF-BAB3-C6A0E0FF39AC}" type="slidenum">
              <a:rPr kumimoji="1" lang="ja-JP" altLang="en-US" smtClean="0"/>
              <a:pPr/>
              <a:t>‹#›</a:t>
            </a:fld>
            <a:endParaRPr kumimoji="1" lang="ja-JP" altLang="en-US"/>
          </a:p>
        </p:txBody>
      </p:sp>
    </p:spTree>
    <p:extLst>
      <p:ext uri="{BB962C8B-B14F-4D97-AF65-F5344CB8AC3E}">
        <p14:creationId xmlns:p14="http://schemas.microsoft.com/office/powerpoint/2010/main" val="352459897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CA"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87E4C4-A22D-1D4A-B26C-65CD22090B38}" type="datetime1">
              <a:rPr kumimoji="1" lang="en-CA" altLang="ja-JP" smtClean="0"/>
              <a:t>12-04-10</a:t>
            </a:fld>
            <a:endParaRPr kumimoji="1" lang="ja-JP"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FAE55E-7086-4FEF-BAB3-C6A0E0FF39AC}" type="slidenum">
              <a:rPr kumimoji="1" lang="ja-JP" altLang="en-US" smtClean="0"/>
              <a:pPr/>
              <a:t>‹#›</a:t>
            </a:fld>
            <a:endParaRPr kumimoji="1" lang="ja-JP" altLang="en-US"/>
          </a:p>
        </p:txBody>
      </p:sp>
    </p:spTree>
    <p:extLst>
      <p:ext uri="{BB962C8B-B14F-4D97-AF65-F5344CB8AC3E}">
        <p14:creationId xmlns:p14="http://schemas.microsoft.com/office/powerpoint/2010/main" val="970323813"/>
      </p:ext>
    </p:extLst>
  </p:cSld>
  <p:clrMap bg1="lt1" tx1="dk1" bg2="lt2" tx2="dk2" accent1="accent1" accent2="accent2" accent3="accent3" accent4="accent4" accent5="accent5" accent6="accent6" hlink="hlink" folHlink="folHlink"/>
  <p:sldLayoutIdLst>
    <p:sldLayoutId id="2147483684"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r>
              <a:rPr lang="en-US" altLang="ja-JP" dirty="0">
                <a:latin typeface="Arial" charset="0"/>
                <a:ea typeface="ＭＳ Ｐゴシック" charset="0"/>
              </a:rPr>
              <a:t>Network Services Interface</a:t>
            </a:r>
            <a:endParaRPr lang="en-US" dirty="0"/>
          </a:p>
        </p:txBody>
      </p:sp>
      <p:sp>
        <p:nvSpPr>
          <p:cNvPr id="3" name="Subtitle 2"/>
          <p:cNvSpPr>
            <a:spLocks noGrp="1"/>
          </p:cNvSpPr>
          <p:nvPr>
            <p:ph type="subTitle" sz="quarter" idx="1"/>
          </p:nvPr>
        </p:nvSpPr>
        <p:spPr/>
        <p:txBody>
          <a:bodyPr/>
          <a:lstStyle/>
          <a:p>
            <a:r>
              <a:rPr lang="en-US" altLang="ja-JP" dirty="0">
                <a:latin typeface="Arial" charset="0"/>
                <a:ea typeface="ＭＳ Ｐゴシック" charset="0"/>
              </a:rPr>
              <a:t>Modify operation proposal</a:t>
            </a:r>
            <a:endParaRPr lang="en-US" altLang="ja-JP" dirty="0">
              <a:latin typeface="Arial" charset="0"/>
              <a:ea typeface="ＭＳ Ｐゴシック" charset="0"/>
            </a:endParaRPr>
          </a:p>
        </p:txBody>
      </p:sp>
    </p:spTree>
    <p:extLst>
      <p:ext uri="{BB962C8B-B14F-4D97-AF65-F5344CB8AC3E}">
        <p14:creationId xmlns:p14="http://schemas.microsoft.com/office/powerpoint/2010/main" val="1377601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US" dirty="0">
                <a:latin typeface="Arial" charset="0"/>
                <a:ea typeface="ＭＳ Ｐゴシック" charset="0"/>
              </a:rPr>
              <a:t>What is the problem?</a:t>
            </a:r>
          </a:p>
        </p:txBody>
      </p:sp>
      <p:sp>
        <p:nvSpPr>
          <p:cNvPr id="19458" name="Content Placeholder 2"/>
          <p:cNvSpPr>
            <a:spLocks noGrp="1"/>
          </p:cNvSpPr>
          <p:nvPr>
            <p:ph idx="1"/>
          </p:nvPr>
        </p:nvSpPr>
        <p:spPr/>
        <p:txBody>
          <a:bodyPr>
            <a:normAutofit fontScale="70000" lnSpcReduction="20000"/>
          </a:bodyPr>
          <a:lstStyle/>
          <a:p>
            <a:pPr marL="0" indent="0">
              <a:buFont typeface="Times" charset="0"/>
              <a:buNone/>
            </a:pPr>
            <a:r>
              <a:rPr lang="en-US" dirty="0" smtClean="0">
                <a:latin typeface="Arial" charset="0"/>
                <a:ea typeface="ＭＳ Ｐゴシック" charset="0"/>
              </a:rPr>
              <a:t>NSI needs the ability to modify </a:t>
            </a:r>
            <a:r>
              <a:rPr lang="en-US" dirty="0" smtClean="0"/>
              <a:t>an </a:t>
            </a:r>
            <a:r>
              <a:rPr lang="en-US" dirty="0"/>
              <a:t>existing connection </a:t>
            </a:r>
            <a:r>
              <a:rPr lang="en-US" dirty="0" smtClean="0"/>
              <a:t>reservation.</a:t>
            </a:r>
          </a:p>
          <a:p>
            <a:pPr marL="0" indent="0">
              <a:buFont typeface="Times" charset="0"/>
              <a:buNone/>
            </a:pPr>
            <a:endParaRPr lang="en-US" dirty="0" smtClean="0"/>
          </a:p>
          <a:p>
            <a:pPr marL="0" indent="0">
              <a:buFont typeface="Times" charset="0"/>
              <a:buNone/>
            </a:pPr>
            <a:r>
              <a:rPr lang="en-US" dirty="0" smtClean="0">
                <a:latin typeface="Arial" charset="0"/>
                <a:ea typeface="ＭＳ Ｐゴシック" charset="0"/>
              </a:rPr>
              <a:t>Three key </a:t>
            </a:r>
            <a:r>
              <a:rPr lang="en-US" dirty="0">
                <a:latin typeface="Arial" charset="0"/>
                <a:ea typeface="ＭＳ Ｐゴシック" charset="0"/>
              </a:rPr>
              <a:t>features</a:t>
            </a:r>
            <a:r>
              <a:rPr lang="en-US" dirty="0" smtClean="0">
                <a:latin typeface="Arial" charset="0"/>
                <a:ea typeface="ＭＳ Ｐゴシック" charset="0"/>
              </a:rPr>
              <a:t>:</a:t>
            </a:r>
            <a:endParaRPr lang="en-US" dirty="0">
              <a:latin typeface="Arial" charset="0"/>
              <a:ea typeface="ＭＳ Ｐゴシック" charset="0"/>
            </a:endParaRPr>
          </a:p>
          <a:p>
            <a:pPr marL="400050" lvl="1" indent="0">
              <a:buFont typeface="Times" charset="0"/>
              <a:buNone/>
            </a:pPr>
            <a:r>
              <a:rPr lang="en-US" sz="2900" dirty="0">
                <a:latin typeface="Arial" charset="0"/>
                <a:ea typeface="ＭＳ Ｐゴシック" charset="0"/>
              </a:rPr>
              <a:t>1. Modification of schedule </a:t>
            </a:r>
            <a:r>
              <a:rPr lang="en-US" sz="2900" dirty="0" err="1">
                <a:latin typeface="Arial" charset="0"/>
                <a:ea typeface="ＭＳ Ｐゴシック" charset="0"/>
              </a:rPr>
              <a:t>endTime</a:t>
            </a:r>
            <a:r>
              <a:rPr lang="en-US" sz="2900" dirty="0">
                <a:latin typeface="Arial" charset="0"/>
                <a:ea typeface="ＭＳ Ｐゴシック" charset="0"/>
              </a:rPr>
              <a:t>.</a:t>
            </a:r>
          </a:p>
          <a:p>
            <a:pPr marL="400050" lvl="1" indent="0">
              <a:buFont typeface="Times" charset="0"/>
              <a:buNone/>
            </a:pPr>
            <a:r>
              <a:rPr lang="en-US" sz="2900" dirty="0">
                <a:latin typeface="Arial" charset="0"/>
                <a:ea typeface="ＭＳ Ｐゴシック" charset="0"/>
              </a:rPr>
              <a:t>2. Modification of reservation bandwidth</a:t>
            </a:r>
            <a:r>
              <a:rPr lang="en-US" sz="2900" dirty="0" smtClean="0">
                <a:latin typeface="Arial" charset="0"/>
                <a:ea typeface="ＭＳ Ｐゴシック" charset="0"/>
              </a:rPr>
              <a:t>.</a:t>
            </a:r>
          </a:p>
          <a:p>
            <a:pPr marL="400050" lvl="1" indent="0">
              <a:buFont typeface="Times" charset="0"/>
              <a:buNone/>
            </a:pPr>
            <a:r>
              <a:rPr lang="en-US" sz="2900" dirty="0" smtClean="0">
                <a:latin typeface="Arial" charset="0"/>
                <a:ea typeface="ＭＳ Ｐゴシック" charset="0"/>
              </a:rPr>
              <a:t>3. Hitless modification of provisioned service.</a:t>
            </a:r>
          </a:p>
          <a:p>
            <a:pPr marL="0" indent="0">
              <a:buFont typeface="Times" charset="0"/>
              <a:buNone/>
            </a:pPr>
            <a:endParaRPr lang="en-US" dirty="0">
              <a:latin typeface="Arial" charset="0"/>
              <a:ea typeface="ＭＳ Ｐゴシック" charset="0"/>
            </a:endParaRPr>
          </a:p>
          <a:p>
            <a:pPr marL="0" indent="0">
              <a:buFont typeface="Times" charset="0"/>
              <a:buNone/>
            </a:pPr>
            <a:r>
              <a:rPr lang="en-US" dirty="0" smtClean="0">
                <a:latin typeface="Arial" charset="0"/>
                <a:ea typeface="ＭＳ Ｐゴシック" charset="0"/>
              </a:rPr>
              <a:t>Notes:</a:t>
            </a:r>
          </a:p>
          <a:p>
            <a:pPr lvl="1"/>
            <a:r>
              <a:rPr lang="en-US" sz="2900" dirty="0" smtClean="0">
                <a:latin typeface="Arial" charset="0"/>
                <a:ea typeface="ＭＳ Ｐゴシック" charset="0"/>
              </a:rPr>
              <a:t>Modify request should succeed </a:t>
            </a:r>
            <a:r>
              <a:rPr lang="en-US" sz="2900" dirty="0">
                <a:latin typeface="Arial" charset="0"/>
                <a:ea typeface="ＭＳ Ｐゴシック" charset="0"/>
              </a:rPr>
              <a:t>if the existing reservation </a:t>
            </a:r>
            <a:r>
              <a:rPr lang="en-US" sz="2900" dirty="0" smtClean="0">
                <a:latin typeface="Arial" charset="0"/>
                <a:ea typeface="ＭＳ Ｐゴシック" charset="0"/>
              </a:rPr>
              <a:t>path can </a:t>
            </a:r>
            <a:r>
              <a:rPr lang="en-US" sz="2900" dirty="0">
                <a:latin typeface="Arial" charset="0"/>
                <a:ea typeface="ＭＳ Ｐゴシック" charset="0"/>
              </a:rPr>
              <a:t>support the request, and fail it </a:t>
            </a:r>
            <a:r>
              <a:rPr lang="en-US" sz="2900" dirty="0" smtClean="0">
                <a:latin typeface="Arial" charset="0"/>
                <a:ea typeface="ＭＳ Ｐゴシック" charset="0"/>
              </a:rPr>
              <a:t>otherwise.</a:t>
            </a:r>
          </a:p>
          <a:p>
            <a:pPr lvl="1"/>
            <a:r>
              <a:rPr lang="en-US" sz="2900" dirty="0" smtClean="0">
                <a:latin typeface="Arial" charset="0"/>
                <a:ea typeface="ＭＳ Ｐゴシック" charset="0"/>
              </a:rPr>
              <a:t>If </a:t>
            </a:r>
            <a:r>
              <a:rPr lang="en-US" sz="2900" dirty="0">
                <a:latin typeface="Arial" charset="0"/>
                <a:ea typeface="ＭＳ Ｐゴシック" charset="0"/>
              </a:rPr>
              <a:t>the existing path can be expanded to allow </a:t>
            </a:r>
            <a:r>
              <a:rPr lang="en-US" sz="2900" dirty="0" smtClean="0">
                <a:latin typeface="Arial" charset="0"/>
                <a:ea typeface="ＭＳ Ｐゴシック" charset="0"/>
              </a:rPr>
              <a:t>more bandwidth</a:t>
            </a:r>
            <a:r>
              <a:rPr lang="en-US" sz="2900" dirty="0">
                <a:latin typeface="Arial" charset="0"/>
                <a:ea typeface="ＭＳ Ｐゴシック" charset="0"/>
              </a:rPr>
              <a:t>, or the </a:t>
            </a:r>
            <a:r>
              <a:rPr lang="en-US" sz="2900" dirty="0" err="1">
                <a:latin typeface="Arial" charset="0"/>
                <a:ea typeface="ＭＳ Ｐゴシック" charset="0"/>
              </a:rPr>
              <a:t>endTime</a:t>
            </a:r>
            <a:r>
              <a:rPr lang="en-US" sz="2900" dirty="0">
                <a:latin typeface="Arial" charset="0"/>
                <a:ea typeface="ＭＳ Ｐゴシック" charset="0"/>
              </a:rPr>
              <a:t> can be modified without impacting </a:t>
            </a:r>
            <a:r>
              <a:rPr lang="en-US" sz="2900" dirty="0" smtClean="0">
                <a:latin typeface="Arial" charset="0"/>
                <a:ea typeface="ＭＳ Ｐゴシック" charset="0"/>
              </a:rPr>
              <a:t>any other </a:t>
            </a:r>
            <a:r>
              <a:rPr lang="en-US" sz="2900" dirty="0">
                <a:latin typeface="Arial" charset="0"/>
                <a:ea typeface="ＭＳ Ｐゴシック" charset="0"/>
              </a:rPr>
              <a:t>schedules, then we </a:t>
            </a:r>
            <a:r>
              <a:rPr lang="en-US" sz="2900" dirty="0" smtClean="0">
                <a:latin typeface="Arial" charset="0"/>
                <a:ea typeface="ＭＳ Ｐゴシック" charset="0"/>
              </a:rPr>
              <a:t>should allow </a:t>
            </a:r>
            <a:r>
              <a:rPr lang="en-US" sz="2900" dirty="0">
                <a:latin typeface="Arial" charset="0"/>
                <a:ea typeface="ＭＳ Ｐゴシック" charset="0"/>
              </a:rPr>
              <a:t>it.</a:t>
            </a:r>
          </a:p>
          <a:p>
            <a:pPr lvl="1"/>
            <a:r>
              <a:rPr lang="en-US" sz="2900" dirty="0" smtClean="0">
                <a:latin typeface="Arial" charset="0"/>
                <a:ea typeface="ＭＳ Ｐゴシック" charset="0"/>
              </a:rPr>
              <a:t>NOT requesting rerouting, bridge and switch, or any other advanced capabilities.</a:t>
            </a:r>
          </a:p>
        </p:txBody>
      </p:sp>
      <p:sp>
        <p:nvSpPr>
          <p:cNvPr id="2" name="Slide Number Placeholder 1"/>
          <p:cNvSpPr>
            <a:spLocks noGrp="1"/>
          </p:cNvSpPr>
          <p:nvPr>
            <p:ph type="sldNum" sz="quarter" idx="12"/>
          </p:nvPr>
        </p:nvSpPr>
        <p:spPr/>
        <p:txBody>
          <a:bodyPr/>
          <a:lstStyle/>
          <a:p>
            <a:fld id="{45FAE55E-7086-4FEF-BAB3-C6A0E0FF39AC}" type="slidenum">
              <a:rPr kumimoji="1" lang="ja-JP" altLang="en-US" smtClean="0"/>
              <a:pPr/>
              <a:t>2</a:t>
            </a:fld>
            <a:endParaRPr kumimoji="1" lang="ja-JP" altLang="en-US"/>
          </a:p>
        </p:txBody>
      </p:sp>
    </p:spTree>
    <p:extLst>
      <p:ext uri="{BB962C8B-B14F-4D97-AF65-F5344CB8AC3E}">
        <p14:creationId xmlns:p14="http://schemas.microsoft.com/office/powerpoint/2010/main" val="362855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 Cloud Bypass</a:t>
            </a:r>
            <a:endParaRPr lang="en-US" dirty="0"/>
          </a:p>
        </p:txBody>
      </p:sp>
      <p:sp>
        <p:nvSpPr>
          <p:cNvPr id="3" name="Content Placeholder 2"/>
          <p:cNvSpPr>
            <a:spLocks noGrp="1"/>
          </p:cNvSpPr>
          <p:nvPr>
            <p:ph idx="1"/>
          </p:nvPr>
        </p:nvSpPr>
        <p:spPr/>
        <p:txBody>
          <a:bodyPr>
            <a:noAutofit/>
          </a:bodyPr>
          <a:lstStyle/>
          <a:p>
            <a:pPr marL="0" indent="0">
              <a:buNone/>
            </a:pPr>
            <a:r>
              <a:rPr lang="en-US" sz="2000" dirty="0" smtClean="0"/>
              <a:t>SARA has implemented an automatic </a:t>
            </a:r>
            <a:r>
              <a:rPr lang="en-US" sz="2000" dirty="0"/>
              <a:t>cloud bypass </a:t>
            </a:r>
            <a:r>
              <a:rPr lang="en-US" sz="2000" dirty="0" smtClean="0"/>
              <a:t>solution</a:t>
            </a:r>
            <a:r>
              <a:rPr lang="en-US" sz="2000" dirty="0"/>
              <a:t> used to reroute huge data transfers between GRID sites</a:t>
            </a:r>
            <a:endParaRPr lang="en-US" sz="2000" dirty="0"/>
          </a:p>
          <a:p>
            <a:pPr marL="0" indent="0">
              <a:buNone/>
            </a:pPr>
            <a:endParaRPr lang="en-US" sz="1000" dirty="0" smtClean="0"/>
          </a:p>
          <a:p>
            <a:pPr marL="0" indent="0">
              <a:buNone/>
            </a:pPr>
            <a:r>
              <a:rPr lang="en-US" sz="2000" dirty="0" smtClean="0"/>
              <a:t>How it works</a:t>
            </a:r>
          </a:p>
          <a:p>
            <a:pPr lvl="1"/>
            <a:r>
              <a:rPr lang="en-US" sz="1800" dirty="0" smtClean="0"/>
              <a:t>Monitor uplink </a:t>
            </a:r>
            <a:r>
              <a:rPr lang="en-US" sz="1800" dirty="0"/>
              <a:t>of a </a:t>
            </a:r>
            <a:r>
              <a:rPr lang="en-US" sz="1800" dirty="0" smtClean="0"/>
              <a:t>switch looking </a:t>
            </a:r>
            <a:r>
              <a:rPr lang="en-US" sz="1800" dirty="0"/>
              <a:t>for certain traffic </a:t>
            </a:r>
            <a:r>
              <a:rPr lang="en-US" sz="1800" dirty="0" smtClean="0"/>
              <a:t>patterns</a:t>
            </a:r>
          </a:p>
          <a:p>
            <a:pPr lvl="1"/>
            <a:r>
              <a:rPr lang="en-US" sz="1800" dirty="0" smtClean="0"/>
              <a:t>When traffic match encountered setup </a:t>
            </a:r>
            <a:r>
              <a:rPr lang="en-US" sz="1800" dirty="0"/>
              <a:t>a dynamic </a:t>
            </a:r>
            <a:r>
              <a:rPr lang="en-US" sz="1800" dirty="0" err="1"/>
              <a:t>lightpath</a:t>
            </a:r>
            <a:r>
              <a:rPr lang="en-US" sz="1800" dirty="0"/>
              <a:t> </a:t>
            </a:r>
            <a:r>
              <a:rPr lang="en-US" sz="1800" dirty="0" smtClean="0"/>
              <a:t>between source and destination </a:t>
            </a:r>
            <a:r>
              <a:rPr lang="en-US" sz="1800" dirty="0"/>
              <a:t>belonging to that specific </a:t>
            </a:r>
            <a:r>
              <a:rPr lang="en-US" sz="1800" dirty="0" smtClean="0"/>
              <a:t>traffic pattern</a:t>
            </a:r>
          </a:p>
          <a:p>
            <a:pPr lvl="1"/>
            <a:r>
              <a:rPr lang="en-US" sz="1800" dirty="0"/>
              <a:t>R</a:t>
            </a:r>
            <a:r>
              <a:rPr lang="en-US" sz="1800" dirty="0" smtClean="0"/>
              <a:t>eroute matching traffic </a:t>
            </a:r>
            <a:r>
              <a:rPr lang="en-US" sz="1800" dirty="0"/>
              <a:t>over the dynamic </a:t>
            </a:r>
            <a:r>
              <a:rPr lang="en-US" sz="1800" dirty="0" smtClean="0"/>
              <a:t>path</a:t>
            </a:r>
          </a:p>
          <a:p>
            <a:pPr marL="57150" indent="0">
              <a:buNone/>
            </a:pPr>
            <a:endParaRPr lang="en-US" sz="1000" dirty="0" smtClean="0"/>
          </a:p>
          <a:p>
            <a:pPr marL="57150" indent="0">
              <a:buNone/>
            </a:pPr>
            <a:r>
              <a:rPr lang="en-US" sz="2000" dirty="0" smtClean="0"/>
              <a:t>Why modification?</a:t>
            </a:r>
            <a:endParaRPr lang="en-US" sz="2000" dirty="0"/>
          </a:p>
          <a:p>
            <a:pPr lvl="1"/>
            <a:r>
              <a:rPr lang="en-US" sz="1800" dirty="0" smtClean="0"/>
              <a:t>Do not </a:t>
            </a:r>
            <a:r>
              <a:rPr lang="en-US" sz="1800" dirty="0"/>
              <a:t>know how long the traffic will last, or if the traffic will </a:t>
            </a:r>
            <a:r>
              <a:rPr lang="en-US" sz="1800" dirty="0" smtClean="0"/>
              <a:t>increase </a:t>
            </a:r>
            <a:r>
              <a:rPr lang="en-US" sz="1800" dirty="0"/>
              <a:t>or decrease over </a:t>
            </a:r>
            <a:r>
              <a:rPr lang="en-US" sz="1800" dirty="0" smtClean="0"/>
              <a:t>time</a:t>
            </a:r>
          </a:p>
          <a:p>
            <a:pPr lvl="1"/>
            <a:r>
              <a:rPr lang="en-US" sz="1800" dirty="0" smtClean="0"/>
              <a:t>Do not </a:t>
            </a:r>
            <a:r>
              <a:rPr lang="en-US" sz="1800" dirty="0"/>
              <a:t>want to make a reservation </a:t>
            </a:r>
            <a:r>
              <a:rPr lang="en-US" sz="1800" dirty="0" smtClean="0"/>
              <a:t>for </a:t>
            </a:r>
            <a:r>
              <a:rPr lang="en-US" sz="1800" dirty="0"/>
              <a:t>a week </a:t>
            </a:r>
            <a:r>
              <a:rPr lang="en-US" sz="1800" dirty="0" smtClean="0"/>
              <a:t>at full </a:t>
            </a:r>
            <a:r>
              <a:rPr lang="en-US" sz="1800" dirty="0"/>
              <a:t>capacity of the </a:t>
            </a:r>
            <a:r>
              <a:rPr lang="en-US" sz="1800" dirty="0" smtClean="0"/>
              <a:t>port</a:t>
            </a:r>
          </a:p>
          <a:p>
            <a:pPr lvl="1"/>
            <a:r>
              <a:rPr lang="en-US" sz="1800" dirty="0" smtClean="0"/>
              <a:t>Make </a:t>
            </a:r>
            <a:r>
              <a:rPr lang="en-US" sz="1800" dirty="0"/>
              <a:t>a reservation </a:t>
            </a:r>
            <a:r>
              <a:rPr lang="en-US" sz="1800" dirty="0" smtClean="0"/>
              <a:t>for </a:t>
            </a:r>
            <a:r>
              <a:rPr lang="en-US" sz="1800" dirty="0"/>
              <a:t>an hour and check the traffic pattern again 5 minutes before </a:t>
            </a:r>
            <a:r>
              <a:rPr lang="en-US" sz="1800" dirty="0" smtClean="0"/>
              <a:t>end of reservation, changing capacity </a:t>
            </a:r>
            <a:r>
              <a:rPr lang="en-US" sz="1800" dirty="0"/>
              <a:t>or duration if </a:t>
            </a:r>
            <a:r>
              <a:rPr lang="en-US" sz="1800" dirty="0" smtClean="0"/>
              <a:t>needed</a:t>
            </a:r>
          </a:p>
        </p:txBody>
      </p:sp>
      <p:sp>
        <p:nvSpPr>
          <p:cNvPr id="4" name="Slide Number Placeholder 3"/>
          <p:cNvSpPr>
            <a:spLocks noGrp="1"/>
          </p:cNvSpPr>
          <p:nvPr>
            <p:ph type="sldNum" sz="quarter" idx="12"/>
          </p:nvPr>
        </p:nvSpPr>
        <p:spPr/>
        <p:txBody>
          <a:bodyPr/>
          <a:lstStyle/>
          <a:p>
            <a:fld id="{45FAE55E-7086-4FEF-BAB3-C6A0E0FF39AC}" type="slidenum">
              <a:rPr kumimoji="1" lang="ja-JP" altLang="en-US" smtClean="0"/>
              <a:pPr/>
              <a:t>3</a:t>
            </a:fld>
            <a:endParaRPr kumimoji="1" lang="ja-JP" altLang="en-US" dirty="0"/>
          </a:p>
        </p:txBody>
      </p:sp>
    </p:spTree>
    <p:extLst>
      <p:ext uri="{BB962C8B-B14F-4D97-AF65-F5344CB8AC3E}">
        <p14:creationId xmlns:p14="http://schemas.microsoft.com/office/powerpoint/2010/main" val="2784037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円/楕円 8"/>
          <p:cNvSpPr/>
          <p:nvPr/>
        </p:nvSpPr>
        <p:spPr>
          <a:xfrm>
            <a:off x="3824527" y="3886667"/>
            <a:ext cx="720000" cy="72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rPr>
              <a:t>Allocating</a:t>
            </a:r>
            <a:endParaRPr kumimoji="1" lang="ja-JP" altLang="en-US" sz="1000" dirty="0">
              <a:solidFill>
                <a:prstClr val="white"/>
              </a:solidFill>
            </a:endParaRPr>
          </a:p>
        </p:txBody>
      </p:sp>
      <p:sp>
        <p:nvSpPr>
          <p:cNvPr id="17" name="円/楕円 16"/>
          <p:cNvSpPr/>
          <p:nvPr/>
        </p:nvSpPr>
        <p:spPr>
          <a:xfrm>
            <a:off x="6342941" y="3863362"/>
            <a:ext cx="808873" cy="768841"/>
          </a:xfrm>
          <a:prstGeom prst="ellipse">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rPr>
              <a:t>Committed</a:t>
            </a:r>
            <a:endParaRPr kumimoji="1" lang="ja-JP" altLang="en-US" sz="1000" dirty="0">
              <a:solidFill>
                <a:prstClr val="white"/>
              </a:solidFill>
            </a:endParaRPr>
          </a:p>
        </p:txBody>
      </p:sp>
      <p:cxnSp>
        <p:nvCxnSpPr>
          <p:cNvPr id="21" name="直線矢印コネクタ 20"/>
          <p:cNvCxnSpPr>
            <a:stCxn id="9" idx="6"/>
            <a:endCxn id="17" idx="2"/>
          </p:cNvCxnSpPr>
          <p:nvPr/>
        </p:nvCxnSpPr>
        <p:spPr>
          <a:xfrm>
            <a:off x="4544527" y="4246667"/>
            <a:ext cx="1798414" cy="1116"/>
          </a:xfrm>
          <a:prstGeom prst="straightConnector1">
            <a:avLst/>
          </a:prstGeom>
          <a:ln w="19050">
            <a:solidFill>
              <a:srgbClr val="008000"/>
            </a:solidFill>
            <a:tailEnd type="arrow"/>
          </a:ln>
        </p:spPr>
        <p:style>
          <a:lnRef idx="1">
            <a:schemeClr val="accent1"/>
          </a:lnRef>
          <a:fillRef idx="0">
            <a:schemeClr val="accent1"/>
          </a:fillRef>
          <a:effectRef idx="0">
            <a:schemeClr val="accent1"/>
          </a:effectRef>
          <a:fontRef idx="minor">
            <a:schemeClr val="tx1"/>
          </a:fontRef>
        </p:style>
      </p:cxnSp>
      <p:cxnSp>
        <p:nvCxnSpPr>
          <p:cNvPr id="47" name="曲線コネクタ 46"/>
          <p:cNvCxnSpPr>
            <a:stCxn id="9" idx="2"/>
            <a:endCxn id="114" idx="2"/>
          </p:cNvCxnSpPr>
          <p:nvPr/>
        </p:nvCxnSpPr>
        <p:spPr>
          <a:xfrm rot="10800000">
            <a:off x="3777207" y="2380011"/>
            <a:ext cx="47321" cy="1866656"/>
          </a:xfrm>
          <a:prstGeom prst="curvedConnector3">
            <a:avLst>
              <a:gd name="adj1" fmla="val 2874419"/>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9" name="直線矢印コネクタ 88"/>
          <p:cNvCxnSpPr>
            <a:stCxn id="114" idx="4"/>
            <a:endCxn id="9" idx="0"/>
          </p:cNvCxnSpPr>
          <p:nvPr/>
        </p:nvCxnSpPr>
        <p:spPr>
          <a:xfrm>
            <a:off x="4181643" y="2764431"/>
            <a:ext cx="2884" cy="1122236"/>
          </a:xfrm>
          <a:prstGeom prst="straightConnector1">
            <a:avLst/>
          </a:prstGeom>
          <a:ln w="19050">
            <a:solidFill>
              <a:srgbClr val="008000"/>
            </a:solidFill>
            <a:tailEnd type="arrow"/>
          </a:ln>
        </p:spPr>
        <p:style>
          <a:lnRef idx="1">
            <a:schemeClr val="accent1"/>
          </a:lnRef>
          <a:fillRef idx="0">
            <a:schemeClr val="accent1"/>
          </a:fillRef>
          <a:effectRef idx="0">
            <a:schemeClr val="accent1"/>
          </a:effectRef>
          <a:fontRef idx="minor">
            <a:schemeClr val="tx1"/>
          </a:fontRef>
        </p:style>
      </p:cxnSp>
      <p:sp>
        <p:nvSpPr>
          <p:cNvPr id="14360" name="Title 14359"/>
          <p:cNvSpPr>
            <a:spLocks noGrp="1"/>
          </p:cNvSpPr>
          <p:nvPr>
            <p:ph type="title"/>
          </p:nvPr>
        </p:nvSpPr>
        <p:spPr/>
        <p:txBody>
          <a:bodyPr>
            <a:noAutofit/>
          </a:bodyPr>
          <a:lstStyle/>
          <a:p>
            <a:r>
              <a:rPr lang="en-US" sz="3200" dirty="0" smtClean="0"/>
              <a:t>Modify State Machine – Fire and Pray</a:t>
            </a:r>
            <a:endParaRPr lang="en-US" sz="3200" dirty="0"/>
          </a:p>
        </p:txBody>
      </p:sp>
      <p:graphicFrame>
        <p:nvGraphicFramePr>
          <p:cNvPr id="144" name="表 143"/>
          <p:cNvGraphicFramePr>
            <a:graphicFrameLocks noGrp="1"/>
          </p:cNvGraphicFramePr>
          <p:nvPr>
            <p:extLst>
              <p:ext uri="{D42A27DB-BD31-4B8C-83A1-F6EECF244321}">
                <p14:modId xmlns:p14="http://schemas.microsoft.com/office/powerpoint/2010/main" val="3951920942"/>
              </p:ext>
            </p:extLst>
          </p:nvPr>
        </p:nvGraphicFramePr>
        <p:xfrm>
          <a:off x="3638010" y="2971314"/>
          <a:ext cx="1078517" cy="642110"/>
        </p:xfrm>
        <a:graphic>
          <a:graphicData uri="http://schemas.openxmlformats.org/drawingml/2006/table">
            <a:tbl>
              <a:tblPr firstRow="1" bandRow="1">
                <a:tableStyleId>{5940675A-B579-460E-94D1-54222C63F5DA}</a:tableStyleId>
              </a:tblPr>
              <a:tblGrid>
                <a:gridCol w="1078517"/>
              </a:tblGrid>
              <a:tr h="95804">
                <a:tc>
                  <a:txBody>
                    <a:bodyPr/>
                    <a:lstStyle/>
                    <a:p>
                      <a:endParaRPr kumimoji="1" lang="ja-JP" altLang="en-US" sz="10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7756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000" dirty="0" smtClean="0">
                          <a:solidFill>
                            <a:srgbClr val="FF0000"/>
                          </a:solidFill>
                          <a:latin typeface="Courier New" pitchFamily="49" charset="0"/>
                          <a:cs typeface="Courier New" pitchFamily="49" charset="0"/>
                        </a:rPr>
                        <a:t>&gt;</a:t>
                      </a:r>
                      <a:r>
                        <a:rPr kumimoji="1" lang="en-US" altLang="ja-JP" sz="1000" dirty="0" err="1" smtClean="0">
                          <a:solidFill>
                            <a:srgbClr val="FF0000"/>
                          </a:solidFill>
                          <a:latin typeface="Courier New" pitchFamily="49" charset="0"/>
                          <a:cs typeface="Courier New" pitchFamily="49" charset="0"/>
                        </a:rPr>
                        <a:t>modify.rq</a:t>
                      </a:r>
                      <a:endParaRPr kumimoji="1" lang="ja-JP" altLang="en-US" sz="10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5974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000" dirty="0" smtClean="0">
                          <a:solidFill>
                            <a:srgbClr val="0000FF"/>
                          </a:solidFill>
                          <a:latin typeface="Courier New" pitchFamily="49" charset="0"/>
                          <a:cs typeface="Courier New" pitchFamily="49" charset="0"/>
                        </a:rPr>
                        <a:t>&gt;</a:t>
                      </a:r>
                      <a:r>
                        <a:rPr kumimoji="1" lang="en-US" altLang="ja-JP" sz="1000" dirty="0" err="1" smtClean="0">
                          <a:solidFill>
                            <a:srgbClr val="0000FF"/>
                          </a:solidFill>
                          <a:latin typeface="Courier New" pitchFamily="49" charset="0"/>
                          <a:cs typeface="Courier New" pitchFamily="49" charset="0"/>
                        </a:rPr>
                        <a:t>modify.rq</a:t>
                      </a:r>
                      <a:endParaRPr kumimoji="1" lang="ja-JP" altLang="en-US" sz="10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12605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1000" i="1" dirty="0" smtClean="0">
                          <a:solidFill>
                            <a:schemeClr val="tx1"/>
                          </a:solidFill>
                          <a:latin typeface="Courier New" pitchFamily="49" charset="0"/>
                          <a:cs typeface="Courier New" pitchFamily="49" charset="0"/>
                        </a:rPr>
                        <a:t>(allocate)</a:t>
                      </a:r>
                      <a:endParaRPr kumimoji="1" lang="ja-JP" altLang="en-US" sz="10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145" name="表 144"/>
          <p:cNvGraphicFramePr>
            <a:graphicFrameLocks noGrp="1"/>
          </p:cNvGraphicFramePr>
          <p:nvPr>
            <p:extLst>
              <p:ext uri="{D42A27DB-BD31-4B8C-83A1-F6EECF244321}">
                <p14:modId xmlns:p14="http://schemas.microsoft.com/office/powerpoint/2010/main" val="3967810202"/>
              </p:ext>
            </p:extLst>
          </p:nvPr>
        </p:nvGraphicFramePr>
        <p:xfrm>
          <a:off x="4750081" y="3886649"/>
          <a:ext cx="1296143" cy="667273"/>
        </p:xfrm>
        <a:graphic>
          <a:graphicData uri="http://schemas.openxmlformats.org/drawingml/2006/table">
            <a:tbl>
              <a:tblPr firstRow="1" bandRow="1">
                <a:tableStyleId>{5940675A-B579-460E-94D1-54222C63F5DA}</a:tableStyleId>
              </a:tblPr>
              <a:tblGrid>
                <a:gridCol w="1296143"/>
              </a:tblGrid>
              <a:tr h="17756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1000" i="1" dirty="0" smtClean="0">
                          <a:solidFill>
                            <a:schemeClr val="tx1"/>
                          </a:solidFill>
                          <a:latin typeface="Courier New" pitchFamily="49" charset="0"/>
                          <a:cs typeface="Courier New" pitchFamily="49" charset="0"/>
                        </a:rPr>
                        <a:t>(</a:t>
                      </a:r>
                      <a:r>
                        <a:rPr lang="en-US" altLang="ja-JP" sz="1000" i="1" dirty="0" err="1" smtClean="0">
                          <a:solidFill>
                            <a:schemeClr val="tx1"/>
                          </a:solidFill>
                          <a:latin typeface="Courier New" pitchFamily="49" charset="0"/>
                          <a:cs typeface="Courier New" pitchFamily="49" charset="0"/>
                        </a:rPr>
                        <a:t>allocate_cf</a:t>
                      </a:r>
                      <a:r>
                        <a:rPr lang="en-US" altLang="ja-JP" sz="1000" i="1" dirty="0" smtClean="0">
                          <a:solidFill>
                            <a:schemeClr val="tx1"/>
                          </a:solidFill>
                          <a:latin typeface="Courier New" pitchFamily="49" charset="0"/>
                          <a:cs typeface="Courier New" pitchFamily="49" charset="0"/>
                        </a:rPr>
                        <a:t>)</a:t>
                      </a:r>
                      <a:endParaRPr lang="ja-JP" altLang="en-US" sz="1000" i="1" dirty="0" smtClean="0">
                        <a:solidFill>
                          <a:schemeClr val="tx1"/>
                        </a:solidFill>
                        <a:latin typeface="Courier New" pitchFamily="49" charset="0"/>
                        <a:cs typeface="Courier New" pitchFamily="49" charset="0"/>
                      </a:endParaRPr>
                    </a:p>
                  </a:txBody>
                  <a:tcPr marL="36000" marR="36000" marT="0" marB="0">
                    <a:lnL w="57150" cap="flat" cmpd="sng" algn="ctr">
                      <a:solidFill>
                        <a:srgbClr val="00B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77563">
                <a:tc>
                  <a:txBody>
                    <a:bodyPr/>
                    <a:lstStyle/>
                    <a:p>
                      <a:pPr algn="l" eaLnBrk="1" fontAlgn="auto" hangingPunct="1">
                        <a:spcBef>
                          <a:spcPts val="0"/>
                        </a:spcBef>
                        <a:spcAft>
                          <a:spcPts val="0"/>
                        </a:spcAft>
                        <a:defRPr/>
                      </a:pPr>
                      <a:r>
                        <a:rPr kumimoji="1" lang="en-US" altLang="ja-JP" sz="1000" dirty="0" smtClean="0">
                          <a:solidFill>
                            <a:srgbClr val="FF0000"/>
                          </a:solidFill>
                          <a:latin typeface="Courier New" pitchFamily="49" charset="0"/>
                          <a:cs typeface="Courier New" pitchFamily="49" charset="0"/>
                        </a:rPr>
                        <a:t>&lt;</a:t>
                      </a:r>
                      <a:r>
                        <a:rPr kumimoji="1" lang="en-US" altLang="ja-JP" sz="1000" dirty="0" err="1" smtClean="0">
                          <a:solidFill>
                            <a:srgbClr val="FF0000"/>
                          </a:solidFill>
                          <a:latin typeface="Courier New" pitchFamily="49" charset="0"/>
                          <a:cs typeface="Courier New" pitchFamily="49" charset="0"/>
                        </a:rPr>
                        <a:t>modify.cf</a:t>
                      </a:r>
                      <a:endParaRPr kumimoji="1" lang="ja-JP" altLang="en-US" sz="1000" dirty="0">
                        <a:solidFill>
                          <a:srgbClr val="FF0000"/>
                        </a:solidFill>
                        <a:latin typeface="Courier New" pitchFamily="49" charset="0"/>
                        <a:cs typeface="Courier New" pitchFamily="49" charset="0"/>
                      </a:endParaRPr>
                    </a:p>
                  </a:txBody>
                  <a:tcPr marL="36000" marR="36000" marT="0" marB="0">
                    <a:lnL w="57150" cap="flat" cmpd="sng" algn="ctr">
                      <a:solidFill>
                        <a:srgbClr val="00B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59747">
                <a:tc>
                  <a:txBody>
                    <a:bodyPr/>
                    <a:lstStyle/>
                    <a:p>
                      <a:pPr algn="l" eaLnBrk="1" fontAlgn="auto" hangingPunct="1">
                        <a:spcBef>
                          <a:spcPts val="0"/>
                        </a:spcBef>
                        <a:spcAft>
                          <a:spcPts val="0"/>
                        </a:spcAft>
                        <a:defRPr/>
                      </a:pPr>
                      <a:r>
                        <a:rPr kumimoji="1" lang="en-US" altLang="ja-JP" sz="1000" dirty="0" smtClean="0">
                          <a:solidFill>
                            <a:srgbClr val="0000FF"/>
                          </a:solidFill>
                          <a:latin typeface="Courier New" pitchFamily="49" charset="0"/>
                          <a:cs typeface="Courier New" pitchFamily="49" charset="0"/>
                        </a:rPr>
                        <a:t>&lt;</a:t>
                      </a:r>
                      <a:r>
                        <a:rPr kumimoji="1" lang="en-US" altLang="ja-JP" sz="1000" dirty="0" err="1" smtClean="0">
                          <a:solidFill>
                            <a:srgbClr val="0000FF"/>
                          </a:solidFill>
                          <a:latin typeface="Courier New" pitchFamily="49" charset="0"/>
                          <a:cs typeface="Courier New" pitchFamily="49" charset="0"/>
                        </a:rPr>
                        <a:t>modify.cf</a:t>
                      </a:r>
                      <a:endParaRPr kumimoji="1" lang="ja-JP" altLang="en-US" sz="1000" dirty="0">
                        <a:solidFill>
                          <a:srgbClr val="0000FF"/>
                        </a:solidFill>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126059">
                <a:tc>
                  <a:txBody>
                    <a:bodyPr/>
                    <a:lstStyle/>
                    <a:p>
                      <a:endParaRPr kumimoji="1" lang="ja-JP" altLang="en-US" sz="10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sp>
        <p:nvSpPr>
          <p:cNvPr id="72" name="Rectangle 71"/>
          <p:cNvSpPr/>
          <p:nvPr/>
        </p:nvSpPr>
        <p:spPr>
          <a:xfrm>
            <a:off x="7301086" y="3991871"/>
            <a:ext cx="936104" cy="504056"/>
          </a:xfrm>
          <a:prstGeom prst="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Reservation A’</a:t>
            </a:r>
            <a:endParaRPr lang="en-US" sz="1000" dirty="0"/>
          </a:p>
        </p:txBody>
      </p:sp>
      <p:sp>
        <p:nvSpPr>
          <p:cNvPr id="114" name="円/楕円 16"/>
          <p:cNvSpPr/>
          <p:nvPr/>
        </p:nvSpPr>
        <p:spPr>
          <a:xfrm>
            <a:off x="3777206" y="1995590"/>
            <a:ext cx="808873" cy="768841"/>
          </a:xfrm>
          <a:prstGeom prst="ellipse">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rPr>
              <a:t>Initial</a:t>
            </a:r>
            <a:endParaRPr kumimoji="1" lang="ja-JP" altLang="en-US" sz="1000" dirty="0">
              <a:solidFill>
                <a:prstClr val="white"/>
              </a:solidFill>
            </a:endParaRPr>
          </a:p>
        </p:txBody>
      </p:sp>
      <p:sp>
        <p:nvSpPr>
          <p:cNvPr id="115" name="Rectangle 114"/>
          <p:cNvSpPr/>
          <p:nvPr/>
        </p:nvSpPr>
        <p:spPr>
          <a:xfrm>
            <a:off x="3719902" y="1372411"/>
            <a:ext cx="936104" cy="504056"/>
          </a:xfrm>
          <a:prstGeom prst="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Reservation A</a:t>
            </a:r>
            <a:endParaRPr lang="en-US" sz="1000" dirty="0"/>
          </a:p>
        </p:txBody>
      </p:sp>
      <p:graphicFrame>
        <p:nvGraphicFramePr>
          <p:cNvPr id="155" name="表 154"/>
          <p:cNvGraphicFramePr>
            <a:graphicFrameLocks noGrp="1"/>
          </p:cNvGraphicFramePr>
          <p:nvPr>
            <p:extLst>
              <p:ext uri="{D42A27DB-BD31-4B8C-83A1-F6EECF244321}">
                <p14:modId xmlns:p14="http://schemas.microsoft.com/office/powerpoint/2010/main" val="2249595035"/>
              </p:ext>
            </p:extLst>
          </p:nvPr>
        </p:nvGraphicFramePr>
        <p:xfrm>
          <a:off x="1831791" y="2960775"/>
          <a:ext cx="1428491" cy="642110"/>
        </p:xfrm>
        <a:graphic>
          <a:graphicData uri="http://schemas.openxmlformats.org/drawingml/2006/table">
            <a:tbl>
              <a:tblPr firstRow="1" bandRow="1">
                <a:tableStyleId>{5940675A-B579-460E-94D1-54222C63F5DA}</a:tableStyleId>
              </a:tblPr>
              <a:tblGrid>
                <a:gridCol w="1428491"/>
              </a:tblGrid>
              <a:tr h="11083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000" i="1" dirty="0" smtClean="0">
                          <a:solidFill>
                            <a:schemeClr val="tx1"/>
                          </a:solidFill>
                          <a:latin typeface="Courier New" pitchFamily="49" charset="0"/>
                          <a:cs typeface="Courier New" pitchFamily="49" charset="0"/>
                        </a:rPr>
                        <a:t>(</a:t>
                      </a:r>
                      <a:r>
                        <a:rPr kumimoji="1" lang="en-US" altLang="ja-JP" sz="1000" i="1" dirty="0" err="1" smtClean="0">
                          <a:solidFill>
                            <a:schemeClr val="tx1"/>
                          </a:solidFill>
                          <a:latin typeface="Courier New" pitchFamily="49" charset="0"/>
                          <a:cs typeface="Courier New" pitchFamily="49" charset="0"/>
                        </a:rPr>
                        <a:t>allocate_fl</a:t>
                      </a:r>
                      <a:r>
                        <a:rPr kumimoji="1" lang="en-US" altLang="ja-JP" sz="1000" i="1" dirty="0" smtClean="0">
                          <a:solidFill>
                            <a:schemeClr val="tx1"/>
                          </a:solidFill>
                          <a:latin typeface="Courier New" pitchFamily="49" charset="0"/>
                          <a:cs typeface="Courier New" pitchFamily="49" charset="0"/>
                        </a:rPr>
                        <a:t>)</a:t>
                      </a:r>
                      <a:endParaRPr kumimoji="1" lang="ja-JP" altLang="en-US" sz="1000" i="1" dirty="0" smtClean="0">
                        <a:solidFill>
                          <a:schemeClr val="tx1"/>
                        </a:solidFill>
                        <a:latin typeface="Courier New" pitchFamily="49" charset="0"/>
                        <a:cs typeface="Courier New" pitchFamily="49" charset="0"/>
                      </a:endParaRPr>
                    </a:p>
                  </a:txBody>
                  <a:tcPr marL="36000" marR="36000" marT="0" marB="0">
                    <a:lnL w="57150" cap="flat" cmpd="sng" algn="ctr">
                      <a:solidFill>
                        <a:srgbClr val="FFC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77563">
                <a:tc>
                  <a:txBody>
                    <a:bodyPr/>
                    <a:lstStyle/>
                    <a:p>
                      <a:pPr algn="l" eaLnBrk="1" fontAlgn="auto" hangingPunct="1">
                        <a:spcBef>
                          <a:spcPts val="0"/>
                        </a:spcBef>
                        <a:spcAft>
                          <a:spcPts val="0"/>
                        </a:spcAft>
                        <a:defRPr/>
                      </a:pPr>
                      <a:r>
                        <a:rPr kumimoji="1" lang="en-US" altLang="ja-JP" sz="1000" dirty="0" smtClean="0">
                          <a:solidFill>
                            <a:srgbClr val="FF0000"/>
                          </a:solidFill>
                          <a:latin typeface="Courier New" pitchFamily="49" charset="0"/>
                          <a:cs typeface="Courier New" pitchFamily="49" charset="0"/>
                        </a:rPr>
                        <a:t>&lt;</a:t>
                      </a:r>
                      <a:r>
                        <a:rPr kumimoji="1" lang="en-US" altLang="ja-JP" sz="1000" dirty="0" err="1" smtClean="0">
                          <a:solidFill>
                            <a:srgbClr val="FF0000"/>
                          </a:solidFill>
                          <a:latin typeface="Courier New" pitchFamily="49" charset="0"/>
                          <a:cs typeface="Courier New" pitchFamily="49" charset="0"/>
                        </a:rPr>
                        <a:t>modify.fl</a:t>
                      </a:r>
                      <a:endParaRPr kumimoji="1" lang="ja-JP" altLang="en-US" sz="1000" dirty="0">
                        <a:solidFill>
                          <a:srgbClr val="FF0000"/>
                        </a:solidFill>
                        <a:latin typeface="Courier New" pitchFamily="49" charset="0"/>
                        <a:cs typeface="Courier New" pitchFamily="49" charset="0"/>
                      </a:endParaRPr>
                    </a:p>
                  </a:txBody>
                  <a:tcPr marL="36000" marR="36000" marT="0" marB="0">
                    <a:lnL w="57150" cap="flat" cmpd="sng" algn="ctr">
                      <a:solidFill>
                        <a:srgbClr val="FFC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59747">
                <a:tc>
                  <a:txBody>
                    <a:bodyPr/>
                    <a:lstStyle/>
                    <a:p>
                      <a:pPr algn="l" eaLnBrk="1" fontAlgn="auto" hangingPunct="1">
                        <a:spcBef>
                          <a:spcPts val="0"/>
                        </a:spcBef>
                        <a:spcAft>
                          <a:spcPts val="0"/>
                        </a:spcAft>
                        <a:defRPr/>
                      </a:pPr>
                      <a:r>
                        <a:rPr kumimoji="1" lang="en-US" altLang="ja-JP" sz="1000" dirty="0" smtClean="0">
                          <a:solidFill>
                            <a:srgbClr val="0000FF"/>
                          </a:solidFill>
                          <a:latin typeface="Courier New" pitchFamily="49" charset="0"/>
                          <a:cs typeface="Courier New" pitchFamily="49" charset="0"/>
                        </a:rPr>
                        <a:t>&lt;</a:t>
                      </a:r>
                      <a:r>
                        <a:rPr kumimoji="1" lang="en-US" altLang="ja-JP" sz="1000" dirty="0" err="1" smtClean="0">
                          <a:solidFill>
                            <a:srgbClr val="0000FF"/>
                          </a:solidFill>
                          <a:latin typeface="Courier New" pitchFamily="49" charset="0"/>
                          <a:cs typeface="Courier New" pitchFamily="49" charset="0"/>
                        </a:rPr>
                        <a:t>modify.fl</a:t>
                      </a:r>
                      <a:endParaRPr kumimoji="1" lang="ja-JP" altLang="en-US" sz="1000" dirty="0">
                        <a:solidFill>
                          <a:srgbClr val="0000FF"/>
                        </a:solidFill>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126059">
                <a:tc>
                  <a:txBody>
                    <a:bodyPr/>
                    <a:lstStyle/>
                    <a:p>
                      <a:r>
                        <a:rPr kumimoji="1" lang="en-US" altLang="ja-JP" sz="1000" i="1" dirty="0" smtClean="0">
                          <a:latin typeface="Courier New" pitchFamily="49" charset="0"/>
                          <a:cs typeface="Courier New" pitchFamily="49" charset="0"/>
                        </a:rPr>
                        <a:t>(</a:t>
                      </a:r>
                      <a:r>
                        <a:rPr lang="en-US" altLang="ja-JP" sz="1000" i="1" dirty="0" smtClean="0">
                          <a:solidFill>
                            <a:schemeClr val="tx1"/>
                          </a:solidFill>
                          <a:latin typeface="Courier New" pitchFamily="49" charset="0"/>
                          <a:cs typeface="Courier New" pitchFamily="49" charset="0"/>
                        </a:rPr>
                        <a:t>pooched</a:t>
                      </a:r>
                      <a:r>
                        <a:rPr kumimoji="1" lang="en-US" altLang="ja-JP" sz="1000" i="1" dirty="0" smtClean="0">
                          <a:latin typeface="Courier New" pitchFamily="49" charset="0"/>
                          <a:cs typeface="Courier New" pitchFamily="49" charset="0"/>
                        </a:rPr>
                        <a:t>)</a:t>
                      </a:r>
                      <a:endParaRPr kumimoji="1" lang="ja-JP" altLang="en-US" sz="1000" i="1"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sp>
        <p:nvSpPr>
          <p:cNvPr id="14349" name="TextBox 14348"/>
          <p:cNvSpPr txBox="1"/>
          <p:nvPr/>
        </p:nvSpPr>
        <p:spPr>
          <a:xfrm>
            <a:off x="490795" y="3960577"/>
            <a:ext cx="8151390" cy="2708434"/>
          </a:xfrm>
          <a:prstGeom prst="rect">
            <a:avLst/>
          </a:prstGeom>
          <a:noFill/>
        </p:spPr>
        <p:txBody>
          <a:bodyPr wrap="square" rtlCol="0">
            <a:spAutoFit/>
          </a:bodyPr>
          <a:lstStyle/>
          <a:p>
            <a:r>
              <a:rPr lang="en-US" b="1" u="sng" dirty="0" smtClean="0"/>
              <a:t>Operations</a:t>
            </a:r>
          </a:p>
          <a:p>
            <a:r>
              <a:rPr lang="en-US" dirty="0"/>
              <a:t>m</a:t>
            </a:r>
            <a:r>
              <a:rPr lang="en-US" dirty="0" smtClean="0"/>
              <a:t>odify</a:t>
            </a:r>
          </a:p>
          <a:p>
            <a:endParaRPr lang="en-US" sz="800" dirty="0"/>
          </a:p>
          <a:p>
            <a:r>
              <a:rPr lang="en-US" b="1" u="sng" dirty="0" smtClean="0"/>
              <a:t>Issues</a:t>
            </a:r>
          </a:p>
          <a:p>
            <a:r>
              <a:rPr lang="en-US" dirty="0" smtClean="0"/>
              <a:t>In a tree model a child NSA may fail </a:t>
            </a:r>
            <a:r>
              <a:rPr lang="en-US" dirty="0"/>
              <a:t>to </a:t>
            </a:r>
            <a:r>
              <a:rPr lang="en-US" dirty="0" smtClean="0"/>
              <a:t>perform the </a:t>
            </a:r>
            <a:r>
              <a:rPr lang="en-US" dirty="0"/>
              <a:t>modify, </a:t>
            </a:r>
            <a:r>
              <a:rPr lang="en-US" dirty="0" smtClean="0"/>
              <a:t>however, all other children NSA may have committed the change.  We now have a reservation within the network that is in an inconsistent state.  Backing out the change would be extremely complex, as the requesting NSA would need to remember the original reservation parameters and re-issue them down the tree with another modify to try and restore consistency.</a:t>
            </a:r>
          </a:p>
        </p:txBody>
      </p:sp>
      <p:sp>
        <p:nvSpPr>
          <p:cNvPr id="14355" name="Slide Number Placeholder 14354"/>
          <p:cNvSpPr>
            <a:spLocks noGrp="1"/>
          </p:cNvSpPr>
          <p:nvPr>
            <p:ph type="sldNum" sz="quarter" idx="12"/>
          </p:nvPr>
        </p:nvSpPr>
        <p:spPr/>
        <p:txBody>
          <a:bodyPr/>
          <a:lstStyle/>
          <a:p>
            <a:fld id="{45FAE55E-7086-4FEF-BAB3-C6A0E0FF39AC}" type="slidenum">
              <a:rPr kumimoji="1" lang="ja-JP" altLang="en-US" smtClean="0"/>
              <a:pPr/>
              <a:t>4</a:t>
            </a:fld>
            <a:endParaRPr kumimoji="1" lang="ja-JP" altLang="en-US" dirty="0"/>
          </a:p>
        </p:txBody>
      </p:sp>
    </p:spTree>
    <p:extLst>
      <p:ext uri="{BB962C8B-B14F-4D97-AF65-F5344CB8AC3E}">
        <p14:creationId xmlns:p14="http://schemas.microsoft.com/office/powerpoint/2010/main" val="31117073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do we fix this consistency issue?</a:t>
            </a:r>
            <a:endParaRPr lang="en-US" dirty="0"/>
          </a:p>
        </p:txBody>
      </p:sp>
      <p:sp>
        <p:nvSpPr>
          <p:cNvPr id="3" name="Content Placeholder 2"/>
          <p:cNvSpPr>
            <a:spLocks noGrp="1"/>
          </p:cNvSpPr>
          <p:nvPr>
            <p:ph idx="1"/>
          </p:nvPr>
        </p:nvSpPr>
        <p:spPr/>
        <p:txBody>
          <a:bodyPr>
            <a:noAutofit/>
          </a:bodyPr>
          <a:lstStyle/>
          <a:p>
            <a:r>
              <a:rPr lang="en-US" sz="2000" dirty="0"/>
              <a:t>I</a:t>
            </a:r>
            <a:r>
              <a:rPr lang="en-US" sz="2000" dirty="0" smtClean="0"/>
              <a:t>n our </a:t>
            </a:r>
            <a:r>
              <a:rPr lang="en-US" sz="2000" dirty="0"/>
              <a:t>distributed environment we will need to make </a:t>
            </a:r>
            <a:r>
              <a:rPr lang="en-US" sz="2000" dirty="0" smtClean="0"/>
              <a:t>modify a two-phase commit operation</a:t>
            </a:r>
          </a:p>
          <a:p>
            <a:r>
              <a:rPr lang="en-US" sz="2000" dirty="0" smtClean="0"/>
              <a:t>In </a:t>
            </a:r>
            <a:r>
              <a:rPr lang="en-US" sz="2000" dirty="0"/>
              <a:t>the first </a:t>
            </a:r>
            <a:r>
              <a:rPr lang="en-US" sz="2000" dirty="0" smtClean="0"/>
              <a:t>phase…</a:t>
            </a:r>
          </a:p>
          <a:p>
            <a:pPr lvl="1"/>
            <a:r>
              <a:rPr lang="en-US" sz="1800" dirty="0" smtClean="0"/>
              <a:t>A </a:t>
            </a:r>
            <a:r>
              <a:rPr lang="en-US" sz="1800" b="1" i="1" dirty="0" err="1" smtClean="0">
                <a:solidFill>
                  <a:srgbClr val="5DAD41"/>
                </a:solidFill>
              </a:rPr>
              <a:t>modifyRequest</a:t>
            </a:r>
            <a:r>
              <a:rPr lang="en-US" sz="1800" dirty="0" smtClean="0">
                <a:solidFill>
                  <a:srgbClr val="5DAD41"/>
                </a:solidFill>
              </a:rPr>
              <a:t> </a:t>
            </a:r>
            <a:r>
              <a:rPr lang="en-US" sz="1800" dirty="0" smtClean="0"/>
              <a:t>is </a:t>
            </a:r>
            <a:r>
              <a:rPr lang="en-US" sz="1800" dirty="0"/>
              <a:t>issued </a:t>
            </a:r>
            <a:r>
              <a:rPr lang="en-US" sz="1800" dirty="0" smtClean="0"/>
              <a:t>down the tree to </a:t>
            </a:r>
            <a:r>
              <a:rPr lang="en-US" sz="1800" dirty="0"/>
              <a:t>check the feasibility of the desired reservation modification, and to reserve any additional network resources associated with the </a:t>
            </a:r>
            <a:r>
              <a:rPr lang="en-US" sz="1800" dirty="0" smtClean="0"/>
              <a:t>request</a:t>
            </a:r>
          </a:p>
          <a:p>
            <a:pPr lvl="1"/>
            <a:r>
              <a:rPr lang="en-US" sz="1800" dirty="0" smtClean="0"/>
              <a:t>A </a:t>
            </a:r>
            <a:r>
              <a:rPr lang="en-US" sz="1800" b="1" i="1" dirty="0" err="1">
                <a:solidFill>
                  <a:srgbClr val="5DAD41"/>
                </a:solidFill>
              </a:rPr>
              <a:t>modifyConfirm</a:t>
            </a:r>
            <a:r>
              <a:rPr lang="en-US" sz="1800" dirty="0">
                <a:solidFill>
                  <a:srgbClr val="5DAD41"/>
                </a:solidFill>
              </a:rPr>
              <a:t> </a:t>
            </a:r>
            <a:r>
              <a:rPr lang="en-US" sz="1800" dirty="0"/>
              <a:t>message will be sent back to the requester if the requested modification is possible, and as an acknowledgment to successfully securing any additional network </a:t>
            </a:r>
            <a:r>
              <a:rPr lang="en-US" sz="1800" dirty="0" smtClean="0"/>
              <a:t>resources</a:t>
            </a:r>
          </a:p>
          <a:p>
            <a:pPr lvl="1"/>
            <a:r>
              <a:rPr lang="en-US" sz="1800" dirty="0" smtClean="0"/>
              <a:t>A </a:t>
            </a:r>
            <a:r>
              <a:rPr lang="en-US" sz="1800" b="1" i="1" dirty="0" err="1">
                <a:solidFill>
                  <a:srgbClr val="5DAD41"/>
                </a:solidFill>
              </a:rPr>
              <a:t>modifyFailed</a:t>
            </a:r>
            <a:r>
              <a:rPr lang="en-US" sz="1800" dirty="0">
                <a:solidFill>
                  <a:srgbClr val="5DAD41"/>
                </a:solidFill>
              </a:rPr>
              <a:t> </a:t>
            </a:r>
            <a:r>
              <a:rPr lang="en-US" sz="1800" dirty="0"/>
              <a:t>message will be sent back to the requester if the requested modification is not </a:t>
            </a:r>
            <a:r>
              <a:rPr lang="en-US" sz="1800" dirty="0" smtClean="0"/>
              <a:t>possible</a:t>
            </a:r>
          </a:p>
          <a:p>
            <a:pPr lvl="1"/>
            <a:r>
              <a:rPr lang="en-US" sz="1800" dirty="0" smtClean="0"/>
              <a:t>At successful completion of the first phase the original reservation is still preserved, however, pre-allocation of any additional resources associated with the modify has been completed for all participating NSA</a:t>
            </a:r>
          </a:p>
          <a:p>
            <a:pPr lvl="1"/>
            <a:r>
              <a:rPr lang="en-US" sz="1800" dirty="0" smtClean="0"/>
              <a:t>If the first phase ends in failure then the original reservation is preserved</a:t>
            </a:r>
          </a:p>
        </p:txBody>
      </p:sp>
      <p:sp>
        <p:nvSpPr>
          <p:cNvPr id="4" name="Slide Number Placeholder 3"/>
          <p:cNvSpPr>
            <a:spLocks noGrp="1"/>
          </p:cNvSpPr>
          <p:nvPr>
            <p:ph type="sldNum" sz="quarter" idx="12"/>
          </p:nvPr>
        </p:nvSpPr>
        <p:spPr/>
        <p:txBody>
          <a:bodyPr/>
          <a:lstStyle/>
          <a:p>
            <a:fld id="{45FAE55E-7086-4FEF-BAB3-C6A0E0FF39AC}" type="slidenum">
              <a:rPr kumimoji="1" lang="ja-JP" altLang="en-US" smtClean="0"/>
              <a:pPr/>
              <a:t>5</a:t>
            </a:fld>
            <a:endParaRPr kumimoji="1" lang="ja-JP" altLang="en-US"/>
          </a:p>
        </p:txBody>
      </p:sp>
    </p:spTree>
    <p:extLst>
      <p:ext uri="{BB962C8B-B14F-4D97-AF65-F5344CB8AC3E}">
        <p14:creationId xmlns:p14="http://schemas.microsoft.com/office/powerpoint/2010/main" val="4662049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Phase Two</a:t>
            </a:r>
            <a:endParaRPr lang="en-US" dirty="0"/>
          </a:p>
        </p:txBody>
      </p:sp>
      <p:sp>
        <p:nvSpPr>
          <p:cNvPr id="3" name="Content Placeholder 2"/>
          <p:cNvSpPr>
            <a:spLocks noGrp="1"/>
          </p:cNvSpPr>
          <p:nvPr>
            <p:ph idx="1"/>
          </p:nvPr>
        </p:nvSpPr>
        <p:spPr/>
        <p:txBody>
          <a:bodyPr>
            <a:normAutofit fontScale="77500" lnSpcReduction="20000"/>
          </a:bodyPr>
          <a:lstStyle/>
          <a:p>
            <a:r>
              <a:rPr lang="en-US" dirty="0"/>
              <a:t>In the </a:t>
            </a:r>
            <a:r>
              <a:rPr lang="en-US" dirty="0" smtClean="0"/>
              <a:t>second phase</a:t>
            </a:r>
            <a:r>
              <a:rPr lang="en-US" dirty="0"/>
              <a:t>…</a:t>
            </a:r>
          </a:p>
          <a:p>
            <a:pPr lvl="1"/>
            <a:r>
              <a:rPr lang="en-US" dirty="0"/>
              <a:t>A </a:t>
            </a:r>
            <a:r>
              <a:rPr lang="en-US" b="1" i="1" dirty="0" err="1" smtClean="0">
                <a:solidFill>
                  <a:srgbClr val="5DAD41"/>
                </a:solidFill>
              </a:rPr>
              <a:t>modifyCommitRequest</a:t>
            </a:r>
            <a:r>
              <a:rPr lang="en-US" dirty="0" smtClean="0">
                <a:solidFill>
                  <a:srgbClr val="5DAD41"/>
                </a:solidFill>
              </a:rPr>
              <a:t> </a:t>
            </a:r>
            <a:r>
              <a:rPr lang="en-US" dirty="0"/>
              <a:t>is issued down the tree to </a:t>
            </a:r>
            <a:r>
              <a:rPr lang="en-US" dirty="0" smtClean="0"/>
              <a:t>commit the reservation modification</a:t>
            </a:r>
            <a:endParaRPr lang="en-US" dirty="0"/>
          </a:p>
          <a:p>
            <a:pPr lvl="1"/>
            <a:r>
              <a:rPr lang="en-US" dirty="0"/>
              <a:t>A </a:t>
            </a:r>
            <a:r>
              <a:rPr lang="en-US" b="1" i="1" dirty="0" err="1" smtClean="0">
                <a:solidFill>
                  <a:srgbClr val="5DAD41"/>
                </a:solidFill>
              </a:rPr>
              <a:t>modifyCommitConfirm</a:t>
            </a:r>
            <a:r>
              <a:rPr lang="en-US" dirty="0" smtClean="0">
                <a:solidFill>
                  <a:srgbClr val="5DAD41"/>
                </a:solidFill>
              </a:rPr>
              <a:t> </a:t>
            </a:r>
            <a:r>
              <a:rPr lang="en-US" dirty="0"/>
              <a:t>message will be sent back to the requester if the requested </a:t>
            </a:r>
            <a:r>
              <a:rPr lang="en-US" dirty="0" smtClean="0"/>
              <a:t>modification commit </a:t>
            </a:r>
            <a:r>
              <a:rPr lang="en-US" dirty="0"/>
              <a:t>is </a:t>
            </a:r>
            <a:r>
              <a:rPr lang="en-US" dirty="0" smtClean="0"/>
              <a:t>successful, </a:t>
            </a:r>
            <a:r>
              <a:rPr lang="en-US" dirty="0"/>
              <a:t>and </a:t>
            </a:r>
            <a:r>
              <a:rPr lang="en-US" dirty="0" smtClean="0"/>
              <a:t>the modified schedule is in effect</a:t>
            </a:r>
            <a:endParaRPr lang="en-US" dirty="0"/>
          </a:p>
          <a:p>
            <a:pPr lvl="1"/>
            <a:r>
              <a:rPr lang="en-US" dirty="0"/>
              <a:t>A </a:t>
            </a:r>
            <a:r>
              <a:rPr lang="en-US" b="1" i="1" dirty="0" err="1" smtClean="0">
                <a:solidFill>
                  <a:srgbClr val="5DAD41"/>
                </a:solidFill>
              </a:rPr>
              <a:t>modifyCommitFailed</a:t>
            </a:r>
            <a:r>
              <a:rPr lang="en-US" dirty="0" smtClean="0">
                <a:solidFill>
                  <a:srgbClr val="5DAD41"/>
                </a:solidFill>
              </a:rPr>
              <a:t> </a:t>
            </a:r>
            <a:r>
              <a:rPr lang="en-US" dirty="0"/>
              <a:t>message will be sent back to the requester if the </a:t>
            </a:r>
            <a:r>
              <a:rPr lang="en-US" dirty="0" smtClean="0"/>
              <a:t>modification commit is </a:t>
            </a:r>
            <a:r>
              <a:rPr lang="en-US" dirty="0"/>
              <a:t>not </a:t>
            </a:r>
            <a:r>
              <a:rPr lang="en-US" dirty="0" smtClean="0"/>
              <a:t>possible (would not be due to lack of resources)</a:t>
            </a:r>
            <a:endParaRPr lang="en-US" dirty="0"/>
          </a:p>
          <a:p>
            <a:pPr lvl="1"/>
            <a:r>
              <a:rPr lang="en-US" dirty="0"/>
              <a:t>At successful completion of the </a:t>
            </a:r>
            <a:r>
              <a:rPr lang="en-US" dirty="0" smtClean="0"/>
              <a:t>second phase </a:t>
            </a:r>
            <a:r>
              <a:rPr lang="en-US" dirty="0"/>
              <a:t>the original reservation </a:t>
            </a:r>
            <a:r>
              <a:rPr lang="en-US" dirty="0" smtClean="0"/>
              <a:t>has been replaced with the modified version</a:t>
            </a:r>
          </a:p>
          <a:p>
            <a:pPr lvl="1"/>
            <a:r>
              <a:rPr lang="en-US" dirty="0" smtClean="0"/>
              <a:t>If the second phase ends in failure then a critical error has occurred and the reservation is in an indeterminate state within the networ</a:t>
            </a:r>
            <a:r>
              <a:rPr lang="en-US" dirty="0"/>
              <a:t>k</a:t>
            </a:r>
            <a:endParaRPr lang="en-US" dirty="0" smtClean="0"/>
          </a:p>
          <a:p>
            <a:pPr lvl="1"/>
            <a:endParaRPr lang="en-US" dirty="0" smtClean="0"/>
          </a:p>
        </p:txBody>
      </p:sp>
      <p:sp>
        <p:nvSpPr>
          <p:cNvPr id="4" name="Slide Number Placeholder 3"/>
          <p:cNvSpPr>
            <a:spLocks noGrp="1"/>
          </p:cNvSpPr>
          <p:nvPr>
            <p:ph type="sldNum" sz="quarter" idx="12"/>
          </p:nvPr>
        </p:nvSpPr>
        <p:spPr/>
        <p:txBody>
          <a:bodyPr/>
          <a:lstStyle/>
          <a:p>
            <a:fld id="{45FAE55E-7086-4FEF-BAB3-C6A0E0FF39AC}" type="slidenum">
              <a:rPr kumimoji="1" lang="ja-JP" altLang="en-US" smtClean="0"/>
              <a:pPr/>
              <a:t>6</a:t>
            </a:fld>
            <a:endParaRPr kumimoji="1" lang="ja-JP" altLang="en-US"/>
          </a:p>
        </p:txBody>
      </p:sp>
    </p:spTree>
    <p:extLst>
      <p:ext uri="{BB962C8B-B14F-4D97-AF65-F5344CB8AC3E}">
        <p14:creationId xmlns:p14="http://schemas.microsoft.com/office/powerpoint/2010/main" val="1184411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Commit Timeout</a:t>
            </a:r>
            <a:endParaRPr lang="en-US" dirty="0"/>
          </a:p>
        </p:txBody>
      </p:sp>
      <p:sp>
        <p:nvSpPr>
          <p:cNvPr id="3" name="Content Placeholder 2"/>
          <p:cNvSpPr>
            <a:spLocks noGrp="1"/>
          </p:cNvSpPr>
          <p:nvPr>
            <p:ph idx="1"/>
          </p:nvPr>
        </p:nvSpPr>
        <p:spPr/>
        <p:txBody>
          <a:bodyPr>
            <a:normAutofit/>
          </a:bodyPr>
          <a:lstStyle/>
          <a:p>
            <a:r>
              <a:rPr lang="en-US" sz="2800" dirty="0" smtClean="0"/>
              <a:t>To avoid leakage of uncommitted modification resources we will need to implement a commit timeout</a:t>
            </a:r>
          </a:p>
          <a:p>
            <a:r>
              <a:rPr lang="en-US" sz="2800" dirty="0" smtClean="0"/>
              <a:t>If a corresponding  </a:t>
            </a:r>
            <a:r>
              <a:rPr lang="en-US" sz="2800" b="1" i="1" dirty="0" err="1" smtClean="0">
                <a:solidFill>
                  <a:srgbClr val="5DAD41"/>
                </a:solidFill>
              </a:rPr>
              <a:t>modifyCommitRequest</a:t>
            </a:r>
            <a:r>
              <a:rPr lang="en-US" sz="2800" dirty="0" smtClean="0">
                <a:solidFill>
                  <a:srgbClr val="5DAD41"/>
                </a:solidFill>
              </a:rPr>
              <a:t> </a:t>
            </a:r>
            <a:r>
              <a:rPr lang="en-US" sz="2800" dirty="0" smtClean="0"/>
              <a:t>is not received within 5 minutes of a </a:t>
            </a:r>
            <a:r>
              <a:rPr lang="en-US" sz="2800" b="1" i="1" dirty="0" err="1" smtClean="0">
                <a:solidFill>
                  <a:srgbClr val="5DAD41"/>
                </a:solidFill>
              </a:rPr>
              <a:t>modifyConfirmed</a:t>
            </a:r>
            <a:r>
              <a:rPr lang="en-US" sz="2800" dirty="0" smtClean="0">
                <a:solidFill>
                  <a:srgbClr val="5DAD41"/>
                </a:solidFill>
              </a:rPr>
              <a:t> </a:t>
            </a:r>
            <a:r>
              <a:rPr lang="en-US" sz="2800" dirty="0" smtClean="0"/>
              <a:t>message then any pending resources against that reservation should be released</a:t>
            </a:r>
          </a:p>
          <a:p>
            <a:r>
              <a:rPr lang="en-US" sz="2800" dirty="0" smtClean="0"/>
              <a:t>The original reservation is preserved</a:t>
            </a:r>
          </a:p>
          <a:p>
            <a:endParaRPr lang="en-US" sz="2800" dirty="0" smtClean="0"/>
          </a:p>
        </p:txBody>
      </p:sp>
      <p:sp>
        <p:nvSpPr>
          <p:cNvPr id="4" name="Slide Number Placeholder 3"/>
          <p:cNvSpPr>
            <a:spLocks noGrp="1"/>
          </p:cNvSpPr>
          <p:nvPr>
            <p:ph type="sldNum" sz="quarter" idx="12"/>
          </p:nvPr>
        </p:nvSpPr>
        <p:spPr/>
        <p:txBody>
          <a:bodyPr/>
          <a:lstStyle/>
          <a:p>
            <a:fld id="{45FAE55E-7086-4FEF-BAB3-C6A0E0FF39AC}" type="slidenum">
              <a:rPr kumimoji="1" lang="ja-JP" altLang="en-US" smtClean="0"/>
              <a:pPr/>
              <a:t>7</a:t>
            </a:fld>
            <a:endParaRPr kumimoji="1" lang="ja-JP" altLang="en-US"/>
          </a:p>
        </p:txBody>
      </p:sp>
    </p:spTree>
    <p:extLst>
      <p:ext uri="{BB962C8B-B14F-4D97-AF65-F5344CB8AC3E}">
        <p14:creationId xmlns:p14="http://schemas.microsoft.com/office/powerpoint/2010/main" val="4052861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円/楕円 8"/>
          <p:cNvSpPr/>
          <p:nvPr/>
        </p:nvSpPr>
        <p:spPr>
          <a:xfrm>
            <a:off x="2160969" y="3198250"/>
            <a:ext cx="720000" cy="72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rPr>
              <a:t>Allocating</a:t>
            </a:r>
            <a:endParaRPr kumimoji="1" lang="ja-JP" altLang="en-US" sz="1000" dirty="0">
              <a:solidFill>
                <a:prstClr val="white"/>
              </a:solidFill>
            </a:endParaRPr>
          </a:p>
        </p:txBody>
      </p:sp>
      <p:sp>
        <p:nvSpPr>
          <p:cNvPr id="17" name="円/楕円 16"/>
          <p:cNvSpPr/>
          <p:nvPr/>
        </p:nvSpPr>
        <p:spPr>
          <a:xfrm>
            <a:off x="7219280" y="5209971"/>
            <a:ext cx="808873" cy="768841"/>
          </a:xfrm>
          <a:prstGeom prst="ellipse">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rPr>
              <a:t>Committed</a:t>
            </a:r>
            <a:endParaRPr kumimoji="1" lang="ja-JP" altLang="en-US" sz="1000" dirty="0">
              <a:solidFill>
                <a:prstClr val="white"/>
              </a:solidFill>
            </a:endParaRPr>
          </a:p>
        </p:txBody>
      </p:sp>
      <p:cxnSp>
        <p:nvCxnSpPr>
          <p:cNvPr id="21" name="直線矢印コネクタ 20"/>
          <p:cNvCxnSpPr>
            <a:stCxn id="9" idx="6"/>
            <a:endCxn id="126" idx="2"/>
          </p:cNvCxnSpPr>
          <p:nvPr/>
        </p:nvCxnSpPr>
        <p:spPr>
          <a:xfrm flipV="1">
            <a:off x="2880969" y="3555006"/>
            <a:ext cx="1795800" cy="3244"/>
          </a:xfrm>
          <a:prstGeom prst="straightConnector1">
            <a:avLst/>
          </a:prstGeom>
          <a:ln w="19050">
            <a:solidFill>
              <a:srgbClr val="008000"/>
            </a:solidFill>
            <a:tailEnd type="arrow"/>
          </a:ln>
        </p:spPr>
        <p:style>
          <a:lnRef idx="1">
            <a:schemeClr val="accent1"/>
          </a:lnRef>
          <a:fillRef idx="0">
            <a:schemeClr val="accent1"/>
          </a:fillRef>
          <a:effectRef idx="0">
            <a:schemeClr val="accent1"/>
          </a:effectRef>
          <a:fontRef idx="minor">
            <a:schemeClr val="tx1"/>
          </a:fontRef>
        </p:style>
      </p:cxnSp>
      <p:cxnSp>
        <p:nvCxnSpPr>
          <p:cNvPr id="47" name="曲線コネクタ 46"/>
          <p:cNvCxnSpPr>
            <a:stCxn id="9" idx="2"/>
            <a:endCxn id="114" idx="2"/>
          </p:cNvCxnSpPr>
          <p:nvPr/>
        </p:nvCxnSpPr>
        <p:spPr>
          <a:xfrm rot="10800000">
            <a:off x="2113649" y="1691594"/>
            <a:ext cx="47321" cy="1866656"/>
          </a:xfrm>
          <a:prstGeom prst="curvedConnector3">
            <a:avLst>
              <a:gd name="adj1" fmla="val 3156913"/>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2" name="曲線コネクタ 46"/>
          <p:cNvCxnSpPr>
            <a:stCxn id="126" idx="0"/>
            <a:endCxn id="114" idx="6"/>
          </p:cNvCxnSpPr>
          <p:nvPr/>
        </p:nvCxnSpPr>
        <p:spPr>
          <a:xfrm rot="16200000" flipV="1">
            <a:off x="3227939" y="1386176"/>
            <a:ext cx="1503412" cy="2114248"/>
          </a:xfrm>
          <a:prstGeom prst="curvedConnector2">
            <a:avLst/>
          </a:prstGeom>
          <a:ln w="19050">
            <a:solidFill>
              <a:srgbClr val="FF8000"/>
            </a:solidFill>
            <a:tailEnd type="arrow"/>
          </a:ln>
        </p:spPr>
        <p:style>
          <a:lnRef idx="1">
            <a:schemeClr val="accent1"/>
          </a:lnRef>
          <a:fillRef idx="0">
            <a:schemeClr val="accent1"/>
          </a:fillRef>
          <a:effectRef idx="0">
            <a:schemeClr val="accent1"/>
          </a:effectRef>
          <a:fontRef idx="minor">
            <a:schemeClr val="tx1"/>
          </a:fontRef>
        </p:style>
      </p:cxnSp>
      <p:cxnSp>
        <p:nvCxnSpPr>
          <p:cNvPr id="89" name="直線矢印コネクタ 88"/>
          <p:cNvCxnSpPr>
            <a:stCxn id="114" idx="4"/>
            <a:endCxn id="9" idx="0"/>
          </p:cNvCxnSpPr>
          <p:nvPr/>
        </p:nvCxnSpPr>
        <p:spPr>
          <a:xfrm>
            <a:off x="2518085" y="2076014"/>
            <a:ext cx="2884" cy="1122236"/>
          </a:xfrm>
          <a:prstGeom prst="straightConnector1">
            <a:avLst/>
          </a:prstGeom>
          <a:ln w="19050">
            <a:solidFill>
              <a:srgbClr val="008000"/>
            </a:solidFill>
            <a:tailEnd type="arrow"/>
          </a:ln>
        </p:spPr>
        <p:style>
          <a:lnRef idx="1">
            <a:schemeClr val="accent1"/>
          </a:lnRef>
          <a:fillRef idx="0">
            <a:schemeClr val="accent1"/>
          </a:fillRef>
          <a:effectRef idx="0">
            <a:schemeClr val="accent1"/>
          </a:effectRef>
          <a:fontRef idx="minor">
            <a:schemeClr val="tx1"/>
          </a:fontRef>
        </p:style>
      </p:cxnSp>
      <p:sp>
        <p:nvSpPr>
          <p:cNvPr id="126" name="円/楕円 149"/>
          <p:cNvSpPr/>
          <p:nvPr/>
        </p:nvSpPr>
        <p:spPr>
          <a:xfrm>
            <a:off x="4676769" y="3195006"/>
            <a:ext cx="720000" cy="72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rPr>
              <a:t>Allocated</a:t>
            </a:r>
            <a:endParaRPr kumimoji="1" lang="ja-JP" altLang="en-US" sz="1000" dirty="0">
              <a:solidFill>
                <a:prstClr val="white"/>
              </a:solidFill>
            </a:endParaRPr>
          </a:p>
        </p:txBody>
      </p:sp>
      <p:sp>
        <p:nvSpPr>
          <p:cNvPr id="127" name="円/楕円 154"/>
          <p:cNvSpPr/>
          <p:nvPr/>
        </p:nvSpPr>
        <p:spPr>
          <a:xfrm>
            <a:off x="7273239" y="3196152"/>
            <a:ext cx="720000" cy="72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lang="en-US" altLang="ja-JP" sz="1000" dirty="0" smtClean="0">
                <a:solidFill>
                  <a:prstClr val="white"/>
                </a:solidFill>
              </a:rPr>
              <a:t>Committing</a:t>
            </a:r>
            <a:endParaRPr kumimoji="1" lang="en-US" altLang="ja-JP" sz="1000" dirty="0" smtClean="0">
              <a:solidFill>
                <a:prstClr val="white"/>
              </a:solidFill>
            </a:endParaRPr>
          </a:p>
        </p:txBody>
      </p:sp>
      <p:cxnSp>
        <p:nvCxnSpPr>
          <p:cNvPr id="150" name="直線矢印コネクタ 159"/>
          <p:cNvCxnSpPr>
            <a:stCxn id="126" idx="6"/>
            <a:endCxn id="127" idx="2"/>
          </p:cNvCxnSpPr>
          <p:nvPr/>
        </p:nvCxnSpPr>
        <p:spPr>
          <a:xfrm>
            <a:off x="5396769" y="3555006"/>
            <a:ext cx="1876470" cy="1146"/>
          </a:xfrm>
          <a:prstGeom prst="straightConnector1">
            <a:avLst/>
          </a:prstGeom>
          <a:ln w="19050">
            <a:solidFill>
              <a:srgbClr val="008000"/>
            </a:solidFill>
            <a:tailEnd type="arrow"/>
          </a:ln>
        </p:spPr>
        <p:style>
          <a:lnRef idx="1">
            <a:schemeClr val="accent1"/>
          </a:lnRef>
          <a:fillRef idx="0">
            <a:schemeClr val="accent1"/>
          </a:fillRef>
          <a:effectRef idx="0">
            <a:schemeClr val="accent1"/>
          </a:effectRef>
          <a:fontRef idx="minor">
            <a:schemeClr val="tx1"/>
          </a:fontRef>
        </p:style>
      </p:cxnSp>
      <p:cxnSp>
        <p:nvCxnSpPr>
          <p:cNvPr id="152" name="直線矢印コネクタ 163"/>
          <p:cNvCxnSpPr>
            <a:stCxn id="127" idx="4"/>
            <a:endCxn id="17" idx="0"/>
          </p:cNvCxnSpPr>
          <p:nvPr/>
        </p:nvCxnSpPr>
        <p:spPr>
          <a:xfrm flipH="1">
            <a:off x="7623717" y="3916152"/>
            <a:ext cx="9522" cy="1293819"/>
          </a:xfrm>
          <a:prstGeom prst="straightConnector1">
            <a:avLst/>
          </a:prstGeom>
          <a:ln w="19050">
            <a:solidFill>
              <a:srgbClr val="008000"/>
            </a:solidFill>
            <a:tailEnd type="arrow"/>
          </a:ln>
        </p:spPr>
        <p:style>
          <a:lnRef idx="1">
            <a:schemeClr val="accent1"/>
          </a:lnRef>
          <a:fillRef idx="0">
            <a:schemeClr val="accent1"/>
          </a:fillRef>
          <a:effectRef idx="0">
            <a:schemeClr val="accent1"/>
          </a:effectRef>
          <a:fontRef idx="minor">
            <a:schemeClr val="tx1"/>
          </a:fontRef>
        </p:style>
      </p:cxnSp>
      <p:sp>
        <p:nvSpPr>
          <p:cNvPr id="14360" name="Title 14359"/>
          <p:cNvSpPr>
            <a:spLocks noGrp="1"/>
          </p:cNvSpPr>
          <p:nvPr>
            <p:ph type="title"/>
          </p:nvPr>
        </p:nvSpPr>
        <p:spPr>
          <a:xfrm>
            <a:off x="477344" y="143598"/>
            <a:ext cx="8229600" cy="309987"/>
          </a:xfrm>
        </p:spPr>
        <p:txBody>
          <a:bodyPr>
            <a:noAutofit/>
          </a:bodyPr>
          <a:lstStyle/>
          <a:p>
            <a:r>
              <a:rPr lang="en-US" sz="3200" dirty="0" smtClean="0"/>
              <a:t>Modify State Machine – Two Phase**</a:t>
            </a:r>
            <a:endParaRPr lang="en-US" sz="3200" dirty="0"/>
          </a:p>
        </p:txBody>
      </p:sp>
      <p:graphicFrame>
        <p:nvGraphicFramePr>
          <p:cNvPr id="144" name="表 143"/>
          <p:cNvGraphicFramePr>
            <a:graphicFrameLocks noGrp="1"/>
          </p:cNvGraphicFramePr>
          <p:nvPr>
            <p:extLst>
              <p:ext uri="{D42A27DB-BD31-4B8C-83A1-F6EECF244321}">
                <p14:modId xmlns:p14="http://schemas.microsoft.com/office/powerpoint/2010/main" val="1599801323"/>
              </p:ext>
            </p:extLst>
          </p:nvPr>
        </p:nvGraphicFramePr>
        <p:xfrm>
          <a:off x="1974452" y="2282897"/>
          <a:ext cx="1078517" cy="642110"/>
        </p:xfrm>
        <a:graphic>
          <a:graphicData uri="http://schemas.openxmlformats.org/drawingml/2006/table">
            <a:tbl>
              <a:tblPr firstRow="1" bandRow="1">
                <a:tableStyleId>{5940675A-B579-460E-94D1-54222C63F5DA}</a:tableStyleId>
              </a:tblPr>
              <a:tblGrid>
                <a:gridCol w="1078517"/>
              </a:tblGrid>
              <a:tr h="95804">
                <a:tc>
                  <a:txBody>
                    <a:bodyPr/>
                    <a:lstStyle/>
                    <a:p>
                      <a:endParaRPr kumimoji="1" lang="ja-JP" altLang="en-US" sz="10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7756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000" dirty="0" smtClean="0">
                          <a:solidFill>
                            <a:srgbClr val="FF0000"/>
                          </a:solidFill>
                          <a:latin typeface="Courier New" pitchFamily="49" charset="0"/>
                          <a:cs typeface="Courier New" pitchFamily="49" charset="0"/>
                        </a:rPr>
                        <a:t>&gt;</a:t>
                      </a:r>
                      <a:r>
                        <a:rPr kumimoji="1" lang="en-US" altLang="ja-JP" sz="1000" dirty="0" err="1" smtClean="0">
                          <a:solidFill>
                            <a:srgbClr val="FF0000"/>
                          </a:solidFill>
                          <a:latin typeface="Courier New" pitchFamily="49" charset="0"/>
                          <a:cs typeface="Courier New" pitchFamily="49" charset="0"/>
                        </a:rPr>
                        <a:t>modify.rq</a:t>
                      </a:r>
                      <a:endParaRPr kumimoji="1" lang="ja-JP" altLang="en-US" sz="10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5974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000" dirty="0" smtClean="0">
                          <a:solidFill>
                            <a:srgbClr val="0000FF"/>
                          </a:solidFill>
                          <a:latin typeface="Courier New" pitchFamily="49" charset="0"/>
                          <a:cs typeface="Courier New" pitchFamily="49" charset="0"/>
                        </a:rPr>
                        <a:t>&gt;</a:t>
                      </a:r>
                      <a:r>
                        <a:rPr kumimoji="1" lang="en-US" altLang="ja-JP" sz="1000" dirty="0" err="1" smtClean="0">
                          <a:solidFill>
                            <a:srgbClr val="0000FF"/>
                          </a:solidFill>
                          <a:latin typeface="Courier New" pitchFamily="49" charset="0"/>
                          <a:cs typeface="Courier New" pitchFamily="49" charset="0"/>
                        </a:rPr>
                        <a:t>modify.rq</a:t>
                      </a:r>
                      <a:endParaRPr kumimoji="1" lang="ja-JP" altLang="en-US" sz="10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12605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1000" i="1" dirty="0" smtClean="0">
                          <a:solidFill>
                            <a:schemeClr val="tx1"/>
                          </a:solidFill>
                          <a:latin typeface="Courier New" pitchFamily="49" charset="0"/>
                          <a:cs typeface="Courier New" pitchFamily="49" charset="0"/>
                        </a:rPr>
                        <a:t>(allocate)</a:t>
                      </a:r>
                      <a:endParaRPr kumimoji="1" lang="ja-JP" altLang="en-US" sz="10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145" name="表 144"/>
          <p:cNvGraphicFramePr>
            <a:graphicFrameLocks noGrp="1"/>
          </p:cNvGraphicFramePr>
          <p:nvPr>
            <p:extLst>
              <p:ext uri="{D42A27DB-BD31-4B8C-83A1-F6EECF244321}">
                <p14:modId xmlns:p14="http://schemas.microsoft.com/office/powerpoint/2010/main" val="3855533467"/>
              </p:ext>
            </p:extLst>
          </p:nvPr>
        </p:nvGraphicFramePr>
        <p:xfrm>
          <a:off x="3086523" y="3198232"/>
          <a:ext cx="1296143" cy="667273"/>
        </p:xfrm>
        <a:graphic>
          <a:graphicData uri="http://schemas.openxmlformats.org/drawingml/2006/table">
            <a:tbl>
              <a:tblPr firstRow="1" bandRow="1">
                <a:tableStyleId>{5940675A-B579-460E-94D1-54222C63F5DA}</a:tableStyleId>
              </a:tblPr>
              <a:tblGrid>
                <a:gridCol w="1296143"/>
              </a:tblGrid>
              <a:tr h="17756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1000" i="1" dirty="0" smtClean="0">
                          <a:solidFill>
                            <a:schemeClr val="tx1"/>
                          </a:solidFill>
                          <a:latin typeface="Courier New" pitchFamily="49" charset="0"/>
                          <a:cs typeface="Courier New" pitchFamily="49" charset="0"/>
                        </a:rPr>
                        <a:t>(</a:t>
                      </a:r>
                      <a:r>
                        <a:rPr lang="en-US" altLang="ja-JP" sz="1000" i="1" dirty="0" err="1" smtClean="0">
                          <a:solidFill>
                            <a:schemeClr val="tx1"/>
                          </a:solidFill>
                          <a:latin typeface="Courier New" pitchFamily="49" charset="0"/>
                          <a:cs typeface="Courier New" pitchFamily="49" charset="0"/>
                        </a:rPr>
                        <a:t>allocate_cf</a:t>
                      </a:r>
                      <a:r>
                        <a:rPr lang="en-US" altLang="ja-JP" sz="1000" i="1" dirty="0" smtClean="0">
                          <a:solidFill>
                            <a:schemeClr val="tx1"/>
                          </a:solidFill>
                          <a:latin typeface="Courier New" pitchFamily="49" charset="0"/>
                          <a:cs typeface="Courier New" pitchFamily="49" charset="0"/>
                        </a:rPr>
                        <a:t>)</a:t>
                      </a:r>
                      <a:endParaRPr lang="ja-JP" altLang="en-US" sz="1000" i="1" dirty="0" smtClean="0">
                        <a:solidFill>
                          <a:schemeClr val="tx1"/>
                        </a:solidFill>
                        <a:latin typeface="Courier New" pitchFamily="49" charset="0"/>
                        <a:cs typeface="Courier New" pitchFamily="49" charset="0"/>
                      </a:endParaRPr>
                    </a:p>
                  </a:txBody>
                  <a:tcPr marL="36000" marR="36000" marT="0" marB="0">
                    <a:lnL w="57150" cap="flat" cmpd="sng" algn="ctr">
                      <a:solidFill>
                        <a:srgbClr val="00B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77563">
                <a:tc>
                  <a:txBody>
                    <a:bodyPr/>
                    <a:lstStyle/>
                    <a:p>
                      <a:pPr algn="l" eaLnBrk="1" fontAlgn="auto" hangingPunct="1">
                        <a:spcBef>
                          <a:spcPts val="0"/>
                        </a:spcBef>
                        <a:spcAft>
                          <a:spcPts val="0"/>
                        </a:spcAft>
                        <a:defRPr/>
                      </a:pPr>
                      <a:r>
                        <a:rPr kumimoji="1" lang="en-US" altLang="ja-JP" sz="1000" dirty="0" smtClean="0">
                          <a:solidFill>
                            <a:srgbClr val="FF0000"/>
                          </a:solidFill>
                          <a:latin typeface="Courier New" pitchFamily="49" charset="0"/>
                          <a:cs typeface="Courier New" pitchFamily="49" charset="0"/>
                        </a:rPr>
                        <a:t>&lt;</a:t>
                      </a:r>
                      <a:r>
                        <a:rPr kumimoji="1" lang="en-US" altLang="ja-JP" sz="1000" dirty="0" err="1" smtClean="0">
                          <a:solidFill>
                            <a:srgbClr val="FF0000"/>
                          </a:solidFill>
                          <a:latin typeface="Courier New" pitchFamily="49" charset="0"/>
                          <a:cs typeface="Courier New" pitchFamily="49" charset="0"/>
                        </a:rPr>
                        <a:t>modify.cf</a:t>
                      </a:r>
                      <a:endParaRPr kumimoji="1" lang="ja-JP" altLang="en-US" sz="1000" dirty="0">
                        <a:solidFill>
                          <a:srgbClr val="FF0000"/>
                        </a:solidFill>
                        <a:latin typeface="Courier New" pitchFamily="49" charset="0"/>
                        <a:cs typeface="Courier New" pitchFamily="49" charset="0"/>
                      </a:endParaRPr>
                    </a:p>
                  </a:txBody>
                  <a:tcPr marL="36000" marR="36000" marT="0" marB="0">
                    <a:lnL w="57150" cap="flat" cmpd="sng" algn="ctr">
                      <a:solidFill>
                        <a:srgbClr val="00B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59747">
                <a:tc>
                  <a:txBody>
                    <a:bodyPr/>
                    <a:lstStyle/>
                    <a:p>
                      <a:pPr algn="l" eaLnBrk="1" fontAlgn="auto" hangingPunct="1">
                        <a:spcBef>
                          <a:spcPts val="0"/>
                        </a:spcBef>
                        <a:spcAft>
                          <a:spcPts val="0"/>
                        </a:spcAft>
                        <a:defRPr/>
                      </a:pPr>
                      <a:r>
                        <a:rPr kumimoji="1" lang="en-US" altLang="ja-JP" sz="1000" dirty="0" smtClean="0">
                          <a:solidFill>
                            <a:srgbClr val="0000FF"/>
                          </a:solidFill>
                          <a:latin typeface="Courier New" pitchFamily="49" charset="0"/>
                          <a:cs typeface="Courier New" pitchFamily="49" charset="0"/>
                        </a:rPr>
                        <a:t>&lt;</a:t>
                      </a:r>
                      <a:r>
                        <a:rPr kumimoji="1" lang="en-US" altLang="ja-JP" sz="1000" dirty="0" err="1" smtClean="0">
                          <a:solidFill>
                            <a:srgbClr val="0000FF"/>
                          </a:solidFill>
                          <a:latin typeface="Courier New" pitchFamily="49" charset="0"/>
                          <a:cs typeface="Courier New" pitchFamily="49" charset="0"/>
                        </a:rPr>
                        <a:t>modify.cf</a:t>
                      </a:r>
                      <a:endParaRPr kumimoji="1" lang="ja-JP" altLang="en-US" sz="1000" dirty="0">
                        <a:solidFill>
                          <a:srgbClr val="0000FF"/>
                        </a:solidFill>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126059">
                <a:tc>
                  <a:txBody>
                    <a:bodyPr/>
                    <a:lstStyle/>
                    <a:p>
                      <a:endParaRPr kumimoji="1" lang="ja-JP" altLang="en-US" sz="10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167" name="表 166"/>
          <p:cNvGraphicFramePr>
            <a:graphicFrameLocks noGrp="1"/>
          </p:cNvGraphicFramePr>
          <p:nvPr>
            <p:extLst>
              <p:ext uri="{D42A27DB-BD31-4B8C-83A1-F6EECF244321}">
                <p14:modId xmlns:p14="http://schemas.microsoft.com/office/powerpoint/2010/main" val="3949202269"/>
              </p:ext>
            </p:extLst>
          </p:nvPr>
        </p:nvGraphicFramePr>
        <p:xfrm>
          <a:off x="5565995" y="3168682"/>
          <a:ext cx="1414956" cy="642110"/>
        </p:xfrm>
        <a:graphic>
          <a:graphicData uri="http://schemas.openxmlformats.org/drawingml/2006/table">
            <a:tbl>
              <a:tblPr firstRow="1" bandRow="1">
                <a:tableStyleId>{5940675A-B579-460E-94D1-54222C63F5DA}</a:tableStyleId>
              </a:tblPr>
              <a:tblGrid>
                <a:gridCol w="1414956"/>
              </a:tblGrid>
              <a:tr h="95804">
                <a:tc>
                  <a:txBody>
                    <a:bodyPr/>
                    <a:lstStyle/>
                    <a:p>
                      <a:endParaRPr kumimoji="1" lang="ja-JP" altLang="en-US" sz="10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7756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000" dirty="0" smtClean="0">
                          <a:solidFill>
                            <a:srgbClr val="FF0000"/>
                          </a:solidFill>
                          <a:latin typeface="Courier New" pitchFamily="49" charset="0"/>
                          <a:cs typeface="Courier New" pitchFamily="49" charset="0"/>
                        </a:rPr>
                        <a:t>&gt;</a:t>
                      </a:r>
                      <a:r>
                        <a:rPr kumimoji="1" lang="en-US" altLang="ja-JP" sz="1000" dirty="0" err="1" smtClean="0">
                          <a:solidFill>
                            <a:srgbClr val="FF0000"/>
                          </a:solidFill>
                          <a:latin typeface="Courier New" pitchFamily="49" charset="0"/>
                          <a:cs typeface="Courier New" pitchFamily="49" charset="0"/>
                        </a:rPr>
                        <a:t>modifyCommit.rq</a:t>
                      </a:r>
                      <a:endParaRPr kumimoji="1" lang="ja-JP" altLang="en-US" sz="10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5974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000" dirty="0" smtClean="0">
                          <a:solidFill>
                            <a:srgbClr val="0000FF"/>
                          </a:solidFill>
                          <a:latin typeface="Courier New" pitchFamily="49" charset="0"/>
                          <a:cs typeface="Courier New" pitchFamily="49" charset="0"/>
                        </a:rPr>
                        <a:t>&gt;</a:t>
                      </a:r>
                      <a:r>
                        <a:rPr kumimoji="1" lang="en-US" altLang="ja-JP" sz="1000" dirty="0" err="1" smtClean="0">
                          <a:solidFill>
                            <a:srgbClr val="0000FF"/>
                          </a:solidFill>
                          <a:latin typeface="Courier New" pitchFamily="49" charset="0"/>
                          <a:cs typeface="Courier New" pitchFamily="49" charset="0"/>
                        </a:rPr>
                        <a:t>modifyCommit.rq</a:t>
                      </a:r>
                      <a:endParaRPr kumimoji="1" lang="ja-JP" altLang="en-US" sz="10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12605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CA" altLang="ja-JP" sz="1000" dirty="0" smtClean="0">
                          <a:latin typeface="Courier New" pitchFamily="49" charset="0"/>
                          <a:cs typeface="Courier New" pitchFamily="49" charset="0"/>
                        </a:rPr>
                        <a:t>(commit)</a:t>
                      </a:r>
                      <a:endParaRPr kumimoji="1" lang="ja-JP" altLang="en-US" sz="10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69" name="表 144"/>
          <p:cNvGraphicFramePr>
            <a:graphicFrameLocks noGrp="1"/>
          </p:cNvGraphicFramePr>
          <p:nvPr>
            <p:extLst>
              <p:ext uri="{D42A27DB-BD31-4B8C-83A1-F6EECF244321}">
                <p14:modId xmlns:p14="http://schemas.microsoft.com/office/powerpoint/2010/main" val="209538194"/>
              </p:ext>
            </p:extLst>
          </p:nvPr>
        </p:nvGraphicFramePr>
        <p:xfrm>
          <a:off x="6975364" y="4146367"/>
          <a:ext cx="1296143" cy="667273"/>
        </p:xfrm>
        <a:graphic>
          <a:graphicData uri="http://schemas.openxmlformats.org/drawingml/2006/table">
            <a:tbl>
              <a:tblPr firstRow="1" bandRow="1">
                <a:tableStyleId>{5940675A-B579-460E-94D1-54222C63F5DA}</a:tableStyleId>
              </a:tblPr>
              <a:tblGrid>
                <a:gridCol w="1296143"/>
              </a:tblGrid>
              <a:tr h="17756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1000" i="1" dirty="0" smtClean="0">
                          <a:solidFill>
                            <a:schemeClr val="tx1"/>
                          </a:solidFill>
                          <a:latin typeface="Courier New" pitchFamily="49" charset="0"/>
                          <a:cs typeface="Courier New" pitchFamily="49" charset="0"/>
                        </a:rPr>
                        <a:t>(</a:t>
                      </a:r>
                      <a:r>
                        <a:rPr lang="en-US" altLang="ja-JP" sz="1000" i="1" dirty="0" err="1" smtClean="0">
                          <a:solidFill>
                            <a:schemeClr val="tx1"/>
                          </a:solidFill>
                          <a:latin typeface="Courier New" pitchFamily="49" charset="0"/>
                          <a:cs typeface="Courier New" pitchFamily="49" charset="0"/>
                        </a:rPr>
                        <a:t>commit_cf</a:t>
                      </a:r>
                      <a:r>
                        <a:rPr lang="en-US" altLang="ja-JP" sz="1000" i="1" dirty="0" smtClean="0">
                          <a:solidFill>
                            <a:schemeClr val="tx1"/>
                          </a:solidFill>
                          <a:latin typeface="Courier New" pitchFamily="49" charset="0"/>
                          <a:cs typeface="Courier New" pitchFamily="49" charset="0"/>
                        </a:rPr>
                        <a:t>)</a:t>
                      </a:r>
                      <a:endParaRPr lang="ja-JP" altLang="en-US" sz="1000" i="1" dirty="0" smtClean="0">
                        <a:solidFill>
                          <a:schemeClr val="tx1"/>
                        </a:solidFill>
                        <a:latin typeface="Courier New" pitchFamily="49" charset="0"/>
                        <a:cs typeface="Courier New" pitchFamily="49" charset="0"/>
                      </a:endParaRPr>
                    </a:p>
                  </a:txBody>
                  <a:tcPr marL="36000" marR="36000" marT="0" marB="0">
                    <a:lnL w="57150" cap="flat" cmpd="sng" algn="ctr">
                      <a:solidFill>
                        <a:srgbClr val="00B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77563">
                <a:tc>
                  <a:txBody>
                    <a:bodyPr/>
                    <a:lstStyle/>
                    <a:p>
                      <a:pPr algn="l" eaLnBrk="1" fontAlgn="auto" hangingPunct="1">
                        <a:spcBef>
                          <a:spcPts val="0"/>
                        </a:spcBef>
                        <a:spcAft>
                          <a:spcPts val="0"/>
                        </a:spcAft>
                        <a:defRPr/>
                      </a:pPr>
                      <a:r>
                        <a:rPr kumimoji="1" lang="en-US" altLang="ja-JP" sz="1000" dirty="0" smtClean="0">
                          <a:solidFill>
                            <a:srgbClr val="FF0000"/>
                          </a:solidFill>
                          <a:latin typeface="Courier New" pitchFamily="49" charset="0"/>
                          <a:cs typeface="Courier New" pitchFamily="49" charset="0"/>
                        </a:rPr>
                        <a:t>&lt;</a:t>
                      </a:r>
                      <a:r>
                        <a:rPr kumimoji="1" lang="en-US" altLang="ja-JP" sz="1000" dirty="0" err="1" smtClean="0">
                          <a:solidFill>
                            <a:srgbClr val="FF0000"/>
                          </a:solidFill>
                          <a:latin typeface="Courier New" pitchFamily="49" charset="0"/>
                          <a:cs typeface="Courier New" pitchFamily="49" charset="0"/>
                        </a:rPr>
                        <a:t>modifyCommit.cf</a:t>
                      </a:r>
                      <a:endParaRPr kumimoji="1" lang="ja-JP" altLang="en-US" sz="1000" dirty="0">
                        <a:solidFill>
                          <a:srgbClr val="FF0000"/>
                        </a:solidFill>
                        <a:latin typeface="Courier New" pitchFamily="49" charset="0"/>
                        <a:cs typeface="Courier New" pitchFamily="49" charset="0"/>
                      </a:endParaRPr>
                    </a:p>
                  </a:txBody>
                  <a:tcPr marL="36000" marR="36000" marT="0" marB="0">
                    <a:lnL w="57150" cap="flat" cmpd="sng" algn="ctr">
                      <a:solidFill>
                        <a:srgbClr val="00B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59747">
                <a:tc>
                  <a:txBody>
                    <a:bodyPr/>
                    <a:lstStyle/>
                    <a:p>
                      <a:pPr algn="l" eaLnBrk="1" fontAlgn="auto" hangingPunct="1">
                        <a:spcBef>
                          <a:spcPts val="0"/>
                        </a:spcBef>
                        <a:spcAft>
                          <a:spcPts val="0"/>
                        </a:spcAft>
                        <a:defRPr/>
                      </a:pPr>
                      <a:r>
                        <a:rPr kumimoji="1" lang="en-US" altLang="ja-JP" sz="1000" dirty="0" smtClean="0">
                          <a:solidFill>
                            <a:srgbClr val="0000FF"/>
                          </a:solidFill>
                          <a:latin typeface="Courier New" pitchFamily="49" charset="0"/>
                          <a:cs typeface="Courier New" pitchFamily="49" charset="0"/>
                        </a:rPr>
                        <a:t>&lt;</a:t>
                      </a:r>
                      <a:r>
                        <a:rPr kumimoji="1" lang="en-US" altLang="ja-JP" sz="1000" dirty="0" err="1" smtClean="0">
                          <a:solidFill>
                            <a:srgbClr val="0000FF"/>
                          </a:solidFill>
                          <a:latin typeface="Courier New" pitchFamily="49" charset="0"/>
                          <a:cs typeface="Courier New" pitchFamily="49" charset="0"/>
                        </a:rPr>
                        <a:t>modifyCommit.cf</a:t>
                      </a:r>
                      <a:endParaRPr kumimoji="1" lang="ja-JP" altLang="en-US" sz="1000" dirty="0">
                        <a:solidFill>
                          <a:srgbClr val="0000FF"/>
                        </a:solidFill>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126059">
                <a:tc>
                  <a:txBody>
                    <a:bodyPr/>
                    <a:lstStyle/>
                    <a:p>
                      <a:endParaRPr kumimoji="1" lang="ja-JP" altLang="en-US" sz="10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sp>
        <p:nvSpPr>
          <p:cNvPr id="72" name="Rectangle 71"/>
          <p:cNvSpPr/>
          <p:nvPr/>
        </p:nvSpPr>
        <p:spPr>
          <a:xfrm>
            <a:off x="7182261" y="6066336"/>
            <a:ext cx="936104" cy="504056"/>
          </a:xfrm>
          <a:prstGeom prst="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Reservation A’</a:t>
            </a:r>
            <a:endParaRPr lang="en-US" sz="1000" dirty="0"/>
          </a:p>
        </p:txBody>
      </p:sp>
      <p:graphicFrame>
        <p:nvGraphicFramePr>
          <p:cNvPr id="103" name="表 176"/>
          <p:cNvGraphicFramePr>
            <a:graphicFrameLocks noGrp="1"/>
          </p:cNvGraphicFramePr>
          <p:nvPr>
            <p:extLst>
              <p:ext uri="{D42A27DB-BD31-4B8C-83A1-F6EECF244321}">
                <p14:modId xmlns:p14="http://schemas.microsoft.com/office/powerpoint/2010/main" val="4229167179"/>
              </p:ext>
            </p:extLst>
          </p:nvPr>
        </p:nvGraphicFramePr>
        <p:xfrm>
          <a:off x="3851618" y="1896967"/>
          <a:ext cx="1376710" cy="642110"/>
        </p:xfrm>
        <a:graphic>
          <a:graphicData uri="http://schemas.openxmlformats.org/drawingml/2006/table">
            <a:tbl>
              <a:tblPr firstRow="1" bandRow="1">
                <a:tableStyleId>{5940675A-B579-460E-94D1-54222C63F5DA}</a:tableStyleId>
              </a:tblPr>
              <a:tblGrid>
                <a:gridCol w="1376710"/>
              </a:tblGrid>
              <a:tr h="95804">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1000" i="1" dirty="0" smtClean="0">
                          <a:solidFill>
                            <a:schemeClr val="tx1"/>
                          </a:solidFill>
                          <a:latin typeface="Courier New" pitchFamily="49" charset="0"/>
                          <a:cs typeface="Courier New" pitchFamily="49" charset="0"/>
                        </a:rPr>
                        <a:t>(</a:t>
                      </a:r>
                      <a:r>
                        <a:rPr lang="en-US" altLang="ja-JP" sz="1000" i="1" dirty="0" err="1" smtClean="0">
                          <a:solidFill>
                            <a:schemeClr val="tx1"/>
                          </a:solidFill>
                          <a:latin typeface="Courier New" pitchFamily="49" charset="0"/>
                          <a:cs typeface="Courier New" pitchFamily="49" charset="0"/>
                        </a:rPr>
                        <a:t>commit_timeout</a:t>
                      </a:r>
                      <a:r>
                        <a:rPr lang="en-US" altLang="ja-JP" sz="1000" i="1" dirty="0" smtClean="0">
                          <a:solidFill>
                            <a:schemeClr val="tx1"/>
                          </a:solidFill>
                          <a:latin typeface="Courier New" pitchFamily="49" charset="0"/>
                          <a:cs typeface="Courier New" pitchFamily="49" charset="0"/>
                        </a:rPr>
                        <a:t>)</a:t>
                      </a:r>
                      <a:endParaRPr lang="ja-JP" altLang="en-US" sz="1000" i="1" dirty="0" smtClean="0">
                        <a:solidFill>
                          <a:schemeClr val="tx1"/>
                        </a:solidFill>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7756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5974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3676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1000" i="1" dirty="0" smtClean="0">
                          <a:solidFill>
                            <a:schemeClr val="tx1"/>
                          </a:solidFill>
                          <a:latin typeface="Courier New" pitchFamily="49" charset="0"/>
                          <a:cs typeface="Courier New" pitchFamily="49" charset="0"/>
                        </a:rPr>
                        <a:t>(</a:t>
                      </a:r>
                      <a:r>
                        <a:rPr lang="en-US" altLang="ja-JP" sz="1000" i="1" dirty="0" err="1" smtClean="0">
                          <a:solidFill>
                            <a:schemeClr val="tx1"/>
                          </a:solidFill>
                          <a:latin typeface="Courier New" pitchFamily="49" charset="0"/>
                          <a:cs typeface="Courier New" pitchFamily="49" charset="0"/>
                        </a:rPr>
                        <a:t>deallocate</a:t>
                      </a:r>
                      <a:r>
                        <a:rPr lang="en-US" altLang="ja-JP" sz="1000" i="1" dirty="0" smtClean="0">
                          <a:solidFill>
                            <a:schemeClr val="tx1"/>
                          </a:solidFill>
                          <a:latin typeface="Courier New" pitchFamily="49" charset="0"/>
                          <a:cs typeface="Courier New" pitchFamily="49" charset="0"/>
                        </a:rPr>
                        <a:t>)</a:t>
                      </a:r>
                      <a:endParaRPr kumimoji="1" lang="ja-JP" altLang="en-US" sz="1000" dirty="0" smtClean="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sp>
        <p:nvSpPr>
          <p:cNvPr id="114" name="円/楕円 16"/>
          <p:cNvSpPr/>
          <p:nvPr/>
        </p:nvSpPr>
        <p:spPr>
          <a:xfrm>
            <a:off x="2113648" y="1307173"/>
            <a:ext cx="808873" cy="768841"/>
          </a:xfrm>
          <a:prstGeom prst="ellipse">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rPr>
              <a:t>Initial</a:t>
            </a:r>
            <a:endParaRPr kumimoji="1" lang="ja-JP" altLang="en-US" sz="1000" dirty="0">
              <a:solidFill>
                <a:prstClr val="white"/>
              </a:solidFill>
            </a:endParaRPr>
          </a:p>
        </p:txBody>
      </p:sp>
      <p:sp>
        <p:nvSpPr>
          <p:cNvPr id="115" name="Rectangle 114"/>
          <p:cNvSpPr/>
          <p:nvPr/>
        </p:nvSpPr>
        <p:spPr>
          <a:xfrm>
            <a:off x="2056344" y="683994"/>
            <a:ext cx="936104" cy="504056"/>
          </a:xfrm>
          <a:prstGeom prst="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Reservation A</a:t>
            </a:r>
            <a:endParaRPr lang="en-US" sz="1000" dirty="0"/>
          </a:p>
        </p:txBody>
      </p:sp>
      <p:graphicFrame>
        <p:nvGraphicFramePr>
          <p:cNvPr id="155" name="表 154"/>
          <p:cNvGraphicFramePr>
            <a:graphicFrameLocks noGrp="1"/>
          </p:cNvGraphicFramePr>
          <p:nvPr>
            <p:extLst>
              <p:ext uri="{D42A27DB-BD31-4B8C-83A1-F6EECF244321}">
                <p14:modId xmlns:p14="http://schemas.microsoft.com/office/powerpoint/2010/main" val="3065633546"/>
              </p:ext>
            </p:extLst>
          </p:nvPr>
        </p:nvGraphicFramePr>
        <p:xfrm>
          <a:off x="197940" y="2279786"/>
          <a:ext cx="1428491" cy="642110"/>
        </p:xfrm>
        <a:graphic>
          <a:graphicData uri="http://schemas.openxmlformats.org/drawingml/2006/table">
            <a:tbl>
              <a:tblPr firstRow="1" bandRow="1">
                <a:tableStyleId>{5940675A-B579-460E-94D1-54222C63F5DA}</a:tableStyleId>
              </a:tblPr>
              <a:tblGrid>
                <a:gridCol w="1428491"/>
              </a:tblGrid>
              <a:tr h="11083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000" i="1" dirty="0" smtClean="0">
                          <a:solidFill>
                            <a:schemeClr val="tx1"/>
                          </a:solidFill>
                          <a:latin typeface="Courier New" pitchFamily="49" charset="0"/>
                          <a:cs typeface="Courier New" pitchFamily="49" charset="0"/>
                        </a:rPr>
                        <a:t>(</a:t>
                      </a:r>
                      <a:r>
                        <a:rPr kumimoji="1" lang="en-US" altLang="ja-JP" sz="1000" i="1" dirty="0" err="1" smtClean="0">
                          <a:solidFill>
                            <a:schemeClr val="tx1"/>
                          </a:solidFill>
                          <a:latin typeface="Courier New" pitchFamily="49" charset="0"/>
                          <a:cs typeface="Courier New" pitchFamily="49" charset="0"/>
                        </a:rPr>
                        <a:t>allocate_fl</a:t>
                      </a:r>
                      <a:r>
                        <a:rPr kumimoji="1" lang="en-US" altLang="ja-JP" sz="1000" i="1" dirty="0" smtClean="0">
                          <a:solidFill>
                            <a:schemeClr val="tx1"/>
                          </a:solidFill>
                          <a:latin typeface="Courier New" pitchFamily="49" charset="0"/>
                          <a:cs typeface="Courier New" pitchFamily="49" charset="0"/>
                        </a:rPr>
                        <a:t>)</a:t>
                      </a:r>
                      <a:endParaRPr kumimoji="1" lang="ja-JP" altLang="en-US" sz="1000" i="1" dirty="0" smtClean="0">
                        <a:solidFill>
                          <a:schemeClr val="tx1"/>
                        </a:solidFill>
                        <a:latin typeface="Courier New" pitchFamily="49" charset="0"/>
                        <a:cs typeface="Courier New" pitchFamily="49" charset="0"/>
                      </a:endParaRPr>
                    </a:p>
                  </a:txBody>
                  <a:tcPr marL="36000" marR="36000" marT="0" marB="0">
                    <a:lnL w="57150" cap="flat" cmpd="sng" algn="ctr">
                      <a:solidFill>
                        <a:srgbClr val="FFC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77563">
                <a:tc>
                  <a:txBody>
                    <a:bodyPr/>
                    <a:lstStyle/>
                    <a:p>
                      <a:pPr algn="l" eaLnBrk="1" fontAlgn="auto" hangingPunct="1">
                        <a:spcBef>
                          <a:spcPts val="0"/>
                        </a:spcBef>
                        <a:spcAft>
                          <a:spcPts val="0"/>
                        </a:spcAft>
                        <a:defRPr/>
                      </a:pPr>
                      <a:r>
                        <a:rPr kumimoji="1" lang="en-US" altLang="ja-JP" sz="1000" dirty="0" smtClean="0">
                          <a:solidFill>
                            <a:srgbClr val="FF0000"/>
                          </a:solidFill>
                          <a:latin typeface="Courier New" pitchFamily="49" charset="0"/>
                          <a:cs typeface="Courier New" pitchFamily="49" charset="0"/>
                        </a:rPr>
                        <a:t>&lt;</a:t>
                      </a:r>
                      <a:r>
                        <a:rPr kumimoji="1" lang="en-US" altLang="ja-JP" sz="1000" dirty="0" err="1" smtClean="0">
                          <a:solidFill>
                            <a:srgbClr val="FF0000"/>
                          </a:solidFill>
                          <a:latin typeface="Courier New" pitchFamily="49" charset="0"/>
                          <a:cs typeface="Courier New" pitchFamily="49" charset="0"/>
                        </a:rPr>
                        <a:t>modify.fl</a:t>
                      </a:r>
                      <a:endParaRPr kumimoji="1" lang="ja-JP" altLang="en-US" sz="1000" dirty="0">
                        <a:solidFill>
                          <a:srgbClr val="FF0000"/>
                        </a:solidFill>
                        <a:latin typeface="Courier New" pitchFamily="49" charset="0"/>
                        <a:cs typeface="Courier New" pitchFamily="49" charset="0"/>
                      </a:endParaRPr>
                    </a:p>
                  </a:txBody>
                  <a:tcPr marL="36000" marR="36000" marT="0" marB="0">
                    <a:lnL w="57150" cap="flat" cmpd="sng" algn="ctr">
                      <a:solidFill>
                        <a:srgbClr val="FFC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59747">
                <a:tc>
                  <a:txBody>
                    <a:bodyPr/>
                    <a:lstStyle/>
                    <a:p>
                      <a:pPr algn="l" eaLnBrk="1" fontAlgn="auto" hangingPunct="1">
                        <a:spcBef>
                          <a:spcPts val="0"/>
                        </a:spcBef>
                        <a:spcAft>
                          <a:spcPts val="0"/>
                        </a:spcAft>
                        <a:defRPr/>
                      </a:pPr>
                      <a:r>
                        <a:rPr kumimoji="1" lang="en-US" altLang="ja-JP" sz="1000" dirty="0" smtClean="0">
                          <a:solidFill>
                            <a:srgbClr val="0000FF"/>
                          </a:solidFill>
                          <a:latin typeface="Courier New" pitchFamily="49" charset="0"/>
                          <a:cs typeface="Courier New" pitchFamily="49" charset="0"/>
                        </a:rPr>
                        <a:t>&lt;</a:t>
                      </a:r>
                      <a:r>
                        <a:rPr kumimoji="1" lang="en-US" altLang="ja-JP" sz="1000" dirty="0" err="1" smtClean="0">
                          <a:solidFill>
                            <a:srgbClr val="0000FF"/>
                          </a:solidFill>
                          <a:latin typeface="Courier New" pitchFamily="49" charset="0"/>
                          <a:cs typeface="Courier New" pitchFamily="49" charset="0"/>
                        </a:rPr>
                        <a:t>modify.fl</a:t>
                      </a:r>
                      <a:r>
                        <a:rPr kumimoji="1" lang="en-US" altLang="ja-JP" sz="1000" dirty="0" smtClean="0">
                          <a:solidFill>
                            <a:srgbClr val="0000FF"/>
                          </a:solidFill>
                          <a:latin typeface="Courier New" pitchFamily="49" charset="0"/>
                          <a:cs typeface="Courier New" pitchFamily="49" charset="0"/>
                        </a:rPr>
                        <a:t>,</a:t>
                      </a:r>
                      <a:endParaRPr kumimoji="1" lang="ja-JP" altLang="en-US" sz="1000" dirty="0">
                        <a:solidFill>
                          <a:srgbClr val="0000FF"/>
                        </a:solidFill>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126059">
                <a:tc>
                  <a:txBody>
                    <a:bodyPr/>
                    <a:lstStyle/>
                    <a:p>
                      <a:r>
                        <a:rPr kumimoji="1" lang="en-US" altLang="ja-JP" sz="1000" i="1" dirty="0" smtClean="0">
                          <a:latin typeface="Courier New" pitchFamily="49" charset="0"/>
                          <a:cs typeface="Courier New" pitchFamily="49" charset="0"/>
                        </a:rPr>
                        <a:t>(</a:t>
                      </a:r>
                      <a:r>
                        <a:rPr lang="en-US" altLang="ja-JP" sz="1000" i="1" dirty="0" err="1" smtClean="0">
                          <a:solidFill>
                            <a:schemeClr val="tx1"/>
                          </a:solidFill>
                          <a:latin typeface="Courier New" pitchFamily="49" charset="0"/>
                          <a:cs typeface="Courier New" pitchFamily="49" charset="0"/>
                        </a:rPr>
                        <a:t>deallocate</a:t>
                      </a:r>
                      <a:r>
                        <a:rPr kumimoji="1" lang="en-US" altLang="ja-JP" sz="1000" i="1" dirty="0" smtClean="0">
                          <a:latin typeface="Courier New" pitchFamily="49" charset="0"/>
                          <a:cs typeface="Courier New" pitchFamily="49" charset="0"/>
                        </a:rPr>
                        <a:t>)</a:t>
                      </a:r>
                      <a:endParaRPr kumimoji="1" lang="ja-JP" altLang="en-US" sz="1000" i="1"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sp>
        <p:nvSpPr>
          <p:cNvPr id="14349" name="TextBox 14348"/>
          <p:cNvSpPr txBox="1"/>
          <p:nvPr/>
        </p:nvSpPr>
        <p:spPr>
          <a:xfrm>
            <a:off x="519864" y="4701354"/>
            <a:ext cx="2562176" cy="1354217"/>
          </a:xfrm>
          <a:prstGeom prst="rect">
            <a:avLst/>
          </a:prstGeom>
          <a:noFill/>
        </p:spPr>
        <p:txBody>
          <a:bodyPr wrap="square" rtlCol="0">
            <a:spAutoFit/>
          </a:bodyPr>
          <a:lstStyle/>
          <a:p>
            <a:r>
              <a:rPr lang="en-US" b="1" u="sng" dirty="0" smtClean="0"/>
              <a:t>Operations</a:t>
            </a:r>
          </a:p>
          <a:p>
            <a:r>
              <a:rPr lang="en-US" dirty="0" smtClean="0"/>
              <a:t>modify</a:t>
            </a:r>
          </a:p>
          <a:p>
            <a:r>
              <a:rPr lang="en-US" dirty="0" err="1" smtClean="0"/>
              <a:t>modifyCommit</a:t>
            </a:r>
            <a:endParaRPr lang="en-US" dirty="0"/>
          </a:p>
          <a:p>
            <a:pPr marL="177800" indent="-177800"/>
            <a:r>
              <a:rPr lang="en-US" sz="1400" dirty="0" smtClean="0"/>
              <a:t>** Use timeout to clean up after failures</a:t>
            </a:r>
          </a:p>
        </p:txBody>
      </p:sp>
      <p:cxnSp>
        <p:nvCxnSpPr>
          <p:cNvPr id="30" name="曲線コネクタ 46"/>
          <p:cNvCxnSpPr>
            <a:stCxn id="127" idx="0"/>
            <a:endCxn id="114" idx="7"/>
          </p:cNvCxnSpPr>
          <p:nvPr/>
        </p:nvCxnSpPr>
        <p:spPr>
          <a:xfrm rot="16200000" flipV="1">
            <a:off x="4330460" y="-106628"/>
            <a:ext cx="1776385" cy="4829175"/>
          </a:xfrm>
          <a:prstGeom prst="curvedConnector3">
            <a:avLst>
              <a:gd name="adj1" fmla="val 119207"/>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88" name="表 187"/>
          <p:cNvGraphicFramePr>
            <a:graphicFrameLocks noGrp="1"/>
          </p:cNvGraphicFramePr>
          <p:nvPr>
            <p:extLst>
              <p:ext uri="{D42A27DB-BD31-4B8C-83A1-F6EECF244321}">
                <p14:modId xmlns:p14="http://schemas.microsoft.com/office/powerpoint/2010/main" val="4198435375"/>
              </p:ext>
            </p:extLst>
          </p:nvPr>
        </p:nvGraphicFramePr>
        <p:xfrm>
          <a:off x="5677952" y="1178445"/>
          <a:ext cx="1444156" cy="642110"/>
        </p:xfrm>
        <a:graphic>
          <a:graphicData uri="http://schemas.openxmlformats.org/drawingml/2006/table">
            <a:tbl>
              <a:tblPr firstRow="1" bandRow="1">
                <a:tableStyleId>{5940675A-B579-460E-94D1-54222C63F5DA}</a:tableStyleId>
              </a:tblPr>
              <a:tblGrid>
                <a:gridCol w="1444156"/>
              </a:tblGrid>
              <a:tr h="95804">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1000" i="1" dirty="0" smtClean="0">
                          <a:solidFill>
                            <a:schemeClr val="tx1"/>
                          </a:solidFill>
                          <a:latin typeface="Courier New" pitchFamily="49" charset="0"/>
                          <a:cs typeface="Courier New" pitchFamily="49" charset="0"/>
                        </a:rPr>
                        <a:t>(</a:t>
                      </a:r>
                      <a:r>
                        <a:rPr lang="en-US" altLang="ja-JP" sz="1000" i="1" dirty="0" err="1" smtClean="0">
                          <a:solidFill>
                            <a:schemeClr val="tx1"/>
                          </a:solidFill>
                          <a:latin typeface="Courier New" pitchFamily="49" charset="0"/>
                          <a:cs typeface="Courier New" pitchFamily="49" charset="0"/>
                        </a:rPr>
                        <a:t>commit_fl</a:t>
                      </a:r>
                      <a:r>
                        <a:rPr lang="en-US" altLang="ja-JP" sz="1000" i="1" dirty="0" smtClean="0">
                          <a:solidFill>
                            <a:schemeClr val="tx1"/>
                          </a:solidFill>
                          <a:latin typeface="Courier New" pitchFamily="49" charset="0"/>
                          <a:cs typeface="Courier New" pitchFamily="49" charset="0"/>
                        </a:rPr>
                        <a:t>)</a:t>
                      </a:r>
                      <a:endParaRPr lang="ja-JP" altLang="en-US" sz="1000" i="1" dirty="0" smtClean="0">
                        <a:solidFill>
                          <a:schemeClr val="tx1"/>
                        </a:solidFill>
                        <a:latin typeface="Courier New" pitchFamily="49" charset="0"/>
                        <a:cs typeface="Courier New" pitchFamily="49" charset="0"/>
                      </a:endParaRPr>
                    </a:p>
                  </a:txBody>
                  <a:tcPr marL="36000" marR="36000" marT="0" marB="0">
                    <a:lnL w="57150" cap="flat" cmpd="sng" algn="ctr">
                      <a:solidFill>
                        <a:srgbClr val="FFC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7756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000" dirty="0" smtClean="0">
                          <a:solidFill>
                            <a:srgbClr val="FF0000"/>
                          </a:solidFill>
                          <a:latin typeface="Courier New" pitchFamily="49" charset="0"/>
                          <a:cs typeface="Courier New" pitchFamily="49" charset="0"/>
                        </a:rPr>
                        <a:t>&lt;</a:t>
                      </a:r>
                      <a:r>
                        <a:rPr kumimoji="1" lang="en-US" altLang="ja-JP" sz="1000" dirty="0" err="1" smtClean="0">
                          <a:solidFill>
                            <a:srgbClr val="FF0000"/>
                          </a:solidFill>
                          <a:latin typeface="Courier New" pitchFamily="49" charset="0"/>
                          <a:cs typeface="Courier New" pitchFamily="49" charset="0"/>
                        </a:rPr>
                        <a:t>modifyCommit.fl</a:t>
                      </a:r>
                      <a:endParaRPr kumimoji="1" lang="ja-JP" altLang="en-US" sz="1000" dirty="0">
                        <a:ln w="38100">
                          <a:solidFill>
                            <a:srgbClr val="FF0000"/>
                          </a:solidFill>
                        </a:ln>
                        <a:latin typeface="Courier New" pitchFamily="49" charset="0"/>
                        <a:cs typeface="Courier New" pitchFamily="49" charset="0"/>
                      </a:endParaRPr>
                    </a:p>
                  </a:txBody>
                  <a:tcPr marL="36000" marR="36000" marT="0" marB="0">
                    <a:lnL w="57150" cap="flat" cmpd="sng" algn="ctr">
                      <a:solidFill>
                        <a:srgbClr val="FFC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5974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000" dirty="0" smtClean="0">
                          <a:solidFill>
                            <a:srgbClr val="0000FF"/>
                          </a:solidFill>
                          <a:latin typeface="Courier New" pitchFamily="49" charset="0"/>
                          <a:cs typeface="Courier New" pitchFamily="49" charset="0"/>
                        </a:rPr>
                        <a:t>&lt;</a:t>
                      </a:r>
                      <a:r>
                        <a:rPr kumimoji="1" lang="en-US" altLang="ja-JP" sz="1000" dirty="0" err="1" smtClean="0">
                          <a:solidFill>
                            <a:srgbClr val="0000FF"/>
                          </a:solidFill>
                          <a:latin typeface="Courier New" pitchFamily="49" charset="0"/>
                          <a:cs typeface="Courier New" pitchFamily="49" charset="0"/>
                        </a:rPr>
                        <a:t>modifyCommit.fl</a:t>
                      </a:r>
                      <a:endParaRPr kumimoji="1" lang="en-US" altLang="ja-JP" sz="1000" dirty="0" smtClean="0">
                        <a:solidFill>
                          <a:srgbClr val="0000FF"/>
                        </a:solidFill>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12605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CA" altLang="ja-JP" sz="1000" dirty="0" smtClean="0">
                          <a:latin typeface="Courier New" pitchFamily="49" charset="0"/>
                          <a:cs typeface="Courier New" pitchFamily="49" charset="0"/>
                        </a:rPr>
                        <a:t>(pooched)</a:t>
                      </a:r>
                      <a:endParaRPr kumimoji="1" lang="ja-JP" altLang="en-US" sz="10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sp>
        <p:nvSpPr>
          <p:cNvPr id="6" name="Slide Number Placeholder 5"/>
          <p:cNvSpPr>
            <a:spLocks noGrp="1"/>
          </p:cNvSpPr>
          <p:nvPr>
            <p:ph type="sldNum" sz="quarter" idx="12"/>
          </p:nvPr>
        </p:nvSpPr>
        <p:spPr/>
        <p:txBody>
          <a:bodyPr/>
          <a:lstStyle/>
          <a:p>
            <a:fld id="{45FAE55E-7086-4FEF-BAB3-C6A0E0FF39AC}" type="slidenum">
              <a:rPr kumimoji="1" lang="ja-JP" altLang="en-US" smtClean="0"/>
              <a:pPr/>
              <a:t>8</a:t>
            </a:fld>
            <a:endParaRPr kumimoji="1" lang="ja-JP" altLang="en-US"/>
          </a:p>
        </p:txBody>
      </p:sp>
    </p:spTree>
    <p:extLst>
      <p:ext uri="{BB962C8B-B14F-4D97-AF65-F5344CB8AC3E}">
        <p14:creationId xmlns:p14="http://schemas.microsoft.com/office/powerpoint/2010/main" val="174697188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円/楕円 8"/>
          <p:cNvSpPr/>
          <p:nvPr/>
        </p:nvSpPr>
        <p:spPr>
          <a:xfrm>
            <a:off x="2160969" y="3198250"/>
            <a:ext cx="720000" cy="72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rPr>
              <a:t>Allocating</a:t>
            </a:r>
            <a:endParaRPr kumimoji="1" lang="ja-JP" altLang="en-US" sz="1000" dirty="0">
              <a:solidFill>
                <a:prstClr val="white"/>
              </a:solidFill>
            </a:endParaRPr>
          </a:p>
        </p:txBody>
      </p:sp>
      <p:sp>
        <p:nvSpPr>
          <p:cNvPr id="17" name="円/楕円 16"/>
          <p:cNvSpPr/>
          <p:nvPr/>
        </p:nvSpPr>
        <p:spPr>
          <a:xfrm>
            <a:off x="7219280" y="5209971"/>
            <a:ext cx="808873" cy="768841"/>
          </a:xfrm>
          <a:prstGeom prst="ellipse">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rPr>
              <a:t>Committed</a:t>
            </a:r>
            <a:endParaRPr kumimoji="1" lang="ja-JP" altLang="en-US" sz="1000" dirty="0">
              <a:solidFill>
                <a:prstClr val="white"/>
              </a:solidFill>
            </a:endParaRPr>
          </a:p>
        </p:txBody>
      </p:sp>
      <p:cxnSp>
        <p:nvCxnSpPr>
          <p:cNvPr id="21" name="直線矢印コネクタ 20"/>
          <p:cNvCxnSpPr>
            <a:stCxn id="9" idx="6"/>
            <a:endCxn id="126" idx="2"/>
          </p:cNvCxnSpPr>
          <p:nvPr/>
        </p:nvCxnSpPr>
        <p:spPr>
          <a:xfrm flipV="1">
            <a:off x="2880969" y="3555006"/>
            <a:ext cx="1795800" cy="3244"/>
          </a:xfrm>
          <a:prstGeom prst="straightConnector1">
            <a:avLst/>
          </a:prstGeom>
          <a:ln w="19050">
            <a:solidFill>
              <a:srgbClr val="008000"/>
            </a:solidFill>
            <a:tailEnd type="arrow"/>
          </a:ln>
        </p:spPr>
        <p:style>
          <a:lnRef idx="1">
            <a:schemeClr val="accent1"/>
          </a:lnRef>
          <a:fillRef idx="0">
            <a:schemeClr val="accent1"/>
          </a:fillRef>
          <a:effectRef idx="0">
            <a:schemeClr val="accent1"/>
          </a:effectRef>
          <a:fontRef idx="minor">
            <a:schemeClr val="tx1"/>
          </a:fontRef>
        </p:style>
      </p:cxnSp>
      <p:cxnSp>
        <p:nvCxnSpPr>
          <p:cNvPr id="47" name="曲線コネクタ 46"/>
          <p:cNvCxnSpPr>
            <a:stCxn id="119" idx="6"/>
            <a:endCxn id="114" idx="2"/>
          </p:cNvCxnSpPr>
          <p:nvPr/>
        </p:nvCxnSpPr>
        <p:spPr>
          <a:xfrm rot="10800000">
            <a:off x="2113648" y="1691594"/>
            <a:ext cx="70510" cy="3804164"/>
          </a:xfrm>
          <a:prstGeom prst="curvedConnector3">
            <a:avLst>
              <a:gd name="adj1" fmla="val 180399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2" name="曲線コネクタ 46"/>
          <p:cNvCxnSpPr>
            <a:stCxn id="126" idx="0"/>
            <a:endCxn id="114" idx="6"/>
          </p:cNvCxnSpPr>
          <p:nvPr/>
        </p:nvCxnSpPr>
        <p:spPr>
          <a:xfrm rot="16200000" flipV="1">
            <a:off x="3227939" y="1386176"/>
            <a:ext cx="1503412" cy="2114248"/>
          </a:xfrm>
          <a:prstGeom prst="curvedConnector2">
            <a:avLst/>
          </a:prstGeom>
          <a:ln w="19050">
            <a:solidFill>
              <a:srgbClr val="FF8000"/>
            </a:solidFill>
            <a:tailEnd type="arrow"/>
          </a:ln>
        </p:spPr>
        <p:style>
          <a:lnRef idx="1">
            <a:schemeClr val="accent1"/>
          </a:lnRef>
          <a:fillRef idx="0">
            <a:schemeClr val="accent1"/>
          </a:fillRef>
          <a:effectRef idx="0">
            <a:schemeClr val="accent1"/>
          </a:effectRef>
          <a:fontRef idx="minor">
            <a:schemeClr val="tx1"/>
          </a:fontRef>
        </p:style>
      </p:cxnSp>
      <p:cxnSp>
        <p:nvCxnSpPr>
          <p:cNvPr id="89" name="直線矢印コネクタ 88"/>
          <p:cNvCxnSpPr>
            <a:stCxn id="114" idx="4"/>
            <a:endCxn id="9" idx="0"/>
          </p:cNvCxnSpPr>
          <p:nvPr/>
        </p:nvCxnSpPr>
        <p:spPr>
          <a:xfrm>
            <a:off x="2518085" y="2076014"/>
            <a:ext cx="2884" cy="1122236"/>
          </a:xfrm>
          <a:prstGeom prst="straightConnector1">
            <a:avLst/>
          </a:prstGeom>
          <a:ln w="19050">
            <a:solidFill>
              <a:srgbClr val="008000"/>
            </a:solidFill>
            <a:tailEnd type="arrow"/>
          </a:ln>
        </p:spPr>
        <p:style>
          <a:lnRef idx="1">
            <a:schemeClr val="accent1"/>
          </a:lnRef>
          <a:fillRef idx="0">
            <a:schemeClr val="accent1"/>
          </a:fillRef>
          <a:effectRef idx="0">
            <a:schemeClr val="accent1"/>
          </a:effectRef>
          <a:fontRef idx="minor">
            <a:schemeClr val="tx1"/>
          </a:fontRef>
        </p:style>
      </p:cxnSp>
      <p:sp>
        <p:nvSpPr>
          <p:cNvPr id="126" name="円/楕円 149"/>
          <p:cNvSpPr/>
          <p:nvPr/>
        </p:nvSpPr>
        <p:spPr>
          <a:xfrm>
            <a:off x="4676769" y="3195006"/>
            <a:ext cx="720000" cy="72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rPr>
              <a:t>Allocated</a:t>
            </a:r>
            <a:endParaRPr kumimoji="1" lang="ja-JP" altLang="en-US" sz="1000" dirty="0">
              <a:solidFill>
                <a:prstClr val="white"/>
              </a:solidFill>
            </a:endParaRPr>
          </a:p>
        </p:txBody>
      </p:sp>
      <p:sp>
        <p:nvSpPr>
          <p:cNvPr id="127" name="円/楕円 154"/>
          <p:cNvSpPr/>
          <p:nvPr/>
        </p:nvSpPr>
        <p:spPr>
          <a:xfrm>
            <a:off x="7273239" y="3196152"/>
            <a:ext cx="720000" cy="72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lang="en-US" altLang="ja-JP" sz="1000" dirty="0" smtClean="0">
                <a:solidFill>
                  <a:prstClr val="white"/>
                </a:solidFill>
              </a:rPr>
              <a:t>Committing</a:t>
            </a:r>
            <a:endParaRPr kumimoji="1" lang="en-US" altLang="ja-JP" sz="1000" dirty="0" smtClean="0">
              <a:solidFill>
                <a:prstClr val="white"/>
              </a:solidFill>
            </a:endParaRPr>
          </a:p>
        </p:txBody>
      </p:sp>
      <p:cxnSp>
        <p:nvCxnSpPr>
          <p:cNvPr id="128" name="直線矢印コネクタ 155"/>
          <p:cNvCxnSpPr>
            <a:stCxn id="127" idx="3"/>
            <a:endCxn id="119" idx="2"/>
          </p:cNvCxnSpPr>
          <p:nvPr/>
        </p:nvCxnSpPr>
        <p:spPr>
          <a:xfrm flipH="1">
            <a:off x="2904158" y="3810710"/>
            <a:ext cx="4474523" cy="168504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0" name="直線矢印コネクタ 159"/>
          <p:cNvCxnSpPr>
            <a:stCxn id="126" idx="6"/>
            <a:endCxn id="127" idx="2"/>
          </p:cNvCxnSpPr>
          <p:nvPr/>
        </p:nvCxnSpPr>
        <p:spPr>
          <a:xfrm>
            <a:off x="5396769" y="3555006"/>
            <a:ext cx="1876470" cy="1146"/>
          </a:xfrm>
          <a:prstGeom prst="straightConnector1">
            <a:avLst/>
          </a:prstGeom>
          <a:ln w="19050">
            <a:solidFill>
              <a:srgbClr val="008000"/>
            </a:solidFill>
            <a:tailEnd type="arrow"/>
          </a:ln>
        </p:spPr>
        <p:style>
          <a:lnRef idx="1">
            <a:schemeClr val="accent1"/>
          </a:lnRef>
          <a:fillRef idx="0">
            <a:schemeClr val="accent1"/>
          </a:fillRef>
          <a:effectRef idx="0">
            <a:schemeClr val="accent1"/>
          </a:effectRef>
          <a:fontRef idx="minor">
            <a:schemeClr val="tx1"/>
          </a:fontRef>
        </p:style>
      </p:cxnSp>
      <p:cxnSp>
        <p:nvCxnSpPr>
          <p:cNvPr id="152" name="直線矢印コネクタ 163"/>
          <p:cNvCxnSpPr>
            <a:stCxn id="127" idx="4"/>
            <a:endCxn id="17" idx="0"/>
          </p:cNvCxnSpPr>
          <p:nvPr/>
        </p:nvCxnSpPr>
        <p:spPr>
          <a:xfrm flipH="1">
            <a:off x="7623717" y="3916152"/>
            <a:ext cx="9522" cy="1293819"/>
          </a:xfrm>
          <a:prstGeom prst="straightConnector1">
            <a:avLst/>
          </a:prstGeom>
          <a:ln w="19050">
            <a:solidFill>
              <a:srgbClr val="008000"/>
            </a:solidFill>
            <a:tailEnd type="arrow"/>
          </a:ln>
        </p:spPr>
        <p:style>
          <a:lnRef idx="1">
            <a:schemeClr val="accent1"/>
          </a:lnRef>
          <a:fillRef idx="0">
            <a:schemeClr val="accent1"/>
          </a:fillRef>
          <a:effectRef idx="0">
            <a:schemeClr val="accent1"/>
          </a:effectRef>
          <a:fontRef idx="minor">
            <a:schemeClr val="tx1"/>
          </a:fontRef>
        </p:style>
      </p:cxnSp>
      <p:sp>
        <p:nvSpPr>
          <p:cNvPr id="14360" name="Title 14359"/>
          <p:cNvSpPr>
            <a:spLocks noGrp="1"/>
          </p:cNvSpPr>
          <p:nvPr>
            <p:ph type="title"/>
          </p:nvPr>
        </p:nvSpPr>
        <p:spPr>
          <a:xfrm>
            <a:off x="477344" y="143598"/>
            <a:ext cx="8229600" cy="309987"/>
          </a:xfrm>
        </p:spPr>
        <p:txBody>
          <a:bodyPr>
            <a:noAutofit/>
          </a:bodyPr>
          <a:lstStyle/>
          <a:p>
            <a:r>
              <a:rPr lang="en-US" sz="3200" dirty="0" smtClean="0"/>
              <a:t>Modify State Machine – Two Phase</a:t>
            </a:r>
            <a:endParaRPr lang="en-US" sz="3200" dirty="0"/>
          </a:p>
        </p:txBody>
      </p:sp>
      <p:graphicFrame>
        <p:nvGraphicFramePr>
          <p:cNvPr id="144" name="表 143"/>
          <p:cNvGraphicFramePr>
            <a:graphicFrameLocks noGrp="1"/>
          </p:cNvGraphicFramePr>
          <p:nvPr>
            <p:extLst>
              <p:ext uri="{D42A27DB-BD31-4B8C-83A1-F6EECF244321}">
                <p14:modId xmlns:p14="http://schemas.microsoft.com/office/powerpoint/2010/main" val="2036423365"/>
              </p:ext>
            </p:extLst>
          </p:nvPr>
        </p:nvGraphicFramePr>
        <p:xfrm>
          <a:off x="1974452" y="2282897"/>
          <a:ext cx="1078517" cy="642110"/>
        </p:xfrm>
        <a:graphic>
          <a:graphicData uri="http://schemas.openxmlformats.org/drawingml/2006/table">
            <a:tbl>
              <a:tblPr firstRow="1" bandRow="1">
                <a:tableStyleId>{5940675A-B579-460E-94D1-54222C63F5DA}</a:tableStyleId>
              </a:tblPr>
              <a:tblGrid>
                <a:gridCol w="1078517"/>
              </a:tblGrid>
              <a:tr h="95804">
                <a:tc>
                  <a:txBody>
                    <a:bodyPr/>
                    <a:lstStyle/>
                    <a:p>
                      <a:endParaRPr kumimoji="1" lang="ja-JP" altLang="en-US" sz="10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7756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000" dirty="0" smtClean="0">
                          <a:solidFill>
                            <a:srgbClr val="FF0000"/>
                          </a:solidFill>
                          <a:latin typeface="Courier New" pitchFamily="49" charset="0"/>
                          <a:cs typeface="Courier New" pitchFamily="49" charset="0"/>
                        </a:rPr>
                        <a:t>&gt;</a:t>
                      </a:r>
                      <a:r>
                        <a:rPr kumimoji="1" lang="en-US" altLang="ja-JP" sz="1000" dirty="0" err="1" smtClean="0">
                          <a:solidFill>
                            <a:srgbClr val="FF0000"/>
                          </a:solidFill>
                          <a:latin typeface="Courier New" pitchFamily="49" charset="0"/>
                          <a:cs typeface="Courier New" pitchFamily="49" charset="0"/>
                        </a:rPr>
                        <a:t>modify.rq</a:t>
                      </a:r>
                      <a:endParaRPr kumimoji="1" lang="ja-JP" altLang="en-US" sz="10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5974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000" dirty="0" smtClean="0">
                          <a:solidFill>
                            <a:srgbClr val="0000FF"/>
                          </a:solidFill>
                          <a:latin typeface="Courier New" pitchFamily="49" charset="0"/>
                          <a:cs typeface="Courier New" pitchFamily="49" charset="0"/>
                        </a:rPr>
                        <a:t>&gt;</a:t>
                      </a:r>
                      <a:r>
                        <a:rPr kumimoji="1" lang="en-US" altLang="ja-JP" sz="1000" dirty="0" err="1" smtClean="0">
                          <a:solidFill>
                            <a:srgbClr val="0000FF"/>
                          </a:solidFill>
                          <a:latin typeface="Courier New" pitchFamily="49" charset="0"/>
                          <a:cs typeface="Courier New" pitchFamily="49" charset="0"/>
                        </a:rPr>
                        <a:t>modify.rq</a:t>
                      </a:r>
                      <a:endParaRPr kumimoji="1" lang="ja-JP" altLang="en-US" sz="10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12605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1000" i="1" dirty="0" smtClean="0">
                          <a:solidFill>
                            <a:schemeClr val="tx1"/>
                          </a:solidFill>
                          <a:latin typeface="Courier New" pitchFamily="49" charset="0"/>
                          <a:cs typeface="Courier New" pitchFamily="49" charset="0"/>
                        </a:rPr>
                        <a:t>(allocate)</a:t>
                      </a:r>
                      <a:endParaRPr kumimoji="1" lang="ja-JP" altLang="en-US" sz="10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145" name="表 144"/>
          <p:cNvGraphicFramePr>
            <a:graphicFrameLocks noGrp="1"/>
          </p:cNvGraphicFramePr>
          <p:nvPr>
            <p:extLst>
              <p:ext uri="{D42A27DB-BD31-4B8C-83A1-F6EECF244321}">
                <p14:modId xmlns:p14="http://schemas.microsoft.com/office/powerpoint/2010/main" val="3289504822"/>
              </p:ext>
            </p:extLst>
          </p:nvPr>
        </p:nvGraphicFramePr>
        <p:xfrm>
          <a:off x="3086523" y="3198232"/>
          <a:ext cx="1296143" cy="667273"/>
        </p:xfrm>
        <a:graphic>
          <a:graphicData uri="http://schemas.openxmlformats.org/drawingml/2006/table">
            <a:tbl>
              <a:tblPr firstRow="1" bandRow="1">
                <a:tableStyleId>{5940675A-B579-460E-94D1-54222C63F5DA}</a:tableStyleId>
              </a:tblPr>
              <a:tblGrid>
                <a:gridCol w="1296143"/>
              </a:tblGrid>
              <a:tr h="17756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1000" i="1" dirty="0" smtClean="0">
                          <a:solidFill>
                            <a:schemeClr val="tx1"/>
                          </a:solidFill>
                          <a:latin typeface="Courier New" pitchFamily="49" charset="0"/>
                          <a:cs typeface="Courier New" pitchFamily="49" charset="0"/>
                        </a:rPr>
                        <a:t>(</a:t>
                      </a:r>
                      <a:r>
                        <a:rPr lang="en-US" altLang="ja-JP" sz="1000" i="1" dirty="0" err="1" smtClean="0">
                          <a:solidFill>
                            <a:schemeClr val="tx1"/>
                          </a:solidFill>
                          <a:latin typeface="Courier New" pitchFamily="49" charset="0"/>
                          <a:cs typeface="Courier New" pitchFamily="49" charset="0"/>
                        </a:rPr>
                        <a:t>allocate_cf</a:t>
                      </a:r>
                      <a:r>
                        <a:rPr lang="en-US" altLang="ja-JP" sz="1000" i="1" dirty="0" smtClean="0">
                          <a:solidFill>
                            <a:schemeClr val="tx1"/>
                          </a:solidFill>
                          <a:latin typeface="Courier New" pitchFamily="49" charset="0"/>
                          <a:cs typeface="Courier New" pitchFamily="49" charset="0"/>
                        </a:rPr>
                        <a:t>)</a:t>
                      </a:r>
                      <a:endParaRPr lang="ja-JP" altLang="en-US" sz="1000" i="1" dirty="0" smtClean="0">
                        <a:solidFill>
                          <a:schemeClr val="tx1"/>
                        </a:solidFill>
                        <a:latin typeface="Courier New" pitchFamily="49" charset="0"/>
                        <a:cs typeface="Courier New" pitchFamily="49" charset="0"/>
                      </a:endParaRPr>
                    </a:p>
                  </a:txBody>
                  <a:tcPr marL="36000" marR="36000" marT="0" marB="0">
                    <a:lnL w="57150" cap="flat" cmpd="sng" algn="ctr">
                      <a:solidFill>
                        <a:srgbClr val="00B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77563">
                <a:tc>
                  <a:txBody>
                    <a:bodyPr/>
                    <a:lstStyle/>
                    <a:p>
                      <a:pPr algn="l" eaLnBrk="1" fontAlgn="auto" hangingPunct="1">
                        <a:spcBef>
                          <a:spcPts val="0"/>
                        </a:spcBef>
                        <a:spcAft>
                          <a:spcPts val="0"/>
                        </a:spcAft>
                        <a:defRPr/>
                      </a:pPr>
                      <a:r>
                        <a:rPr kumimoji="1" lang="en-US" altLang="ja-JP" sz="1000" dirty="0" smtClean="0">
                          <a:solidFill>
                            <a:srgbClr val="FF0000"/>
                          </a:solidFill>
                          <a:latin typeface="Courier New" pitchFamily="49" charset="0"/>
                          <a:cs typeface="Courier New" pitchFamily="49" charset="0"/>
                        </a:rPr>
                        <a:t>&lt;</a:t>
                      </a:r>
                      <a:r>
                        <a:rPr kumimoji="1" lang="en-US" altLang="ja-JP" sz="1000" dirty="0" err="1" smtClean="0">
                          <a:solidFill>
                            <a:srgbClr val="FF0000"/>
                          </a:solidFill>
                          <a:latin typeface="Courier New" pitchFamily="49" charset="0"/>
                          <a:cs typeface="Courier New" pitchFamily="49" charset="0"/>
                        </a:rPr>
                        <a:t>modify.cf</a:t>
                      </a:r>
                      <a:endParaRPr kumimoji="1" lang="ja-JP" altLang="en-US" sz="1000" dirty="0">
                        <a:solidFill>
                          <a:srgbClr val="FF0000"/>
                        </a:solidFill>
                        <a:latin typeface="Courier New" pitchFamily="49" charset="0"/>
                        <a:cs typeface="Courier New" pitchFamily="49" charset="0"/>
                      </a:endParaRPr>
                    </a:p>
                  </a:txBody>
                  <a:tcPr marL="36000" marR="36000" marT="0" marB="0">
                    <a:lnL w="57150" cap="flat" cmpd="sng" algn="ctr">
                      <a:solidFill>
                        <a:srgbClr val="00B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59747">
                <a:tc>
                  <a:txBody>
                    <a:bodyPr/>
                    <a:lstStyle/>
                    <a:p>
                      <a:pPr algn="l" eaLnBrk="1" fontAlgn="auto" hangingPunct="1">
                        <a:spcBef>
                          <a:spcPts val="0"/>
                        </a:spcBef>
                        <a:spcAft>
                          <a:spcPts val="0"/>
                        </a:spcAft>
                        <a:defRPr/>
                      </a:pPr>
                      <a:r>
                        <a:rPr kumimoji="1" lang="en-US" altLang="ja-JP" sz="1000" dirty="0" smtClean="0">
                          <a:solidFill>
                            <a:srgbClr val="0000FF"/>
                          </a:solidFill>
                          <a:latin typeface="Courier New" pitchFamily="49" charset="0"/>
                          <a:cs typeface="Courier New" pitchFamily="49" charset="0"/>
                        </a:rPr>
                        <a:t>&lt;</a:t>
                      </a:r>
                      <a:r>
                        <a:rPr kumimoji="1" lang="en-US" altLang="ja-JP" sz="1000" dirty="0" err="1" smtClean="0">
                          <a:solidFill>
                            <a:srgbClr val="0000FF"/>
                          </a:solidFill>
                          <a:latin typeface="Courier New" pitchFamily="49" charset="0"/>
                          <a:cs typeface="Courier New" pitchFamily="49" charset="0"/>
                        </a:rPr>
                        <a:t>modify.cf</a:t>
                      </a:r>
                      <a:endParaRPr kumimoji="1" lang="ja-JP" altLang="en-US" sz="1000" dirty="0">
                        <a:solidFill>
                          <a:srgbClr val="0000FF"/>
                        </a:solidFill>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126059">
                <a:tc>
                  <a:txBody>
                    <a:bodyPr/>
                    <a:lstStyle/>
                    <a:p>
                      <a:endParaRPr kumimoji="1" lang="ja-JP" altLang="en-US" sz="10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167" name="表 166"/>
          <p:cNvGraphicFramePr>
            <a:graphicFrameLocks noGrp="1"/>
          </p:cNvGraphicFramePr>
          <p:nvPr>
            <p:extLst>
              <p:ext uri="{D42A27DB-BD31-4B8C-83A1-F6EECF244321}">
                <p14:modId xmlns:p14="http://schemas.microsoft.com/office/powerpoint/2010/main" val="3124945178"/>
              </p:ext>
            </p:extLst>
          </p:nvPr>
        </p:nvGraphicFramePr>
        <p:xfrm>
          <a:off x="5565995" y="3168682"/>
          <a:ext cx="1414956" cy="642110"/>
        </p:xfrm>
        <a:graphic>
          <a:graphicData uri="http://schemas.openxmlformats.org/drawingml/2006/table">
            <a:tbl>
              <a:tblPr firstRow="1" bandRow="1">
                <a:tableStyleId>{5940675A-B579-460E-94D1-54222C63F5DA}</a:tableStyleId>
              </a:tblPr>
              <a:tblGrid>
                <a:gridCol w="1414956"/>
              </a:tblGrid>
              <a:tr h="95804">
                <a:tc>
                  <a:txBody>
                    <a:bodyPr/>
                    <a:lstStyle/>
                    <a:p>
                      <a:endParaRPr kumimoji="1" lang="ja-JP" altLang="en-US" sz="10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7756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000" dirty="0" smtClean="0">
                          <a:solidFill>
                            <a:srgbClr val="FF0000"/>
                          </a:solidFill>
                          <a:latin typeface="Courier New" pitchFamily="49" charset="0"/>
                          <a:cs typeface="Courier New" pitchFamily="49" charset="0"/>
                        </a:rPr>
                        <a:t>&gt;</a:t>
                      </a:r>
                      <a:r>
                        <a:rPr kumimoji="1" lang="en-US" altLang="ja-JP" sz="1000" dirty="0" err="1" smtClean="0">
                          <a:solidFill>
                            <a:srgbClr val="FF0000"/>
                          </a:solidFill>
                          <a:latin typeface="Courier New" pitchFamily="49" charset="0"/>
                          <a:cs typeface="Courier New" pitchFamily="49" charset="0"/>
                        </a:rPr>
                        <a:t>modifyCommit.rq</a:t>
                      </a:r>
                      <a:endParaRPr kumimoji="1" lang="ja-JP" altLang="en-US" sz="10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5974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000" dirty="0" smtClean="0">
                          <a:solidFill>
                            <a:srgbClr val="0000FF"/>
                          </a:solidFill>
                          <a:latin typeface="Courier New" pitchFamily="49" charset="0"/>
                          <a:cs typeface="Courier New" pitchFamily="49" charset="0"/>
                        </a:rPr>
                        <a:t>&gt;</a:t>
                      </a:r>
                      <a:r>
                        <a:rPr kumimoji="1" lang="en-US" altLang="ja-JP" sz="1000" dirty="0" err="1" smtClean="0">
                          <a:solidFill>
                            <a:srgbClr val="0000FF"/>
                          </a:solidFill>
                          <a:latin typeface="Courier New" pitchFamily="49" charset="0"/>
                          <a:cs typeface="Courier New" pitchFamily="49" charset="0"/>
                        </a:rPr>
                        <a:t>modifyCommit.rq</a:t>
                      </a:r>
                      <a:endParaRPr kumimoji="1" lang="ja-JP" altLang="en-US" sz="10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12605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CA" altLang="ja-JP" sz="1000" dirty="0" smtClean="0">
                          <a:latin typeface="Courier New" pitchFamily="49" charset="0"/>
                          <a:cs typeface="Courier New" pitchFamily="49" charset="0"/>
                        </a:rPr>
                        <a:t>(commit)</a:t>
                      </a:r>
                      <a:endParaRPr kumimoji="1" lang="ja-JP" altLang="en-US" sz="10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188" name="表 187"/>
          <p:cNvGraphicFramePr>
            <a:graphicFrameLocks noGrp="1"/>
          </p:cNvGraphicFramePr>
          <p:nvPr>
            <p:extLst>
              <p:ext uri="{D42A27DB-BD31-4B8C-83A1-F6EECF244321}">
                <p14:modId xmlns:p14="http://schemas.microsoft.com/office/powerpoint/2010/main" val="2428775469"/>
              </p:ext>
            </p:extLst>
          </p:nvPr>
        </p:nvGraphicFramePr>
        <p:xfrm>
          <a:off x="4200059" y="4386953"/>
          <a:ext cx="1444156" cy="787163"/>
        </p:xfrm>
        <a:graphic>
          <a:graphicData uri="http://schemas.openxmlformats.org/drawingml/2006/table">
            <a:tbl>
              <a:tblPr firstRow="1" bandRow="1">
                <a:tableStyleId>{5940675A-B579-460E-94D1-54222C63F5DA}</a:tableStyleId>
              </a:tblPr>
              <a:tblGrid>
                <a:gridCol w="1444156"/>
              </a:tblGrid>
              <a:tr h="95804">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1000" i="1" dirty="0" smtClean="0">
                          <a:solidFill>
                            <a:schemeClr val="tx1"/>
                          </a:solidFill>
                          <a:latin typeface="Courier New" pitchFamily="49" charset="0"/>
                          <a:cs typeface="Courier New" pitchFamily="49" charset="0"/>
                        </a:rPr>
                        <a:t>(</a:t>
                      </a:r>
                      <a:r>
                        <a:rPr lang="en-US" altLang="ja-JP" sz="1000" i="1" dirty="0" err="1" smtClean="0">
                          <a:solidFill>
                            <a:schemeClr val="tx1"/>
                          </a:solidFill>
                          <a:latin typeface="Courier New" pitchFamily="49" charset="0"/>
                          <a:cs typeface="Courier New" pitchFamily="49" charset="0"/>
                        </a:rPr>
                        <a:t>commit_fl</a:t>
                      </a:r>
                      <a:r>
                        <a:rPr lang="en-US" altLang="ja-JP" sz="1000" i="1" dirty="0" smtClean="0">
                          <a:solidFill>
                            <a:schemeClr val="tx1"/>
                          </a:solidFill>
                          <a:latin typeface="Courier New" pitchFamily="49" charset="0"/>
                          <a:cs typeface="Courier New" pitchFamily="49" charset="0"/>
                        </a:rPr>
                        <a:t>)</a:t>
                      </a:r>
                      <a:endParaRPr lang="ja-JP" altLang="en-US" sz="1000" i="1" dirty="0" smtClean="0">
                        <a:solidFill>
                          <a:schemeClr val="tx1"/>
                        </a:solidFill>
                        <a:latin typeface="Courier New" pitchFamily="49" charset="0"/>
                        <a:cs typeface="Courier New" pitchFamily="49" charset="0"/>
                      </a:endParaRPr>
                    </a:p>
                  </a:txBody>
                  <a:tcPr marL="36000" marR="36000" marT="0" marB="0">
                    <a:lnL w="57150" cap="flat" cmpd="sng" algn="ctr">
                      <a:solidFill>
                        <a:srgbClr val="FFC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7756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000" dirty="0" smtClean="0">
                          <a:solidFill>
                            <a:srgbClr val="FF0000"/>
                          </a:solidFill>
                          <a:latin typeface="Courier New" pitchFamily="49" charset="0"/>
                          <a:cs typeface="Courier New" pitchFamily="49" charset="0"/>
                        </a:rPr>
                        <a:t>&lt;</a:t>
                      </a:r>
                      <a:r>
                        <a:rPr kumimoji="1" lang="en-US" altLang="ja-JP" sz="1000" dirty="0" err="1" smtClean="0">
                          <a:solidFill>
                            <a:srgbClr val="FF0000"/>
                          </a:solidFill>
                          <a:latin typeface="Courier New" pitchFamily="49" charset="0"/>
                          <a:cs typeface="Courier New" pitchFamily="49" charset="0"/>
                        </a:rPr>
                        <a:t>modifyCommit.fl</a:t>
                      </a:r>
                      <a:endParaRPr kumimoji="1" lang="ja-JP" altLang="en-US" sz="1000" dirty="0">
                        <a:ln w="38100">
                          <a:solidFill>
                            <a:srgbClr val="FF0000"/>
                          </a:solidFill>
                        </a:ln>
                        <a:latin typeface="Courier New" pitchFamily="49" charset="0"/>
                        <a:cs typeface="Courier New" pitchFamily="49" charset="0"/>
                      </a:endParaRPr>
                    </a:p>
                  </a:txBody>
                  <a:tcPr marL="36000" marR="36000" marT="0" marB="0">
                    <a:lnL w="57150" cap="flat" cmpd="sng" algn="ctr">
                      <a:solidFill>
                        <a:srgbClr val="FFC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5974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000" dirty="0" smtClean="0">
                          <a:solidFill>
                            <a:srgbClr val="0000FF"/>
                          </a:solidFill>
                          <a:latin typeface="Courier New" pitchFamily="49" charset="0"/>
                          <a:cs typeface="Courier New" pitchFamily="49" charset="0"/>
                        </a:rPr>
                        <a:t>&lt;</a:t>
                      </a:r>
                      <a:r>
                        <a:rPr kumimoji="1" lang="en-US" altLang="ja-JP" sz="1000" dirty="0" err="1" smtClean="0">
                          <a:solidFill>
                            <a:srgbClr val="0000FF"/>
                          </a:solidFill>
                          <a:latin typeface="Courier New" pitchFamily="49" charset="0"/>
                          <a:cs typeface="Courier New" pitchFamily="49" charset="0"/>
                        </a:rPr>
                        <a:t>modifyCommit.fl</a:t>
                      </a:r>
                      <a:r>
                        <a:rPr kumimoji="1" lang="en-US" altLang="ja-JP" sz="1000" dirty="0" smtClean="0">
                          <a:solidFill>
                            <a:srgbClr val="0000FF"/>
                          </a:solidFill>
                          <a:latin typeface="Courier New" pitchFamily="49" charset="0"/>
                          <a:cs typeface="Courier New" pitchFamily="49" charset="0"/>
                        </a:rPr>
                        <a:t>,</a:t>
                      </a:r>
                    </a:p>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000" dirty="0" smtClean="0">
                          <a:solidFill>
                            <a:srgbClr val="0000FF"/>
                          </a:solidFill>
                          <a:latin typeface="Courier New" pitchFamily="49" charset="0"/>
                          <a:cs typeface="Courier New" pitchFamily="49" charset="0"/>
                        </a:rPr>
                        <a:t>&gt;</a:t>
                      </a:r>
                      <a:r>
                        <a:rPr kumimoji="1" lang="en-US" altLang="ja-JP" sz="1000" dirty="0" err="1" smtClean="0">
                          <a:solidFill>
                            <a:srgbClr val="0000FF"/>
                          </a:solidFill>
                          <a:latin typeface="Courier New" pitchFamily="49" charset="0"/>
                          <a:cs typeface="Courier New" pitchFamily="49" charset="0"/>
                        </a:rPr>
                        <a:t>modifyCancel.rq</a:t>
                      </a:r>
                      <a:endParaRPr kumimoji="1" lang="ja-JP" altLang="en-US" sz="1000" dirty="0" smtClean="0">
                        <a:solidFill>
                          <a:srgbClr val="0000FF"/>
                        </a:solidFill>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12605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CA" altLang="ja-JP" sz="1000" dirty="0" smtClean="0">
                          <a:latin typeface="Courier New" pitchFamily="49" charset="0"/>
                          <a:cs typeface="Courier New" pitchFamily="49" charset="0"/>
                        </a:rPr>
                        <a:t>(pooched)</a:t>
                      </a:r>
                      <a:endParaRPr kumimoji="1" lang="ja-JP" altLang="en-US" sz="10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69" name="表 144"/>
          <p:cNvGraphicFramePr>
            <a:graphicFrameLocks noGrp="1"/>
          </p:cNvGraphicFramePr>
          <p:nvPr>
            <p:extLst>
              <p:ext uri="{D42A27DB-BD31-4B8C-83A1-F6EECF244321}">
                <p14:modId xmlns:p14="http://schemas.microsoft.com/office/powerpoint/2010/main" val="3916456954"/>
              </p:ext>
            </p:extLst>
          </p:nvPr>
        </p:nvGraphicFramePr>
        <p:xfrm>
          <a:off x="6975364" y="4146367"/>
          <a:ext cx="1296143" cy="667273"/>
        </p:xfrm>
        <a:graphic>
          <a:graphicData uri="http://schemas.openxmlformats.org/drawingml/2006/table">
            <a:tbl>
              <a:tblPr firstRow="1" bandRow="1">
                <a:tableStyleId>{5940675A-B579-460E-94D1-54222C63F5DA}</a:tableStyleId>
              </a:tblPr>
              <a:tblGrid>
                <a:gridCol w="1296143"/>
              </a:tblGrid>
              <a:tr h="17756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1000" i="1" dirty="0" smtClean="0">
                          <a:solidFill>
                            <a:schemeClr val="tx1"/>
                          </a:solidFill>
                          <a:latin typeface="Courier New" pitchFamily="49" charset="0"/>
                          <a:cs typeface="Courier New" pitchFamily="49" charset="0"/>
                        </a:rPr>
                        <a:t>(</a:t>
                      </a:r>
                      <a:r>
                        <a:rPr lang="en-US" altLang="ja-JP" sz="1000" i="1" dirty="0" err="1" smtClean="0">
                          <a:solidFill>
                            <a:schemeClr val="tx1"/>
                          </a:solidFill>
                          <a:latin typeface="Courier New" pitchFamily="49" charset="0"/>
                          <a:cs typeface="Courier New" pitchFamily="49" charset="0"/>
                        </a:rPr>
                        <a:t>commit_cf</a:t>
                      </a:r>
                      <a:r>
                        <a:rPr lang="en-US" altLang="ja-JP" sz="1000" i="1" dirty="0" smtClean="0">
                          <a:solidFill>
                            <a:schemeClr val="tx1"/>
                          </a:solidFill>
                          <a:latin typeface="Courier New" pitchFamily="49" charset="0"/>
                          <a:cs typeface="Courier New" pitchFamily="49" charset="0"/>
                        </a:rPr>
                        <a:t>)</a:t>
                      </a:r>
                      <a:endParaRPr lang="ja-JP" altLang="en-US" sz="1000" i="1" dirty="0" smtClean="0">
                        <a:solidFill>
                          <a:schemeClr val="tx1"/>
                        </a:solidFill>
                        <a:latin typeface="Courier New" pitchFamily="49" charset="0"/>
                        <a:cs typeface="Courier New" pitchFamily="49" charset="0"/>
                      </a:endParaRPr>
                    </a:p>
                  </a:txBody>
                  <a:tcPr marL="36000" marR="36000" marT="0" marB="0">
                    <a:lnL w="57150" cap="flat" cmpd="sng" algn="ctr">
                      <a:solidFill>
                        <a:srgbClr val="00B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77563">
                <a:tc>
                  <a:txBody>
                    <a:bodyPr/>
                    <a:lstStyle/>
                    <a:p>
                      <a:pPr algn="l" eaLnBrk="1" fontAlgn="auto" hangingPunct="1">
                        <a:spcBef>
                          <a:spcPts val="0"/>
                        </a:spcBef>
                        <a:spcAft>
                          <a:spcPts val="0"/>
                        </a:spcAft>
                        <a:defRPr/>
                      </a:pPr>
                      <a:r>
                        <a:rPr kumimoji="1" lang="en-US" altLang="ja-JP" sz="1000" dirty="0" smtClean="0">
                          <a:solidFill>
                            <a:srgbClr val="FF0000"/>
                          </a:solidFill>
                          <a:latin typeface="Courier New" pitchFamily="49" charset="0"/>
                          <a:cs typeface="Courier New" pitchFamily="49" charset="0"/>
                        </a:rPr>
                        <a:t>&lt;</a:t>
                      </a:r>
                      <a:r>
                        <a:rPr kumimoji="1" lang="en-US" altLang="ja-JP" sz="1000" dirty="0" err="1" smtClean="0">
                          <a:solidFill>
                            <a:srgbClr val="FF0000"/>
                          </a:solidFill>
                          <a:latin typeface="Courier New" pitchFamily="49" charset="0"/>
                          <a:cs typeface="Courier New" pitchFamily="49" charset="0"/>
                        </a:rPr>
                        <a:t>modifyCommit.cf</a:t>
                      </a:r>
                      <a:endParaRPr kumimoji="1" lang="ja-JP" altLang="en-US" sz="1000" dirty="0">
                        <a:solidFill>
                          <a:srgbClr val="FF0000"/>
                        </a:solidFill>
                        <a:latin typeface="Courier New" pitchFamily="49" charset="0"/>
                        <a:cs typeface="Courier New" pitchFamily="49" charset="0"/>
                      </a:endParaRPr>
                    </a:p>
                  </a:txBody>
                  <a:tcPr marL="36000" marR="36000" marT="0" marB="0">
                    <a:lnL w="57150" cap="flat" cmpd="sng" algn="ctr">
                      <a:solidFill>
                        <a:srgbClr val="00B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59747">
                <a:tc>
                  <a:txBody>
                    <a:bodyPr/>
                    <a:lstStyle/>
                    <a:p>
                      <a:pPr algn="l" eaLnBrk="1" fontAlgn="auto" hangingPunct="1">
                        <a:spcBef>
                          <a:spcPts val="0"/>
                        </a:spcBef>
                        <a:spcAft>
                          <a:spcPts val="0"/>
                        </a:spcAft>
                        <a:defRPr/>
                      </a:pPr>
                      <a:r>
                        <a:rPr kumimoji="1" lang="en-US" altLang="ja-JP" sz="1000" dirty="0" smtClean="0">
                          <a:solidFill>
                            <a:srgbClr val="0000FF"/>
                          </a:solidFill>
                          <a:latin typeface="Courier New" pitchFamily="49" charset="0"/>
                          <a:cs typeface="Courier New" pitchFamily="49" charset="0"/>
                        </a:rPr>
                        <a:t>&lt;</a:t>
                      </a:r>
                      <a:r>
                        <a:rPr kumimoji="1" lang="en-US" altLang="ja-JP" sz="1000" dirty="0" err="1" smtClean="0">
                          <a:solidFill>
                            <a:srgbClr val="0000FF"/>
                          </a:solidFill>
                          <a:latin typeface="Courier New" pitchFamily="49" charset="0"/>
                          <a:cs typeface="Courier New" pitchFamily="49" charset="0"/>
                        </a:rPr>
                        <a:t>modifyCommit.cf</a:t>
                      </a:r>
                      <a:endParaRPr kumimoji="1" lang="ja-JP" altLang="en-US" sz="1000" dirty="0">
                        <a:solidFill>
                          <a:srgbClr val="0000FF"/>
                        </a:solidFill>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126059">
                <a:tc>
                  <a:txBody>
                    <a:bodyPr/>
                    <a:lstStyle/>
                    <a:p>
                      <a:endParaRPr kumimoji="1" lang="ja-JP" altLang="en-US" sz="10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sp>
        <p:nvSpPr>
          <p:cNvPr id="72" name="Rectangle 71"/>
          <p:cNvSpPr/>
          <p:nvPr/>
        </p:nvSpPr>
        <p:spPr>
          <a:xfrm>
            <a:off x="7182261" y="6066336"/>
            <a:ext cx="936104" cy="504056"/>
          </a:xfrm>
          <a:prstGeom prst="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Reservation A’</a:t>
            </a:r>
            <a:endParaRPr lang="en-US" sz="1000" dirty="0"/>
          </a:p>
        </p:txBody>
      </p:sp>
      <p:graphicFrame>
        <p:nvGraphicFramePr>
          <p:cNvPr id="103" name="表 176"/>
          <p:cNvGraphicFramePr>
            <a:graphicFrameLocks noGrp="1"/>
          </p:cNvGraphicFramePr>
          <p:nvPr>
            <p:extLst>
              <p:ext uri="{D42A27DB-BD31-4B8C-83A1-F6EECF244321}">
                <p14:modId xmlns:p14="http://schemas.microsoft.com/office/powerpoint/2010/main" val="1348254028"/>
              </p:ext>
            </p:extLst>
          </p:nvPr>
        </p:nvGraphicFramePr>
        <p:xfrm>
          <a:off x="3851618" y="1896967"/>
          <a:ext cx="1376710" cy="642110"/>
        </p:xfrm>
        <a:graphic>
          <a:graphicData uri="http://schemas.openxmlformats.org/drawingml/2006/table">
            <a:tbl>
              <a:tblPr firstRow="1" bandRow="1">
                <a:tableStyleId>{5940675A-B579-460E-94D1-54222C63F5DA}</a:tableStyleId>
              </a:tblPr>
              <a:tblGrid>
                <a:gridCol w="1376710"/>
              </a:tblGrid>
              <a:tr h="95804">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1000" i="1" dirty="0" smtClean="0">
                          <a:solidFill>
                            <a:schemeClr val="tx1"/>
                          </a:solidFill>
                          <a:latin typeface="Courier New" pitchFamily="49" charset="0"/>
                          <a:cs typeface="Courier New" pitchFamily="49" charset="0"/>
                        </a:rPr>
                        <a:t>(</a:t>
                      </a:r>
                      <a:r>
                        <a:rPr lang="en-US" altLang="ja-JP" sz="1000" i="1" dirty="0" err="1" smtClean="0">
                          <a:solidFill>
                            <a:schemeClr val="tx1"/>
                          </a:solidFill>
                          <a:latin typeface="Courier New" pitchFamily="49" charset="0"/>
                          <a:cs typeface="Courier New" pitchFamily="49" charset="0"/>
                        </a:rPr>
                        <a:t>commit_timeout</a:t>
                      </a:r>
                      <a:r>
                        <a:rPr lang="en-US" altLang="ja-JP" sz="1000" i="1" dirty="0" smtClean="0">
                          <a:solidFill>
                            <a:schemeClr val="tx1"/>
                          </a:solidFill>
                          <a:latin typeface="Courier New" pitchFamily="49" charset="0"/>
                          <a:cs typeface="Courier New" pitchFamily="49" charset="0"/>
                        </a:rPr>
                        <a:t>)</a:t>
                      </a:r>
                      <a:endParaRPr lang="ja-JP" altLang="en-US" sz="1000" i="1" dirty="0" smtClean="0">
                        <a:solidFill>
                          <a:schemeClr val="tx1"/>
                        </a:solidFill>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7756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5974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3676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1000" i="1" dirty="0" smtClean="0">
                          <a:solidFill>
                            <a:schemeClr val="tx1"/>
                          </a:solidFill>
                          <a:latin typeface="Courier New" pitchFamily="49" charset="0"/>
                          <a:cs typeface="Courier New" pitchFamily="49" charset="0"/>
                        </a:rPr>
                        <a:t>(</a:t>
                      </a:r>
                      <a:r>
                        <a:rPr lang="en-US" altLang="ja-JP" sz="1000" i="1" dirty="0" err="1" smtClean="0">
                          <a:solidFill>
                            <a:schemeClr val="tx1"/>
                          </a:solidFill>
                          <a:latin typeface="Courier New" pitchFamily="49" charset="0"/>
                          <a:cs typeface="Courier New" pitchFamily="49" charset="0"/>
                        </a:rPr>
                        <a:t>deallocate</a:t>
                      </a:r>
                      <a:r>
                        <a:rPr lang="en-US" altLang="ja-JP" sz="1000" i="1" dirty="0" smtClean="0">
                          <a:solidFill>
                            <a:schemeClr val="tx1"/>
                          </a:solidFill>
                          <a:latin typeface="Courier New" pitchFamily="49" charset="0"/>
                          <a:cs typeface="Courier New" pitchFamily="49" charset="0"/>
                        </a:rPr>
                        <a:t>)</a:t>
                      </a:r>
                      <a:endParaRPr kumimoji="1" lang="ja-JP" altLang="en-US" sz="1000" dirty="0" smtClean="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sp>
        <p:nvSpPr>
          <p:cNvPr id="114" name="円/楕円 16"/>
          <p:cNvSpPr/>
          <p:nvPr/>
        </p:nvSpPr>
        <p:spPr>
          <a:xfrm>
            <a:off x="2113648" y="1307173"/>
            <a:ext cx="808873" cy="768841"/>
          </a:xfrm>
          <a:prstGeom prst="ellipse">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rPr>
              <a:t>Initial</a:t>
            </a:r>
            <a:endParaRPr kumimoji="1" lang="ja-JP" altLang="en-US" sz="1000" dirty="0">
              <a:solidFill>
                <a:prstClr val="white"/>
              </a:solidFill>
            </a:endParaRPr>
          </a:p>
        </p:txBody>
      </p:sp>
      <p:sp>
        <p:nvSpPr>
          <p:cNvPr id="115" name="Rectangle 114"/>
          <p:cNvSpPr/>
          <p:nvPr/>
        </p:nvSpPr>
        <p:spPr>
          <a:xfrm>
            <a:off x="2056344" y="683994"/>
            <a:ext cx="936104" cy="504056"/>
          </a:xfrm>
          <a:prstGeom prst="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Reservation A</a:t>
            </a:r>
            <a:endParaRPr lang="en-US" sz="1000" dirty="0"/>
          </a:p>
        </p:txBody>
      </p:sp>
      <p:sp>
        <p:nvSpPr>
          <p:cNvPr id="119" name="円/楕円 87"/>
          <p:cNvSpPr/>
          <p:nvPr/>
        </p:nvSpPr>
        <p:spPr>
          <a:xfrm flipH="1">
            <a:off x="2184158" y="5135758"/>
            <a:ext cx="720000" cy="72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lang="en-US" altLang="ja-JP" sz="1000" dirty="0" smtClean="0">
                <a:solidFill>
                  <a:prstClr val="white"/>
                </a:solidFill>
              </a:rPr>
              <a:t>Cleaning</a:t>
            </a:r>
            <a:endParaRPr kumimoji="1" lang="ja-JP" altLang="en-US" sz="1000" dirty="0">
              <a:solidFill>
                <a:prstClr val="white"/>
              </a:solidFill>
            </a:endParaRPr>
          </a:p>
        </p:txBody>
      </p:sp>
      <p:cxnSp>
        <p:nvCxnSpPr>
          <p:cNvPr id="132" name="直線矢印コネクタ 155"/>
          <p:cNvCxnSpPr>
            <a:stCxn id="9" idx="4"/>
            <a:endCxn id="119" idx="0"/>
          </p:cNvCxnSpPr>
          <p:nvPr/>
        </p:nvCxnSpPr>
        <p:spPr>
          <a:xfrm>
            <a:off x="2520969" y="3918250"/>
            <a:ext cx="23189" cy="121750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55" name="表 154"/>
          <p:cNvGraphicFramePr>
            <a:graphicFrameLocks noGrp="1"/>
          </p:cNvGraphicFramePr>
          <p:nvPr>
            <p:extLst>
              <p:ext uri="{D42A27DB-BD31-4B8C-83A1-F6EECF244321}">
                <p14:modId xmlns:p14="http://schemas.microsoft.com/office/powerpoint/2010/main" val="677600218"/>
              </p:ext>
            </p:extLst>
          </p:nvPr>
        </p:nvGraphicFramePr>
        <p:xfrm>
          <a:off x="1802085" y="4121707"/>
          <a:ext cx="1428491" cy="787163"/>
        </p:xfrm>
        <a:graphic>
          <a:graphicData uri="http://schemas.openxmlformats.org/drawingml/2006/table">
            <a:tbl>
              <a:tblPr firstRow="1" bandRow="1">
                <a:tableStyleId>{5940675A-B579-460E-94D1-54222C63F5DA}</a:tableStyleId>
              </a:tblPr>
              <a:tblGrid>
                <a:gridCol w="1428491"/>
              </a:tblGrid>
              <a:tr h="11083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000" i="1" dirty="0" smtClean="0">
                          <a:solidFill>
                            <a:schemeClr val="tx1"/>
                          </a:solidFill>
                          <a:latin typeface="Courier New" pitchFamily="49" charset="0"/>
                          <a:cs typeface="Courier New" pitchFamily="49" charset="0"/>
                        </a:rPr>
                        <a:t>(</a:t>
                      </a:r>
                      <a:r>
                        <a:rPr kumimoji="1" lang="en-US" altLang="ja-JP" sz="1000" i="1" dirty="0" err="1" smtClean="0">
                          <a:solidFill>
                            <a:schemeClr val="tx1"/>
                          </a:solidFill>
                          <a:latin typeface="Courier New" pitchFamily="49" charset="0"/>
                          <a:cs typeface="Courier New" pitchFamily="49" charset="0"/>
                        </a:rPr>
                        <a:t>allocate_fl</a:t>
                      </a:r>
                      <a:r>
                        <a:rPr kumimoji="1" lang="en-US" altLang="ja-JP" sz="1000" i="1" dirty="0" smtClean="0">
                          <a:solidFill>
                            <a:schemeClr val="tx1"/>
                          </a:solidFill>
                          <a:latin typeface="Courier New" pitchFamily="49" charset="0"/>
                          <a:cs typeface="Courier New" pitchFamily="49" charset="0"/>
                        </a:rPr>
                        <a:t>)</a:t>
                      </a:r>
                      <a:endParaRPr kumimoji="1" lang="ja-JP" altLang="en-US" sz="1000" i="1" dirty="0" smtClean="0">
                        <a:solidFill>
                          <a:schemeClr val="tx1"/>
                        </a:solidFill>
                        <a:latin typeface="Courier New" pitchFamily="49" charset="0"/>
                        <a:cs typeface="Courier New" pitchFamily="49" charset="0"/>
                      </a:endParaRPr>
                    </a:p>
                  </a:txBody>
                  <a:tcPr marL="36000" marR="36000" marT="0" marB="0">
                    <a:lnL w="57150" cap="flat" cmpd="sng" algn="ctr">
                      <a:solidFill>
                        <a:srgbClr val="FFC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77563">
                <a:tc>
                  <a:txBody>
                    <a:bodyPr/>
                    <a:lstStyle/>
                    <a:p>
                      <a:pPr algn="l" eaLnBrk="1" fontAlgn="auto" hangingPunct="1">
                        <a:spcBef>
                          <a:spcPts val="0"/>
                        </a:spcBef>
                        <a:spcAft>
                          <a:spcPts val="0"/>
                        </a:spcAft>
                        <a:defRPr/>
                      </a:pPr>
                      <a:r>
                        <a:rPr kumimoji="1" lang="en-US" altLang="ja-JP" sz="1000" dirty="0" smtClean="0">
                          <a:solidFill>
                            <a:srgbClr val="FF0000"/>
                          </a:solidFill>
                          <a:latin typeface="Courier New" pitchFamily="49" charset="0"/>
                          <a:cs typeface="Courier New" pitchFamily="49" charset="0"/>
                        </a:rPr>
                        <a:t>&lt;</a:t>
                      </a:r>
                      <a:r>
                        <a:rPr kumimoji="1" lang="en-US" altLang="ja-JP" sz="1000" dirty="0" err="1" smtClean="0">
                          <a:solidFill>
                            <a:srgbClr val="FF0000"/>
                          </a:solidFill>
                          <a:latin typeface="Courier New" pitchFamily="49" charset="0"/>
                          <a:cs typeface="Courier New" pitchFamily="49" charset="0"/>
                        </a:rPr>
                        <a:t>modify.fl</a:t>
                      </a:r>
                      <a:endParaRPr kumimoji="1" lang="ja-JP" altLang="en-US" sz="1000" dirty="0">
                        <a:solidFill>
                          <a:srgbClr val="FF0000"/>
                        </a:solidFill>
                        <a:latin typeface="Courier New" pitchFamily="49" charset="0"/>
                        <a:cs typeface="Courier New" pitchFamily="49" charset="0"/>
                      </a:endParaRPr>
                    </a:p>
                  </a:txBody>
                  <a:tcPr marL="36000" marR="36000" marT="0" marB="0">
                    <a:lnL w="57150" cap="flat" cmpd="sng" algn="ctr">
                      <a:solidFill>
                        <a:srgbClr val="FFC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59747">
                <a:tc>
                  <a:txBody>
                    <a:bodyPr/>
                    <a:lstStyle/>
                    <a:p>
                      <a:pPr algn="l" eaLnBrk="1" fontAlgn="auto" hangingPunct="1">
                        <a:spcBef>
                          <a:spcPts val="0"/>
                        </a:spcBef>
                        <a:spcAft>
                          <a:spcPts val="0"/>
                        </a:spcAft>
                        <a:defRPr/>
                      </a:pPr>
                      <a:r>
                        <a:rPr kumimoji="1" lang="en-US" altLang="ja-JP" sz="1000" dirty="0" smtClean="0">
                          <a:solidFill>
                            <a:srgbClr val="0000FF"/>
                          </a:solidFill>
                          <a:latin typeface="Courier New" pitchFamily="49" charset="0"/>
                          <a:cs typeface="Courier New" pitchFamily="49" charset="0"/>
                        </a:rPr>
                        <a:t>&lt;</a:t>
                      </a:r>
                      <a:r>
                        <a:rPr kumimoji="1" lang="en-US" altLang="ja-JP" sz="1000" dirty="0" err="1" smtClean="0">
                          <a:solidFill>
                            <a:srgbClr val="0000FF"/>
                          </a:solidFill>
                          <a:latin typeface="Courier New" pitchFamily="49" charset="0"/>
                          <a:cs typeface="Courier New" pitchFamily="49" charset="0"/>
                        </a:rPr>
                        <a:t>modify.fl</a:t>
                      </a:r>
                      <a:r>
                        <a:rPr kumimoji="1" lang="en-US" altLang="ja-JP" sz="1000" dirty="0" smtClean="0">
                          <a:solidFill>
                            <a:srgbClr val="0000FF"/>
                          </a:solidFill>
                          <a:latin typeface="Courier New" pitchFamily="49" charset="0"/>
                          <a:cs typeface="Courier New" pitchFamily="49" charset="0"/>
                        </a:rPr>
                        <a:t>,</a:t>
                      </a:r>
                      <a:r>
                        <a:rPr lang="en-US" altLang="ja-JP" sz="1000" dirty="0" smtClean="0">
                          <a:solidFill>
                            <a:srgbClr val="0000FF"/>
                          </a:solidFill>
                          <a:latin typeface="Courier New" pitchFamily="49" charset="0"/>
                          <a:cs typeface="Courier New" pitchFamily="49" charset="0"/>
                        </a:rPr>
                        <a:t> </a:t>
                      </a:r>
                      <a:r>
                        <a:rPr kumimoji="1" lang="en-US" altLang="ja-JP" sz="1000" dirty="0" smtClean="0">
                          <a:solidFill>
                            <a:srgbClr val="0000FF"/>
                          </a:solidFill>
                          <a:latin typeface="Courier New" pitchFamily="49" charset="0"/>
                          <a:cs typeface="Courier New" pitchFamily="49" charset="0"/>
                        </a:rPr>
                        <a:t>&gt;</a:t>
                      </a:r>
                      <a:r>
                        <a:rPr kumimoji="1" lang="en-US" altLang="ja-JP" sz="1000" dirty="0" err="1" smtClean="0">
                          <a:solidFill>
                            <a:srgbClr val="0000FF"/>
                          </a:solidFill>
                          <a:latin typeface="Courier New" pitchFamily="49" charset="0"/>
                          <a:cs typeface="Courier New" pitchFamily="49" charset="0"/>
                        </a:rPr>
                        <a:t>modifyCancel.rq</a:t>
                      </a:r>
                      <a:endParaRPr kumimoji="1" lang="ja-JP" altLang="en-US" sz="1000" dirty="0">
                        <a:solidFill>
                          <a:srgbClr val="0000FF"/>
                        </a:solidFill>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126059">
                <a:tc>
                  <a:txBody>
                    <a:bodyPr/>
                    <a:lstStyle/>
                    <a:p>
                      <a:r>
                        <a:rPr kumimoji="1" lang="en-US" altLang="ja-JP" sz="1000" i="1" dirty="0" smtClean="0">
                          <a:latin typeface="Courier New" pitchFamily="49" charset="0"/>
                          <a:cs typeface="Courier New" pitchFamily="49" charset="0"/>
                        </a:rPr>
                        <a:t>(</a:t>
                      </a:r>
                      <a:r>
                        <a:rPr lang="en-US" altLang="ja-JP" sz="1000" i="1" dirty="0" err="1" smtClean="0">
                          <a:solidFill>
                            <a:schemeClr val="tx1"/>
                          </a:solidFill>
                          <a:latin typeface="Courier New" pitchFamily="49" charset="0"/>
                          <a:cs typeface="Courier New" pitchFamily="49" charset="0"/>
                        </a:rPr>
                        <a:t>deallocate</a:t>
                      </a:r>
                      <a:r>
                        <a:rPr kumimoji="1" lang="en-US" altLang="ja-JP" sz="1000" i="1" dirty="0" smtClean="0">
                          <a:latin typeface="Courier New" pitchFamily="49" charset="0"/>
                          <a:cs typeface="Courier New" pitchFamily="49" charset="0"/>
                        </a:rPr>
                        <a:t>)</a:t>
                      </a:r>
                      <a:endParaRPr kumimoji="1" lang="ja-JP" altLang="en-US" sz="1000" i="1"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138" name="表 208"/>
          <p:cNvGraphicFramePr>
            <a:graphicFrameLocks noGrp="1"/>
          </p:cNvGraphicFramePr>
          <p:nvPr>
            <p:extLst>
              <p:ext uri="{D42A27DB-BD31-4B8C-83A1-F6EECF244321}">
                <p14:modId xmlns:p14="http://schemas.microsoft.com/office/powerpoint/2010/main" val="2862864571"/>
              </p:ext>
            </p:extLst>
          </p:nvPr>
        </p:nvGraphicFramePr>
        <p:xfrm>
          <a:off x="466890" y="3198415"/>
          <a:ext cx="1345200" cy="769347"/>
        </p:xfrm>
        <a:graphic>
          <a:graphicData uri="http://schemas.openxmlformats.org/drawingml/2006/table">
            <a:tbl>
              <a:tblPr firstRow="1" bandRow="1">
                <a:tableStyleId>{5940675A-B579-460E-94D1-54222C63F5DA}</a:tableStyleId>
              </a:tblPr>
              <a:tblGrid>
                <a:gridCol w="1345200"/>
              </a:tblGrid>
              <a:tr h="95804">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000" i="1" dirty="0" smtClean="0">
                          <a:solidFill>
                            <a:schemeClr val="tx1"/>
                          </a:solidFill>
                          <a:latin typeface="Courier New" pitchFamily="49" charset="0"/>
                          <a:cs typeface="Courier New" pitchFamily="49" charset="0"/>
                        </a:rPr>
                        <a:t>(</a:t>
                      </a:r>
                      <a:r>
                        <a:rPr lang="en-US" altLang="ja-JP" sz="1000" i="1" dirty="0" err="1" smtClean="0">
                          <a:solidFill>
                            <a:schemeClr val="tx1"/>
                          </a:solidFill>
                          <a:latin typeface="Courier New" pitchFamily="49" charset="0"/>
                          <a:cs typeface="Courier New" pitchFamily="49" charset="0"/>
                        </a:rPr>
                        <a:t>deallocate</a:t>
                      </a:r>
                      <a:r>
                        <a:rPr kumimoji="1" lang="en-US" altLang="ja-JP" sz="1000" i="1" dirty="0" err="1" smtClean="0">
                          <a:solidFill>
                            <a:schemeClr val="tx1"/>
                          </a:solidFill>
                          <a:latin typeface="Courier New" pitchFamily="49" charset="0"/>
                          <a:cs typeface="Courier New" pitchFamily="49" charset="0"/>
                        </a:rPr>
                        <a:t>_cf</a:t>
                      </a:r>
                      <a:r>
                        <a:rPr kumimoji="1" lang="en-US" altLang="ja-JP" sz="1000" i="1" dirty="0" smtClean="0">
                          <a:solidFill>
                            <a:schemeClr val="tx1"/>
                          </a:solidFill>
                          <a:latin typeface="Courier New" pitchFamily="49" charset="0"/>
                          <a:cs typeface="Courier New" pitchFamily="49" charset="0"/>
                        </a:rPr>
                        <a:t>)</a:t>
                      </a:r>
                      <a:endParaRPr kumimoji="1" lang="ja-JP" altLang="en-US" sz="1000" i="1" dirty="0" smtClean="0">
                        <a:solidFill>
                          <a:schemeClr val="tx1"/>
                        </a:solidFill>
                        <a:latin typeface="Courier New" pitchFamily="49" charset="0"/>
                        <a:cs typeface="Courier New" pitchFamily="49" charset="0"/>
                      </a:endParaRPr>
                    </a:p>
                  </a:txBody>
                  <a:tcPr marL="36000" marR="36000" marT="0" marB="0">
                    <a:lnL w="57150" cap="flat" cmpd="sng" algn="ctr">
                      <a:solidFill>
                        <a:srgbClr val="CC009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7756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000" dirty="0" smtClean="0">
                          <a:solidFill>
                            <a:srgbClr val="FF0000"/>
                          </a:solidFill>
                          <a:latin typeface="Courier New" pitchFamily="49" charset="0"/>
                          <a:cs typeface="Courier New" pitchFamily="49" charset="0"/>
                        </a:rPr>
                        <a:t>&lt;</a:t>
                      </a:r>
                      <a:r>
                        <a:rPr kumimoji="1" lang="en-US" altLang="ja-JP" sz="1000" dirty="0" err="1" smtClean="0">
                          <a:solidFill>
                            <a:srgbClr val="FF0000"/>
                          </a:solidFill>
                          <a:latin typeface="Courier New" pitchFamily="49" charset="0"/>
                          <a:cs typeface="Courier New" pitchFamily="49" charset="0"/>
                        </a:rPr>
                        <a:t>modifyCancel.cf</a:t>
                      </a:r>
                      <a:endParaRPr kumimoji="1" lang="en-US" altLang="ja-JP" sz="1000" dirty="0" smtClean="0">
                        <a:solidFill>
                          <a:srgbClr val="FF0000"/>
                        </a:solidFill>
                        <a:latin typeface="Courier New" pitchFamily="49" charset="0"/>
                        <a:cs typeface="Courier New" pitchFamily="49" charset="0"/>
                      </a:endParaRPr>
                    </a:p>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000" dirty="0" smtClean="0">
                          <a:solidFill>
                            <a:srgbClr val="FF0000"/>
                          </a:solidFill>
                          <a:latin typeface="Courier New" pitchFamily="49" charset="0"/>
                          <a:cs typeface="Courier New" pitchFamily="49" charset="0"/>
                        </a:rPr>
                        <a:t>&lt;</a:t>
                      </a:r>
                      <a:r>
                        <a:rPr kumimoji="1" lang="en-US" altLang="ja-JP" sz="1000" dirty="0" err="1" smtClean="0">
                          <a:solidFill>
                            <a:srgbClr val="FF0000"/>
                          </a:solidFill>
                          <a:latin typeface="Courier New" pitchFamily="49" charset="0"/>
                          <a:cs typeface="Courier New" pitchFamily="49" charset="0"/>
                        </a:rPr>
                        <a:t>modifyCancel.fl</a:t>
                      </a:r>
                      <a:endParaRPr kumimoji="1" lang="ja-JP" altLang="en-US" sz="1000" dirty="0" smtClean="0">
                        <a:ln w="38100">
                          <a:solidFill>
                            <a:srgbClr val="FF0000"/>
                          </a:solidFill>
                        </a:ln>
                        <a:latin typeface="Courier New" pitchFamily="49" charset="0"/>
                        <a:cs typeface="Courier New" pitchFamily="49" charset="0"/>
                      </a:endParaRPr>
                    </a:p>
                  </a:txBody>
                  <a:tcPr marL="36000" marR="36000" marT="0" marB="0">
                    <a:lnL w="57150" cap="flat" cmpd="sng" algn="ctr">
                      <a:solidFill>
                        <a:srgbClr val="CC009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5974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15221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sp>
        <p:nvSpPr>
          <p:cNvPr id="14349" name="TextBox 14348"/>
          <p:cNvSpPr txBox="1"/>
          <p:nvPr/>
        </p:nvSpPr>
        <p:spPr>
          <a:xfrm>
            <a:off x="6141798" y="913533"/>
            <a:ext cx="1583862" cy="1200329"/>
          </a:xfrm>
          <a:prstGeom prst="rect">
            <a:avLst/>
          </a:prstGeom>
          <a:noFill/>
        </p:spPr>
        <p:txBody>
          <a:bodyPr wrap="none" rtlCol="0">
            <a:spAutoFit/>
          </a:bodyPr>
          <a:lstStyle/>
          <a:p>
            <a:r>
              <a:rPr lang="en-US" b="1" u="sng" dirty="0" smtClean="0"/>
              <a:t>Operations</a:t>
            </a:r>
          </a:p>
          <a:p>
            <a:r>
              <a:rPr lang="en-US" dirty="0" smtClean="0"/>
              <a:t>modify</a:t>
            </a:r>
          </a:p>
          <a:p>
            <a:r>
              <a:rPr lang="en-US" dirty="0" err="1" smtClean="0"/>
              <a:t>modifyCommit</a:t>
            </a:r>
            <a:endParaRPr lang="en-US" dirty="0" smtClean="0"/>
          </a:p>
          <a:p>
            <a:r>
              <a:rPr lang="en-US" dirty="0" err="1" smtClean="0"/>
              <a:t>modifyCancel</a:t>
            </a:r>
            <a:endParaRPr lang="en-US" dirty="0" smtClean="0"/>
          </a:p>
        </p:txBody>
      </p:sp>
      <p:sp>
        <p:nvSpPr>
          <p:cNvPr id="2" name="Slide Number Placeholder 1"/>
          <p:cNvSpPr>
            <a:spLocks noGrp="1"/>
          </p:cNvSpPr>
          <p:nvPr>
            <p:ph type="sldNum" sz="quarter" idx="12"/>
          </p:nvPr>
        </p:nvSpPr>
        <p:spPr/>
        <p:txBody>
          <a:bodyPr/>
          <a:lstStyle/>
          <a:p>
            <a:fld id="{45FAE55E-7086-4FEF-BAB3-C6A0E0FF39AC}" type="slidenum">
              <a:rPr kumimoji="1" lang="ja-JP" altLang="en-US" smtClean="0"/>
              <a:pPr/>
              <a:t>9</a:t>
            </a:fld>
            <a:endParaRPr kumimoji="1" lang="ja-JP" altLang="en-US"/>
          </a:p>
        </p:txBody>
      </p:sp>
      <p:sp>
        <p:nvSpPr>
          <p:cNvPr id="3" name="TextBox 2"/>
          <p:cNvSpPr txBox="1"/>
          <p:nvPr/>
        </p:nvSpPr>
        <p:spPr>
          <a:xfrm>
            <a:off x="544630" y="5934670"/>
            <a:ext cx="5352089" cy="646331"/>
          </a:xfrm>
          <a:prstGeom prst="rect">
            <a:avLst/>
          </a:prstGeom>
          <a:noFill/>
        </p:spPr>
        <p:txBody>
          <a:bodyPr wrap="square" rtlCol="0">
            <a:spAutoFit/>
          </a:bodyPr>
          <a:lstStyle/>
          <a:p>
            <a:r>
              <a:rPr lang="en-US" dirty="0" smtClean="0"/>
              <a:t>Do we really need the </a:t>
            </a:r>
            <a:r>
              <a:rPr lang="en-US" dirty="0" err="1" smtClean="0"/>
              <a:t>modifyCancel</a:t>
            </a:r>
            <a:r>
              <a:rPr lang="en-US" dirty="0" smtClean="0"/>
              <a:t>?  Will this force all NSA to restore the previous reservation values?</a:t>
            </a:r>
            <a:endParaRPr lang="en-US" dirty="0"/>
          </a:p>
        </p:txBody>
      </p:sp>
    </p:spTree>
    <p:extLst>
      <p:ext uri="{BB962C8B-B14F-4D97-AF65-F5344CB8AC3E}">
        <p14:creationId xmlns:p14="http://schemas.microsoft.com/office/powerpoint/2010/main" val="414716552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22394</TotalTime>
  <Words>868</Words>
  <Application>Microsoft Macintosh PowerPoint</Application>
  <PresentationFormat>On-screen Show (4:3)</PresentationFormat>
  <Paragraphs>151</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Network Services Interface</vt:lpstr>
      <vt:lpstr>What is the problem?</vt:lpstr>
      <vt:lpstr>Use Case: Cloud Bypass</vt:lpstr>
      <vt:lpstr>Modify State Machine – Fire and Pray</vt:lpstr>
      <vt:lpstr>How do we fix this consistency issue?</vt:lpstr>
      <vt:lpstr>Phase Two</vt:lpstr>
      <vt:lpstr>Commit Timeout</vt:lpstr>
      <vt:lpstr>Modify State Machine – Two Phase**</vt:lpstr>
      <vt:lpstr>Modify State Machine – Two Phase</vt:lpstr>
    </vt:vector>
  </TitlesOfParts>
  <Manager/>
  <Company> SURFnet</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Modify operation proposal</dc:title>
  <dc:subject/>
  <dc:creator>John MacAuley</dc:creator>
  <cp:keywords/>
  <dc:description/>
  <cp:lastModifiedBy>John MacAuley</cp:lastModifiedBy>
  <cp:revision>131</cp:revision>
  <dcterms:created xsi:type="dcterms:W3CDTF">2011-01-30T10:09:39Z</dcterms:created>
  <dcterms:modified xsi:type="dcterms:W3CDTF">2012-04-11T03:27:32Z</dcterms:modified>
  <cp:category/>
</cp:coreProperties>
</file>