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B6F00"/>
    <a:srgbClr val="FC9100"/>
    <a:srgbClr val="E8E900"/>
    <a:srgbClr val="FC8D14"/>
    <a:srgbClr val="FB5200"/>
    <a:srgbClr val="1CFF2A"/>
    <a:srgbClr val="FF9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17" autoAdjust="0"/>
    <p:restoredTop sz="94660" autoAdjust="0"/>
  </p:normalViewPr>
  <p:slideViewPr>
    <p:cSldViewPr snapToGrid="0" snapToObjects="1">
      <p:cViewPr>
        <p:scale>
          <a:sx n="100" d="100"/>
          <a:sy n="100" d="100"/>
        </p:scale>
        <p:origin x="-792" y="-1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7057D-D999-6145-8DEA-862C64680ABF}" type="datetimeFigureOut">
              <a:rPr lang="en-US"/>
              <a:pPr/>
              <a:t>11-08-19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5369-D85F-9140-9D9F-5675691BE1D3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Rectangle 302"/>
          <p:cNvSpPr/>
          <p:nvPr/>
        </p:nvSpPr>
        <p:spPr>
          <a:xfrm>
            <a:off x="3080911" y="4076700"/>
            <a:ext cx="2123035" cy="2647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6410523" y="4076700"/>
            <a:ext cx="2136578" cy="2647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589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NSI topology model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112824" y="1721812"/>
            <a:ext cx="1121795" cy="618912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err="1" smtClean="0">
                <a:solidFill>
                  <a:srgbClr val="FFFFFF"/>
                </a:solidFill>
              </a:rPr>
              <a:t>NSnetwork</a:t>
            </a:r>
            <a:endParaRPr lang="en-US" sz="1100" b="1" dirty="0" smtClean="0">
              <a:solidFill>
                <a:srgbClr val="FFFFFF"/>
              </a:solidFill>
            </a:endParaRPr>
          </a:p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“Bonaire”</a:t>
            </a:r>
            <a:endParaRPr lang="en-US" sz="1100" dirty="0">
              <a:solidFill>
                <a:srgbClr val="FFFFFF"/>
              </a:solidFill>
            </a:endParaRPr>
          </a:p>
          <a:p>
            <a:pPr algn="ctr"/>
            <a:endParaRPr lang="en-US" sz="1100" dirty="0" smtClean="0">
              <a:solidFill>
                <a:srgbClr val="FFFFFF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325908" y="1150999"/>
            <a:ext cx="705154" cy="403965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STP</a:t>
            </a:r>
          </a:p>
          <a:p>
            <a:pPr algn="ctr"/>
            <a:r>
              <a:rPr lang="en-US" sz="1100" dirty="0" smtClean="0">
                <a:solidFill>
                  <a:schemeClr val="bg1"/>
                </a:solidFill>
              </a:rPr>
              <a:t>“Basil”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325908" y="2604283"/>
            <a:ext cx="705154" cy="403965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FFFFFF"/>
                </a:solidFill>
              </a:rPr>
              <a:t>STP</a:t>
            </a:r>
          </a:p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“</a:t>
            </a:r>
            <a:r>
              <a:rPr lang="en-US" sz="1100" dirty="0" err="1" smtClean="0">
                <a:solidFill>
                  <a:srgbClr val="FFFFFF"/>
                </a:solidFill>
              </a:rPr>
              <a:t>Brutusl</a:t>
            </a:r>
            <a:r>
              <a:rPr lang="en-US" sz="1100" dirty="0" smtClean="0">
                <a:solidFill>
                  <a:srgbClr val="FFFFFF"/>
                </a:solidFill>
              </a:rPr>
              <a:t>”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332639" y="2106414"/>
            <a:ext cx="705154" cy="403965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FFFFFF"/>
                </a:solidFill>
              </a:rPr>
              <a:t>STP</a:t>
            </a:r>
          </a:p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“Betty”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325909" y="1631329"/>
            <a:ext cx="705154" cy="403965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FFFFFF"/>
                </a:solidFill>
              </a:rPr>
              <a:t>STP</a:t>
            </a:r>
          </a:p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“Bjorn”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881591" y="5622883"/>
            <a:ext cx="7051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Port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“p0-0”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881592" y="6243234"/>
            <a:ext cx="7051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Port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“p0-1”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655870" y="5596704"/>
            <a:ext cx="7051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Port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“p0-2”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655870" y="6226300"/>
            <a:ext cx="7051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Port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“p0-3”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656246" y="4878442"/>
            <a:ext cx="9668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err="1" smtClean="0">
                <a:solidFill>
                  <a:schemeClr val="tx1"/>
                </a:solidFill>
              </a:rPr>
              <a:t>switchMatrix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“f10a-xm”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72" name="Curved Connector 71"/>
          <p:cNvCxnSpPr>
            <a:stCxn id="64" idx="2"/>
            <a:endCxn id="60" idx="3"/>
          </p:cNvCxnSpPr>
          <p:nvPr/>
        </p:nvCxnSpPr>
        <p:spPr>
          <a:xfrm rot="5400000">
            <a:off x="3591980" y="5277172"/>
            <a:ext cx="542459" cy="552928"/>
          </a:xfrm>
          <a:prstGeom prst="curvedConnector2">
            <a:avLst/>
          </a:prstGeom>
          <a:ln>
            <a:solidFill>
              <a:srgbClr val="558ED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>
            <a:stCxn id="64" idx="2"/>
            <a:endCxn id="61" idx="3"/>
          </p:cNvCxnSpPr>
          <p:nvPr/>
        </p:nvCxnSpPr>
        <p:spPr>
          <a:xfrm rot="5400000">
            <a:off x="3281805" y="5587349"/>
            <a:ext cx="1162810" cy="552927"/>
          </a:xfrm>
          <a:prstGeom prst="curvedConnector2">
            <a:avLst/>
          </a:prstGeom>
          <a:ln>
            <a:solidFill>
              <a:srgbClr val="558ED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stCxn id="64" idx="2"/>
            <a:endCxn id="62" idx="1"/>
          </p:cNvCxnSpPr>
          <p:nvPr/>
        </p:nvCxnSpPr>
        <p:spPr>
          <a:xfrm rot="16200000" flipH="1">
            <a:off x="4139631" y="5282448"/>
            <a:ext cx="516280" cy="516197"/>
          </a:xfrm>
          <a:prstGeom prst="curvedConnector2">
            <a:avLst/>
          </a:prstGeom>
          <a:ln>
            <a:solidFill>
              <a:srgbClr val="558ED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64" idx="2"/>
            <a:endCxn id="63" idx="1"/>
          </p:cNvCxnSpPr>
          <p:nvPr/>
        </p:nvCxnSpPr>
        <p:spPr>
          <a:xfrm rot="16200000" flipH="1">
            <a:off x="3824833" y="5597246"/>
            <a:ext cx="1145876" cy="516197"/>
          </a:xfrm>
          <a:prstGeom prst="curvedConnector2">
            <a:avLst/>
          </a:prstGeom>
          <a:ln>
            <a:solidFill>
              <a:srgbClr val="558ED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3787097" y="4149900"/>
            <a:ext cx="7051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Node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“F10a”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29" name="Curved Connector 128"/>
          <p:cNvCxnSpPr>
            <a:stCxn id="120" idx="2"/>
            <a:endCxn id="64" idx="0"/>
          </p:cNvCxnSpPr>
          <p:nvPr/>
        </p:nvCxnSpPr>
        <p:spPr>
          <a:xfrm rot="5400000">
            <a:off x="3977386" y="4716153"/>
            <a:ext cx="324577" cy="1"/>
          </a:xfrm>
          <a:prstGeom prst="curvedConnector3">
            <a:avLst>
              <a:gd name="adj1" fmla="val 50000"/>
            </a:avLst>
          </a:prstGeom>
          <a:ln>
            <a:solidFill>
              <a:srgbClr val="558ED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>
          <a:xfrm>
            <a:off x="6234618" y="5600865"/>
            <a:ext cx="7051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Port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“p2-0”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6234619" y="6221216"/>
            <a:ext cx="7051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Port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“p2-1”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8008897" y="5574686"/>
            <a:ext cx="7051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Port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“p2-2”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8008897" y="6204282"/>
            <a:ext cx="7051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Port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“p2-3”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7009273" y="4881030"/>
            <a:ext cx="9668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err="1" smtClean="0">
                <a:solidFill>
                  <a:schemeClr val="tx1"/>
                </a:solidFill>
              </a:rPr>
              <a:t>switchMatrix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“f10b-xm”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38" name="Curved Connector 137"/>
          <p:cNvCxnSpPr>
            <a:stCxn id="137" idx="2"/>
            <a:endCxn id="133" idx="3"/>
          </p:cNvCxnSpPr>
          <p:nvPr/>
        </p:nvCxnSpPr>
        <p:spPr>
          <a:xfrm rot="5400000">
            <a:off x="6957310" y="5267457"/>
            <a:ext cx="517853" cy="552928"/>
          </a:xfrm>
          <a:prstGeom prst="curvedConnector2">
            <a:avLst/>
          </a:prstGeom>
          <a:ln>
            <a:solidFill>
              <a:srgbClr val="558ED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urved Connector 138"/>
          <p:cNvCxnSpPr>
            <a:stCxn id="137" idx="2"/>
            <a:endCxn id="134" idx="3"/>
          </p:cNvCxnSpPr>
          <p:nvPr/>
        </p:nvCxnSpPr>
        <p:spPr>
          <a:xfrm rot="5400000">
            <a:off x="6647135" y="5577634"/>
            <a:ext cx="1138204" cy="552927"/>
          </a:xfrm>
          <a:prstGeom prst="curvedConnector2">
            <a:avLst/>
          </a:prstGeom>
          <a:ln>
            <a:solidFill>
              <a:srgbClr val="558ED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Curved Connector 139"/>
          <p:cNvCxnSpPr>
            <a:stCxn id="137" idx="2"/>
            <a:endCxn id="135" idx="1"/>
          </p:cNvCxnSpPr>
          <p:nvPr/>
        </p:nvCxnSpPr>
        <p:spPr>
          <a:xfrm rot="16200000" flipH="1">
            <a:off x="7504961" y="5272733"/>
            <a:ext cx="491674" cy="516197"/>
          </a:xfrm>
          <a:prstGeom prst="curvedConnector2">
            <a:avLst/>
          </a:prstGeom>
          <a:ln>
            <a:solidFill>
              <a:srgbClr val="558ED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Curved Connector 140"/>
          <p:cNvCxnSpPr>
            <a:stCxn id="137" idx="2"/>
            <a:endCxn id="136" idx="1"/>
          </p:cNvCxnSpPr>
          <p:nvPr/>
        </p:nvCxnSpPr>
        <p:spPr>
          <a:xfrm rot="16200000" flipH="1">
            <a:off x="7190163" y="5587531"/>
            <a:ext cx="1121270" cy="516197"/>
          </a:xfrm>
          <a:prstGeom prst="curvedConnector2">
            <a:avLst/>
          </a:prstGeom>
          <a:ln>
            <a:solidFill>
              <a:srgbClr val="558ED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7140122" y="4165878"/>
            <a:ext cx="705154" cy="4039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Node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“F10b”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3" name="Curved Connector 142"/>
          <p:cNvCxnSpPr>
            <a:stCxn id="142" idx="2"/>
            <a:endCxn id="137" idx="0"/>
          </p:cNvCxnSpPr>
          <p:nvPr/>
        </p:nvCxnSpPr>
        <p:spPr>
          <a:xfrm rot="16200000" flipH="1">
            <a:off x="7337106" y="4725435"/>
            <a:ext cx="311187" cy="1"/>
          </a:xfrm>
          <a:prstGeom prst="curvedConnector3">
            <a:avLst>
              <a:gd name="adj1" fmla="val 50000"/>
            </a:avLst>
          </a:prstGeom>
          <a:ln>
            <a:solidFill>
              <a:srgbClr val="558ED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Curved Connector 143"/>
          <p:cNvCxnSpPr>
            <a:endCxn id="120" idx="0"/>
          </p:cNvCxnSpPr>
          <p:nvPr/>
        </p:nvCxnSpPr>
        <p:spPr>
          <a:xfrm rot="5400000">
            <a:off x="3908450" y="2571949"/>
            <a:ext cx="1809175" cy="1346726"/>
          </a:xfrm>
          <a:prstGeom prst="curvedConnector3">
            <a:avLst>
              <a:gd name="adj1" fmla="val 50000"/>
            </a:avLst>
          </a:prstGeom>
          <a:ln w="254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Curved Connector 144"/>
          <p:cNvCxnSpPr>
            <a:endCxn id="142" idx="0"/>
          </p:cNvCxnSpPr>
          <p:nvPr/>
        </p:nvCxnSpPr>
        <p:spPr>
          <a:xfrm rot="16200000" flipH="1">
            <a:off x="5792872" y="2466051"/>
            <a:ext cx="1825154" cy="1574499"/>
          </a:xfrm>
          <a:prstGeom prst="curvedConnector3">
            <a:avLst>
              <a:gd name="adj1" fmla="val 50000"/>
            </a:avLst>
          </a:prstGeom>
          <a:ln w="254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Curved Connector 150"/>
          <p:cNvCxnSpPr>
            <a:stCxn id="50" idx="1"/>
            <a:endCxn id="54" idx="3"/>
          </p:cNvCxnSpPr>
          <p:nvPr/>
        </p:nvCxnSpPr>
        <p:spPr>
          <a:xfrm rot="10800000">
            <a:off x="4031062" y="1352982"/>
            <a:ext cx="1081762" cy="678286"/>
          </a:xfrm>
          <a:prstGeom prst="curvedConnector3">
            <a:avLst>
              <a:gd name="adj1" fmla="val 50000"/>
            </a:avLst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Curved Connector 153"/>
          <p:cNvCxnSpPr>
            <a:stCxn id="50" idx="1"/>
            <a:endCxn id="57" idx="3"/>
          </p:cNvCxnSpPr>
          <p:nvPr/>
        </p:nvCxnSpPr>
        <p:spPr>
          <a:xfrm rot="10800000" flipV="1">
            <a:off x="4031062" y="2031268"/>
            <a:ext cx="1081762" cy="774998"/>
          </a:xfrm>
          <a:prstGeom prst="curvedConnector3">
            <a:avLst>
              <a:gd name="adj1" fmla="val 50000"/>
            </a:avLst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Curved Connector 156"/>
          <p:cNvCxnSpPr>
            <a:stCxn id="50" idx="1"/>
            <a:endCxn id="58" idx="3"/>
          </p:cNvCxnSpPr>
          <p:nvPr/>
        </p:nvCxnSpPr>
        <p:spPr>
          <a:xfrm rot="10800000" flipV="1">
            <a:off x="4037794" y="2031267"/>
            <a:ext cx="1075031" cy="277129"/>
          </a:xfrm>
          <a:prstGeom prst="curvedConnector3">
            <a:avLst>
              <a:gd name="adj1" fmla="val 50000"/>
            </a:avLst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Curved Connector 159"/>
          <p:cNvCxnSpPr>
            <a:stCxn id="50" idx="1"/>
            <a:endCxn id="59" idx="3"/>
          </p:cNvCxnSpPr>
          <p:nvPr/>
        </p:nvCxnSpPr>
        <p:spPr>
          <a:xfrm rot="10800000">
            <a:off x="4031064" y="1833312"/>
            <a:ext cx="1081761" cy="197956"/>
          </a:xfrm>
          <a:prstGeom prst="curvedConnector3">
            <a:avLst>
              <a:gd name="adj1" fmla="val 50000"/>
            </a:avLst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Curved Connector 162"/>
          <p:cNvCxnSpPr>
            <a:stCxn id="57" idx="2"/>
            <a:endCxn id="60" idx="1"/>
          </p:cNvCxnSpPr>
          <p:nvPr/>
        </p:nvCxnSpPr>
        <p:spPr>
          <a:xfrm rot="5400000">
            <a:off x="1871729" y="4018110"/>
            <a:ext cx="2816618" cy="796894"/>
          </a:xfrm>
          <a:prstGeom prst="curvedConnector4">
            <a:avLst>
              <a:gd name="adj1" fmla="val 27476"/>
              <a:gd name="adj2" fmla="val 128686"/>
            </a:avLst>
          </a:prstGeom>
          <a:ln w="25400">
            <a:solidFill>
              <a:srgbClr val="FF0000"/>
            </a:solidFill>
            <a:headEnd type="none" w="lg" len="med"/>
            <a:tailEnd type="stealth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853236" y="3257809"/>
            <a:ext cx="688710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rgbClr val="0000FF"/>
                </a:solidFill>
              </a:rPr>
              <a:t>mapsTo</a:t>
            </a:r>
            <a:endParaRPr lang="en-US" sz="1200" b="1" dirty="0" smtClean="0">
              <a:solidFill>
                <a:srgbClr val="0000FF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7177009" y="6187813"/>
            <a:ext cx="72244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hasPort</a:t>
            </a:r>
            <a:endParaRPr lang="en-US" sz="1100" dirty="0"/>
          </a:p>
        </p:txBody>
      </p:sp>
      <p:sp>
        <p:nvSpPr>
          <p:cNvPr id="219" name="TextBox 218"/>
          <p:cNvSpPr txBox="1"/>
          <p:nvPr/>
        </p:nvSpPr>
        <p:spPr>
          <a:xfrm>
            <a:off x="5361024" y="5387163"/>
            <a:ext cx="103679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connectsTo</a:t>
            </a:r>
            <a:endParaRPr lang="en-US" sz="1100" dirty="0"/>
          </a:p>
        </p:txBody>
      </p:sp>
      <p:sp>
        <p:nvSpPr>
          <p:cNvPr id="242" name="TextBox 241"/>
          <p:cNvSpPr txBox="1"/>
          <p:nvPr/>
        </p:nvSpPr>
        <p:spPr>
          <a:xfrm>
            <a:off x="4496100" y="2832440"/>
            <a:ext cx="91066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0000FF"/>
                </a:solidFill>
              </a:rPr>
              <a:t>hasPart</a:t>
            </a:r>
            <a:endParaRPr lang="en-US" sz="1200" b="1" dirty="0" smtClean="0">
              <a:solidFill>
                <a:srgbClr val="0000FF"/>
              </a:solidFill>
            </a:endParaRPr>
          </a:p>
        </p:txBody>
      </p:sp>
      <p:sp>
        <p:nvSpPr>
          <p:cNvPr id="272" name="Freeform 271"/>
          <p:cNvSpPr/>
          <p:nvPr/>
        </p:nvSpPr>
        <p:spPr>
          <a:xfrm>
            <a:off x="5361023" y="5657286"/>
            <a:ext cx="873595" cy="291123"/>
          </a:xfrm>
          <a:custGeom>
            <a:avLst/>
            <a:gdLst>
              <a:gd name="connsiteX0" fmla="*/ 0 w 1600200"/>
              <a:gd name="connsiteY0" fmla="*/ 149964 h 291711"/>
              <a:gd name="connsiteX1" fmla="*/ 330200 w 1600200"/>
              <a:gd name="connsiteY1" fmla="*/ 3914 h 291711"/>
              <a:gd name="connsiteX2" fmla="*/ 609600 w 1600200"/>
              <a:gd name="connsiteY2" fmla="*/ 289664 h 291711"/>
              <a:gd name="connsiteX3" fmla="*/ 901700 w 1600200"/>
              <a:gd name="connsiteY3" fmla="*/ 130914 h 291711"/>
              <a:gd name="connsiteX4" fmla="*/ 1092200 w 1600200"/>
              <a:gd name="connsiteY4" fmla="*/ 105514 h 291711"/>
              <a:gd name="connsiteX5" fmla="*/ 1231900 w 1600200"/>
              <a:gd name="connsiteY5" fmla="*/ 264264 h 291711"/>
              <a:gd name="connsiteX6" fmla="*/ 1231900 w 1600200"/>
              <a:gd name="connsiteY6" fmla="*/ 264264 h 291711"/>
              <a:gd name="connsiteX7" fmla="*/ 1600200 w 1600200"/>
              <a:gd name="connsiteY7" fmla="*/ 105514 h 291711"/>
              <a:gd name="connsiteX8" fmla="*/ 1600200 w 1600200"/>
              <a:gd name="connsiteY8" fmla="*/ 105514 h 291711"/>
              <a:gd name="connsiteX0" fmla="*/ 0 w 1600200"/>
              <a:gd name="connsiteY0" fmla="*/ 149964 h 291711"/>
              <a:gd name="connsiteX1" fmla="*/ 330200 w 1600200"/>
              <a:gd name="connsiteY1" fmla="*/ 3914 h 291711"/>
              <a:gd name="connsiteX2" fmla="*/ 609600 w 1600200"/>
              <a:gd name="connsiteY2" fmla="*/ 289664 h 291711"/>
              <a:gd name="connsiteX3" fmla="*/ 901700 w 1600200"/>
              <a:gd name="connsiteY3" fmla="*/ 130914 h 291711"/>
              <a:gd name="connsiteX4" fmla="*/ 1092200 w 1600200"/>
              <a:gd name="connsiteY4" fmla="*/ 105514 h 291711"/>
              <a:gd name="connsiteX5" fmla="*/ 1231900 w 1600200"/>
              <a:gd name="connsiteY5" fmla="*/ 264264 h 291711"/>
              <a:gd name="connsiteX6" fmla="*/ 1231900 w 1600200"/>
              <a:gd name="connsiteY6" fmla="*/ 264264 h 291711"/>
              <a:gd name="connsiteX7" fmla="*/ 1600200 w 1600200"/>
              <a:gd name="connsiteY7" fmla="*/ 105514 h 291711"/>
              <a:gd name="connsiteX0" fmla="*/ 0 w 1231900"/>
              <a:gd name="connsiteY0" fmla="*/ 149964 h 291711"/>
              <a:gd name="connsiteX1" fmla="*/ 330200 w 1231900"/>
              <a:gd name="connsiteY1" fmla="*/ 3914 h 291711"/>
              <a:gd name="connsiteX2" fmla="*/ 609600 w 1231900"/>
              <a:gd name="connsiteY2" fmla="*/ 289664 h 291711"/>
              <a:gd name="connsiteX3" fmla="*/ 901700 w 1231900"/>
              <a:gd name="connsiteY3" fmla="*/ 130914 h 291711"/>
              <a:gd name="connsiteX4" fmla="*/ 1092200 w 1231900"/>
              <a:gd name="connsiteY4" fmla="*/ 105514 h 291711"/>
              <a:gd name="connsiteX5" fmla="*/ 1231900 w 1231900"/>
              <a:gd name="connsiteY5" fmla="*/ 264264 h 291711"/>
              <a:gd name="connsiteX6" fmla="*/ 1231900 w 1231900"/>
              <a:gd name="connsiteY6" fmla="*/ 264264 h 291711"/>
              <a:gd name="connsiteX0" fmla="*/ 0 w 1231900"/>
              <a:gd name="connsiteY0" fmla="*/ 149964 h 291711"/>
              <a:gd name="connsiteX1" fmla="*/ 330200 w 1231900"/>
              <a:gd name="connsiteY1" fmla="*/ 3914 h 291711"/>
              <a:gd name="connsiteX2" fmla="*/ 609600 w 1231900"/>
              <a:gd name="connsiteY2" fmla="*/ 289664 h 291711"/>
              <a:gd name="connsiteX3" fmla="*/ 901700 w 1231900"/>
              <a:gd name="connsiteY3" fmla="*/ 130914 h 291711"/>
              <a:gd name="connsiteX4" fmla="*/ 1092200 w 1231900"/>
              <a:gd name="connsiteY4" fmla="*/ 105514 h 291711"/>
              <a:gd name="connsiteX5" fmla="*/ 1231900 w 1231900"/>
              <a:gd name="connsiteY5" fmla="*/ 264264 h 291711"/>
              <a:gd name="connsiteX0" fmla="*/ 0 w 1092200"/>
              <a:gd name="connsiteY0" fmla="*/ 149964 h 291711"/>
              <a:gd name="connsiteX1" fmla="*/ 330200 w 1092200"/>
              <a:gd name="connsiteY1" fmla="*/ 3914 h 291711"/>
              <a:gd name="connsiteX2" fmla="*/ 609600 w 1092200"/>
              <a:gd name="connsiteY2" fmla="*/ 289664 h 291711"/>
              <a:gd name="connsiteX3" fmla="*/ 901700 w 1092200"/>
              <a:gd name="connsiteY3" fmla="*/ 130914 h 291711"/>
              <a:gd name="connsiteX4" fmla="*/ 1092200 w 1092200"/>
              <a:gd name="connsiteY4" fmla="*/ 105514 h 291711"/>
              <a:gd name="connsiteX0" fmla="*/ 0 w 1130300"/>
              <a:gd name="connsiteY0" fmla="*/ 127154 h 294301"/>
              <a:gd name="connsiteX1" fmla="*/ 368300 w 1130300"/>
              <a:gd name="connsiteY1" fmla="*/ 6504 h 294301"/>
              <a:gd name="connsiteX2" fmla="*/ 647700 w 1130300"/>
              <a:gd name="connsiteY2" fmla="*/ 292254 h 294301"/>
              <a:gd name="connsiteX3" fmla="*/ 939800 w 1130300"/>
              <a:gd name="connsiteY3" fmla="*/ 133504 h 294301"/>
              <a:gd name="connsiteX4" fmla="*/ 1130300 w 1130300"/>
              <a:gd name="connsiteY4" fmla="*/ 108104 h 294301"/>
              <a:gd name="connsiteX0" fmla="*/ 0 w 1130300"/>
              <a:gd name="connsiteY0" fmla="*/ 123976 h 291123"/>
              <a:gd name="connsiteX1" fmla="*/ 368300 w 1130300"/>
              <a:gd name="connsiteY1" fmla="*/ 3326 h 291123"/>
              <a:gd name="connsiteX2" fmla="*/ 647700 w 1130300"/>
              <a:gd name="connsiteY2" fmla="*/ 289076 h 291123"/>
              <a:gd name="connsiteX3" fmla="*/ 939800 w 1130300"/>
              <a:gd name="connsiteY3" fmla="*/ 130326 h 291123"/>
              <a:gd name="connsiteX4" fmla="*/ 1130300 w 1130300"/>
              <a:gd name="connsiteY4" fmla="*/ 104926 h 291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300" h="291123">
                <a:moveTo>
                  <a:pt x="0" y="123976"/>
                </a:moveTo>
                <a:cubicBezTo>
                  <a:pt x="158750" y="128209"/>
                  <a:pt x="260350" y="-24191"/>
                  <a:pt x="368300" y="3326"/>
                </a:cubicBezTo>
                <a:cubicBezTo>
                  <a:pt x="476250" y="30843"/>
                  <a:pt x="552450" y="267909"/>
                  <a:pt x="647700" y="289076"/>
                </a:cubicBezTo>
                <a:cubicBezTo>
                  <a:pt x="742950" y="310243"/>
                  <a:pt x="859367" y="161018"/>
                  <a:pt x="939800" y="130326"/>
                </a:cubicBezTo>
                <a:cubicBezTo>
                  <a:pt x="1020233" y="99634"/>
                  <a:pt x="1075267" y="82701"/>
                  <a:pt x="1130300" y="104926"/>
                </a:cubicBezTo>
              </a:path>
            </a:pathLst>
          </a:custGeom>
          <a:ln>
            <a:headEnd type="stealth" w="lg" len="med"/>
            <a:tailEnd type="stealth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Freeform 272"/>
          <p:cNvSpPr/>
          <p:nvPr/>
        </p:nvSpPr>
        <p:spPr>
          <a:xfrm flipH="1">
            <a:off x="5350462" y="6317124"/>
            <a:ext cx="873595" cy="291123"/>
          </a:xfrm>
          <a:custGeom>
            <a:avLst/>
            <a:gdLst>
              <a:gd name="connsiteX0" fmla="*/ 0 w 1600200"/>
              <a:gd name="connsiteY0" fmla="*/ 149964 h 291711"/>
              <a:gd name="connsiteX1" fmla="*/ 330200 w 1600200"/>
              <a:gd name="connsiteY1" fmla="*/ 3914 h 291711"/>
              <a:gd name="connsiteX2" fmla="*/ 609600 w 1600200"/>
              <a:gd name="connsiteY2" fmla="*/ 289664 h 291711"/>
              <a:gd name="connsiteX3" fmla="*/ 901700 w 1600200"/>
              <a:gd name="connsiteY3" fmla="*/ 130914 h 291711"/>
              <a:gd name="connsiteX4" fmla="*/ 1092200 w 1600200"/>
              <a:gd name="connsiteY4" fmla="*/ 105514 h 291711"/>
              <a:gd name="connsiteX5" fmla="*/ 1231900 w 1600200"/>
              <a:gd name="connsiteY5" fmla="*/ 264264 h 291711"/>
              <a:gd name="connsiteX6" fmla="*/ 1231900 w 1600200"/>
              <a:gd name="connsiteY6" fmla="*/ 264264 h 291711"/>
              <a:gd name="connsiteX7" fmla="*/ 1600200 w 1600200"/>
              <a:gd name="connsiteY7" fmla="*/ 105514 h 291711"/>
              <a:gd name="connsiteX8" fmla="*/ 1600200 w 1600200"/>
              <a:gd name="connsiteY8" fmla="*/ 105514 h 291711"/>
              <a:gd name="connsiteX0" fmla="*/ 0 w 1600200"/>
              <a:gd name="connsiteY0" fmla="*/ 149964 h 291711"/>
              <a:gd name="connsiteX1" fmla="*/ 330200 w 1600200"/>
              <a:gd name="connsiteY1" fmla="*/ 3914 h 291711"/>
              <a:gd name="connsiteX2" fmla="*/ 609600 w 1600200"/>
              <a:gd name="connsiteY2" fmla="*/ 289664 h 291711"/>
              <a:gd name="connsiteX3" fmla="*/ 901700 w 1600200"/>
              <a:gd name="connsiteY3" fmla="*/ 130914 h 291711"/>
              <a:gd name="connsiteX4" fmla="*/ 1092200 w 1600200"/>
              <a:gd name="connsiteY4" fmla="*/ 105514 h 291711"/>
              <a:gd name="connsiteX5" fmla="*/ 1231900 w 1600200"/>
              <a:gd name="connsiteY5" fmla="*/ 264264 h 291711"/>
              <a:gd name="connsiteX6" fmla="*/ 1231900 w 1600200"/>
              <a:gd name="connsiteY6" fmla="*/ 264264 h 291711"/>
              <a:gd name="connsiteX7" fmla="*/ 1600200 w 1600200"/>
              <a:gd name="connsiteY7" fmla="*/ 105514 h 291711"/>
              <a:gd name="connsiteX0" fmla="*/ 0 w 1231900"/>
              <a:gd name="connsiteY0" fmla="*/ 149964 h 291711"/>
              <a:gd name="connsiteX1" fmla="*/ 330200 w 1231900"/>
              <a:gd name="connsiteY1" fmla="*/ 3914 h 291711"/>
              <a:gd name="connsiteX2" fmla="*/ 609600 w 1231900"/>
              <a:gd name="connsiteY2" fmla="*/ 289664 h 291711"/>
              <a:gd name="connsiteX3" fmla="*/ 901700 w 1231900"/>
              <a:gd name="connsiteY3" fmla="*/ 130914 h 291711"/>
              <a:gd name="connsiteX4" fmla="*/ 1092200 w 1231900"/>
              <a:gd name="connsiteY4" fmla="*/ 105514 h 291711"/>
              <a:gd name="connsiteX5" fmla="*/ 1231900 w 1231900"/>
              <a:gd name="connsiteY5" fmla="*/ 264264 h 291711"/>
              <a:gd name="connsiteX6" fmla="*/ 1231900 w 1231900"/>
              <a:gd name="connsiteY6" fmla="*/ 264264 h 291711"/>
              <a:gd name="connsiteX0" fmla="*/ 0 w 1231900"/>
              <a:gd name="connsiteY0" fmla="*/ 149964 h 291711"/>
              <a:gd name="connsiteX1" fmla="*/ 330200 w 1231900"/>
              <a:gd name="connsiteY1" fmla="*/ 3914 h 291711"/>
              <a:gd name="connsiteX2" fmla="*/ 609600 w 1231900"/>
              <a:gd name="connsiteY2" fmla="*/ 289664 h 291711"/>
              <a:gd name="connsiteX3" fmla="*/ 901700 w 1231900"/>
              <a:gd name="connsiteY3" fmla="*/ 130914 h 291711"/>
              <a:gd name="connsiteX4" fmla="*/ 1092200 w 1231900"/>
              <a:gd name="connsiteY4" fmla="*/ 105514 h 291711"/>
              <a:gd name="connsiteX5" fmla="*/ 1231900 w 1231900"/>
              <a:gd name="connsiteY5" fmla="*/ 264264 h 291711"/>
              <a:gd name="connsiteX0" fmla="*/ 0 w 1092200"/>
              <a:gd name="connsiteY0" fmla="*/ 149964 h 291711"/>
              <a:gd name="connsiteX1" fmla="*/ 330200 w 1092200"/>
              <a:gd name="connsiteY1" fmla="*/ 3914 h 291711"/>
              <a:gd name="connsiteX2" fmla="*/ 609600 w 1092200"/>
              <a:gd name="connsiteY2" fmla="*/ 289664 h 291711"/>
              <a:gd name="connsiteX3" fmla="*/ 901700 w 1092200"/>
              <a:gd name="connsiteY3" fmla="*/ 130914 h 291711"/>
              <a:gd name="connsiteX4" fmla="*/ 1092200 w 1092200"/>
              <a:gd name="connsiteY4" fmla="*/ 105514 h 291711"/>
              <a:gd name="connsiteX0" fmla="*/ 0 w 1130300"/>
              <a:gd name="connsiteY0" fmla="*/ 127154 h 294301"/>
              <a:gd name="connsiteX1" fmla="*/ 368300 w 1130300"/>
              <a:gd name="connsiteY1" fmla="*/ 6504 h 294301"/>
              <a:gd name="connsiteX2" fmla="*/ 647700 w 1130300"/>
              <a:gd name="connsiteY2" fmla="*/ 292254 h 294301"/>
              <a:gd name="connsiteX3" fmla="*/ 939800 w 1130300"/>
              <a:gd name="connsiteY3" fmla="*/ 133504 h 294301"/>
              <a:gd name="connsiteX4" fmla="*/ 1130300 w 1130300"/>
              <a:gd name="connsiteY4" fmla="*/ 108104 h 294301"/>
              <a:gd name="connsiteX0" fmla="*/ 0 w 1130300"/>
              <a:gd name="connsiteY0" fmla="*/ 123976 h 291123"/>
              <a:gd name="connsiteX1" fmla="*/ 368300 w 1130300"/>
              <a:gd name="connsiteY1" fmla="*/ 3326 h 291123"/>
              <a:gd name="connsiteX2" fmla="*/ 647700 w 1130300"/>
              <a:gd name="connsiteY2" fmla="*/ 289076 h 291123"/>
              <a:gd name="connsiteX3" fmla="*/ 939800 w 1130300"/>
              <a:gd name="connsiteY3" fmla="*/ 130326 h 291123"/>
              <a:gd name="connsiteX4" fmla="*/ 1130300 w 1130300"/>
              <a:gd name="connsiteY4" fmla="*/ 104926 h 291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300" h="291123">
                <a:moveTo>
                  <a:pt x="0" y="123976"/>
                </a:moveTo>
                <a:cubicBezTo>
                  <a:pt x="158750" y="128209"/>
                  <a:pt x="260350" y="-24191"/>
                  <a:pt x="368300" y="3326"/>
                </a:cubicBezTo>
                <a:cubicBezTo>
                  <a:pt x="476250" y="30843"/>
                  <a:pt x="552450" y="267909"/>
                  <a:pt x="647700" y="289076"/>
                </a:cubicBezTo>
                <a:cubicBezTo>
                  <a:pt x="742950" y="310243"/>
                  <a:pt x="859367" y="161018"/>
                  <a:pt x="939800" y="130326"/>
                </a:cubicBezTo>
                <a:cubicBezTo>
                  <a:pt x="1020233" y="99634"/>
                  <a:pt x="1075267" y="82701"/>
                  <a:pt x="1130300" y="104926"/>
                </a:cubicBezTo>
              </a:path>
            </a:pathLst>
          </a:custGeom>
          <a:ln>
            <a:headEnd type="stealth" w="lg" len="med"/>
            <a:tailEnd type="stealth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TextBox 276"/>
          <p:cNvSpPr txBox="1"/>
          <p:nvPr/>
        </p:nvSpPr>
        <p:spPr>
          <a:xfrm>
            <a:off x="4192757" y="4569843"/>
            <a:ext cx="116826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hasSwitchMatrix</a:t>
            </a:r>
            <a:endParaRPr lang="en-US" sz="1100" dirty="0"/>
          </a:p>
        </p:txBody>
      </p:sp>
      <p:sp>
        <p:nvSpPr>
          <p:cNvPr id="278" name="TextBox 277"/>
          <p:cNvSpPr txBox="1"/>
          <p:nvPr/>
        </p:nvSpPr>
        <p:spPr>
          <a:xfrm>
            <a:off x="4139675" y="5284995"/>
            <a:ext cx="655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hasPort</a:t>
            </a:r>
            <a:endParaRPr lang="en-US" sz="1100" dirty="0"/>
          </a:p>
        </p:txBody>
      </p:sp>
      <p:sp>
        <p:nvSpPr>
          <p:cNvPr id="301" name="TextBox 300"/>
          <p:cNvSpPr txBox="1"/>
          <p:nvPr/>
        </p:nvSpPr>
        <p:spPr>
          <a:xfrm>
            <a:off x="2241079" y="2442306"/>
            <a:ext cx="103679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0000FF"/>
                </a:solidFill>
              </a:rPr>
              <a:t>connectsTo</a:t>
            </a:r>
            <a:endParaRPr lang="en-US" sz="1200" b="1" dirty="0">
              <a:solidFill>
                <a:srgbClr val="0000FF"/>
              </a:solidFill>
            </a:endParaRPr>
          </a:p>
        </p:txBody>
      </p:sp>
      <p:cxnSp>
        <p:nvCxnSpPr>
          <p:cNvPr id="305" name="Straight Connector 304"/>
          <p:cNvCxnSpPr/>
          <p:nvPr/>
        </p:nvCxnSpPr>
        <p:spPr>
          <a:xfrm>
            <a:off x="825500" y="3764730"/>
            <a:ext cx="788855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5" name="TextBox 314"/>
          <p:cNvSpPr txBox="1"/>
          <p:nvPr/>
        </p:nvSpPr>
        <p:spPr>
          <a:xfrm>
            <a:off x="322988" y="6070520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Intra-domain topology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516842" y="1172524"/>
            <a:ext cx="236475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Inter-domain topology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7475591" y="1906989"/>
            <a:ext cx="779410" cy="403965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FFFFFF"/>
                </a:solidFill>
              </a:rPr>
              <a:t>NSA</a:t>
            </a:r>
          </a:p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“Bonaire”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98518" y="1214481"/>
            <a:ext cx="91066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0000FF"/>
                </a:solidFill>
              </a:rPr>
              <a:t>hasSTP</a:t>
            </a:r>
            <a:endParaRPr lang="en-US" sz="1200" b="1" dirty="0" smtClean="0">
              <a:solidFill>
                <a:srgbClr val="0000FF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70578" y="2855439"/>
            <a:ext cx="91066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0000FF"/>
                </a:solidFill>
              </a:rPr>
              <a:t>hasPart</a:t>
            </a:r>
            <a:endParaRPr lang="en-US" sz="1200" b="1" dirty="0" smtClean="0">
              <a:solidFill>
                <a:srgbClr val="0000FF"/>
              </a:solidFill>
            </a:endParaRPr>
          </a:p>
        </p:txBody>
      </p:sp>
      <p:cxnSp>
        <p:nvCxnSpPr>
          <p:cNvPr id="79" name="Curved Connector 78"/>
          <p:cNvCxnSpPr>
            <a:stCxn id="54" idx="0"/>
            <a:endCxn id="50" idx="0"/>
          </p:cNvCxnSpPr>
          <p:nvPr/>
        </p:nvCxnSpPr>
        <p:spPr>
          <a:xfrm rot="16200000" flipH="1">
            <a:off x="4390696" y="438787"/>
            <a:ext cx="570813" cy="1995237"/>
          </a:xfrm>
          <a:prstGeom prst="curvedConnector3">
            <a:avLst>
              <a:gd name="adj1" fmla="val -40048"/>
            </a:avLst>
          </a:prstGeom>
          <a:ln>
            <a:solidFill>
              <a:srgbClr val="0000FF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554146" y="1075999"/>
            <a:ext cx="91066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0000FF"/>
                </a:solidFill>
              </a:rPr>
              <a:t>partOf</a:t>
            </a:r>
            <a:endParaRPr lang="en-US" sz="1200" b="1" dirty="0" smtClean="0">
              <a:solidFill>
                <a:srgbClr val="0000FF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2075979" y="2806266"/>
            <a:ext cx="1249929" cy="1"/>
          </a:xfrm>
          <a:prstGeom prst="straightConnector1">
            <a:avLst/>
          </a:prstGeom>
          <a:ln>
            <a:solidFill>
              <a:srgbClr val="3366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374319" y="1669429"/>
            <a:ext cx="946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0000FF"/>
                </a:solidFill>
              </a:rPr>
              <a:t>managedBy</a:t>
            </a:r>
            <a:endParaRPr lang="en-US" sz="1200" b="1" dirty="0" smtClean="0">
              <a:solidFill>
                <a:srgbClr val="0000FF"/>
              </a:solidFill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6242770" y="2209366"/>
            <a:ext cx="1249929" cy="1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6242772" y="1993166"/>
            <a:ext cx="1249929" cy="1"/>
          </a:xfrm>
          <a:prstGeom prst="straightConnector1">
            <a:avLst/>
          </a:prstGeom>
          <a:ln>
            <a:solidFill>
              <a:srgbClr val="3366FF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425119" y="2190129"/>
            <a:ext cx="946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</a:rPr>
              <a:t>managing</a:t>
            </a:r>
            <a:endParaRPr lang="en-US" sz="1200" b="1" dirty="0" smtClean="0">
              <a:solidFill>
                <a:srgbClr val="0000FF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357408" y="2604283"/>
            <a:ext cx="705154" cy="403965"/>
          </a:xfrm>
          <a:prstGeom prst="rect">
            <a:avLst/>
          </a:prstGeom>
          <a:solidFill>
            <a:srgbClr val="008000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FFFFFF"/>
                </a:solidFill>
              </a:rPr>
              <a:t>STP</a:t>
            </a:r>
          </a:p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“Aiden”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357408" y="5251700"/>
            <a:ext cx="1061518" cy="49957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solidFill>
              <a:srgbClr val="558ED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VLAN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“p0-</a:t>
            </a:r>
            <a:r>
              <a:rPr lang="en-US" sz="1100" dirty="0" smtClean="0">
                <a:solidFill>
                  <a:schemeClr val="tx1"/>
                </a:solidFill>
              </a:rPr>
              <a:t>0-1798”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24" name="Straight Arrow Connector 223"/>
          <p:cNvCxnSpPr>
            <a:endCxn id="98" idx="0"/>
          </p:cNvCxnSpPr>
          <p:nvPr/>
        </p:nvCxnSpPr>
        <p:spPr>
          <a:xfrm flipH="1">
            <a:off x="1888167" y="4569843"/>
            <a:ext cx="735451" cy="681857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497321" y="4436530"/>
            <a:ext cx="195492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Can we model VLANs as entities to allow direct STP mappings?</a:t>
            </a:r>
            <a:endParaRPr 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471650" y="672034"/>
            <a:ext cx="779410" cy="403965"/>
          </a:xfrm>
          <a:prstGeom prst="rect">
            <a:avLst/>
          </a:prstGeom>
          <a:solidFill>
            <a:srgbClr val="008000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FFFFFF"/>
                </a:solidFill>
              </a:rPr>
              <a:t>NSA</a:t>
            </a:r>
          </a:p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“Aruba”</a:t>
            </a:r>
            <a:endParaRPr lang="en-US" sz="1100" dirty="0">
              <a:solidFill>
                <a:srgbClr val="FFFFFF"/>
              </a:solidFill>
            </a:endParaRPr>
          </a:p>
        </p:txBody>
      </p:sp>
      <p:cxnSp>
        <p:nvCxnSpPr>
          <p:cNvPr id="105" name="Straight Arrow Connector 104"/>
          <p:cNvCxnSpPr>
            <a:stCxn id="103" idx="2"/>
            <a:endCxn id="104" idx="0"/>
          </p:cNvCxnSpPr>
          <p:nvPr/>
        </p:nvCxnSpPr>
        <p:spPr>
          <a:xfrm>
            <a:off x="7861355" y="1075999"/>
            <a:ext cx="3941" cy="830990"/>
          </a:xfrm>
          <a:prstGeom prst="straightConnector1">
            <a:avLst/>
          </a:prstGeom>
          <a:ln>
            <a:solidFill>
              <a:srgbClr val="3366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899455" y="1365256"/>
            <a:ext cx="103679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0000FF"/>
                </a:solidFill>
              </a:rPr>
              <a:t>connectsTo</a:t>
            </a:r>
            <a:endParaRPr lang="en-US" sz="1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773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99063</TotalTime>
  <Words>144</Words>
  <Application>Microsoft Macintosh PowerPoint</Application>
  <PresentationFormat>On-screen Show (4:3)</PresentationFormat>
  <Paragraphs>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NSI topology model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Derivative Graphs</dc:title>
  <dc:creator>Jerry Sobieski</dc:creator>
  <cp:lastModifiedBy>John MacAuley</cp:lastModifiedBy>
  <cp:revision>44</cp:revision>
  <cp:lastPrinted>2011-03-13T15:50:43Z</cp:lastPrinted>
  <dcterms:created xsi:type="dcterms:W3CDTF">2011-06-14T15:56:49Z</dcterms:created>
  <dcterms:modified xsi:type="dcterms:W3CDTF">2011-08-19T18:26:42Z</dcterms:modified>
</cp:coreProperties>
</file>