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00" r:id="rId2"/>
    <p:sldId id="303" r:id="rId3"/>
    <p:sldId id="305" r:id="rId4"/>
    <p:sldId id="306" r:id="rId5"/>
    <p:sldId id="308" r:id="rId6"/>
    <p:sldId id="30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FB6F00"/>
    <a:srgbClr val="FC9100"/>
    <a:srgbClr val="E8E900"/>
    <a:srgbClr val="FC8D14"/>
    <a:srgbClr val="FB5200"/>
    <a:srgbClr val="1CFF2A"/>
    <a:srgbClr val="FF9E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7" autoAdjust="0"/>
    <p:restoredTop sz="94660" autoAdjust="0"/>
  </p:normalViewPr>
  <p:slideViewPr>
    <p:cSldViewPr snapToGrid="0" snapToObjects="1">
      <p:cViewPr>
        <p:scale>
          <a:sx n="100" d="100"/>
          <a:sy n="100" d="100"/>
        </p:scale>
        <p:origin x="-1688" y="-9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97057D-D999-6145-8DEA-862C64680ABF}" type="datetimeFigureOut">
              <a:rPr lang="en-US"/>
              <a:pPr/>
              <a:t>8/28/11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7057D-D999-6145-8DEA-862C64680ABF}" type="datetimeFigureOut">
              <a:rPr lang="en-US"/>
              <a:pPr/>
              <a:t>8/28/11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7057D-D999-6145-8DEA-862C64680ABF}" type="datetimeFigureOut">
              <a:rPr lang="en-US"/>
              <a:pPr/>
              <a:t>8/28/11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97057D-D999-6145-8DEA-862C64680ABF}" type="datetimeFigureOut">
              <a:rPr lang="en-US"/>
              <a:pPr/>
              <a:t>8/28/11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97057D-D999-6145-8DEA-862C64680ABF}" type="datetimeFigureOut">
              <a:rPr lang="en-US"/>
              <a:pPr/>
              <a:t>8/28/11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97057D-D999-6145-8DEA-862C64680ABF}" type="datetimeFigureOut">
              <a:rPr lang="en-US"/>
              <a:pPr/>
              <a:t>8/28/11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97057D-D999-6145-8DEA-862C64680ABF}" type="datetimeFigureOut">
              <a:rPr lang="en-US"/>
              <a:pPr/>
              <a:t>8/28/11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97057D-D999-6145-8DEA-862C64680ABF}" type="datetimeFigureOut">
              <a:rPr lang="en-US"/>
              <a:pPr/>
              <a:t>8/28/11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7057D-D999-6145-8DEA-862C64680ABF}" type="datetimeFigureOut">
              <a:rPr lang="en-US"/>
              <a:pPr/>
              <a:t>8/28/11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97057D-D999-6145-8DEA-862C64680ABF}" type="datetimeFigureOut">
              <a:rPr lang="en-US"/>
              <a:pPr/>
              <a:t>8/28/11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97057D-D999-6145-8DEA-862C64680ABF}" type="datetimeFigureOut">
              <a:rPr lang="en-US"/>
              <a:pPr/>
              <a:t>8/28/11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B5369-D85F-9140-9D9F-5675691BE1D3}" type="slidenum">
              <a: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7057D-D999-6145-8DEA-862C64680ABF}" type="datetimeFigureOut">
              <a:rPr lang="en-US"/>
              <a:pPr/>
              <a:t>8/28/11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B5369-D85F-9140-9D9F-5675691BE1D3}" type="slidenum">
              <a: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Rectangle 302"/>
          <p:cNvSpPr/>
          <p:nvPr/>
        </p:nvSpPr>
        <p:spPr>
          <a:xfrm>
            <a:off x="3347611" y="4076700"/>
            <a:ext cx="2123035" cy="2647950"/>
          </a:xfrm>
          <a:prstGeom prst="rect">
            <a:avLst/>
          </a:prstGeom>
          <a:solidFill>
            <a:schemeClr val="bg1">
              <a:lumMod val="85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302" name="Rectangle 301"/>
          <p:cNvSpPr/>
          <p:nvPr/>
        </p:nvSpPr>
        <p:spPr>
          <a:xfrm>
            <a:off x="6677223" y="4076700"/>
            <a:ext cx="2136578" cy="2647950"/>
          </a:xfrm>
          <a:prstGeom prst="rect">
            <a:avLst/>
          </a:prstGeom>
          <a:solidFill>
            <a:schemeClr val="bg1">
              <a:lumMod val="85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00" dirty="0">
              <a:solidFill>
                <a:schemeClr val="tx1"/>
              </a:solidFill>
            </a:endParaRPr>
          </a:p>
        </p:txBody>
      </p:sp>
      <p:sp>
        <p:nvSpPr>
          <p:cNvPr id="2" name="Title 1"/>
          <p:cNvSpPr>
            <a:spLocks noGrp="1"/>
          </p:cNvSpPr>
          <p:nvPr>
            <p:ph type="title"/>
          </p:nvPr>
        </p:nvSpPr>
        <p:spPr>
          <a:xfrm>
            <a:off x="457200" y="274638"/>
            <a:ext cx="8229600" cy="615589"/>
          </a:xfrm>
          <a:ln>
            <a:noFill/>
          </a:ln>
        </p:spPr>
        <p:txBody>
          <a:bodyPr>
            <a:normAutofit/>
          </a:bodyPr>
          <a:lstStyle/>
          <a:p>
            <a:r>
              <a:rPr lang="en-US" sz="3200" dirty="0" smtClean="0"/>
              <a:t>The “local” </a:t>
            </a:r>
            <a:r>
              <a:rPr lang="en-US" sz="3200" dirty="0" smtClean="0"/>
              <a:t>view of an integrated topology DB</a:t>
            </a:r>
            <a:endParaRPr lang="en-US" sz="3200" dirty="0"/>
          </a:p>
        </p:txBody>
      </p:sp>
      <p:sp>
        <p:nvSpPr>
          <p:cNvPr id="50" name="Rectangle 49"/>
          <p:cNvSpPr/>
          <p:nvPr/>
        </p:nvSpPr>
        <p:spPr>
          <a:xfrm>
            <a:off x="5379524" y="1721812"/>
            <a:ext cx="1121795" cy="618912"/>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err="1" smtClean="0">
                <a:solidFill>
                  <a:srgbClr val="FFFF00"/>
                </a:solidFill>
              </a:rPr>
              <a:t>NSnetwork</a:t>
            </a:r>
            <a:endParaRPr lang="en-US" sz="1100" b="1" dirty="0" smtClean="0">
              <a:solidFill>
                <a:srgbClr val="FFFF00"/>
              </a:solidFill>
            </a:endParaRPr>
          </a:p>
          <a:p>
            <a:pPr algn="ctr"/>
            <a:r>
              <a:rPr lang="en-US" sz="1100" dirty="0" smtClean="0">
                <a:solidFill>
                  <a:srgbClr val="FFFF00"/>
                </a:solidFill>
              </a:rPr>
              <a:t>“Bonaire”</a:t>
            </a:r>
            <a:endParaRPr lang="en-US" sz="1100" dirty="0">
              <a:solidFill>
                <a:srgbClr val="FFFF00"/>
              </a:solidFill>
            </a:endParaRPr>
          </a:p>
          <a:p>
            <a:pPr algn="ctr"/>
            <a:endParaRPr lang="en-US" sz="1100" dirty="0" smtClean="0">
              <a:solidFill>
                <a:srgbClr val="FFFF00"/>
              </a:solidFill>
            </a:endParaRPr>
          </a:p>
        </p:txBody>
      </p:sp>
      <p:sp>
        <p:nvSpPr>
          <p:cNvPr id="54" name="Rectangle 53"/>
          <p:cNvSpPr/>
          <p:nvPr/>
        </p:nvSpPr>
        <p:spPr>
          <a:xfrm>
            <a:off x="3592608" y="1150999"/>
            <a:ext cx="705154" cy="40396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rgbClr val="FFFF00"/>
                </a:solidFill>
              </a:rPr>
              <a:t>STP</a:t>
            </a:r>
          </a:p>
          <a:p>
            <a:pPr algn="ctr"/>
            <a:r>
              <a:rPr lang="en-US" sz="1100" dirty="0" smtClean="0">
                <a:solidFill>
                  <a:srgbClr val="FFFF00"/>
                </a:solidFill>
              </a:rPr>
              <a:t>“Basil”</a:t>
            </a:r>
            <a:endParaRPr lang="en-US" sz="1100" dirty="0">
              <a:solidFill>
                <a:srgbClr val="FFFF00"/>
              </a:solidFill>
            </a:endParaRPr>
          </a:p>
        </p:txBody>
      </p:sp>
      <p:sp>
        <p:nvSpPr>
          <p:cNvPr id="57" name="Rectangle 56"/>
          <p:cNvSpPr/>
          <p:nvPr/>
        </p:nvSpPr>
        <p:spPr>
          <a:xfrm>
            <a:off x="3592608" y="2604283"/>
            <a:ext cx="705154" cy="40396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rgbClr val="FFFF00"/>
                </a:solidFill>
              </a:rPr>
              <a:t>STP</a:t>
            </a:r>
          </a:p>
          <a:p>
            <a:pPr algn="ctr"/>
            <a:r>
              <a:rPr lang="en-US" sz="1100" dirty="0" smtClean="0">
                <a:solidFill>
                  <a:srgbClr val="FFFF00"/>
                </a:solidFill>
              </a:rPr>
              <a:t>“</a:t>
            </a:r>
            <a:r>
              <a:rPr lang="en-US" sz="1100" dirty="0" err="1" smtClean="0">
                <a:solidFill>
                  <a:srgbClr val="FFFF00"/>
                </a:solidFill>
              </a:rPr>
              <a:t>Brutusl</a:t>
            </a:r>
            <a:r>
              <a:rPr lang="en-US" sz="1100" dirty="0" smtClean="0">
                <a:solidFill>
                  <a:srgbClr val="FFFF00"/>
                </a:solidFill>
              </a:rPr>
              <a:t>”</a:t>
            </a:r>
            <a:endParaRPr lang="en-US" sz="1100" dirty="0">
              <a:solidFill>
                <a:srgbClr val="FFFF00"/>
              </a:solidFill>
            </a:endParaRPr>
          </a:p>
        </p:txBody>
      </p:sp>
      <p:sp>
        <p:nvSpPr>
          <p:cNvPr id="58" name="Rectangle 57"/>
          <p:cNvSpPr/>
          <p:nvPr/>
        </p:nvSpPr>
        <p:spPr>
          <a:xfrm>
            <a:off x="3599339" y="2106414"/>
            <a:ext cx="705154" cy="40396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rgbClr val="FFFF00"/>
                </a:solidFill>
              </a:rPr>
              <a:t>STP</a:t>
            </a:r>
          </a:p>
          <a:p>
            <a:pPr algn="ctr"/>
            <a:r>
              <a:rPr lang="en-US" sz="1100" dirty="0" smtClean="0">
                <a:solidFill>
                  <a:srgbClr val="FFFF00"/>
                </a:solidFill>
              </a:rPr>
              <a:t>“Betty”</a:t>
            </a:r>
            <a:endParaRPr lang="en-US" sz="1100" dirty="0">
              <a:solidFill>
                <a:srgbClr val="FFFF00"/>
              </a:solidFill>
            </a:endParaRPr>
          </a:p>
        </p:txBody>
      </p:sp>
      <p:sp>
        <p:nvSpPr>
          <p:cNvPr id="59" name="Rectangle 58"/>
          <p:cNvSpPr/>
          <p:nvPr/>
        </p:nvSpPr>
        <p:spPr>
          <a:xfrm>
            <a:off x="3592609" y="1631329"/>
            <a:ext cx="705154" cy="40396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rgbClr val="FFFF00"/>
                </a:solidFill>
              </a:rPr>
              <a:t>STP</a:t>
            </a:r>
          </a:p>
          <a:p>
            <a:pPr algn="ctr"/>
            <a:r>
              <a:rPr lang="en-US" sz="1100" dirty="0" smtClean="0">
                <a:solidFill>
                  <a:srgbClr val="FFFF00"/>
                </a:solidFill>
              </a:rPr>
              <a:t>“Bjorn”</a:t>
            </a:r>
            <a:endParaRPr lang="en-US" sz="1100" dirty="0">
              <a:solidFill>
                <a:srgbClr val="FFFF00"/>
              </a:solidFill>
            </a:endParaRPr>
          </a:p>
        </p:txBody>
      </p:sp>
      <p:sp>
        <p:nvSpPr>
          <p:cNvPr id="60" name="Rectangle 59"/>
          <p:cNvSpPr/>
          <p:nvPr/>
        </p:nvSpPr>
        <p:spPr>
          <a:xfrm>
            <a:off x="3148291" y="5622883"/>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Port</a:t>
            </a:r>
          </a:p>
          <a:p>
            <a:pPr algn="ctr"/>
            <a:r>
              <a:rPr lang="en-US" sz="1100" dirty="0" smtClean="0">
                <a:solidFill>
                  <a:schemeClr val="tx1"/>
                </a:solidFill>
              </a:rPr>
              <a:t>“p0-0”</a:t>
            </a:r>
            <a:endParaRPr lang="en-US" sz="1100" dirty="0">
              <a:solidFill>
                <a:schemeClr val="tx1"/>
              </a:solidFill>
            </a:endParaRPr>
          </a:p>
        </p:txBody>
      </p:sp>
      <p:sp>
        <p:nvSpPr>
          <p:cNvPr id="61" name="Rectangle 60"/>
          <p:cNvSpPr/>
          <p:nvPr/>
        </p:nvSpPr>
        <p:spPr>
          <a:xfrm>
            <a:off x="3148292" y="6243234"/>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Port</a:t>
            </a:r>
          </a:p>
          <a:p>
            <a:pPr algn="ctr"/>
            <a:r>
              <a:rPr lang="en-US" sz="1100" dirty="0" smtClean="0">
                <a:solidFill>
                  <a:schemeClr val="tx1"/>
                </a:solidFill>
              </a:rPr>
              <a:t>“p0-1”</a:t>
            </a:r>
            <a:endParaRPr lang="en-US" sz="1100" dirty="0">
              <a:solidFill>
                <a:schemeClr val="tx1"/>
              </a:solidFill>
            </a:endParaRPr>
          </a:p>
        </p:txBody>
      </p:sp>
      <p:sp>
        <p:nvSpPr>
          <p:cNvPr id="62" name="Rectangle 61"/>
          <p:cNvSpPr/>
          <p:nvPr/>
        </p:nvSpPr>
        <p:spPr>
          <a:xfrm>
            <a:off x="4922570" y="5596704"/>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Port</a:t>
            </a:r>
          </a:p>
          <a:p>
            <a:pPr algn="ctr"/>
            <a:r>
              <a:rPr lang="en-US" sz="1100" dirty="0" smtClean="0">
                <a:solidFill>
                  <a:schemeClr val="tx1"/>
                </a:solidFill>
              </a:rPr>
              <a:t>“p0-2”</a:t>
            </a:r>
            <a:endParaRPr lang="en-US" sz="1100" dirty="0">
              <a:solidFill>
                <a:schemeClr val="tx1"/>
              </a:solidFill>
            </a:endParaRPr>
          </a:p>
        </p:txBody>
      </p:sp>
      <p:sp>
        <p:nvSpPr>
          <p:cNvPr id="63" name="Rectangle 62"/>
          <p:cNvSpPr/>
          <p:nvPr/>
        </p:nvSpPr>
        <p:spPr>
          <a:xfrm>
            <a:off x="4922570" y="6226300"/>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Port</a:t>
            </a:r>
          </a:p>
          <a:p>
            <a:pPr algn="ctr"/>
            <a:r>
              <a:rPr lang="en-US" sz="1100" dirty="0" smtClean="0">
                <a:solidFill>
                  <a:schemeClr val="tx1"/>
                </a:solidFill>
              </a:rPr>
              <a:t>“p0-3”</a:t>
            </a:r>
            <a:endParaRPr lang="en-US" sz="1100" dirty="0">
              <a:solidFill>
                <a:schemeClr val="tx1"/>
              </a:solidFill>
            </a:endParaRPr>
          </a:p>
        </p:txBody>
      </p:sp>
      <p:sp>
        <p:nvSpPr>
          <p:cNvPr id="64" name="Rectangle 63"/>
          <p:cNvSpPr/>
          <p:nvPr/>
        </p:nvSpPr>
        <p:spPr>
          <a:xfrm>
            <a:off x="3922946" y="4878442"/>
            <a:ext cx="9668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err="1" smtClean="0">
                <a:solidFill>
                  <a:schemeClr val="tx1"/>
                </a:solidFill>
              </a:rPr>
              <a:t>switchMatrix</a:t>
            </a:r>
            <a:endParaRPr lang="en-US" sz="1100" b="1" dirty="0" smtClean="0">
              <a:solidFill>
                <a:schemeClr val="tx1"/>
              </a:solidFill>
            </a:endParaRPr>
          </a:p>
          <a:p>
            <a:pPr algn="ctr"/>
            <a:r>
              <a:rPr lang="en-US" sz="1100" dirty="0" smtClean="0">
                <a:solidFill>
                  <a:schemeClr val="tx1"/>
                </a:solidFill>
              </a:rPr>
              <a:t>“f10a-xm”</a:t>
            </a:r>
            <a:endParaRPr lang="en-US" sz="1100" dirty="0">
              <a:solidFill>
                <a:schemeClr val="tx1"/>
              </a:solidFill>
            </a:endParaRPr>
          </a:p>
        </p:txBody>
      </p:sp>
      <p:cxnSp>
        <p:nvCxnSpPr>
          <p:cNvPr id="72" name="Curved Connector 71"/>
          <p:cNvCxnSpPr>
            <a:stCxn id="64" idx="2"/>
            <a:endCxn id="60" idx="3"/>
          </p:cNvCxnSpPr>
          <p:nvPr/>
        </p:nvCxnSpPr>
        <p:spPr>
          <a:xfrm rot="5400000">
            <a:off x="3858680" y="5277172"/>
            <a:ext cx="542459" cy="552928"/>
          </a:xfrm>
          <a:prstGeom prst="curvedConnector2">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3" name="Curved Connector 72"/>
          <p:cNvCxnSpPr>
            <a:stCxn id="64" idx="2"/>
            <a:endCxn id="61" idx="3"/>
          </p:cNvCxnSpPr>
          <p:nvPr/>
        </p:nvCxnSpPr>
        <p:spPr>
          <a:xfrm rot="5400000">
            <a:off x="3548505" y="5587349"/>
            <a:ext cx="1162810" cy="552927"/>
          </a:xfrm>
          <a:prstGeom prst="curvedConnector2">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8" name="Curved Connector 77"/>
          <p:cNvCxnSpPr>
            <a:stCxn id="64" idx="2"/>
            <a:endCxn id="62" idx="1"/>
          </p:cNvCxnSpPr>
          <p:nvPr/>
        </p:nvCxnSpPr>
        <p:spPr>
          <a:xfrm rot="16200000" flipH="1">
            <a:off x="4406331" y="5282448"/>
            <a:ext cx="516280" cy="516197"/>
          </a:xfrm>
          <a:prstGeom prst="curvedConnector2">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1" name="Curved Connector 80"/>
          <p:cNvCxnSpPr>
            <a:stCxn id="64" idx="2"/>
            <a:endCxn id="63" idx="1"/>
          </p:cNvCxnSpPr>
          <p:nvPr/>
        </p:nvCxnSpPr>
        <p:spPr>
          <a:xfrm rot="16200000" flipH="1">
            <a:off x="4091533" y="5597246"/>
            <a:ext cx="1145876" cy="516197"/>
          </a:xfrm>
          <a:prstGeom prst="curvedConnector2">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sp>
        <p:nvSpPr>
          <p:cNvPr id="120" name="Rectangle 119"/>
          <p:cNvSpPr/>
          <p:nvPr/>
        </p:nvSpPr>
        <p:spPr>
          <a:xfrm>
            <a:off x="4053797" y="4149900"/>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Node</a:t>
            </a:r>
          </a:p>
          <a:p>
            <a:pPr algn="ctr"/>
            <a:r>
              <a:rPr lang="en-US" sz="1100" dirty="0" smtClean="0">
                <a:solidFill>
                  <a:schemeClr val="tx1"/>
                </a:solidFill>
              </a:rPr>
              <a:t>“F10a”</a:t>
            </a:r>
            <a:endParaRPr lang="en-US" sz="1100" dirty="0">
              <a:solidFill>
                <a:schemeClr val="tx1"/>
              </a:solidFill>
            </a:endParaRPr>
          </a:p>
        </p:txBody>
      </p:sp>
      <p:cxnSp>
        <p:nvCxnSpPr>
          <p:cNvPr id="129" name="Curved Connector 128"/>
          <p:cNvCxnSpPr>
            <a:stCxn id="120" idx="2"/>
            <a:endCxn id="64" idx="0"/>
          </p:cNvCxnSpPr>
          <p:nvPr/>
        </p:nvCxnSpPr>
        <p:spPr>
          <a:xfrm rot="5400000">
            <a:off x="4244086" y="4716153"/>
            <a:ext cx="324577" cy="1"/>
          </a:xfrm>
          <a:prstGeom prst="curvedConnector3">
            <a:avLst>
              <a:gd name="adj1" fmla="val 50000"/>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sp>
        <p:nvSpPr>
          <p:cNvPr id="133" name="Rectangle 132"/>
          <p:cNvSpPr/>
          <p:nvPr/>
        </p:nvSpPr>
        <p:spPr>
          <a:xfrm>
            <a:off x="6501318" y="5600865"/>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Port</a:t>
            </a:r>
          </a:p>
          <a:p>
            <a:pPr algn="ctr"/>
            <a:r>
              <a:rPr lang="en-US" sz="1100" dirty="0" smtClean="0">
                <a:solidFill>
                  <a:schemeClr val="tx1"/>
                </a:solidFill>
              </a:rPr>
              <a:t>“p2-0”</a:t>
            </a:r>
            <a:endParaRPr lang="en-US" sz="1100" dirty="0">
              <a:solidFill>
                <a:schemeClr val="tx1"/>
              </a:solidFill>
            </a:endParaRPr>
          </a:p>
        </p:txBody>
      </p:sp>
      <p:sp>
        <p:nvSpPr>
          <p:cNvPr id="134" name="Rectangle 133"/>
          <p:cNvSpPr/>
          <p:nvPr/>
        </p:nvSpPr>
        <p:spPr>
          <a:xfrm>
            <a:off x="6501319" y="6221216"/>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Port</a:t>
            </a:r>
          </a:p>
          <a:p>
            <a:pPr algn="ctr"/>
            <a:r>
              <a:rPr lang="en-US" sz="1100" dirty="0" smtClean="0">
                <a:solidFill>
                  <a:schemeClr val="tx1"/>
                </a:solidFill>
              </a:rPr>
              <a:t>“p2-1”</a:t>
            </a:r>
            <a:endParaRPr lang="en-US" sz="1100" dirty="0">
              <a:solidFill>
                <a:schemeClr val="tx1"/>
              </a:solidFill>
            </a:endParaRPr>
          </a:p>
        </p:txBody>
      </p:sp>
      <p:sp>
        <p:nvSpPr>
          <p:cNvPr id="135" name="Rectangle 134"/>
          <p:cNvSpPr/>
          <p:nvPr/>
        </p:nvSpPr>
        <p:spPr>
          <a:xfrm>
            <a:off x="8275597" y="5574686"/>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Port</a:t>
            </a:r>
          </a:p>
          <a:p>
            <a:pPr algn="ctr"/>
            <a:r>
              <a:rPr lang="en-US" sz="1100" dirty="0" smtClean="0">
                <a:solidFill>
                  <a:schemeClr val="tx1"/>
                </a:solidFill>
              </a:rPr>
              <a:t>“p2-2”</a:t>
            </a:r>
            <a:endParaRPr lang="en-US" sz="1100" dirty="0">
              <a:solidFill>
                <a:schemeClr val="tx1"/>
              </a:solidFill>
            </a:endParaRPr>
          </a:p>
        </p:txBody>
      </p:sp>
      <p:sp>
        <p:nvSpPr>
          <p:cNvPr id="136" name="Rectangle 135"/>
          <p:cNvSpPr/>
          <p:nvPr/>
        </p:nvSpPr>
        <p:spPr>
          <a:xfrm>
            <a:off x="8275597" y="6204282"/>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Port</a:t>
            </a:r>
          </a:p>
          <a:p>
            <a:pPr algn="ctr"/>
            <a:r>
              <a:rPr lang="en-US" sz="1100" dirty="0" smtClean="0">
                <a:solidFill>
                  <a:schemeClr val="tx1"/>
                </a:solidFill>
              </a:rPr>
              <a:t>“p2-3”</a:t>
            </a:r>
            <a:endParaRPr lang="en-US" sz="1100" dirty="0">
              <a:solidFill>
                <a:schemeClr val="tx1"/>
              </a:solidFill>
            </a:endParaRPr>
          </a:p>
        </p:txBody>
      </p:sp>
      <p:sp>
        <p:nvSpPr>
          <p:cNvPr id="137" name="Rectangle 136"/>
          <p:cNvSpPr/>
          <p:nvPr/>
        </p:nvSpPr>
        <p:spPr>
          <a:xfrm>
            <a:off x="7275973" y="4881030"/>
            <a:ext cx="9668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err="1" smtClean="0">
                <a:solidFill>
                  <a:schemeClr val="tx1"/>
                </a:solidFill>
              </a:rPr>
              <a:t>switchMatrix</a:t>
            </a:r>
            <a:endParaRPr lang="en-US" sz="1100" b="1" dirty="0" smtClean="0">
              <a:solidFill>
                <a:schemeClr val="tx1"/>
              </a:solidFill>
            </a:endParaRPr>
          </a:p>
          <a:p>
            <a:pPr algn="ctr"/>
            <a:r>
              <a:rPr lang="en-US" sz="1100" dirty="0" smtClean="0">
                <a:solidFill>
                  <a:schemeClr val="tx1"/>
                </a:solidFill>
              </a:rPr>
              <a:t>“f10b-xm”</a:t>
            </a:r>
            <a:endParaRPr lang="en-US" sz="1100" dirty="0">
              <a:solidFill>
                <a:schemeClr val="tx1"/>
              </a:solidFill>
            </a:endParaRPr>
          </a:p>
        </p:txBody>
      </p:sp>
      <p:cxnSp>
        <p:nvCxnSpPr>
          <p:cNvPr id="138" name="Curved Connector 137"/>
          <p:cNvCxnSpPr>
            <a:stCxn id="137" idx="2"/>
            <a:endCxn id="133" idx="3"/>
          </p:cNvCxnSpPr>
          <p:nvPr/>
        </p:nvCxnSpPr>
        <p:spPr>
          <a:xfrm rot="5400000">
            <a:off x="7224010" y="5267457"/>
            <a:ext cx="517853" cy="552928"/>
          </a:xfrm>
          <a:prstGeom prst="curvedConnector2">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39" name="Curved Connector 138"/>
          <p:cNvCxnSpPr>
            <a:stCxn id="137" idx="2"/>
            <a:endCxn id="134" idx="3"/>
          </p:cNvCxnSpPr>
          <p:nvPr/>
        </p:nvCxnSpPr>
        <p:spPr>
          <a:xfrm rot="5400000">
            <a:off x="6913835" y="5577634"/>
            <a:ext cx="1138204" cy="552927"/>
          </a:xfrm>
          <a:prstGeom prst="curvedConnector2">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0" name="Curved Connector 139"/>
          <p:cNvCxnSpPr>
            <a:stCxn id="137" idx="2"/>
            <a:endCxn id="135" idx="1"/>
          </p:cNvCxnSpPr>
          <p:nvPr/>
        </p:nvCxnSpPr>
        <p:spPr>
          <a:xfrm rot="16200000" flipH="1">
            <a:off x="7771661" y="5272733"/>
            <a:ext cx="491674" cy="516197"/>
          </a:xfrm>
          <a:prstGeom prst="curvedConnector2">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1" name="Curved Connector 140"/>
          <p:cNvCxnSpPr>
            <a:stCxn id="137" idx="2"/>
            <a:endCxn id="136" idx="1"/>
          </p:cNvCxnSpPr>
          <p:nvPr/>
        </p:nvCxnSpPr>
        <p:spPr>
          <a:xfrm rot="16200000" flipH="1">
            <a:off x="7456863" y="5587531"/>
            <a:ext cx="1121270" cy="516197"/>
          </a:xfrm>
          <a:prstGeom prst="curvedConnector2">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sp>
        <p:nvSpPr>
          <p:cNvPr id="142" name="Rectangle 141"/>
          <p:cNvSpPr/>
          <p:nvPr/>
        </p:nvSpPr>
        <p:spPr>
          <a:xfrm>
            <a:off x="7406822" y="4165878"/>
            <a:ext cx="705154" cy="403965"/>
          </a:xfrm>
          <a:prstGeom prst="rect">
            <a:avLst/>
          </a:prstGeom>
          <a:gradFill flip="none" rotWithShape="1">
            <a:gsLst>
              <a:gs pos="0">
                <a:schemeClr val="bg1">
                  <a:lumMod val="65000"/>
                </a:schemeClr>
              </a:gs>
              <a:gs pos="100000">
                <a:schemeClr val="bg1">
                  <a:lumMod val="85000"/>
                </a:schemeClr>
              </a:gs>
            </a:gsLst>
            <a:lin ang="16200000" scaled="0"/>
            <a:tileRect/>
          </a:gradFill>
          <a:ln>
            <a:solidFill>
              <a:srgbClr val="558ED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Node</a:t>
            </a:r>
          </a:p>
          <a:p>
            <a:pPr algn="ctr"/>
            <a:r>
              <a:rPr lang="en-US" sz="1100" dirty="0" smtClean="0">
                <a:solidFill>
                  <a:schemeClr val="tx1"/>
                </a:solidFill>
              </a:rPr>
              <a:t>“F10b”</a:t>
            </a:r>
            <a:endParaRPr lang="en-US" sz="1100" dirty="0">
              <a:solidFill>
                <a:schemeClr val="tx1"/>
              </a:solidFill>
            </a:endParaRPr>
          </a:p>
        </p:txBody>
      </p:sp>
      <p:cxnSp>
        <p:nvCxnSpPr>
          <p:cNvPr id="143" name="Curved Connector 142"/>
          <p:cNvCxnSpPr>
            <a:stCxn id="142" idx="2"/>
            <a:endCxn id="137" idx="0"/>
          </p:cNvCxnSpPr>
          <p:nvPr/>
        </p:nvCxnSpPr>
        <p:spPr>
          <a:xfrm rot="16200000" flipH="1">
            <a:off x="7603806" y="4725435"/>
            <a:ext cx="311187" cy="1"/>
          </a:xfrm>
          <a:prstGeom prst="curvedConnector3">
            <a:avLst>
              <a:gd name="adj1" fmla="val 50000"/>
            </a:avLst>
          </a:prstGeom>
          <a:ln>
            <a:solidFill>
              <a:srgbClr val="558ED5"/>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4" name="Curved Connector 143"/>
          <p:cNvCxnSpPr>
            <a:stCxn id="50" idx="2"/>
            <a:endCxn id="120" idx="0"/>
          </p:cNvCxnSpPr>
          <p:nvPr/>
        </p:nvCxnSpPr>
        <p:spPr>
          <a:xfrm rot="5400000">
            <a:off x="4268810" y="2478288"/>
            <a:ext cx="1809176" cy="1534048"/>
          </a:xfrm>
          <a:prstGeom prst="curvedConnector3">
            <a:avLst>
              <a:gd name="adj1" fmla="val 50000"/>
            </a:avLst>
          </a:prstGeom>
          <a:ln w="3810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45" name="Curved Connector 144"/>
          <p:cNvCxnSpPr>
            <a:stCxn id="50" idx="2"/>
            <a:endCxn id="142" idx="0"/>
          </p:cNvCxnSpPr>
          <p:nvPr/>
        </p:nvCxnSpPr>
        <p:spPr>
          <a:xfrm rot="16200000" flipH="1">
            <a:off x="5937333" y="2343812"/>
            <a:ext cx="1825154" cy="1818977"/>
          </a:xfrm>
          <a:prstGeom prst="curvedConnector3">
            <a:avLst>
              <a:gd name="adj1" fmla="val 50000"/>
            </a:avLst>
          </a:prstGeom>
          <a:ln w="3810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51" name="Curved Connector 150"/>
          <p:cNvCxnSpPr>
            <a:stCxn id="50" idx="1"/>
            <a:endCxn id="54" idx="3"/>
          </p:cNvCxnSpPr>
          <p:nvPr/>
        </p:nvCxnSpPr>
        <p:spPr>
          <a:xfrm rot="10800000">
            <a:off x="4297762" y="1352982"/>
            <a:ext cx="1081762" cy="678286"/>
          </a:xfrm>
          <a:prstGeom prst="curvedConnector3">
            <a:avLst>
              <a:gd name="adj1" fmla="val 5000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54" name="Curved Connector 153"/>
          <p:cNvCxnSpPr>
            <a:stCxn id="50" idx="1"/>
            <a:endCxn id="57" idx="3"/>
          </p:cNvCxnSpPr>
          <p:nvPr/>
        </p:nvCxnSpPr>
        <p:spPr>
          <a:xfrm rot="10800000" flipV="1">
            <a:off x="4297762" y="2031268"/>
            <a:ext cx="1081762" cy="774998"/>
          </a:xfrm>
          <a:prstGeom prst="curvedConnector3">
            <a:avLst>
              <a:gd name="adj1" fmla="val 5000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57" name="Curved Connector 156"/>
          <p:cNvCxnSpPr>
            <a:stCxn id="50" idx="1"/>
            <a:endCxn id="58" idx="3"/>
          </p:cNvCxnSpPr>
          <p:nvPr/>
        </p:nvCxnSpPr>
        <p:spPr>
          <a:xfrm rot="10800000" flipV="1">
            <a:off x="4304494" y="2031267"/>
            <a:ext cx="1075031" cy="277129"/>
          </a:xfrm>
          <a:prstGeom prst="curvedConnector3">
            <a:avLst>
              <a:gd name="adj1" fmla="val 5000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60" name="Curved Connector 159"/>
          <p:cNvCxnSpPr>
            <a:stCxn id="50" idx="1"/>
            <a:endCxn id="59" idx="3"/>
          </p:cNvCxnSpPr>
          <p:nvPr/>
        </p:nvCxnSpPr>
        <p:spPr>
          <a:xfrm rot="10800000">
            <a:off x="4297764" y="1833312"/>
            <a:ext cx="1081761" cy="197956"/>
          </a:xfrm>
          <a:prstGeom prst="curvedConnector3">
            <a:avLst>
              <a:gd name="adj1" fmla="val 5000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63" name="Curved Connector 162"/>
          <p:cNvCxnSpPr>
            <a:stCxn id="57" idx="2"/>
            <a:endCxn id="60" idx="1"/>
          </p:cNvCxnSpPr>
          <p:nvPr/>
        </p:nvCxnSpPr>
        <p:spPr>
          <a:xfrm rot="5400000">
            <a:off x="2138429" y="4018110"/>
            <a:ext cx="2816618" cy="796894"/>
          </a:xfrm>
          <a:prstGeom prst="curvedConnector4">
            <a:avLst>
              <a:gd name="adj1" fmla="val 46414"/>
              <a:gd name="adj2" fmla="val 128686"/>
            </a:avLst>
          </a:prstGeom>
          <a:ln w="50800">
            <a:solidFill>
              <a:srgbClr val="FF0000"/>
            </a:solidFill>
            <a:headEnd type="stealth" w="lg" len="med"/>
            <a:tailEnd type="stealth" w="lg" len="med"/>
          </a:ln>
        </p:spPr>
        <p:style>
          <a:lnRef idx="2">
            <a:schemeClr val="accent1"/>
          </a:lnRef>
          <a:fillRef idx="0">
            <a:schemeClr val="accent1"/>
          </a:fillRef>
          <a:effectRef idx="1">
            <a:schemeClr val="accent1"/>
          </a:effectRef>
          <a:fontRef idx="minor">
            <a:schemeClr val="tx1"/>
          </a:fontRef>
        </p:style>
      </p:cxnSp>
      <p:cxnSp>
        <p:nvCxnSpPr>
          <p:cNvPr id="181" name="Curved Connector 180"/>
          <p:cNvCxnSpPr>
            <a:stCxn id="57" idx="1"/>
          </p:cNvCxnSpPr>
          <p:nvPr/>
        </p:nvCxnSpPr>
        <p:spPr>
          <a:xfrm rot="10800000" flipV="1">
            <a:off x="2384024" y="2806266"/>
            <a:ext cx="1208585" cy="721974"/>
          </a:xfrm>
          <a:prstGeom prst="curvedConnector3">
            <a:avLst>
              <a:gd name="adj1" fmla="val 50000"/>
            </a:avLst>
          </a:prstGeom>
          <a:ln w="50800">
            <a:solidFill>
              <a:srgbClr val="0000FF"/>
            </a:solidFill>
            <a:headEnd type="stealth" w="lg" len="med"/>
            <a:tailEnd type="stealth" w="lg" len="med"/>
          </a:ln>
        </p:spPr>
        <p:style>
          <a:lnRef idx="2">
            <a:schemeClr val="accent1"/>
          </a:lnRef>
          <a:fillRef idx="0">
            <a:schemeClr val="accent1"/>
          </a:fillRef>
          <a:effectRef idx="1">
            <a:schemeClr val="accent1"/>
          </a:effectRef>
          <a:fontRef idx="minor">
            <a:schemeClr val="tx1"/>
          </a:fontRef>
        </p:style>
      </p:cxnSp>
      <p:sp>
        <p:nvSpPr>
          <p:cNvPr id="215" name="TextBox 214"/>
          <p:cNvSpPr txBox="1"/>
          <p:nvPr/>
        </p:nvSpPr>
        <p:spPr>
          <a:xfrm>
            <a:off x="2520479" y="4208186"/>
            <a:ext cx="688710" cy="276999"/>
          </a:xfrm>
          <a:prstGeom prst="rect">
            <a:avLst/>
          </a:prstGeom>
          <a:noFill/>
          <a:ln>
            <a:noFill/>
          </a:ln>
        </p:spPr>
        <p:txBody>
          <a:bodyPr wrap="none" rtlCol="0">
            <a:spAutoFit/>
          </a:bodyPr>
          <a:lstStyle/>
          <a:p>
            <a:r>
              <a:rPr lang="en-US" sz="1200" b="1" dirty="0" err="1" smtClean="0">
                <a:solidFill>
                  <a:srgbClr val="000000"/>
                </a:solidFill>
              </a:rPr>
              <a:t>mapsTo</a:t>
            </a:r>
            <a:endParaRPr lang="en-US" sz="1200" b="1" dirty="0" smtClean="0">
              <a:solidFill>
                <a:srgbClr val="000000"/>
              </a:solidFill>
            </a:endParaRPr>
          </a:p>
        </p:txBody>
      </p:sp>
      <p:sp>
        <p:nvSpPr>
          <p:cNvPr id="218" name="TextBox 217"/>
          <p:cNvSpPr txBox="1"/>
          <p:nvPr/>
        </p:nvSpPr>
        <p:spPr>
          <a:xfrm>
            <a:off x="7443709" y="6187813"/>
            <a:ext cx="722446" cy="261610"/>
          </a:xfrm>
          <a:prstGeom prst="rect">
            <a:avLst/>
          </a:prstGeom>
          <a:noFill/>
          <a:ln>
            <a:noFill/>
          </a:ln>
        </p:spPr>
        <p:txBody>
          <a:bodyPr wrap="square" rtlCol="0">
            <a:spAutoFit/>
          </a:bodyPr>
          <a:lstStyle/>
          <a:p>
            <a:r>
              <a:rPr lang="en-US" sz="1100" dirty="0" err="1" smtClean="0"/>
              <a:t>hasPort</a:t>
            </a:r>
            <a:endParaRPr lang="en-US" sz="1100" dirty="0"/>
          </a:p>
        </p:txBody>
      </p:sp>
      <p:sp>
        <p:nvSpPr>
          <p:cNvPr id="219" name="TextBox 218"/>
          <p:cNvSpPr txBox="1"/>
          <p:nvPr/>
        </p:nvSpPr>
        <p:spPr>
          <a:xfrm>
            <a:off x="5627724" y="5387163"/>
            <a:ext cx="1036799" cy="261610"/>
          </a:xfrm>
          <a:prstGeom prst="rect">
            <a:avLst/>
          </a:prstGeom>
          <a:noFill/>
          <a:ln>
            <a:noFill/>
          </a:ln>
        </p:spPr>
        <p:txBody>
          <a:bodyPr wrap="square" rtlCol="0">
            <a:spAutoFit/>
          </a:bodyPr>
          <a:lstStyle/>
          <a:p>
            <a:r>
              <a:rPr lang="en-US" sz="1100" dirty="0" err="1" smtClean="0"/>
              <a:t>connectsTo</a:t>
            </a:r>
            <a:endParaRPr lang="en-US" sz="1100" dirty="0"/>
          </a:p>
        </p:txBody>
      </p:sp>
      <p:sp>
        <p:nvSpPr>
          <p:cNvPr id="242" name="TextBox 241"/>
          <p:cNvSpPr txBox="1"/>
          <p:nvPr/>
        </p:nvSpPr>
        <p:spPr>
          <a:xfrm>
            <a:off x="5236135" y="2415826"/>
            <a:ext cx="1265184" cy="276999"/>
          </a:xfrm>
          <a:prstGeom prst="rect">
            <a:avLst/>
          </a:prstGeom>
          <a:noFill/>
          <a:ln>
            <a:noFill/>
          </a:ln>
        </p:spPr>
        <p:txBody>
          <a:bodyPr wrap="square" rtlCol="0">
            <a:spAutoFit/>
          </a:bodyPr>
          <a:lstStyle/>
          <a:p>
            <a:r>
              <a:rPr lang="en-US" sz="1200" b="1" dirty="0" err="1" smtClean="0"/>
              <a:t>hasComponent</a:t>
            </a:r>
            <a:endParaRPr lang="en-US" sz="1200" b="1" dirty="0" smtClean="0"/>
          </a:p>
        </p:txBody>
      </p:sp>
      <p:sp>
        <p:nvSpPr>
          <p:cNvPr id="272" name="Freeform 271"/>
          <p:cNvSpPr/>
          <p:nvPr/>
        </p:nvSpPr>
        <p:spPr>
          <a:xfrm>
            <a:off x="5627723" y="5657286"/>
            <a:ext cx="873595" cy="291123"/>
          </a:xfrm>
          <a:custGeom>
            <a:avLst/>
            <a:gdLst>
              <a:gd name="connsiteX0" fmla="*/ 0 w 1600200"/>
              <a:gd name="connsiteY0" fmla="*/ 149964 h 291711"/>
              <a:gd name="connsiteX1" fmla="*/ 330200 w 1600200"/>
              <a:gd name="connsiteY1" fmla="*/ 3914 h 291711"/>
              <a:gd name="connsiteX2" fmla="*/ 609600 w 1600200"/>
              <a:gd name="connsiteY2" fmla="*/ 289664 h 291711"/>
              <a:gd name="connsiteX3" fmla="*/ 901700 w 1600200"/>
              <a:gd name="connsiteY3" fmla="*/ 130914 h 291711"/>
              <a:gd name="connsiteX4" fmla="*/ 1092200 w 1600200"/>
              <a:gd name="connsiteY4" fmla="*/ 105514 h 291711"/>
              <a:gd name="connsiteX5" fmla="*/ 1231900 w 1600200"/>
              <a:gd name="connsiteY5" fmla="*/ 264264 h 291711"/>
              <a:gd name="connsiteX6" fmla="*/ 1231900 w 1600200"/>
              <a:gd name="connsiteY6" fmla="*/ 264264 h 291711"/>
              <a:gd name="connsiteX7" fmla="*/ 1600200 w 1600200"/>
              <a:gd name="connsiteY7" fmla="*/ 105514 h 291711"/>
              <a:gd name="connsiteX8" fmla="*/ 1600200 w 1600200"/>
              <a:gd name="connsiteY8" fmla="*/ 105514 h 291711"/>
              <a:gd name="connsiteX0" fmla="*/ 0 w 1600200"/>
              <a:gd name="connsiteY0" fmla="*/ 149964 h 291711"/>
              <a:gd name="connsiteX1" fmla="*/ 330200 w 1600200"/>
              <a:gd name="connsiteY1" fmla="*/ 3914 h 291711"/>
              <a:gd name="connsiteX2" fmla="*/ 609600 w 1600200"/>
              <a:gd name="connsiteY2" fmla="*/ 289664 h 291711"/>
              <a:gd name="connsiteX3" fmla="*/ 901700 w 1600200"/>
              <a:gd name="connsiteY3" fmla="*/ 130914 h 291711"/>
              <a:gd name="connsiteX4" fmla="*/ 1092200 w 1600200"/>
              <a:gd name="connsiteY4" fmla="*/ 105514 h 291711"/>
              <a:gd name="connsiteX5" fmla="*/ 1231900 w 1600200"/>
              <a:gd name="connsiteY5" fmla="*/ 264264 h 291711"/>
              <a:gd name="connsiteX6" fmla="*/ 1231900 w 1600200"/>
              <a:gd name="connsiteY6" fmla="*/ 264264 h 291711"/>
              <a:gd name="connsiteX7" fmla="*/ 1600200 w 1600200"/>
              <a:gd name="connsiteY7" fmla="*/ 105514 h 291711"/>
              <a:gd name="connsiteX0" fmla="*/ 0 w 1231900"/>
              <a:gd name="connsiteY0" fmla="*/ 149964 h 291711"/>
              <a:gd name="connsiteX1" fmla="*/ 330200 w 1231900"/>
              <a:gd name="connsiteY1" fmla="*/ 3914 h 291711"/>
              <a:gd name="connsiteX2" fmla="*/ 609600 w 1231900"/>
              <a:gd name="connsiteY2" fmla="*/ 289664 h 291711"/>
              <a:gd name="connsiteX3" fmla="*/ 901700 w 1231900"/>
              <a:gd name="connsiteY3" fmla="*/ 130914 h 291711"/>
              <a:gd name="connsiteX4" fmla="*/ 1092200 w 1231900"/>
              <a:gd name="connsiteY4" fmla="*/ 105514 h 291711"/>
              <a:gd name="connsiteX5" fmla="*/ 1231900 w 1231900"/>
              <a:gd name="connsiteY5" fmla="*/ 264264 h 291711"/>
              <a:gd name="connsiteX6" fmla="*/ 1231900 w 1231900"/>
              <a:gd name="connsiteY6" fmla="*/ 264264 h 291711"/>
              <a:gd name="connsiteX0" fmla="*/ 0 w 1231900"/>
              <a:gd name="connsiteY0" fmla="*/ 149964 h 291711"/>
              <a:gd name="connsiteX1" fmla="*/ 330200 w 1231900"/>
              <a:gd name="connsiteY1" fmla="*/ 3914 h 291711"/>
              <a:gd name="connsiteX2" fmla="*/ 609600 w 1231900"/>
              <a:gd name="connsiteY2" fmla="*/ 289664 h 291711"/>
              <a:gd name="connsiteX3" fmla="*/ 901700 w 1231900"/>
              <a:gd name="connsiteY3" fmla="*/ 130914 h 291711"/>
              <a:gd name="connsiteX4" fmla="*/ 1092200 w 1231900"/>
              <a:gd name="connsiteY4" fmla="*/ 105514 h 291711"/>
              <a:gd name="connsiteX5" fmla="*/ 1231900 w 1231900"/>
              <a:gd name="connsiteY5" fmla="*/ 264264 h 291711"/>
              <a:gd name="connsiteX0" fmla="*/ 0 w 1092200"/>
              <a:gd name="connsiteY0" fmla="*/ 149964 h 291711"/>
              <a:gd name="connsiteX1" fmla="*/ 330200 w 1092200"/>
              <a:gd name="connsiteY1" fmla="*/ 3914 h 291711"/>
              <a:gd name="connsiteX2" fmla="*/ 609600 w 1092200"/>
              <a:gd name="connsiteY2" fmla="*/ 289664 h 291711"/>
              <a:gd name="connsiteX3" fmla="*/ 901700 w 1092200"/>
              <a:gd name="connsiteY3" fmla="*/ 130914 h 291711"/>
              <a:gd name="connsiteX4" fmla="*/ 1092200 w 1092200"/>
              <a:gd name="connsiteY4" fmla="*/ 105514 h 291711"/>
              <a:gd name="connsiteX0" fmla="*/ 0 w 1130300"/>
              <a:gd name="connsiteY0" fmla="*/ 127154 h 294301"/>
              <a:gd name="connsiteX1" fmla="*/ 368300 w 1130300"/>
              <a:gd name="connsiteY1" fmla="*/ 6504 h 294301"/>
              <a:gd name="connsiteX2" fmla="*/ 647700 w 1130300"/>
              <a:gd name="connsiteY2" fmla="*/ 292254 h 294301"/>
              <a:gd name="connsiteX3" fmla="*/ 939800 w 1130300"/>
              <a:gd name="connsiteY3" fmla="*/ 133504 h 294301"/>
              <a:gd name="connsiteX4" fmla="*/ 1130300 w 1130300"/>
              <a:gd name="connsiteY4" fmla="*/ 108104 h 294301"/>
              <a:gd name="connsiteX0" fmla="*/ 0 w 1130300"/>
              <a:gd name="connsiteY0" fmla="*/ 123976 h 291123"/>
              <a:gd name="connsiteX1" fmla="*/ 368300 w 1130300"/>
              <a:gd name="connsiteY1" fmla="*/ 3326 h 291123"/>
              <a:gd name="connsiteX2" fmla="*/ 647700 w 1130300"/>
              <a:gd name="connsiteY2" fmla="*/ 289076 h 291123"/>
              <a:gd name="connsiteX3" fmla="*/ 939800 w 1130300"/>
              <a:gd name="connsiteY3" fmla="*/ 130326 h 291123"/>
              <a:gd name="connsiteX4" fmla="*/ 1130300 w 1130300"/>
              <a:gd name="connsiteY4" fmla="*/ 104926 h 2911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300" h="291123">
                <a:moveTo>
                  <a:pt x="0" y="123976"/>
                </a:moveTo>
                <a:cubicBezTo>
                  <a:pt x="158750" y="128209"/>
                  <a:pt x="260350" y="-24191"/>
                  <a:pt x="368300" y="3326"/>
                </a:cubicBezTo>
                <a:cubicBezTo>
                  <a:pt x="476250" y="30843"/>
                  <a:pt x="552450" y="267909"/>
                  <a:pt x="647700" y="289076"/>
                </a:cubicBezTo>
                <a:cubicBezTo>
                  <a:pt x="742950" y="310243"/>
                  <a:pt x="859367" y="161018"/>
                  <a:pt x="939800" y="130326"/>
                </a:cubicBezTo>
                <a:cubicBezTo>
                  <a:pt x="1020233" y="99634"/>
                  <a:pt x="1075267" y="82701"/>
                  <a:pt x="1130300" y="104926"/>
                </a:cubicBezTo>
              </a:path>
            </a:pathLst>
          </a:custGeom>
          <a:ln>
            <a:headEnd type="stealth" w="lg" len="med"/>
            <a:tailEnd type="stealth" w="lg"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3" name="Freeform 272"/>
          <p:cNvSpPr/>
          <p:nvPr/>
        </p:nvSpPr>
        <p:spPr>
          <a:xfrm flipH="1">
            <a:off x="5617162" y="6317124"/>
            <a:ext cx="873595" cy="291123"/>
          </a:xfrm>
          <a:custGeom>
            <a:avLst/>
            <a:gdLst>
              <a:gd name="connsiteX0" fmla="*/ 0 w 1600200"/>
              <a:gd name="connsiteY0" fmla="*/ 149964 h 291711"/>
              <a:gd name="connsiteX1" fmla="*/ 330200 w 1600200"/>
              <a:gd name="connsiteY1" fmla="*/ 3914 h 291711"/>
              <a:gd name="connsiteX2" fmla="*/ 609600 w 1600200"/>
              <a:gd name="connsiteY2" fmla="*/ 289664 h 291711"/>
              <a:gd name="connsiteX3" fmla="*/ 901700 w 1600200"/>
              <a:gd name="connsiteY3" fmla="*/ 130914 h 291711"/>
              <a:gd name="connsiteX4" fmla="*/ 1092200 w 1600200"/>
              <a:gd name="connsiteY4" fmla="*/ 105514 h 291711"/>
              <a:gd name="connsiteX5" fmla="*/ 1231900 w 1600200"/>
              <a:gd name="connsiteY5" fmla="*/ 264264 h 291711"/>
              <a:gd name="connsiteX6" fmla="*/ 1231900 w 1600200"/>
              <a:gd name="connsiteY6" fmla="*/ 264264 h 291711"/>
              <a:gd name="connsiteX7" fmla="*/ 1600200 w 1600200"/>
              <a:gd name="connsiteY7" fmla="*/ 105514 h 291711"/>
              <a:gd name="connsiteX8" fmla="*/ 1600200 w 1600200"/>
              <a:gd name="connsiteY8" fmla="*/ 105514 h 291711"/>
              <a:gd name="connsiteX0" fmla="*/ 0 w 1600200"/>
              <a:gd name="connsiteY0" fmla="*/ 149964 h 291711"/>
              <a:gd name="connsiteX1" fmla="*/ 330200 w 1600200"/>
              <a:gd name="connsiteY1" fmla="*/ 3914 h 291711"/>
              <a:gd name="connsiteX2" fmla="*/ 609600 w 1600200"/>
              <a:gd name="connsiteY2" fmla="*/ 289664 h 291711"/>
              <a:gd name="connsiteX3" fmla="*/ 901700 w 1600200"/>
              <a:gd name="connsiteY3" fmla="*/ 130914 h 291711"/>
              <a:gd name="connsiteX4" fmla="*/ 1092200 w 1600200"/>
              <a:gd name="connsiteY4" fmla="*/ 105514 h 291711"/>
              <a:gd name="connsiteX5" fmla="*/ 1231900 w 1600200"/>
              <a:gd name="connsiteY5" fmla="*/ 264264 h 291711"/>
              <a:gd name="connsiteX6" fmla="*/ 1231900 w 1600200"/>
              <a:gd name="connsiteY6" fmla="*/ 264264 h 291711"/>
              <a:gd name="connsiteX7" fmla="*/ 1600200 w 1600200"/>
              <a:gd name="connsiteY7" fmla="*/ 105514 h 291711"/>
              <a:gd name="connsiteX0" fmla="*/ 0 w 1231900"/>
              <a:gd name="connsiteY0" fmla="*/ 149964 h 291711"/>
              <a:gd name="connsiteX1" fmla="*/ 330200 w 1231900"/>
              <a:gd name="connsiteY1" fmla="*/ 3914 h 291711"/>
              <a:gd name="connsiteX2" fmla="*/ 609600 w 1231900"/>
              <a:gd name="connsiteY2" fmla="*/ 289664 h 291711"/>
              <a:gd name="connsiteX3" fmla="*/ 901700 w 1231900"/>
              <a:gd name="connsiteY3" fmla="*/ 130914 h 291711"/>
              <a:gd name="connsiteX4" fmla="*/ 1092200 w 1231900"/>
              <a:gd name="connsiteY4" fmla="*/ 105514 h 291711"/>
              <a:gd name="connsiteX5" fmla="*/ 1231900 w 1231900"/>
              <a:gd name="connsiteY5" fmla="*/ 264264 h 291711"/>
              <a:gd name="connsiteX6" fmla="*/ 1231900 w 1231900"/>
              <a:gd name="connsiteY6" fmla="*/ 264264 h 291711"/>
              <a:gd name="connsiteX0" fmla="*/ 0 w 1231900"/>
              <a:gd name="connsiteY0" fmla="*/ 149964 h 291711"/>
              <a:gd name="connsiteX1" fmla="*/ 330200 w 1231900"/>
              <a:gd name="connsiteY1" fmla="*/ 3914 h 291711"/>
              <a:gd name="connsiteX2" fmla="*/ 609600 w 1231900"/>
              <a:gd name="connsiteY2" fmla="*/ 289664 h 291711"/>
              <a:gd name="connsiteX3" fmla="*/ 901700 w 1231900"/>
              <a:gd name="connsiteY3" fmla="*/ 130914 h 291711"/>
              <a:gd name="connsiteX4" fmla="*/ 1092200 w 1231900"/>
              <a:gd name="connsiteY4" fmla="*/ 105514 h 291711"/>
              <a:gd name="connsiteX5" fmla="*/ 1231900 w 1231900"/>
              <a:gd name="connsiteY5" fmla="*/ 264264 h 291711"/>
              <a:gd name="connsiteX0" fmla="*/ 0 w 1092200"/>
              <a:gd name="connsiteY0" fmla="*/ 149964 h 291711"/>
              <a:gd name="connsiteX1" fmla="*/ 330200 w 1092200"/>
              <a:gd name="connsiteY1" fmla="*/ 3914 h 291711"/>
              <a:gd name="connsiteX2" fmla="*/ 609600 w 1092200"/>
              <a:gd name="connsiteY2" fmla="*/ 289664 h 291711"/>
              <a:gd name="connsiteX3" fmla="*/ 901700 w 1092200"/>
              <a:gd name="connsiteY3" fmla="*/ 130914 h 291711"/>
              <a:gd name="connsiteX4" fmla="*/ 1092200 w 1092200"/>
              <a:gd name="connsiteY4" fmla="*/ 105514 h 291711"/>
              <a:gd name="connsiteX0" fmla="*/ 0 w 1130300"/>
              <a:gd name="connsiteY0" fmla="*/ 127154 h 294301"/>
              <a:gd name="connsiteX1" fmla="*/ 368300 w 1130300"/>
              <a:gd name="connsiteY1" fmla="*/ 6504 h 294301"/>
              <a:gd name="connsiteX2" fmla="*/ 647700 w 1130300"/>
              <a:gd name="connsiteY2" fmla="*/ 292254 h 294301"/>
              <a:gd name="connsiteX3" fmla="*/ 939800 w 1130300"/>
              <a:gd name="connsiteY3" fmla="*/ 133504 h 294301"/>
              <a:gd name="connsiteX4" fmla="*/ 1130300 w 1130300"/>
              <a:gd name="connsiteY4" fmla="*/ 108104 h 294301"/>
              <a:gd name="connsiteX0" fmla="*/ 0 w 1130300"/>
              <a:gd name="connsiteY0" fmla="*/ 123976 h 291123"/>
              <a:gd name="connsiteX1" fmla="*/ 368300 w 1130300"/>
              <a:gd name="connsiteY1" fmla="*/ 3326 h 291123"/>
              <a:gd name="connsiteX2" fmla="*/ 647700 w 1130300"/>
              <a:gd name="connsiteY2" fmla="*/ 289076 h 291123"/>
              <a:gd name="connsiteX3" fmla="*/ 939800 w 1130300"/>
              <a:gd name="connsiteY3" fmla="*/ 130326 h 291123"/>
              <a:gd name="connsiteX4" fmla="*/ 1130300 w 1130300"/>
              <a:gd name="connsiteY4" fmla="*/ 104926 h 2911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300" h="291123">
                <a:moveTo>
                  <a:pt x="0" y="123976"/>
                </a:moveTo>
                <a:cubicBezTo>
                  <a:pt x="158750" y="128209"/>
                  <a:pt x="260350" y="-24191"/>
                  <a:pt x="368300" y="3326"/>
                </a:cubicBezTo>
                <a:cubicBezTo>
                  <a:pt x="476250" y="30843"/>
                  <a:pt x="552450" y="267909"/>
                  <a:pt x="647700" y="289076"/>
                </a:cubicBezTo>
                <a:cubicBezTo>
                  <a:pt x="742950" y="310243"/>
                  <a:pt x="859367" y="161018"/>
                  <a:pt x="939800" y="130326"/>
                </a:cubicBezTo>
                <a:cubicBezTo>
                  <a:pt x="1020233" y="99634"/>
                  <a:pt x="1075267" y="82701"/>
                  <a:pt x="1130300" y="104926"/>
                </a:cubicBezTo>
              </a:path>
            </a:pathLst>
          </a:custGeom>
          <a:ln>
            <a:headEnd type="stealth" w="lg" len="med"/>
            <a:tailEnd type="stealth" w="lg"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7" name="TextBox 276"/>
          <p:cNvSpPr txBox="1"/>
          <p:nvPr/>
        </p:nvSpPr>
        <p:spPr>
          <a:xfrm>
            <a:off x="4459457" y="4569843"/>
            <a:ext cx="1168267" cy="261610"/>
          </a:xfrm>
          <a:prstGeom prst="rect">
            <a:avLst/>
          </a:prstGeom>
          <a:noFill/>
          <a:ln>
            <a:noFill/>
          </a:ln>
        </p:spPr>
        <p:txBody>
          <a:bodyPr wrap="square" rtlCol="0">
            <a:spAutoFit/>
          </a:bodyPr>
          <a:lstStyle/>
          <a:p>
            <a:r>
              <a:rPr lang="en-US" sz="1100" dirty="0" err="1" smtClean="0"/>
              <a:t>hasSwitchMatrix</a:t>
            </a:r>
            <a:endParaRPr lang="en-US" sz="1100" dirty="0"/>
          </a:p>
        </p:txBody>
      </p:sp>
      <p:sp>
        <p:nvSpPr>
          <p:cNvPr id="278" name="TextBox 277"/>
          <p:cNvSpPr txBox="1"/>
          <p:nvPr/>
        </p:nvSpPr>
        <p:spPr>
          <a:xfrm>
            <a:off x="4406375" y="5284995"/>
            <a:ext cx="655171" cy="261610"/>
          </a:xfrm>
          <a:prstGeom prst="rect">
            <a:avLst/>
          </a:prstGeom>
          <a:noFill/>
        </p:spPr>
        <p:txBody>
          <a:bodyPr wrap="square" rtlCol="0">
            <a:spAutoFit/>
          </a:bodyPr>
          <a:lstStyle/>
          <a:p>
            <a:r>
              <a:rPr lang="en-US" sz="1100" dirty="0" err="1" smtClean="0"/>
              <a:t>hasPort</a:t>
            </a:r>
            <a:endParaRPr lang="en-US" sz="1100" dirty="0"/>
          </a:p>
        </p:txBody>
      </p:sp>
      <p:sp>
        <p:nvSpPr>
          <p:cNvPr id="301" name="TextBox 300"/>
          <p:cNvSpPr txBox="1"/>
          <p:nvPr/>
        </p:nvSpPr>
        <p:spPr>
          <a:xfrm>
            <a:off x="2520479" y="2654640"/>
            <a:ext cx="1036799" cy="276999"/>
          </a:xfrm>
          <a:prstGeom prst="rect">
            <a:avLst/>
          </a:prstGeom>
          <a:noFill/>
          <a:ln>
            <a:noFill/>
          </a:ln>
        </p:spPr>
        <p:txBody>
          <a:bodyPr wrap="square" rtlCol="0">
            <a:spAutoFit/>
          </a:bodyPr>
          <a:lstStyle/>
          <a:p>
            <a:r>
              <a:rPr lang="en-US" sz="1200" b="1" dirty="0" err="1" smtClean="0">
                <a:solidFill>
                  <a:srgbClr val="0000FF"/>
                </a:solidFill>
              </a:rPr>
              <a:t>connectsTo</a:t>
            </a:r>
            <a:endParaRPr lang="en-US" sz="1200" b="1" dirty="0">
              <a:solidFill>
                <a:srgbClr val="0000FF"/>
              </a:solidFill>
            </a:endParaRPr>
          </a:p>
        </p:txBody>
      </p:sp>
      <p:cxnSp>
        <p:nvCxnSpPr>
          <p:cNvPr id="305" name="Straight Connector 304"/>
          <p:cNvCxnSpPr/>
          <p:nvPr/>
        </p:nvCxnSpPr>
        <p:spPr>
          <a:xfrm>
            <a:off x="1092200" y="3815530"/>
            <a:ext cx="7888551" cy="0"/>
          </a:xfrm>
          <a:prstGeom prst="line">
            <a:avLst/>
          </a:prstGeom>
          <a:ln>
            <a:solidFill>
              <a:schemeClr val="bg1">
                <a:lumMod val="75000"/>
              </a:schemeClr>
            </a:solidFill>
            <a:prstDash val="dash"/>
          </a:ln>
        </p:spPr>
        <p:style>
          <a:lnRef idx="2">
            <a:schemeClr val="accent1"/>
          </a:lnRef>
          <a:fillRef idx="0">
            <a:schemeClr val="accent1"/>
          </a:fillRef>
          <a:effectRef idx="1">
            <a:schemeClr val="accent1"/>
          </a:effectRef>
          <a:fontRef idx="minor">
            <a:schemeClr val="tx1"/>
          </a:fontRef>
        </p:style>
      </p:cxnSp>
      <p:sp>
        <p:nvSpPr>
          <p:cNvPr id="315" name="TextBox 314"/>
          <p:cNvSpPr txBox="1"/>
          <p:nvPr/>
        </p:nvSpPr>
        <p:spPr>
          <a:xfrm>
            <a:off x="589688" y="6070520"/>
            <a:ext cx="2300630" cy="369332"/>
          </a:xfrm>
          <a:prstGeom prst="rect">
            <a:avLst/>
          </a:prstGeom>
          <a:noFill/>
        </p:spPr>
        <p:txBody>
          <a:bodyPr wrap="none" rtlCol="0">
            <a:spAutoFit/>
          </a:bodyPr>
          <a:lstStyle/>
          <a:p>
            <a:r>
              <a:rPr lang="en-US" dirty="0" smtClean="0">
                <a:solidFill>
                  <a:schemeClr val="bg1">
                    <a:lumMod val="65000"/>
                  </a:schemeClr>
                </a:solidFill>
              </a:rPr>
              <a:t>Intra-domain topology</a:t>
            </a:r>
            <a:endParaRPr lang="en-US" dirty="0">
              <a:solidFill>
                <a:schemeClr val="bg1">
                  <a:lumMod val="65000"/>
                </a:schemeClr>
              </a:solidFill>
            </a:endParaRPr>
          </a:p>
        </p:txBody>
      </p:sp>
      <p:sp>
        <p:nvSpPr>
          <p:cNvPr id="316" name="TextBox 315"/>
          <p:cNvSpPr txBox="1"/>
          <p:nvPr/>
        </p:nvSpPr>
        <p:spPr>
          <a:xfrm>
            <a:off x="783542" y="1172524"/>
            <a:ext cx="2364750" cy="369332"/>
          </a:xfrm>
          <a:prstGeom prst="rect">
            <a:avLst/>
          </a:prstGeom>
          <a:noFill/>
          <a:ln>
            <a:noFill/>
          </a:ln>
        </p:spPr>
        <p:txBody>
          <a:bodyPr wrap="none" rtlCol="0">
            <a:spAutoFit/>
          </a:bodyPr>
          <a:lstStyle/>
          <a:p>
            <a:r>
              <a:rPr lang="en-US" b="1" dirty="0" smtClean="0">
                <a:solidFill>
                  <a:srgbClr val="0000FF"/>
                </a:solidFill>
              </a:rPr>
              <a:t>Inter-domain topology</a:t>
            </a:r>
            <a:endParaRPr lang="en-US" b="1" dirty="0">
              <a:solidFill>
                <a:srgbClr val="0000FF"/>
              </a:solidFill>
            </a:endParaRPr>
          </a:p>
        </p:txBody>
      </p:sp>
      <p:cxnSp>
        <p:nvCxnSpPr>
          <p:cNvPr id="101" name="Curved Connector 100"/>
          <p:cNvCxnSpPr>
            <a:stCxn id="50" idx="3"/>
            <a:endCxn id="104" idx="1"/>
          </p:cNvCxnSpPr>
          <p:nvPr/>
        </p:nvCxnSpPr>
        <p:spPr>
          <a:xfrm>
            <a:off x="6501319" y="2031268"/>
            <a:ext cx="384949" cy="511438"/>
          </a:xfrm>
          <a:prstGeom prst="curvedConnector3">
            <a:avLst>
              <a:gd name="adj1" fmla="val 50000"/>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104" name="Rectangle 103"/>
          <p:cNvSpPr/>
          <p:nvPr/>
        </p:nvSpPr>
        <p:spPr>
          <a:xfrm>
            <a:off x="6886268" y="2340723"/>
            <a:ext cx="779410" cy="40396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rgbClr val="FFFF00"/>
                </a:solidFill>
              </a:rPr>
              <a:t>NSA</a:t>
            </a:r>
          </a:p>
          <a:p>
            <a:pPr algn="ctr"/>
            <a:r>
              <a:rPr lang="en-US" sz="1100" dirty="0" smtClean="0">
                <a:solidFill>
                  <a:srgbClr val="FFFF00"/>
                </a:solidFill>
              </a:rPr>
              <a:t>“Bonaire”</a:t>
            </a:r>
            <a:endParaRPr lang="en-US" sz="1100" dirty="0">
              <a:solidFill>
                <a:srgbClr val="FFFF00"/>
              </a:solidFill>
            </a:endParaRPr>
          </a:p>
        </p:txBody>
      </p:sp>
      <p:sp>
        <p:nvSpPr>
          <p:cNvPr id="55" name="TextBox 54"/>
          <p:cNvSpPr txBox="1"/>
          <p:nvPr/>
        </p:nvSpPr>
        <p:spPr>
          <a:xfrm>
            <a:off x="4743828" y="1289498"/>
            <a:ext cx="635435" cy="276999"/>
          </a:xfrm>
          <a:prstGeom prst="rect">
            <a:avLst/>
          </a:prstGeom>
          <a:noFill/>
          <a:ln>
            <a:noFill/>
          </a:ln>
        </p:spPr>
        <p:txBody>
          <a:bodyPr wrap="none" rtlCol="0">
            <a:spAutoFit/>
          </a:bodyPr>
          <a:lstStyle/>
          <a:p>
            <a:r>
              <a:rPr lang="en-US" sz="1200" b="1" dirty="0" err="1" smtClean="0">
                <a:solidFill>
                  <a:srgbClr val="000000"/>
                </a:solidFill>
              </a:rPr>
              <a:t>hasSTP</a:t>
            </a:r>
            <a:endParaRPr lang="en-US" sz="1200" b="1" dirty="0" smtClean="0">
              <a:solidFill>
                <a:srgbClr val="000000"/>
              </a:solidFill>
            </a:endParaRPr>
          </a:p>
        </p:txBody>
      </p:sp>
      <p:sp>
        <p:nvSpPr>
          <p:cNvPr id="56" name="TextBox 55"/>
          <p:cNvSpPr txBox="1"/>
          <p:nvPr/>
        </p:nvSpPr>
        <p:spPr>
          <a:xfrm>
            <a:off x="6677223" y="1825825"/>
            <a:ext cx="941283" cy="276999"/>
          </a:xfrm>
          <a:prstGeom prst="rect">
            <a:avLst/>
          </a:prstGeom>
          <a:noFill/>
          <a:ln>
            <a:noFill/>
          </a:ln>
        </p:spPr>
        <p:txBody>
          <a:bodyPr wrap="none" rtlCol="0">
            <a:spAutoFit/>
          </a:bodyPr>
          <a:lstStyle/>
          <a:p>
            <a:r>
              <a:rPr lang="en-US" sz="1200" b="1" dirty="0" err="1" smtClean="0">
                <a:solidFill>
                  <a:srgbClr val="000000"/>
                </a:solidFill>
              </a:rPr>
              <a:t>managedBy</a:t>
            </a:r>
            <a:endParaRPr lang="en-US" sz="1200" b="1" dirty="0" smtClean="0">
              <a:solidFill>
                <a:srgbClr val="000000"/>
              </a:solidFill>
            </a:endParaRPr>
          </a:p>
        </p:txBody>
      </p:sp>
    </p:spTree>
    <p:extLst>
      <p:ext uri="{BB962C8B-B14F-4D97-AF65-F5344CB8AC3E}">
        <p14:creationId xmlns:p14="http://schemas.microsoft.com/office/powerpoint/2010/main" val="4031773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668196" y="2038583"/>
            <a:ext cx="5704005" cy="3081157"/>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cxnSp>
        <p:nvCxnSpPr>
          <p:cNvPr id="77" name="Curved Connector 76"/>
          <p:cNvCxnSpPr>
            <a:stCxn id="47" idx="1"/>
            <a:endCxn id="62" idx="3"/>
          </p:cNvCxnSpPr>
          <p:nvPr/>
        </p:nvCxnSpPr>
        <p:spPr>
          <a:xfrm rot="10800000" flipV="1">
            <a:off x="3758220" y="3292986"/>
            <a:ext cx="262408" cy="677177"/>
          </a:xfrm>
          <a:prstGeom prst="curvedConnector3">
            <a:avLst>
              <a:gd name="adj1" fmla="val 50000"/>
            </a:avLst>
          </a:prstGeom>
          <a:ln w="19050" cmpd="sng">
            <a:solidFill>
              <a:schemeClr val="tx1">
                <a:lumMod val="95000"/>
                <a:lumOff val="5000"/>
              </a:schemeClr>
            </a:solidFill>
            <a:headEnd type="triangle"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80" name="Curved Connector 79"/>
          <p:cNvCxnSpPr>
            <a:stCxn id="70" idx="1"/>
            <a:endCxn id="63" idx="3"/>
          </p:cNvCxnSpPr>
          <p:nvPr/>
        </p:nvCxnSpPr>
        <p:spPr>
          <a:xfrm rot="10800000" flipV="1">
            <a:off x="3758220" y="4198608"/>
            <a:ext cx="1516420" cy="10726"/>
          </a:xfrm>
          <a:prstGeom prst="curvedConnector3">
            <a:avLst>
              <a:gd name="adj1" fmla="val 50000"/>
            </a:avLst>
          </a:prstGeom>
          <a:ln w="19050" cmpd="sng">
            <a:solidFill>
              <a:schemeClr val="tx1">
                <a:lumMod val="95000"/>
                <a:lumOff val="5000"/>
              </a:schemeClr>
            </a:solidFill>
            <a:headEnd type="triangle"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83" name="Curved Connector 82"/>
          <p:cNvCxnSpPr>
            <a:stCxn id="49" idx="3"/>
            <a:endCxn id="69" idx="1"/>
          </p:cNvCxnSpPr>
          <p:nvPr/>
        </p:nvCxnSpPr>
        <p:spPr>
          <a:xfrm>
            <a:off x="4796664" y="3299337"/>
            <a:ext cx="477976" cy="660101"/>
          </a:xfrm>
          <a:prstGeom prst="curvedConnector3">
            <a:avLst>
              <a:gd name="adj1" fmla="val 50000"/>
            </a:avLst>
          </a:prstGeom>
          <a:ln w="19050" cmpd="sng">
            <a:solidFill>
              <a:schemeClr val="tx1">
                <a:lumMod val="95000"/>
                <a:lumOff val="5000"/>
              </a:schemeClr>
            </a:solidFill>
            <a:headEnd type="triangle" w="sm" len="med"/>
            <a:tailEnd type="triangle" w="sm" len="med"/>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27801" y="285455"/>
            <a:ext cx="8438795" cy="1479846"/>
          </a:xfrm>
        </p:spPr>
        <p:txBody>
          <a:bodyPr>
            <a:noAutofit/>
          </a:bodyPr>
          <a:lstStyle/>
          <a:p>
            <a:r>
              <a:rPr lang="en-US" sz="3200" dirty="0" smtClean="0"/>
              <a:t>How intra-domain topology (black) relates to inter-domain topology (blue) with respect to data </a:t>
            </a:r>
            <a:r>
              <a:rPr lang="en-US" sz="3200" dirty="0" smtClean="0"/>
              <a:t>plane.</a:t>
            </a:r>
            <a:endParaRPr lang="en-US" sz="3200" dirty="0"/>
          </a:p>
        </p:txBody>
      </p:sp>
      <p:sp>
        <p:nvSpPr>
          <p:cNvPr id="45" name="Rectangle 44"/>
          <p:cNvSpPr/>
          <p:nvPr/>
        </p:nvSpPr>
        <p:spPr>
          <a:xfrm>
            <a:off x="4100483" y="2892077"/>
            <a:ext cx="634999" cy="544722"/>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1000" dirty="0" smtClean="0">
                <a:solidFill>
                  <a:schemeClr val="bg1">
                    <a:lumMod val="85000"/>
                  </a:schemeClr>
                </a:solidFill>
              </a:rPr>
              <a:t>Node “F10a”</a:t>
            </a:r>
            <a:endParaRPr lang="en-US" sz="1000" dirty="0">
              <a:solidFill>
                <a:schemeClr val="bg1">
                  <a:lumMod val="85000"/>
                </a:schemeClr>
              </a:solidFill>
            </a:endParaRPr>
          </a:p>
        </p:txBody>
      </p:sp>
      <p:sp>
        <p:nvSpPr>
          <p:cNvPr id="46" name="Rectangle 45"/>
          <p:cNvSpPr/>
          <p:nvPr/>
        </p:nvSpPr>
        <p:spPr>
          <a:xfrm>
            <a:off x="4020628" y="2989190"/>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47" name="Rectangle 46"/>
          <p:cNvSpPr/>
          <p:nvPr/>
        </p:nvSpPr>
        <p:spPr>
          <a:xfrm>
            <a:off x="4020628" y="3228360"/>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48" name="Rectangle 47"/>
          <p:cNvSpPr/>
          <p:nvPr/>
        </p:nvSpPr>
        <p:spPr>
          <a:xfrm>
            <a:off x="4661978" y="2995540"/>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49" name="Rectangle 48"/>
          <p:cNvSpPr/>
          <p:nvPr/>
        </p:nvSpPr>
        <p:spPr>
          <a:xfrm>
            <a:off x="4661978" y="3234710"/>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55" name="TextBox 54"/>
          <p:cNvSpPr txBox="1"/>
          <p:nvPr/>
        </p:nvSpPr>
        <p:spPr>
          <a:xfrm>
            <a:off x="3150322" y="2773674"/>
            <a:ext cx="950161" cy="246221"/>
          </a:xfrm>
          <a:prstGeom prst="rect">
            <a:avLst/>
          </a:prstGeom>
          <a:noFill/>
        </p:spPr>
        <p:txBody>
          <a:bodyPr wrap="square" rtlCol="0">
            <a:spAutoFit/>
          </a:bodyPr>
          <a:lstStyle/>
          <a:p>
            <a:pPr algn="r"/>
            <a:r>
              <a:rPr lang="en-US" sz="1000" b="1" dirty="0" smtClean="0"/>
              <a:t>Port </a:t>
            </a:r>
            <a:r>
              <a:rPr lang="en-US" sz="1000" dirty="0" smtClean="0"/>
              <a:t>“</a:t>
            </a:r>
            <a:r>
              <a:rPr lang="en-US" sz="1000" dirty="0"/>
              <a:t>p0</a:t>
            </a:r>
            <a:r>
              <a:rPr lang="en-US" sz="1000" dirty="0" smtClean="0"/>
              <a:t>-0”</a:t>
            </a:r>
            <a:endParaRPr lang="en-US" sz="1000" dirty="0"/>
          </a:p>
        </p:txBody>
      </p:sp>
      <p:sp>
        <p:nvSpPr>
          <p:cNvPr id="56" name="TextBox 55"/>
          <p:cNvSpPr txBox="1"/>
          <p:nvPr/>
        </p:nvSpPr>
        <p:spPr>
          <a:xfrm>
            <a:off x="4735482" y="2770765"/>
            <a:ext cx="950161" cy="246221"/>
          </a:xfrm>
          <a:prstGeom prst="rect">
            <a:avLst/>
          </a:prstGeom>
          <a:noFill/>
        </p:spPr>
        <p:txBody>
          <a:bodyPr wrap="square" rtlCol="0">
            <a:spAutoFit/>
          </a:bodyPr>
          <a:lstStyle/>
          <a:p>
            <a:r>
              <a:rPr lang="en-US" sz="1000" b="1" dirty="0" smtClean="0"/>
              <a:t>Port </a:t>
            </a:r>
            <a:r>
              <a:rPr lang="en-US" sz="1000" dirty="0" smtClean="0"/>
              <a:t>“p1-2”</a:t>
            </a:r>
            <a:endParaRPr lang="en-US" sz="1000" dirty="0"/>
          </a:p>
        </p:txBody>
      </p:sp>
      <p:sp>
        <p:nvSpPr>
          <p:cNvPr id="57" name="TextBox 56"/>
          <p:cNvSpPr txBox="1"/>
          <p:nvPr/>
        </p:nvSpPr>
        <p:spPr>
          <a:xfrm>
            <a:off x="4750261" y="3047152"/>
            <a:ext cx="950161" cy="246221"/>
          </a:xfrm>
          <a:prstGeom prst="rect">
            <a:avLst/>
          </a:prstGeom>
          <a:noFill/>
        </p:spPr>
        <p:txBody>
          <a:bodyPr wrap="square" rtlCol="0">
            <a:spAutoFit/>
          </a:bodyPr>
          <a:lstStyle/>
          <a:p>
            <a:r>
              <a:rPr lang="en-US" sz="1000" b="1" dirty="0" smtClean="0"/>
              <a:t>Port </a:t>
            </a:r>
            <a:r>
              <a:rPr lang="en-US" sz="1000" dirty="0" smtClean="0"/>
              <a:t>“p1-4”</a:t>
            </a:r>
            <a:endParaRPr lang="en-US" sz="1000" dirty="0"/>
          </a:p>
        </p:txBody>
      </p:sp>
      <p:sp>
        <p:nvSpPr>
          <p:cNvPr id="58" name="TextBox 57"/>
          <p:cNvSpPr txBox="1"/>
          <p:nvPr/>
        </p:nvSpPr>
        <p:spPr>
          <a:xfrm>
            <a:off x="3150322" y="3048334"/>
            <a:ext cx="950161" cy="246221"/>
          </a:xfrm>
          <a:prstGeom prst="rect">
            <a:avLst/>
          </a:prstGeom>
          <a:noFill/>
        </p:spPr>
        <p:txBody>
          <a:bodyPr wrap="square" rtlCol="0">
            <a:spAutoFit/>
          </a:bodyPr>
          <a:lstStyle/>
          <a:p>
            <a:pPr algn="r"/>
            <a:r>
              <a:rPr lang="en-US" sz="1000" b="1" dirty="0" smtClean="0"/>
              <a:t>Port </a:t>
            </a:r>
            <a:r>
              <a:rPr lang="en-US" sz="1000" dirty="0" smtClean="0"/>
              <a:t>“</a:t>
            </a:r>
            <a:r>
              <a:rPr lang="en-US" sz="1000" dirty="0"/>
              <a:t>p0</a:t>
            </a:r>
            <a:r>
              <a:rPr lang="en-US" sz="1000" dirty="0" smtClean="0"/>
              <a:t>-0”</a:t>
            </a:r>
            <a:endParaRPr lang="en-US" sz="1000" dirty="0"/>
          </a:p>
        </p:txBody>
      </p:sp>
      <p:sp>
        <p:nvSpPr>
          <p:cNvPr id="59" name="Rectangle 58"/>
          <p:cNvSpPr/>
          <p:nvPr/>
        </p:nvSpPr>
        <p:spPr>
          <a:xfrm>
            <a:off x="3062039" y="3802074"/>
            <a:ext cx="634999" cy="544722"/>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1000" dirty="0" smtClean="0">
                <a:solidFill>
                  <a:schemeClr val="bg1">
                    <a:lumMod val="85000"/>
                  </a:schemeClr>
                </a:solidFill>
              </a:rPr>
              <a:t>Node “F10c”</a:t>
            </a:r>
            <a:endParaRPr lang="en-US" sz="1000" dirty="0">
              <a:solidFill>
                <a:schemeClr val="bg1">
                  <a:lumMod val="85000"/>
                </a:schemeClr>
              </a:solidFill>
            </a:endParaRPr>
          </a:p>
        </p:txBody>
      </p:sp>
      <p:sp>
        <p:nvSpPr>
          <p:cNvPr id="60" name="Rectangle 59"/>
          <p:cNvSpPr/>
          <p:nvPr/>
        </p:nvSpPr>
        <p:spPr>
          <a:xfrm>
            <a:off x="2982184" y="3899187"/>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61" name="Rectangle 60"/>
          <p:cNvSpPr/>
          <p:nvPr/>
        </p:nvSpPr>
        <p:spPr>
          <a:xfrm>
            <a:off x="2982184" y="4138357"/>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62" name="Rectangle 61"/>
          <p:cNvSpPr/>
          <p:nvPr/>
        </p:nvSpPr>
        <p:spPr>
          <a:xfrm>
            <a:off x="3623534" y="3905537"/>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63" name="Rectangle 62"/>
          <p:cNvSpPr/>
          <p:nvPr/>
        </p:nvSpPr>
        <p:spPr>
          <a:xfrm>
            <a:off x="3623534" y="4144707"/>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64" name="TextBox 63"/>
          <p:cNvSpPr txBox="1"/>
          <p:nvPr/>
        </p:nvSpPr>
        <p:spPr>
          <a:xfrm>
            <a:off x="2101873" y="3690528"/>
            <a:ext cx="950161" cy="246221"/>
          </a:xfrm>
          <a:prstGeom prst="rect">
            <a:avLst/>
          </a:prstGeom>
          <a:noFill/>
        </p:spPr>
        <p:txBody>
          <a:bodyPr wrap="square" rtlCol="0">
            <a:spAutoFit/>
          </a:bodyPr>
          <a:lstStyle/>
          <a:p>
            <a:pPr algn="r"/>
            <a:r>
              <a:rPr lang="en-US" sz="1000" b="1" dirty="0" smtClean="0"/>
              <a:t>Port </a:t>
            </a:r>
            <a:r>
              <a:rPr lang="en-US" sz="1000" dirty="0" smtClean="0"/>
              <a:t>“p3-0”</a:t>
            </a:r>
            <a:endParaRPr lang="en-US" sz="1000" dirty="0"/>
          </a:p>
        </p:txBody>
      </p:sp>
      <p:sp>
        <p:nvSpPr>
          <p:cNvPr id="65" name="TextBox 64"/>
          <p:cNvSpPr txBox="1"/>
          <p:nvPr/>
        </p:nvSpPr>
        <p:spPr>
          <a:xfrm>
            <a:off x="3697038" y="3680762"/>
            <a:ext cx="950161" cy="246221"/>
          </a:xfrm>
          <a:prstGeom prst="rect">
            <a:avLst/>
          </a:prstGeom>
          <a:noFill/>
        </p:spPr>
        <p:txBody>
          <a:bodyPr wrap="square" rtlCol="0">
            <a:spAutoFit/>
          </a:bodyPr>
          <a:lstStyle/>
          <a:p>
            <a:r>
              <a:rPr lang="en-US" sz="1000" b="1" dirty="0" smtClean="0"/>
              <a:t>Port </a:t>
            </a:r>
            <a:r>
              <a:rPr lang="en-US" sz="1000" dirty="0" smtClean="0"/>
              <a:t>“p3-2”</a:t>
            </a:r>
            <a:endParaRPr lang="en-US" sz="1000" dirty="0"/>
          </a:p>
        </p:txBody>
      </p:sp>
      <p:sp>
        <p:nvSpPr>
          <p:cNvPr id="66" name="TextBox 65"/>
          <p:cNvSpPr txBox="1"/>
          <p:nvPr/>
        </p:nvSpPr>
        <p:spPr>
          <a:xfrm>
            <a:off x="3711817" y="3957149"/>
            <a:ext cx="950161" cy="246221"/>
          </a:xfrm>
          <a:prstGeom prst="rect">
            <a:avLst/>
          </a:prstGeom>
          <a:noFill/>
        </p:spPr>
        <p:txBody>
          <a:bodyPr wrap="square" rtlCol="0">
            <a:spAutoFit/>
          </a:bodyPr>
          <a:lstStyle/>
          <a:p>
            <a:r>
              <a:rPr lang="en-US" sz="1000" b="1" dirty="0" smtClean="0"/>
              <a:t>Port </a:t>
            </a:r>
            <a:r>
              <a:rPr lang="en-US" sz="1000" dirty="0" smtClean="0"/>
              <a:t>“p3-4”</a:t>
            </a:r>
            <a:endParaRPr lang="en-US" sz="1000" dirty="0"/>
          </a:p>
        </p:txBody>
      </p:sp>
      <p:sp>
        <p:nvSpPr>
          <p:cNvPr id="67" name="TextBox 66"/>
          <p:cNvSpPr txBox="1"/>
          <p:nvPr/>
        </p:nvSpPr>
        <p:spPr>
          <a:xfrm>
            <a:off x="2101873" y="3965188"/>
            <a:ext cx="950161" cy="246221"/>
          </a:xfrm>
          <a:prstGeom prst="rect">
            <a:avLst/>
          </a:prstGeom>
          <a:noFill/>
        </p:spPr>
        <p:txBody>
          <a:bodyPr wrap="square" rtlCol="0">
            <a:spAutoFit/>
          </a:bodyPr>
          <a:lstStyle/>
          <a:p>
            <a:pPr algn="r"/>
            <a:r>
              <a:rPr lang="en-US" sz="1000" b="1" dirty="0" smtClean="0"/>
              <a:t>Port </a:t>
            </a:r>
            <a:r>
              <a:rPr lang="en-US" sz="1000" dirty="0" smtClean="0"/>
              <a:t>“p3-0”</a:t>
            </a:r>
            <a:endParaRPr lang="en-US" sz="1000" dirty="0"/>
          </a:p>
        </p:txBody>
      </p:sp>
      <p:sp>
        <p:nvSpPr>
          <p:cNvPr id="68" name="Rectangle 67"/>
          <p:cNvSpPr/>
          <p:nvPr/>
        </p:nvSpPr>
        <p:spPr>
          <a:xfrm>
            <a:off x="5354495" y="3797698"/>
            <a:ext cx="634999" cy="544722"/>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1000" dirty="0" smtClean="0">
                <a:solidFill>
                  <a:schemeClr val="bg1">
                    <a:lumMod val="85000"/>
                  </a:schemeClr>
                </a:solidFill>
              </a:rPr>
              <a:t>Node “F10b”</a:t>
            </a:r>
            <a:endParaRPr lang="en-US" sz="1000" dirty="0">
              <a:solidFill>
                <a:schemeClr val="bg1">
                  <a:lumMod val="85000"/>
                </a:schemeClr>
              </a:solidFill>
            </a:endParaRPr>
          </a:p>
        </p:txBody>
      </p:sp>
      <p:sp>
        <p:nvSpPr>
          <p:cNvPr id="69" name="Rectangle 68"/>
          <p:cNvSpPr/>
          <p:nvPr/>
        </p:nvSpPr>
        <p:spPr>
          <a:xfrm>
            <a:off x="5274640" y="3894811"/>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70" name="Rectangle 69"/>
          <p:cNvSpPr/>
          <p:nvPr/>
        </p:nvSpPr>
        <p:spPr>
          <a:xfrm>
            <a:off x="5274640" y="4133981"/>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71" name="Rectangle 70"/>
          <p:cNvSpPr/>
          <p:nvPr/>
        </p:nvSpPr>
        <p:spPr>
          <a:xfrm>
            <a:off x="5915990" y="3901161"/>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72" name="Rectangle 71"/>
          <p:cNvSpPr/>
          <p:nvPr/>
        </p:nvSpPr>
        <p:spPr>
          <a:xfrm>
            <a:off x="5915990" y="4140331"/>
            <a:ext cx="134686" cy="129254"/>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73" name="TextBox 72"/>
          <p:cNvSpPr txBox="1"/>
          <p:nvPr/>
        </p:nvSpPr>
        <p:spPr>
          <a:xfrm>
            <a:off x="4404334" y="3679295"/>
            <a:ext cx="950161" cy="246221"/>
          </a:xfrm>
          <a:prstGeom prst="rect">
            <a:avLst/>
          </a:prstGeom>
          <a:noFill/>
        </p:spPr>
        <p:txBody>
          <a:bodyPr wrap="square" rtlCol="0">
            <a:spAutoFit/>
          </a:bodyPr>
          <a:lstStyle/>
          <a:p>
            <a:pPr algn="r"/>
            <a:r>
              <a:rPr lang="en-US" sz="1000" b="1" dirty="0" smtClean="0"/>
              <a:t>Port </a:t>
            </a:r>
            <a:r>
              <a:rPr lang="en-US" sz="1000" dirty="0" smtClean="0"/>
              <a:t>“p4-0”</a:t>
            </a:r>
            <a:endParaRPr lang="en-US" sz="1000" dirty="0"/>
          </a:p>
        </p:txBody>
      </p:sp>
      <p:sp>
        <p:nvSpPr>
          <p:cNvPr id="74" name="TextBox 73"/>
          <p:cNvSpPr txBox="1"/>
          <p:nvPr/>
        </p:nvSpPr>
        <p:spPr>
          <a:xfrm>
            <a:off x="5989494" y="3676386"/>
            <a:ext cx="950161" cy="246221"/>
          </a:xfrm>
          <a:prstGeom prst="rect">
            <a:avLst/>
          </a:prstGeom>
          <a:noFill/>
        </p:spPr>
        <p:txBody>
          <a:bodyPr wrap="square" rtlCol="0">
            <a:spAutoFit/>
          </a:bodyPr>
          <a:lstStyle/>
          <a:p>
            <a:r>
              <a:rPr lang="en-US" sz="1000" b="1" dirty="0" smtClean="0"/>
              <a:t>Port </a:t>
            </a:r>
            <a:r>
              <a:rPr lang="en-US" sz="1000" dirty="0" smtClean="0"/>
              <a:t>“p4-2”</a:t>
            </a:r>
            <a:endParaRPr lang="en-US" sz="1000" dirty="0"/>
          </a:p>
        </p:txBody>
      </p:sp>
      <p:sp>
        <p:nvSpPr>
          <p:cNvPr id="75" name="TextBox 74"/>
          <p:cNvSpPr txBox="1"/>
          <p:nvPr/>
        </p:nvSpPr>
        <p:spPr>
          <a:xfrm>
            <a:off x="6004273" y="3952773"/>
            <a:ext cx="950161" cy="246221"/>
          </a:xfrm>
          <a:prstGeom prst="rect">
            <a:avLst/>
          </a:prstGeom>
          <a:noFill/>
        </p:spPr>
        <p:txBody>
          <a:bodyPr wrap="square" rtlCol="0">
            <a:spAutoFit/>
          </a:bodyPr>
          <a:lstStyle/>
          <a:p>
            <a:r>
              <a:rPr lang="en-US" sz="1000" b="1" dirty="0" smtClean="0"/>
              <a:t>Port </a:t>
            </a:r>
            <a:r>
              <a:rPr lang="en-US" sz="1000" dirty="0" smtClean="0"/>
              <a:t>“p5-4”</a:t>
            </a:r>
            <a:endParaRPr lang="en-US" sz="1000" dirty="0"/>
          </a:p>
        </p:txBody>
      </p:sp>
      <p:sp>
        <p:nvSpPr>
          <p:cNvPr id="76" name="TextBox 75"/>
          <p:cNvSpPr txBox="1"/>
          <p:nvPr/>
        </p:nvSpPr>
        <p:spPr>
          <a:xfrm>
            <a:off x="4404334" y="3953955"/>
            <a:ext cx="950161" cy="246221"/>
          </a:xfrm>
          <a:prstGeom prst="rect">
            <a:avLst/>
          </a:prstGeom>
          <a:noFill/>
        </p:spPr>
        <p:txBody>
          <a:bodyPr wrap="square" rtlCol="0">
            <a:spAutoFit/>
          </a:bodyPr>
          <a:lstStyle/>
          <a:p>
            <a:pPr algn="r"/>
            <a:r>
              <a:rPr lang="en-US" sz="1000" b="1" dirty="0" smtClean="0"/>
              <a:t>Port </a:t>
            </a:r>
            <a:r>
              <a:rPr lang="en-US" sz="1000" dirty="0" smtClean="0"/>
              <a:t>“p4-4”</a:t>
            </a:r>
            <a:endParaRPr lang="en-US" sz="1000" dirty="0"/>
          </a:p>
        </p:txBody>
      </p:sp>
      <p:sp>
        <p:nvSpPr>
          <p:cNvPr id="90" name="Rectangle 89"/>
          <p:cNvSpPr/>
          <p:nvPr/>
        </p:nvSpPr>
        <p:spPr>
          <a:xfrm>
            <a:off x="2281564" y="2509527"/>
            <a:ext cx="134686" cy="129254"/>
          </a:xfrm>
          <a:prstGeom prst="rect">
            <a:avLst/>
          </a:prstGeom>
          <a:solidFill>
            <a:srgbClr val="0000F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91" name="Rectangle 90"/>
          <p:cNvSpPr/>
          <p:nvPr/>
        </p:nvSpPr>
        <p:spPr>
          <a:xfrm>
            <a:off x="1600853" y="3543472"/>
            <a:ext cx="134686" cy="129254"/>
          </a:xfrm>
          <a:prstGeom prst="rect">
            <a:avLst/>
          </a:prstGeom>
          <a:solidFill>
            <a:srgbClr val="0000F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94" name="TextBox 93"/>
          <p:cNvSpPr txBox="1"/>
          <p:nvPr/>
        </p:nvSpPr>
        <p:spPr>
          <a:xfrm>
            <a:off x="3944427" y="4163550"/>
            <a:ext cx="950161" cy="246221"/>
          </a:xfrm>
          <a:prstGeom prst="rect">
            <a:avLst/>
          </a:prstGeom>
          <a:noFill/>
        </p:spPr>
        <p:txBody>
          <a:bodyPr wrap="square" rtlCol="0">
            <a:spAutoFit/>
          </a:bodyPr>
          <a:lstStyle/>
          <a:p>
            <a:pPr algn="r"/>
            <a:r>
              <a:rPr lang="en-US" sz="1000" b="1" dirty="0" err="1" smtClean="0"/>
              <a:t>connectsTo</a:t>
            </a:r>
            <a:endParaRPr lang="en-US" sz="1000" dirty="0"/>
          </a:p>
        </p:txBody>
      </p:sp>
      <p:sp>
        <p:nvSpPr>
          <p:cNvPr id="95" name="TextBox 94"/>
          <p:cNvSpPr txBox="1"/>
          <p:nvPr/>
        </p:nvSpPr>
        <p:spPr>
          <a:xfrm>
            <a:off x="4972901" y="3426505"/>
            <a:ext cx="950161" cy="246221"/>
          </a:xfrm>
          <a:prstGeom prst="rect">
            <a:avLst/>
          </a:prstGeom>
          <a:noFill/>
        </p:spPr>
        <p:txBody>
          <a:bodyPr wrap="square" rtlCol="0">
            <a:spAutoFit/>
          </a:bodyPr>
          <a:lstStyle/>
          <a:p>
            <a:r>
              <a:rPr lang="en-US" sz="1000" b="1" dirty="0" err="1" smtClean="0"/>
              <a:t>connectsTo</a:t>
            </a:r>
            <a:endParaRPr lang="en-US" sz="1000" dirty="0"/>
          </a:p>
        </p:txBody>
      </p:sp>
      <p:sp>
        <p:nvSpPr>
          <p:cNvPr id="96" name="TextBox 95"/>
          <p:cNvSpPr txBox="1"/>
          <p:nvPr/>
        </p:nvSpPr>
        <p:spPr>
          <a:xfrm>
            <a:off x="2994266" y="3383453"/>
            <a:ext cx="950161" cy="246221"/>
          </a:xfrm>
          <a:prstGeom prst="rect">
            <a:avLst/>
          </a:prstGeom>
          <a:noFill/>
        </p:spPr>
        <p:txBody>
          <a:bodyPr wrap="square" rtlCol="0">
            <a:spAutoFit/>
          </a:bodyPr>
          <a:lstStyle/>
          <a:p>
            <a:pPr algn="r"/>
            <a:r>
              <a:rPr lang="en-US" sz="1000" b="1" dirty="0" err="1" smtClean="0"/>
              <a:t>connectsTo</a:t>
            </a:r>
            <a:endParaRPr lang="en-US" sz="1000" dirty="0"/>
          </a:p>
        </p:txBody>
      </p:sp>
      <p:sp>
        <p:nvSpPr>
          <p:cNvPr id="97" name="Rectangle 96"/>
          <p:cNvSpPr/>
          <p:nvPr/>
        </p:nvSpPr>
        <p:spPr>
          <a:xfrm>
            <a:off x="7304858" y="3582650"/>
            <a:ext cx="134686" cy="129254"/>
          </a:xfrm>
          <a:prstGeom prst="rect">
            <a:avLst/>
          </a:prstGeom>
          <a:solidFill>
            <a:srgbClr val="0000F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sp>
        <p:nvSpPr>
          <p:cNvPr id="98" name="Rectangle 97"/>
          <p:cNvSpPr/>
          <p:nvPr/>
        </p:nvSpPr>
        <p:spPr>
          <a:xfrm>
            <a:off x="6337953" y="2380273"/>
            <a:ext cx="134686" cy="129254"/>
          </a:xfrm>
          <a:prstGeom prst="rect">
            <a:avLst/>
          </a:prstGeom>
          <a:solidFill>
            <a:srgbClr val="0000FF"/>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00" dirty="0">
              <a:solidFill>
                <a:schemeClr val="tx1"/>
              </a:solidFill>
            </a:endParaRPr>
          </a:p>
        </p:txBody>
      </p:sp>
      <p:cxnSp>
        <p:nvCxnSpPr>
          <p:cNvPr id="99" name="Curved Connector 98"/>
          <p:cNvCxnSpPr>
            <a:stCxn id="61" idx="1"/>
            <a:endCxn id="91" idx="3"/>
          </p:cNvCxnSpPr>
          <p:nvPr/>
        </p:nvCxnSpPr>
        <p:spPr>
          <a:xfrm rot="10800000">
            <a:off x="1735540" y="3608100"/>
            <a:ext cx="1246645" cy="594885"/>
          </a:xfrm>
          <a:prstGeom prst="curvedConnector3">
            <a:avLst>
              <a:gd name="adj1" fmla="val 50000"/>
            </a:avLst>
          </a:prstGeom>
          <a:ln w="19050" cmpd="sng">
            <a:solidFill>
              <a:schemeClr val="tx1"/>
            </a:solidFill>
            <a:headEnd type="triangle"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0" name="Curved Connector 99"/>
          <p:cNvCxnSpPr>
            <a:stCxn id="98" idx="1"/>
            <a:endCxn id="71" idx="3"/>
          </p:cNvCxnSpPr>
          <p:nvPr/>
        </p:nvCxnSpPr>
        <p:spPr>
          <a:xfrm rot="10800000" flipV="1">
            <a:off x="6050677" y="2444900"/>
            <a:ext cx="287277" cy="1520888"/>
          </a:xfrm>
          <a:prstGeom prst="curvedConnector3">
            <a:avLst>
              <a:gd name="adj1" fmla="val 50000"/>
            </a:avLst>
          </a:prstGeom>
          <a:ln w="19050" cmpd="sng">
            <a:solidFill>
              <a:schemeClr val="tx1"/>
            </a:solidFill>
            <a:headEnd type="triangle"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1" name="Curved Connector 100"/>
          <p:cNvCxnSpPr>
            <a:stCxn id="90" idx="3"/>
          </p:cNvCxnSpPr>
          <p:nvPr/>
        </p:nvCxnSpPr>
        <p:spPr>
          <a:xfrm>
            <a:off x="2416250" y="2574154"/>
            <a:ext cx="1604378" cy="474180"/>
          </a:xfrm>
          <a:prstGeom prst="curvedConnector3">
            <a:avLst>
              <a:gd name="adj1" fmla="val 50000"/>
            </a:avLst>
          </a:prstGeom>
          <a:ln w="19050" cmpd="sng">
            <a:solidFill>
              <a:schemeClr val="tx1"/>
            </a:solidFill>
            <a:headEnd type="triangle" w="sm" len="med"/>
            <a:tailEnd type="triangle" w="sm" len="med"/>
          </a:ln>
        </p:spPr>
        <p:style>
          <a:lnRef idx="2">
            <a:schemeClr val="accent1"/>
          </a:lnRef>
          <a:fillRef idx="0">
            <a:schemeClr val="accent1"/>
          </a:fillRef>
          <a:effectRef idx="1">
            <a:schemeClr val="accent1"/>
          </a:effectRef>
          <a:fontRef idx="minor">
            <a:schemeClr val="tx1"/>
          </a:fontRef>
        </p:style>
      </p:cxnSp>
      <p:cxnSp>
        <p:nvCxnSpPr>
          <p:cNvPr id="108" name="Curved Connector 107"/>
          <p:cNvCxnSpPr>
            <a:stCxn id="97" idx="1"/>
            <a:endCxn id="72" idx="3"/>
          </p:cNvCxnSpPr>
          <p:nvPr/>
        </p:nvCxnSpPr>
        <p:spPr>
          <a:xfrm rot="10800000" flipV="1">
            <a:off x="6050676" y="3647276"/>
            <a:ext cx="1254182" cy="557681"/>
          </a:xfrm>
          <a:prstGeom prst="curvedConnector3">
            <a:avLst>
              <a:gd name="adj1" fmla="val 50000"/>
            </a:avLst>
          </a:prstGeom>
          <a:ln w="19050" cmpd="sng">
            <a:solidFill>
              <a:schemeClr val="tx1"/>
            </a:solidFill>
            <a:headEnd type="triangle" w="sm" len="med"/>
            <a:tailEnd type="triangle" w="sm" len="med"/>
          </a:ln>
        </p:spPr>
        <p:style>
          <a:lnRef idx="2">
            <a:schemeClr val="accent1"/>
          </a:lnRef>
          <a:fillRef idx="0">
            <a:schemeClr val="accent1"/>
          </a:fillRef>
          <a:effectRef idx="1">
            <a:schemeClr val="accent1"/>
          </a:effectRef>
          <a:fontRef idx="minor">
            <a:schemeClr val="tx1"/>
          </a:fontRef>
        </p:style>
      </p:cxnSp>
      <p:sp>
        <p:nvSpPr>
          <p:cNvPr id="111" name="TextBox 110"/>
          <p:cNvSpPr txBox="1"/>
          <p:nvPr/>
        </p:nvSpPr>
        <p:spPr>
          <a:xfrm>
            <a:off x="1726613" y="2263306"/>
            <a:ext cx="950161" cy="246221"/>
          </a:xfrm>
          <a:prstGeom prst="rect">
            <a:avLst/>
          </a:prstGeom>
          <a:noFill/>
        </p:spPr>
        <p:txBody>
          <a:bodyPr wrap="square" rtlCol="0">
            <a:spAutoFit/>
          </a:bodyPr>
          <a:lstStyle/>
          <a:p>
            <a:pPr algn="ctr"/>
            <a:r>
              <a:rPr lang="en-US" sz="1000" b="1" dirty="0" smtClean="0">
                <a:solidFill>
                  <a:srgbClr val="0000FF"/>
                </a:solidFill>
              </a:rPr>
              <a:t>STP </a:t>
            </a:r>
            <a:r>
              <a:rPr lang="en-US" sz="1000" dirty="0" smtClean="0">
                <a:solidFill>
                  <a:srgbClr val="0000FF"/>
                </a:solidFill>
              </a:rPr>
              <a:t>“</a:t>
            </a:r>
            <a:r>
              <a:rPr lang="en-US" sz="1000" dirty="0">
                <a:solidFill>
                  <a:srgbClr val="0000FF"/>
                </a:solidFill>
              </a:rPr>
              <a:t>Basil”</a:t>
            </a:r>
          </a:p>
        </p:txBody>
      </p:sp>
      <p:sp>
        <p:nvSpPr>
          <p:cNvPr id="112" name="TextBox 111"/>
          <p:cNvSpPr txBox="1"/>
          <p:nvPr/>
        </p:nvSpPr>
        <p:spPr>
          <a:xfrm>
            <a:off x="884854" y="3213521"/>
            <a:ext cx="950161" cy="246221"/>
          </a:xfrm>
          <a:prstGeom prst="rect">
            <a:avLst/>
          </a:prstGeom>
          <a:noFill/>
        </p:spPr>
        <p:txBody>
          <a:bodyPr wrap="square" rtlCol="0">
            <a:spAutoFit/>
          </a:bodyPr>
          <a:lstStyle/>
          <a:p>
            <a:pPr algn="ctr"/>
            <a:r>
              <a:rPr lang="en-US" sz="1000" b="1" dirty="0" smtClean="0">
                <a:solidFill>
                  <a:srgbClr val="0000FF"/>
                </a:solidFill>
              </a:rPr>
              <a:t>STP </a:t>
            </a:r>
            <a:r>
              <a:rPr lang="en-US" sz="1000" dirty="0" smtClean="0">
                <a:solidFill>
                  <a:srgbClr val="0000FF"/>
                </a:solidFill>
              </a:rPr>
              <a:t>“Brutus”</a:t>
            </a:r>
            <a:endParaRPr lang="en-US" sz="1000" dirty="0">
              <a:solidFill>
                <a:srgbClr val="0000FF"/>
              </a:solidFill>
            </a:endParaRPr>
          </a:p>
        </p:txBody>
      </p:sp>
      <p:sp>
        <p:nvSpPr>
          <p:cNvPr id="113" name="TextBox 112"/>
          <p:cNvSpPr txBox="1"/>
          <p:nvPr/>
        </p:nvSpPr>
        <p:spPr>
          <a:xfrm>
            <a:off x="5783043" y="2140195"/>
            <a:ext cx="950161" cy="246221"/>
          </a:xfrm>
          <a:prstGeom prst="rect">
            <a:avLst/>
          </a:prstGeom>
          <a:noFill/>
        </p:spPr>
        <p:txBody>
          <a:bodyPr wrap="square" rtlCol="0">
            <a:spAutoFit/>
          </a:bodyPr>
          <a:lstStyle/>
          <a:p>
            <a:pPr algn="ctr"/>
            <a:r>
              <a:rPr lang="en-US" sz="1000" b="1" dirty="0" smtClean="0">
                <a:solidFill>
                  <a:srgbClr val="0000FF"/>
                </a:solidFill>
              </a:rPr>
              <a:t>STP </a:t>
            </a:r>
            <a:r>
              <a:rPr lang="en-US" sz="1000" dirty="0" smtClean="0">
                <a:solidFill>
                  <a:srgbClr val="0000FF"/>
                </a:solidFill>
              </a:rPr>
              <a:t>“Betty”</a:t>
            </a:r>
            <a:endParaRPr lang="en-US" sz="1000" dirty="0">
              <a:solidFill>
                <a:srgbClr val="0000FF"/>
              </a:solidFill>
            </a:endParaRPr>
          </a:p>
        </p:txBody>
      </p:sp>
      <p:sp>
        <p:nvSpPr>
          <p:cNvPr id="114" name="TextBox 113"/>
          <p:cNvSpPr txBox="1"/>
          <p:nvPr/>
        </p:nvSpPr>
        <p:spPr>
          <a:xfrm>
            <a:off x="6939655" y="3292986"/>
            <a:ext cx="950161" cy="246221"/>
          </a:xfrm>
          <a:prstGeom prst="rect">
            <a:avLst/>
          </a:prstGeom>
          <a:noFill/>
        </p:spPr>
        <p:txBody>
          <a:bodyPr wrap="square" rtlCol="0">
            <a:spAutoFit/>
          </a:bodyPr>
          <a:lstStyle/>
          <a:p>
            <a:pPr algn="ctr"/>
            <a:r>
              <a:rPr lang="en-US" sz="1000" b="1" dirty="0" smtClean="0">
                <a:solidFill>
                  <a:srgbClr val="0000FF"/>
                </a:solidFill>
              </a:rPr>
              <a:t>STP </a:t>
            </a:r>
            <a:r>
              <a:rPr lang="en-US" sz="1000" dirty="0" smtClean="0">
                <a:solidFill>
                  <a:srgbClr val="0000FF"/>
                </a:solidFill>
              </a:rPr>
              <a:t>“Bjorn”</a:t>
            </a:r>
            <a:endParaRPr lang="en-US" sz="1000" dirty="0">
              <a:solidFill>
                <a:srgbClr val="0000FF"/>
              </a:solidFill>
            </a:endParaRPr>
          </a:p>
        </p:txBody>
      </p:sp>
      <p:sp>
        <p:nvSpPr>
          <p:cNvPr id="115" name="TextBox 114"/>
          <p:cNvSpPr txBox="1"/>
          <p:nvPr/>
        </p:nvSpPr>
        <p:spPr>
          <a:xfrm>
            <a:off x="6175727" y="3013815"/>
            <a:ext cx="950161" cy="246221"/>
          </a:xfrm>
          <a:prstGeom prst="rect">
            <a:avLst/>
          </a:prstGeom>
          <a:noFill/>
        </p:spPr>
        <p:txBody>
          <a:bodyPr wrap="square" rtlCol="0">
            <a:spAutoFit/>
          </a:bodyPr>
          <a:lstStyle/>
          <a:p>
            <a:r>
              <a:rPr lang="en-US" sz="1000" b="1" dirty="0" err="1" smtClean="0"/>
              <a:t>mapsTo</a:t>
            </a:r>
            <a:endParaRPr lang="en-US" sz="1000" dirty="0"/>
          </a:p>
        </p:txBody>
      </p:sp>
      <p:sp>
        <p:nvSpPr>
          <p:cNvPr id="116" name="TextBox 115"/>
          <p:cNvSpPr txBox="1"/>
          <p:nvPr/>
        </p:nvSpPr>
        <p:spPr>
          <a:xfrm>
            <a:off x="1835015" y="3420361"/>
            <a:ext cx="950161" cy="246221"/>
          </a:xfrm>
          <a:prstGeom prst="rect">
            <a:avLst/>
          </a:prstGeom>
          <a:noFill/>
        </p:spPr>
        <p:txBody>
          <a:bodyPr wrap="square" rtlCol="0">
            <a:spAutoFit/>
          </a:bodyPr>
          <a:lstStyle/>
          <a:p>
            <a:r>
              <a:rPr lang="en-US" sz="1000" b="1" dirty="0" err="1" smtClean="0"/>
              <a:t>mapsTo</a:t>
            </a:r>
            <a:endParaRPr lang="en-US" sz="1000" dirty="0"/>
          </a:p>
        </p:txBody>
      </p:sp>
      <p:sp>
        <p:nvSpPr>
          <p:cNvPr id="117" name="TextBox 116"/>
          <p:cNvSpPr txBox="1"/>
          <p:nvPr/>
        </p:nvSpPr>
        <p:spPr>
          <a:xfrm>
            <a:off x="2310095" y="2587637"/>
            <a:ext cx="950161" cy="246221"/>
          </a:xfrm>
          <a:prstGeom prst="rect">
            <a:avLst/>
          </a:prstGeom>
          <a:noFill/>
        </p:spPr>
        <p:txBody>
          <a:bodyPr wrap="square" rtlCol="0">
            <a:spAutoFit/>
          </a:bodyPr>
          <a:lstStyle/>
          <a:p>
            <a:r>
              <a:rPr lang="en-US" sz="1000" b="1" dirty="0" err="1" smtClean="0"/>
              <a:t>mapsTo</a:t>
            </a:r>
            <a:endParaRPr lang="en-US" sz="1000" dirty="0"/>
          </a:p>
        </p:txBody>
      </p:sp>
      <p:sp>
        <p:nvSpPr>
          <p:cNvPr id="118" name="TextBox 117"/>
          <p:cNvSpPr txBox="1"/>
          <p:nvPr/>
        </p:nvSpPr>
        <p:spPr>
          <a:xfrm>
            <a:off x="6604955" y="3782220"/>
            <a:ext cx="950161" cy="246221"/>
          </a:xfrm>
          <a:prstGeom prst="rect">
            <a:avLst/>
          </a:prstGeom>
          <a:noFill/>
        </p:spPr>
        <p:txBody>
          <a:bodyPr wrap="square" rtlCol="0">
            <a:spAutoFit/>
          </a:bodyPr>
          <a:lstStyle/>
          <a:p>
            <a:r>
              <a:rPr lang="en-US" sz="1000" b="1" dirty="0" err="1" smtClean="0"/>
              <a:t>mapsTo</a:t>
            </a:r>
            <a:endParaRPr lang="en-US" sz="1000" dirty="0"/>
          </a:p>
        </p:txBody>
      </p:sp>
      <p:cxnSp>
        <p:nvCxnSpPr>
          <p:cNvPr id="119" name="Curved Connector 118"/>
          <p:cNvCxnSpPr>
            <a:endCxn id="91" idx="1"/>
          </p:cNvCxnSpPr>
          <p:nvPr/>
        </p:nvCxnSpPr>
        <p:spPr>
          <a:xfrm>
            <a:off x="773178" y="3383455"/>
            <a:ext cx="827675" cy="224644"/>
          </a:xfrm>
          <a:prstGeom prst="curvedConnector3">
            <a:avLst>
              <a:gd name="adj1" fmla="val 50000"/>
            </a:avLst>
          </a:prstGeom>
          <a:ln w="19050" cmpd="sng">
            <a:solidFill>
              <a:srgbClr val="0000FF"/>
            </a:solidFill>
            <a:headEnd type="triangle" w="sm" len="med"/>
            <a:tailEnd type="triangle" w="sm" len="med"/>
          </a:ln>
        </p:spPr>
        <p:style>
          <a:lnRef idx="2">
            <a:schemeClr val="accent1"/>
          </a:lnRef>
          <a:fillRef idx="0">
            <a:schemeClr val="accent1"/>
          </a:fillRef>
          <a:effectRef idx="1">
            <a:schemeClr val="accent1"/>
          </a:effectRef>
          <a:fontRef idx="minor">
            <a:schemeClr val="tx1"/>
          </a:fontRef>
        </p:style>
      </p:cxnSp>
      <p:sp>
        <p:nvSpPr>
          <p:cNvPr id="123" name="TextBox 122"/>
          <p:cNvSpPr txBox="1"/>
          <p:nvPr/>
        </p:nvSpPr>
        <p:spPr>
          <a:xfrm>
            <a:off x="4014017" y="2064417"/>
            <a:ext cx="1018227" cy="523220"/>
          </a:xfrm>
          <a:prstGeom prst="rect">
            <a:avLst/>
          </a:prstGeom>
          <a:noFill/>
        </p:spPr>
        <p:txBody>
          <a:bodyPr wrap="none" rtlCol="0">
            <a:spAutoFit/>
          </a:bodyPr>
          <a:lstStyle/>
          <a:p>
            <a:r>
              <a:rPr lang="en-US" sz="1400" b="1" dirty="0" err="1" smtClean="0">
                <a:solidFill>
                  <a:srgbClr val="0000FF"/>
                </a:solidFill>
              </a:rPr>
              <a:t>NSnetwork</a:t>
            </a:r>
            <a:endParaRPr lang="en-US" sz="1400" b="1" dirty="0" smtClean="0">
              <a:solidFill>
                <a:srgbClr val="0000FF"/>
              </a:solidFill>
            </a:endParaRPr>
          </a:p>
          <a:p>
            <a:r>
              <a:rPr lang="en-US" sz="1400" b="1" dirty="0" smtClean="0">
                <a:solidFill>
                  <a:srgbClr val="0000FF"/>
                </a:solidFill>
              </a:rPr>
              <a:t>“Bonaire”</a:t>
            </a:r>
            <a:endParaRPr lang="en-US" sz="1400" b="1" dirty="0">
              <a:solidFill>
                <a:srgbClr val="0000FF"/>
              </a:solidFill>
            </a:endParaRPr>
          </a:p>
        </p:txBody>
      </p:sp>
      <p:cxnSp>
        <p:nvCxnSpPr>
          <p:cNvPr id="131" name="Curved Connector 130"/>
          <p:cNvCxnSpPr>
            <a:stCxn id="97" idx="3"/>
          </p:cNvCxnSpPr>
          <p:nvPr/>
        </p:nvCxnSpPr>
        <p:spPr>
          <a:xfrm>
            <a:off x="7439544" y="3647277"/>
            <a:ext cx="1277947" cy="391241"/>
          </a:xfrm>
          <a:prstGeom prst="curvedConnector3">
            <a:avLst>
              <a:gd name="adj1" fmla="val 50000"/>
            </a:avLst>
          </a:prstGeom>
          <a:ln w="19050" cmpd="sng">
            <a:solidFill>
              <a:srgbClr val="0000FF"/>
            </a:solidFill>
            <a:headEnd type="triangle" w="sm" len="med"/>
            <a:tailEnd type="triangle" w="sm" len="med"/>
          </a:ln>
        </p:spPr>
        <p:style>
          <a:lnRef idx="2">
            <a:schemeClr val="accent1"/>
          </a:lnRef>
          <a:fillRef idx="0">
            <a:schemeClr val="accent1"/>
          </a:fillRef>
          <a:effectRef idx="1">
            <a:schemeClr val="accent1"/>
          </a:effectRef>
          <a:fontRef idx="minor">
            <a:schemeClr val="tx1"/>
          </a:fontRef>
        </p:style>
      </p:cxnSp>
      <p:sp>
        <p:nvSpPr>
          <p:cNvPr id="132" name="TextBox 131"/>
          <p:cNvSpPr txBox="1"/>
          <p:nvPr/>
        </p:nvSpPr>
        <p:spPr>
          <a:xfrm>
            <a:off x="547177" y="3557651"/>
            <a:ext cx="950161" cy="246221"/>
          </a:xfrm>
          <a:prstGeom prst="rect">
            <a:avLst/>
          </a:prstGeom>
          <a:noFill/>
        </p:spPr>
        <p:txBody>
          <a:bodyPr wrap="square" rtlCol="0">
            <a:spAutoFit/>
          </a:bodyPr>
          <a:lstStyle/>
          <a:p>
            <a:pPr algn="r"/>
            <a:r>
              <a:rPr lang="en-US" sz="1000" b="1" dirty="0" err="1" smtClean="0">
                <a:solidFill>
                  <a:srgbClr val="0000FF"/>
                </a:solidFill>
              </a:rPr>
              <a:t>connectsTo</a:t>
            </a:r>
            <a:endParaRPr lang="en-US" sz="1000" dirty="0">
              <a:solidFill>
                <a:srgbClr val="0000FF"/>
              </a:solidFill>
            </a:endParaRPr>
          </a:p>
        </p:txBody>
      </p:sp>
      <p:sp>
        <p:nvSpPr>
          <p:cNvPr id="134" name="TextBox 133"/>
          <p:cNvSpPr txBox="1"/>
          <p:nvPr/>
        </p:nvSpPr>
        <p:spPr>
          <a:xfrm>
            <a:off x="7775884" y="3506563"/>
            <a:ext cx="950161" cy="246221"/>
          </a:xfrm>
          <a:prstGeom prst="rect">
            <a:avLst/>
          </a:prstGeom>
          <a:noFill/>
        </p:spPr>
        <p:txBody>
          <a:bodyPr wrap="square" rtlCol="0">
            <a:spAutoFit/>
          </a:bodyPr>
          <a:lstStyle/>
          <a:p>
            <a:pPr algn="r"/>
            <a:r>
              <a:rPr lang="en-US" sz="1000" b="1" dirty="0" err="1" smtClean="0">
                <a:solidFill>
                  <a:srgbClr val="0000FF"/>
                </a:solidFill>
              </a:rPr>
              <a:t>connectsTo</a:t>
            </a:r>
            <a:endParaRPr lang="en-US" sz="1000" dirty="0">
              <a:solidFill>
                <a:srgbClr val="0000FF"/>
              </a:solidFill>
            </a:endParaRPr>
          </a:p>
        </p:txBody>
      </p:sp>
      <p:sp>
        <p:nvSpPr>
          <p:cNvPr id="135" name="TextBox 134"/>
          <p:cNvSpPr txBox="1"/>
          <p:nvPr/>
        </p:nvSpPr>
        <p:spPr>
          <a:xfrm>
            <a:off x="2284880" y="5428734"/>
            <a:ext cx="5154664" cy="369332"/>
          </a:xfrm>
          <a:prstGeom prst="rect">
            <a:avLst/>
          </a:prstGeom>
          <a:noFill/>
        </p:spPr>
        <p:txBody>
          <a:bodyPr wrap="none" rtlCol="0">
            <a:spAutoFit/>
          </a:bodyPr>
          <a:lstStyle/>
          <a:p>
            <a:r>
              <a:rPr lang="en-US" dirty="0" smtClean="0"/>
              <a:t>This </a:t>
            </a:r>
            <a:r>
              <a:rPr lang="en-US" dirty="0" smtClean="0"/>
              <a:t>example presents an arbitrary </a:t>
            </a:r>
            <a:r>
              <a:rPr lang="en-US" dirty="0" smtClean="0"/>
              <a:t>internal topology.</a:t>
            </a:r>
            <a:endParaRPr lang="en-US" dirty="0"/>
          </a:p>
        </p:txBody>
      </p:sp>
    </p:spTree>
    <p:extLst>
      <p:ext uri="{BB962C8B-B14F-4D97-AF65-F5344CB8AC3E}">
        <p14:creationId xmlns:p14="http://schemas.microsoft.com/office/powerpoint/2010/main" val="3018648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Working NSI Topology Model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Each NSA sees “a” Global inter-domain topology – i.e. this is what that NSA believes to be true about the world.   It has no guaranty that this information is complete or current.   But it assumes it is the best known information at the time.</a:t>
            </a:r>
          </a:p>
          <a:p>
            <a:r>
              <a:rPr lang="en-US" dirty="0" smtClean="0"/>
              <a:t>Each NSA has local intra-domain topology associated with </a:t>
            </a:r>
            <a:r>
              <a:rPr lang="en-US" dirty="0" smtClean="0"/>
              <a:t>it’s </a:t>
            </a:r>
            <a:r>
              <a:rPr lang="en-US" dirty="0" smtClean="0"/>
              <a:t>own network.   </a:t>
            </a:r>
            <a:endParaRPr lang="en-US" dirty="0" smtClean="0"/>
          </a:p>
          <a:p>
            <a:r>
              <a:rPr lang="en-US" dirty="0" smtClean="0"/>
              <a:t>The </a:t>
            </a:r>
            <a:r>
              <a:rPr lang="en-US" dirty="0" smtClean="0"/>
              <a:t>intra-domain </a:t>
            </a:r>
            <a:r>
              <a:rPr lang="en-US" dirty="0" err="1" smtClean="0"/>
              <a:t>topoDB</a:t>
            </a:r>
            <a:r>
              <a:rPr lang="en-US" dirty="0" smtClean="0"/>
              <a:t> need not be </a:t>
            </a:r>
            <a:r>
              <a:rPr lang="en-US" dirty="0" smtClean="0"/>
              <a:t>integrated with the inter-domain </a:t>
            </a:r>
            <a:r>
              <a:rPr lang="en-US" dirty="0" err="1" smtClean="0"/>
              <a:t>topologyDB</a:t>
            </a:r>
            <a:r>
              <a:rPr lang="en-US" dirty="0" smtClean="0"/>
              <a:t>.   But these two views must be linked so that the NSA can relate NSI STPs in the inter-domain topology to the corresponding intra-domain topological construct.</a:t>
            </a:r>
            <a:endParaRPr lang="en-US" dirty="0"/>
          </a:p>
        </p:txBody>
      </p:sp>
    </p:spTree>
    <p:extLst>
      <p:ext uri="{BB962C8B-B14F-4D97-AF65-F5344CB8AC3E}">
        <p14:creationId xmlns:p14="http://schemas.microsoft.com/office/powerpoint/2010/main" val="1021190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550" y="180976"/>
            <a:ext cx="8229600" cy="849312"/>
          </a:xfrm>
        </p:spPr>
        <p:txBody>
          <a:bodyPr/>
          <a:lstStyle/>
          <a:p>
            <a:r>
              <a:rPr lang="en-US" dirty="0" smtClean="0"/>
              <a:t>Global Rio “Ring” Topology</a:t>
            </a:r>
            <a:endParaRPr lang="en-US" dirty="0"/>
          </a:p>
        </p:txBody>
      </p:sp>
      <p:grpSp>
        <p:nvGrpSpPr>
          <p:cNvPr id="133" name="Group 132"/>
          <p:cNvGrpSpPr/>
          <p:nvPr/>
        </p:nvGrpSpPr>
        <p:grpSpPr>
          <a:xfrm>
            <a:off x="811742" y="1293317"/>
            <a:ext cx="6571661" cy="4776887"/>
            <a:chOff x="1285970" y="1377455"/>
            <a:chExt cx="6571661" cy="4776887"/>
          </a:xfrm>
        </p:grpSpPr>
        <p:grpSp>
          <p:nvGrpSpPr>
            <p:cNvPr id="9" name="Group 8"/>
            <p:cNvGrpSpPr/>
            <p:nvPr/>
          </p:nvGrpSpPr>
          <p:grpSpPr>
            <a:xfrm>
              <a:off x="2028676" y="2995415"/>
              <a:ext cx="1079500" cy="876300"/>
              <a:chOff x="1638300" y="2552700"/>
              <a:chExt cx="1079500" cy="876300"/>
            </a:xfrm>
          </p:grpSpPr>
          <p:sp>
            <p:nvSpPr>
              <p:cNvPr id="4" name="Oval 3"/>
              <p:cNvSpPr/>
              <p:nvPr/>
            </p:nvSpPr>
            <p:spPr>
              <a:xfrm>
                <a:off x="1638300" y="2552700"/>
                <a:ext cx="1079500" cy="8763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entury Schoolbook"/>
                  <a:cs typeface="Century Schoolbook"/>
                </a:endParaRPr>
              </a:p>
            </p:txBody>
          </p:sp>
          <p:sp>
            <p:nvSpPr>
              <p:cNvPr id="5" name="Rectangle 4"/>
              <p:cNvSpPr/>
              <p:nvPr/>
            </p:nvSpPr>
            <p:spPr>
              <a:xfrm>
                <a:off x="1638300" y="27495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6" name="Rectangle 5"/>
              <p:cNvSpPr/>
              <p:nvPr/>
            </p:nvSpPr>
            <p:spPr>
              <a:xfrm>
                <a:off x="2495550" y="3228975"/>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7" name="Rectangle 6"/>
              <p:cNvSpPr/>
              <p:nvPr/>
            </p:nvSpPr>
            <p:spPr>
              <a:xfrm>
                <a:off x="1790700" y="32956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8" name="Rectangle 7"/>
              <p:cNvSpPr/>
              <p:nvPr/>
            </p:nvSpPr>
            <p:spPr>
              <a:xfrm>
                <a:off x="2432050" y="26098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grpSp>
        <p:grpSp>
          <p:nvGrpSpPr>
            <p:cNvPr id="10" name="Group 9"/>
            <p:cNvGrpSpPr/>
            <p:nvPr/>
          </p:nvGrpSpPr>
          <p:grpSpPr>
            <a:xfrm>
              <a:off x="2568426" y="4490840"/>
              <a:ext cx="1079500" cy="876300"/>
              <a:chOff x="1638300" y="2552700"/>
              <a:chExt cx="1079500" cy="876300"/>
            </a:xfrm>
          </p:grpSpPr>
          <p:sp>
            <p:nvSpPr>
              <p:cNvPr id="11" name="Oval 10"/>
              <p:cNvSpPr/>
              <p:nvPr/>
            </p:nvSpPr>
            <p:spPr>
              <a:xfrm>
                <a:off x="1638300" y="2552700"/>
                <a:ext cx="1079500" cy="8763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entury Schoolbook"/>
                  <a:cs typeface="Century Schoolbook"/>
                </a:endParaRPr>
              </a:p>
            </p:txBody>
          </p:sp>
          <p:sp>
            <p:nvSpPr>
              <p:cNvPr id="12" name="Rectangle 11"/>
              <p:cNvSpPr/>
              <p:nvPr/>
            </p:nvSpPr>
            <p:spPr>
              <a:xfrm>
                <a:off x="1638300" y="27495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13" name="Rectangle 12"/>
              <p:cNvSpPr/>
              <p:nvPr/>
            </p:nvSpPr>
            <p:spPr>
              <a:xfrm>
                <a:off x="2495550" y="3228975"/>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14" name="Rectangle 13"/>
              <p:cNvSpPr/>
              <p:nvPr/>
            </p:nvSpPr>
            <p:spPr>
              <a:xfrm>
                <a:off x="1790700" y="32956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15" name="Rectangle 14"/>
              <p:cNvSpPr/>
              <p:nvPr/>
            </p:nvSpPr>
            <p:spPr>
              <a:xfrm>
                <a:off x="2432050" y="26098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grpSp>
        <p:grpSp>
          <p:nvGrpSpPr>
            <p:cNvPr id="16" name="Group 15"/>
            <p:cNvGrpSpPr/>
            <p:nvPr/>
          </p:nvGrpSpPr>
          <p:grpSpPr>
            <a:xfrm>
              <a:off x="4822676" y="1706365"/>
              <a:ext cx="1079500" cy="876300"/>
              <a:chOff x="1638300" y="2552700"/>
              <a:chExt cx="1079500" cy="876300"/>
            </a:xfrm>
          </p:grpSpPr>
          <p:sp>
            <p:nvSpPr>
              <p:cNvPr id="17" name="Oval 16"/>
              <p:cNvSpPr/>
              <p:nvPr/>
            </p:nvSpPr>
            <p:spPr>
              <a:xfrm>
                <a:off x="1638300" y="2552700"/>
                <a:ext cx="1079500" cy="8763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entury Schoolbook"/>
                  <a:cs typeface="Century Schoolbook"/>
                </a:endParaRPr>
              </a:p>
            </p:txBody>
          </p:sp>
          <p:sp>
            <p:nvSpPr>
              <p:cNvPr id="18" name="Rectangle 17"/>
              <p:cNvSpPr/>
              <p:nvPr/>
            </p:nvSpPr>
            <p:spPr>
              <a:xfrm>
                <a:off x="1638300" y="27495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19" name="Rectangle 18"/>
              <p:cNvSpPr/>
              <p:nvPr/>
            </p:nvSpPr>
            <p:spPr>
              <a:xfrm>
                <a:off x="2495550" y="3228975"/>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20" name="Rectangle 19"/>
              <p:cNvSpPr/>
              <p:nvPr/>
            </p:nvSpPr>
            <p:spPr>
              <a:xfrm>
                <a:off x="1790700" y="32956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21" name="Rectangle 20"/>
              <p:cNvSpPr/>
              <p:nvPr/>
            </p:nvSpPr>
            <p:spPr>
              <a:xfrm>
                <a:off x="2432050" y="26098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grpSp>
        <p:grpSp>
          <p:nvGrpSpPr>
            <p:cNvPr id="22" name="Group 21"/>
            <p:cNvGrpSpPr/>
            <p:nvPr/>
          </p:nvGrpSpPr>
          <p:grpSpPr>
            <a:xfrm>
              <a:off x="3158976" y="1706365"/>
              <a:ext cx="1079500" cy="876300"/>
              <a:chOff x="1638300" y="2552700"/>
              <a:chExt cx="1079500" cy="876300"/>
            </a:xfrm>
          </p:grpSpPr>
          <p:sp>
            <p:nvSpPr>
              <p:cNvPr id="23" name="Oval 22"/>
              <p:cNvSpPr/>
              <p:nvPr/>
            </p:nvSpPr>
            <p:spPr>
              <a:xfrm>
                <a:off x="1638300" y="2552700"/>
                <a:ext cx="1079500" cy="8763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entury Schoolbook"/>
                  <a:cs typeface="Century Schoolbook"/>
                </a:endParaRPr>
              </a:p>
            </p:txBody>
          </p:sp>
          <p:sp>
            <p:nvSpPr>
              <p:cNvPr id="24" name="Rectangle 23"/>
              <p:cNvSpPr/>
              <p:nvPr/>
            </p:nvSpPr>
            <p:spPr>
              <a:xfrm>
                <a:off x="1638300" y="27495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25" name="Rectangle 24"/>
              <p:cNvSpPr/>
              <p:nvPr/>
            </p:nvSpPr>
            <p:spPr>
              <a:xfrm>
                <a:off x="2495550" y="3228975"/>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26" name="Rectangle 25"/>
              <p:cNvSpPr/>
              <p:nvPr/>
            </p:nvSpPr>
            <p:spPr>
              <a:xfrm>
                <a:off x="1790700" y="32956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27" name="Rectangle 26"/>
              <p:cNvSpPr/>
              <p:nvPr/>
            </p:nvSpPr>
            <p:spPr>
              <a:xfrm>
                <a:off x="2432050" y="26098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grpSp>
        <p:grpSp>
          <p:nvGrpSpPr>
            <p:cNvPr id="28" name="Group 27"/>
            <p:cNvGrpSpPr/>
            <p:nvPr/>
          </p:nvGrpSpPr>
          <p:grpSpPr>
            <a:xfrm>
              <a:off x="6060926" y="2995415"/>
              <a:ext cx="1079500" cy="876300"/>
              <a:chOff x="1638300" y="2552700"/>
              <a:chExt cx="1079500" cy="876300"/>
            </a:xfrm>
          </p:grpSpPr>
          <p:sp>
            <p:nvSpPr>
              <p:cNvPr id="29" name="Oval 28"/>
              <p:cNvSpPr/>
              <p:nvPr/>
            </p:nvSpPr>
            <p:spPr>
              <a:xfrm>
                <a:off x="1638300" y="2552700"/>
                <a:ext cx="1079500" cy="8763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entury Schoolbook"/>
                  <a:cs typeface="Century Schoolbook"/>
                </a:endParaRPr>
              </a:p>
            </p:txBody>
          </p:sp>
          <p:sp>
            <p:nvSpPr>
              <p:cNvPr id="30" name="Rectangle 29"/>
              <p:cNvSpPr/>
              <p:nvPr/>
            </p:nvSpPr>
            <p:spPr>
              <a:xfrm>
                <a:off x="1638300" y="27495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31" name="Rectangle 30"/>
              <p:cNvSpPr/>
              <p:nvPr/>
            </p:nvSpPr>
            <p:spPr>
              <a:xfrm>
                <a:off x="2495550" y="3228975"/>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32" name="Rectangle 31"/>
              <p:cNvSpPr/>
              <p:nvPr/>
            </p:nvSpPr>
            <p:spPr>
              <a:xfrm>
                <a:off x="1790700" y="32956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33" name="Rectangle 32"/>
              <p:cNvSpPr/>
              <p:nvPr/>
            </p:nvSpPr>
            <p:spPr>
              <a:xfrm>
                <a:off x="2432050" y="26098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grpSp>
        <p:grpSp>
          <p:nvGrpSpPr>
            <p:cNvPr id="34" name="Group 33"/>
            <p:cNvGrpSpPr/>
            <p:nvPr/>
          </p:nvGrpSpPr>
          <p:grpSpPr>
            <a:xfrm>
              <a:off x="4174976" y="5170290"/>
              <a:ext cx="1079500" cy="876300"/>
              <a:chOff x="1638300" y="2552700"/>
              <a:chExt cx="1079500" cy="876300"/>
            </a:xfrm>
          </p:grpSpPr>
          <p:sp>
            <p:nvSpPr>
              <p:cNvPr id="35" name="Oval 34"/>
              <p:cNvSpPr/>
              <p:nvPr/>
            </p:nvSpPr>
            <p:spPr>
              <a:xfrm>
                <a:off x="1638300" y="2552700"/>
                <a:ext cx="1079500" cy="8763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entury Schoolbook"/>
                  <a:cs typeface="Century Schoolbook"/>
                </a:endParaRPr>
              </a:p>
            </p:txBody>
          </p:sp>
          <p:sp>
            <p:nvSpPr>
              <p:cNvPr id="36" name="Rectangle 35"/>
              <p:cNvSpPr/>
              <p:nvPr/>
            </p:nvSpPr>
            <p:spPr>
              <a:xfrm>
                <a:off x="1638300" y="27495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37" name="Rectangle 36"/>
              <p:cNvSpPr/>
              <p:nvPr/>
            </p:nvSpPr>
            <p:spPr>
              <a:xfrm>
                <a:off x="2495550" y="3228975"/>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38" name="Rectangle 37"/>
              <p:cNvSpPr/>
              <p:nvPr/>
            </p:nvSpPr>
            <p:spPr>
              <a:xfrm>
                <a:off x="1790700" y="32956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39" name="Rectangle 38"/>
              <p:cNvSpPr/>
              <p:nvPr/>
            </p:nvSpPr>
            <p:spPr>
              <a:xfrm>
                <a:off x="2550412" y="2653705"/>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grpSp>
        <p:grpSp>
          <p:nvGrpSpPr>
            <p:cNvPr id="40" name="Group 39"/>
            <p:cNvGrpSpPr/>
            <p:nvPr/>
          </p:nvGrpSpPr>
          <p:grpSpPr>
            <a:xfrm>
              <a:off x="5806926" y="4398765"/>
              <a:ext cx="1079500" cy="876300"/>
              <a:chOff x="1638300" y="2552700"/>
              <a:chExt cx="1079500" cy="876300"/>
            </a:xfrm>
          </p:grpSpPr>
          <p:sp>
            <p:nvSpPr>
              <p:cNvPr id="41" name="Oval 40"/>
              <p:cNvSpPr/>
              <p:nvPr/>
            </p:nvSpPr>
            <p:spPr>
              <a:xfrm>
                <a:off x="1638300" y="2552700"/>
                <a:ext cx="1079500" cy="8763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entury Schoolbook"/>
                  <a:cs typeface="Century Schoolbook"/>
                </a:endParaRPr>
              </a:p>
            </p:txBody>
          </p:sp>
          <p:sp>
            <p:nvSpPr>
              <p:cNvPr id="42" name="Rectangle 41"/>
              <p:cNvSpPr/>
              <p:nvPr/>
            </p:nvSpPr>
            <p:spPr>
              <a:xfrm>
                <a:off x="1638300" y="27495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43" name="Rectangle 42"/>
              <p:cNvSpPr/>
              <p:nvPr/>
            </p:nvSpPr>
            <p:spPr>
              <a:xfrm>
                <a:off x="2495550" y="3228975"/>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44" name="Rectangle 43"/>
              <p:cNvSpPr/>
              <p:nvPr/>
            </p:nvSpPr>
            <p:spPr>
              <a:xfrm>
                <a:off x="1696291" y="318770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45" name="Rectangle 44"/>
              <p:cNvSpPr/>
              <p:nvPr/>
            </p:nvSpPr>
            <p:spPr>
              <a:xfrm>
                <a:off x="2432050" y="26098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grpSp>
        <p:cxnSp>
          <p:nvCxnSpPr>
            <p:cNvPr id="56" name="Curved Connector 55"/>
            <p:cNvCxnSpPr>
              <a:stCxn id="19" idx="2"/>
              <a:endCxn id="30" idx="1"/>
            </p:cNvCxnSpPr>
            <p:nvPr/>
          </p:nvCxnSpPr>
          <p:spPr>
            <a:xfrm rot="16200000" flipH="1">
              <a:off x="5530701" y="2728715"/>
              <a:ext cx="742950" cy="317500"/>
            </a:xfrm>
            <a:prstGeom prst="curvedConnector2">
              <a:avLst/>
            </a:prstGeom>
            <a:ln>
              <a:solidFill>
                <a:schemeClr val="tx1"/>
              </a:solidFill>
              <a:headEnd type="triangle" w="lg" len="med"/>
              <a:tailEnd type="triangle" w="lg" len="med"/>
            </a:ln>
          </p:spPr>
          <p:style>
            <a:lnRef idx="2">
              <a:schemeClr val="accent1"/>
            </a:lnRef>
            <a:fillRef idx="0">
              <a:schemeClr val="accent1"/>
            </a:fillRef>
            <a:effectRef idx="1">
              <a:schemeClr val="accent1"/>
            </a:effectRef>
            <a:fontRef idx="minor">
              <a:schemeClr val="tx1"/>
            </a:fontRef>
          </p:style>
        </p:cxnSp>
        <p:cxnSp>
          <p:nvCxnSpPr>
            <p:cNvPr id="59" name="Curved Connector 58"/>
            <p:cNvCxnSpPr>
              <a:stCxn id="32" idx="1"/>
              <a:endCxn id="42" idx="0"/>
            </p:cNvCxnSpPr>
            <p:nvPr/>
          </p:nvCxnSpPr>
          <p:spPr>
            <a:xfrm rot="10800000" flipV="1">
              <a:off x="5870426" y="3805039"/>
              <a:ext cx="342900" cy="790575"/>
            </a:xfrm>
            <a:prstGeom prst="curvedConnector2">
              <a:avLst/>
            </a:prstGeom>
            <a:ln>
              <a:solidFill>
                <a:schemeClr val="tx1"/>
              </a:solidFill>
              <a:headEnd type="triangle" w="lg" len="med"/>
              <a:tailEnd type="triangle" w="lg" len="med"/>
            </a:ln>
          </p:spPr>
          <p:style>
            <a:lnRef idx="2">
              <a:schemeClr val="accent1"/>
            </a:lnRef>
            <a:fillRef idx="0">
              <a:schemeClr val="accent1"/>
            </a:fillRef>
            <a:effectRef idx="1">
              <a:schemeClr val="accent1"/>
            </a:effectRef>
            <a:fontRef idx="minor">
              <a:schemeClr val="tx1"/>
            </a:fontRef>
          </p:style>
        </p:cxnSp>
        <p:cxnSp>
          <p:nvCxnSpPr>
            <p:cNvPr id="62" name="Curved Connector 61"/>
            <p:cNvCxnSpPr>
              <a:stCxn id="44" idx="1"/>
              <a:endCxn id="39" idx="3"/>
            </p:cNvCxnSpPr>
            <p:nvPr/>
          </p:nvCxnSpPr>
          <p:spPr>
            <a:xfrm rot="10800000" flipV="1">
              <a:off x="5214089" y="5100440"/>
              <a:ext cx="650829" cy="237530"/>
            </a:xfrm>
            <a:prstGeom prst="curvedConnector3">
              <a:avLst>
                <a:gd name="adj1" fmla="val 50000"/>
              </a:avLst>
            </a:prstGeom>
            <a:ln>
              <a:solidFill>
                <a:schemeClr val="tx1"/>
              </a:solidFill>
              <a:headEnd type="triangle" w="lg" len="med"/>
              <a:tailEnd type="triangle" w="lg" len="med"/>
            </a:ln>
          </p:spPr>
          <p:style>
            <a:lnRef idx="2">
              <a:schemeClr val="accent1"/>
            </a:lnRef>
            <a:fillRef idx="0">
              <a:schemeClr val="accent1"/>
            </a:fillRef>
            <a:effectRef idx="1">
              <a:schemeClr val="accent1"/>
            </a:effectRef>
            <a:fontRef idx="minor">
              <a:schemeClr val="tx1"/>
            </a:fontRef>
          </p:style>
        </p:cxnSp>
        <p:cxnSp>
          <p:nvCxnSpPr>
            <p:cNvPr id="65" name="Curved Connector 64"/>
            <p:cNvCxnSpPr>
              <a:stCxn id="36" idx="0"/>
              <a:endCxn id="13" idx="3"/>
            </p:cNvCxnSpPr>
            <p:nvPr/>
          </p:nvCxnSpPr>
          <p:spPr>
            <a:xfrm rot="16200000" flipV="1">
              <a:off x="3828901" y="4957565"/>
              <a:ext cx="133350" cy="685800"/>
            </a:xfrm>
            <a:prstGeom prst="curvedConnector2">
              <a:avLst/>
            </a:prstGeom>
            <a:ln>
              <a:solidFill>
                <a:schemeClr val="tx1"/>
              </a:solidFill>
              <a:headEnd type="triangle" w="lg" len="med"/>
              <a:tailEnd type="triangle" w="lg" len="med"/>
            </a:ln>
          </p:spPr>
          <p:style>
            <a:lnRef idx="2">
              <a:schemeClr val="accent1"/>
            </a:lnRef>
            <a:fillRef idx="0">
              <a:schemeClr val="accent1"/>
            </a:fillRef>
            <a:effectRef idx="1">
              <a:schemeClr val="accent1"/>
            </a:effectRef>
            <a:fontRef idx="minor">
              <a:schemeClr val="tx1"/>
            </a:fontRef>
          </p:style>
        </p:cxnSp>
        <p:cxnSp>
          <p:nvCxnSpPr>
            <p:cNvPr id="68" name="Curved Connector 67"/>
            <p:cNvCxnSpPr>
              <a:stCxn id="26" idx="2"/>
              <a:endCxn id="8" idx="3"/>
            </p:cNvCxnSpPr>
            <p:nvPr/>
          </p:nvCxnSpPr>
          <p:spPr>
            <a:xfrm rot="5400000">
              <a:off x="2893864" y="2638227"/>
              <a:ext cx="536575" cy="425450"/>
            </a:xfrm>
            <a:prstGeom prst="curvedConnector2">
              <a:avLst/>
            </a:prstGeom>
            <a:ln>
              <a:solidFill>
                <a:schemeClr val="tx1"/>
              </a:solidFill>
              <a:headEnd type="triangle" w="lg" len="med"/>
              <a:tailEnd type="triangle" w="lg" len="med"/>
            </a:ln>
          </p:spPr>
          <p:style>
            <a:lnRef idx="2">
              <a:schemeClr val="accent1"/>
            </a:lnRef>
            <a:fillRef idx="0">
              <a:schemeClr val="accent1"/>
            </a:fillRef>
            <a:effectRef idx="1">
              <a:schemeClr val="accent1"/>
            </a:effectRef>
            <a:fontRef idx="minor">
              <a:schemeClr val="tx1"/>
            </a:fontRef>
          </p:style>
        </p:cxnSp>
        <p:cxnSp>
          <p:nvCxnSpPr>
            <p:cNvPr id="69" name="Curved Connector 68"/>
            <p:cNvCxnSpPr>
              <a:stCxn id="20" idx="2"/>
              <a:endCxn id="25" idx="2"/>
            </p:cNvCxnSpPr>
            <p:nvPr/>
          </p:nvCxnSpPr>
          <p:spPr>
            <a:xfrm rot="5400000" flipH="1">
              <a:off x="4525813" y="2069903"/>
              <a:ext cx="66675" cy="958850"/>
            </a:xfrm>
            <a:prstGeom prst="curvedConnector3">
              <a:avLst>
                <a:gd name="adj1" fmla="val -342857"/>
              </a:avLst>
            </a:prstGeom>
            <a:ln>
              <a:solidFill>
                <a:schemeClr val="tx1"/>
              </a:solidFill>
              <a:headEnd type="triangle" w="lg" len="med"/>
              <a:tailEnd type="triangle" w="lg" len="med"/>
            </a:ln>
          </p:spPr>
          <p:style>
            <a:lnRef idx="2">
              <a:schemeClr val="accent1"/>
            </a:lnRef>
            <a:fillRef idx="0">
              <a:schemeClr val="accent1"/>
            </a:fillRef>
            <a:effectRef idx="1">
              <a:schemeClr val="accent1"/>
            </a:effectRef>
            <a:fontRef idx="minor">
              <a:schemeClr val="tx1"/>
            </a:fontRef>
          </p:style>
        </p:cxnSp>
        <p:cxnSp>
          <p:nvCxnSpPr>
            <p:cNvPr id="70" name="Curved Connector 69"/>
            <p:cNvCxnSpPr>
              <a:stCxn id="15" idx="0"/>
              <a:endCxn id="6" idx="2"/>
            </p:cNvCxnSpPr>
            <p:nvPr/>
          </p:nvCxnSpPr>
          <p:spPr>
            <a:xfrm rot="16200000" flipV="1">
              <a:off x="2816076" y="3938390"/>
              <a:ext cx="742950" cy="476250"/>
            </a:xfrm>
            <a:prstGeom prst="curvedConnector3">
              <a:avLst>
                <a:gd name="adj1" fmla="val 50000"/>
              </a:avLst>
            </a:prstGeom>
            <a:ln>
              <a:solidFill>
                <a:schemeClr val="tx1"/>
              </a:solidFill>
              <a:headEnd type="triangle" w="lg" len="med"/>
              <a:tailEnd type="triangle" w="lg" len="med"/>
            </a:ln>
          </p:spPr>
          <p:style>
            <a:lnRef idx="2">
              <a:schemeClr val="accent1"/>
            </a:lnRef>
            <a:fillRef idx="0">
              <a:schemeClr val="accent1"/>
            </a:fillRef>
            <a:effectRef idx="1">
              <a:schemeClr val="accent1"/>
            </a:effectRef>
            <a:fontRef idx="minor">
              <a:schemeClr val="tx1"/>
            </a:fontRef>
          </p:style>
        </p:cxnSp>
        <p:sp>
          <p:nvSpPr>
            <p:cNvPr id="78" name="TextBox 77"/>
            <p:cNvSpPr txBox="1"/>
            <p:nvPr/>
          </p:nvSpPr>
          <p:spPr>
            <a:xfrm>
              <a:off x="2962126" y="2362100"/>
              <a:ext cx="414171" cy="307777"/>
            </a:xfrm>
            <a:prstGeom prst="rect">
              <a:avLst/>
            </a:prstGeom>
            <a:noFill/>
          </p:spPr>
          <p:txBody>
            <a:bodyPr wrap="none" rtlCol="0">
              <a:spAutoFit/>
            </a:bodyPr>
            <a:lstStyle/>
            <a:p>
              <a:r>
                <a:rPr lang="en-US" sz="1400" dirty="0" smtClean="0">
                  <a:latin typeface="Century Schoolbook"/>
                  <a:cs typeface="Century Schoolbook"/>
                </a:rPr>
                <a:t>A1</a:t>
              </a:r>
              <a:endParaRPr lang="en-US" sz="1400" dirty="0">
                <a:latin typeface="Century Schoolbook"/>
                <a:cs typeface="Century Schoolbook"/>
              </a:endParaRPr>
            </a:p>
          </p:txBody>
        </p:sp>
        <p:sp>
          <p:nvSpPr>
            <p:cNvPr id="79" name="TextBox 78"/>
            <p:cNvSpPr txBox="1"/>
            <p:nvPr/>
          </p:nvSpPr>
          <p:spPr>
            <a:xfrm>
              <a:off x="2898626" y="1636515"/>
              <a:ext cx="414171" cy="307777"/>
            </a:xfrm>
            <a:prstGeom prst="rect">
              <a:avLst/>
            </a:prstGeom>
            <a:noFill/>
          </p:spPr>
          <p:txBody>
            <a:bodyPr wrap="none" rtlCol="0">
              <a:spAutoFit/>
            </a:bodyPr>
            <a:lstStyle/>
            <a:p>
              <a:r>
                <a:rPr lang="en-US" sz="1400" dirty="0" smtClean="0">
                  <a:latin typeface="Century Schoolbook"/>
                  <a:cs typeface="Century Schoolbook"/>
                </a:rPr>
                <a:t>A2</a:t>
              </a:r>
              <a:endParaRPr lang="en-US" sz="1400" dirty="0">
                <a:latin typeface="Century Schoolbook"/>
                <a:cs typeface="Century Schoolbook"/>
              </a:endParaRPr>
            </a:p>
          </p:txBody>
        </p:sp>
        <p:sp>
          <p:nvSpPr>
            <p:cNvPr id="80" name="TextBox 79"/>
            <p:cNvSpPr txBox="1"/>
            <p:nvPr/>
          </p:nvSpPr>
          <p:spPr>
            <a:xfrm>
              <a:off x="3922432" y="1482626"/>
              <a:ext cx="414171" cy="307777"/>
            </a:xfrm>
            <a:prstGeom prst="rect">
              <a:avLst/>
            </a:prstGeom>
            <a:noFill/>
          </p:spPr>
          <p:txBody>
            <a:bodyPr wrap="none" rtlCol="0">
              <a:spAutoFit/>
            </a:bodyPr>
            <a:lstStyle/>
            <a:p>
              <a:r>
                <a:rPr lang="en-US" sz="1400" dirty="0" smtClean="0">
                  <a:latin typeface="Century Schoolbook"/>
                  <a:cs typeface="Century Schoolbook"/>
                </a:rPr>
                <a:t>A3</a:t>
              </a:r>
              <a:endParaRPr lang="en-US" sz="1400" dirty="0">
                <a:latin typeface="Century Schoolbook"/>
                <a:cs typeface="Century Schoolbook"/>
              </a:endParaRPr>
            </a:p>
          </p:txBody>
        </p:sp>
        <p:sp>
          <p:nvSpPr>
            <p:cNvPr id="81" name="TextBox 80"/>
            <p:cNvSpPr txBox="1"/>
            <p:nvPr/>
          </p:nvSpPr>
          <p:spPr>
            <a:xfrm>
              <a:off x="4112204" y="2228751"/>
              <a:ext cx="414171" cy="307777"/>
            </a:xfrm>
            <a:prstGeom prst="rect">
              <a:avLst/>
            </a:prstGeom>
            <a:noFill/>
          </p:spPr>
          <p:txBody>
            <a:bodyPr wrap="none" rtlCol="0">
              <a:spAutoFit/>
            </a:bodyPr>
            <a:lstStyle/>
            <a:p>
              <a:r>
                <a:rPr lang="en-US" sz="1400" dirty="0" smtClean="0">
                  <a:latin typeface="Century Schoolbook"/>
                  <a:cs typeface="Century Schoolbook"/>
                </a:rPr>
                <a:t>A4</a:t>
              </a:r>
              <a:endParaRPr lang="en-US" sz="1400" dirty="0">
                <a:latin typeface="Century Schoolbook"/>
                <a:cs typeface="Century Schoolbook"/>
              </a:endParaRPr>
            </a:p>
          </p:txBody>
        </p:sp>
        <p:sp>
          <p:nvSpPr>
            <p:cNvPr id="82" name="TextBox 81"/>
            <p:cNvSpPr txBox="1"/>
            <p:nvPr/>
          </p:nvSpPr>
          <p:spPr>
            <a:xfrm>
              <a:off x="4573376" y="2265561"/>
              <a:ext cx="423266" cy="307777"/>
            </a:xfrm>
            <a:prstGeom prst="rect">
              <a:avLst/>
            </a:prstGeom>
            <a:noFill/>
          </p:spPr>
          <p:txBody>
            <a:bodyPr wrap="none" rtlCol="0">
              <a:spAutoFit/>
            </a:bodyPr>
            <a:lstStyle/>
            <a:p>
              <a:r>
                <a:rPr lang="en-US" sz="1400" dirty="0">
                  <a:latin typeface="Century Schoolbook"/>
                  <a:cs typeface="Century Schoolbook"/>
                </a:rPr>
                <a:t>B</a:t>
              </a:r>
              <a:r>
                <a:rPr lang="en-US" sz="1400" dirty="0" smtClean="0">
                  <a:latin typeface="Century Schoolbook"/>
                  <a:cs typeface="Century Schoolbook"/>
                </a:rPr>
                <a:t>1</a:t>
              </a:r>
              <a:endParaRPr lang="en-US" sz="1400" dirty="0">
                <a:latin typeface="Century Schoolbook"/>
                <a:cs typeface="Century Schoolbook"/>
              </a:endParaRPr>
            </a:p>
          </p:txBody>
        </p:sp>
        <p:sp>
          <p:nvSpPr>
            <p:cNvPr id="83" name="TextBox 82"/>
            <p:cNvSpPr txBox="1"/>
            <p:nvPr/>
          </p:nvSpPr>
          <p:spPr>
            <a:xfrm>
              <a:off x="4573376" y="1639889"/>
              <a:ext cx="423266" cy="307777"/>
            </a:xfrm>
            <a:prstGeom prst="rect">
              <a:avLst/>
            </a:prstGeom>
            <a:noFill/>
          </p:spPr>
          <p:txBody>
            <a:bodyPr wrap="none" rtlCol="0">
              <a:spAutoFit/>
            </a:bodyPr>
            <a:lstStyle/>
            <a:p>
              <a:r>
                <a:rPr lang="en-US" sz="1400" dirty="0" smtClean="0">
                  <a:latin typeface="Century Schoolbook"/>
                  <a:cs typeface="Century Schoolbook"/>
                </a:rPr>
                <a:t>B</a:t>
              </a:r>
              <a:r>
                <a:rPr lang="en-US" sz="1400" dirty="0">
                  <a:latin typeface="Century Schoolbook"/>
                  <a:cs typeface="Century Schoolbook"/>
                </a:rPr>
                <a:t>2</a:t>
              </a:r>
            </a:p>
          </p:txBody>
        </p:sp>
        <p:sp>
          <p:nvSpPr>
            <p:cNvPr id="84" name="TextBox 83"/>
            <p:cNvSpPr txBox="1"/>
            <p:nvPr/>
          </p:nvSpPr>
          <p:spPr>
            <a:xfrm>
              <a:off x="5582300" y="1552476"/>
              <a:ext cx="423266" cy="307777"/>
            </a:xfrm>
            <a:prstGeom prst="rect">
              <a:avLst/>
            </a:prstGeom>
            <a:noFill/>
          </p:spPr>
          <p:txBody>
            <a:bodyPr wrap="none" rtlCol="0">
              <a:spAutoFit/>
            </a:bodyPr>
            <a:lstStyle/>
            <a:p>
              <a:r>
                <a:rPr lang="en-US" sz="1400" dirty="0" smtClean="0">
                  <a:latin typeface="Century Schoolbook"/>
                  <a:cs typeface="Century Schoolbook"/>
                </a:rPr>
                <a:t>B</a:t>
              </a:r>
              <a:r>
                <a:rPr lang="en-US" sz="1400" dirty="0">
                  <a:latin typeface="Century Schoolbook"/>
                  <a:cs typeface="Century Schoolbook"/>
                </a:rPr>
                <a:t>3</a:t>
              </a:r>
            </a:p>
          </p:txBody>
        </p:sp>
        <p:sp>
          <p:nvSpPr>
            <p:cNvPr id="85" name="TextBox 84"/>
            <p:cNvSpPr txBox="1"/>
            <p:nvPr/>
          </p:nvSpPr>
          <p:spPr>
            <a:xfrm>
              <a:off x="5743426" y="2295426"/>
              <a:ext cx="428322" cy="307777"/>
            </a:xfrm>
            <a:prstGeom prst="rect">
              <a:avLst/>
            </a:prstGeom>
            <a:noFill/>
          </p:spPr>
          <p:txBody>
            <a:bodyPr wrap="none" rtlCol="0">
              <a:spAutoFit/>
            </a:bodyPr>
            <a:lstStyle/>
            <a:p>
              <a:r>
                <a:rPr lang="en-US" sz="1400" dirty="0" smtClean="0">
                  <a:latin typeface="Century Schoolbook"/>
                  <a:cs typeface="Century Schoolbook"/>
                </a:rPr>
                <a:t>B</a:t>
              </a:r>
              <a:r>
                <a:rPr lang="en-US" sz="1400" dirty="0">
                  <a:latin typeface="Century Schoolbook"/>
                  <a:cs typeface="Century Schoolbook"/>
                </a:rPr>
                <a:t>4</a:t>
              </a:r>
            </a:p>
          </p:txBody>
        </p:sp>
        <p:sp>
          <p:nvSpPr>
            <p:cNvPr id="86" name="TextBox 85"/>
            <p:cNvSpPr txBox="1"/>
            <p:nvPr/>
          </p:nvSpPr>
          <p:spPr>
            <a:xfrm>
              <a:off x="5864917" y="2940149"/>
              <a:ext cx="424252" cy="307777"/>
            </a:xfrm>
            <a:prstGeom prst="rect">
              <a:avLst/>
            </a:prstGeom>
            <a:noFill/>
          </p:spPr>
          <p:txBody>
            <a:bodyPr wrap="none" rtlCol="0">
              <a:spAutoFit/>
            </a:bodyPr>
            <a:lstStyle/>
            <a:p>
              <a:r>
                <a:rPr lang="en-US" sz="1400" dirty="0" smtClean="0">
                  <a:latin typeface="Century Schoolbook"/>
                  <a:cs typeface="Century Schoolbook"/>
                </a:rPr>
                <a:t>C1</a:t>
              </a:r>
              <a:endParaRPr lang="en-US" sz="1400" dirty="0">
                <a:latin typeface="Century Schoolbook"/>
                <a:cs typeface="Century Schoolbook"/>
              </a:endParaRPr>
            </a:p>
          </p:txBody>
        </p:sp>
        <p:sp>
          <p:nvSpPr>
            <p:cNvPr id="88" name="TextBox 87"/>
            <p:cNvSpPr txBox="1"/>
            <p:nvPr/>
          </p:nvSpPr>
          <p:spPr>
            <a:xfrm>
              <a:off x="6955081" y="2867125"/>
              <a:ext cx="428322" cy="307777"/>
            </a:xfrm>
            <a:prstGeom prst="rect">
              <a:avLst/>
            </a:prstGeom>
            <a:noFill/>
          </p:spPr>
          <p:txBody>
            <a:bodyPr wrap="none" rtlCol="0">
              <a:spAutoFit/>
            </a:bodyPr>
            <a:lstStyle/>
            <a:p>
              <a:r>
                <a:rPr lang="en-US" sz="1400" dirty="0" smtClean="0">
                  <a:latin typeface="Century Schoolbook"/>
                  <a:cs typeface="Century Schoolbook"/>
                </a:rPr>
                <a:t>C</a:t>
              </a:r>
              <a:r>
                <a:rPr lang="en-US" sz="1400" dirty="0">
                  <a:latin typeface="Century Schoolbook"/>
                  <a:cs typeface="Century Schoolbook"/>
                </a:rPr>
                <a:t>2</a:t>
              </a:r>
            </a:p>
          </p:txBody>
        </p:sp>
        <p:sp>
          <p:nvSpPr>
            <p:cNvPr id="89" name="TextBox 88"/>
            <p:cNvSpPr txBox="1"/>
            <p:nvPr/>
          </p:nvSpPr>
          <p:spPr>
            <a:xfrm>
              <a:off x="7045176" y="3651150"/>
              <a:ext cx="424252" cy="307777"/>
            </a:xfrm>
            <a:prstGeom prst="rect">
              <a:avLst/>
            </a:prstGeom>
            <a:noFill/>
          </p:spPr>
          <p:txBody>
            <a:bodyPr wrap="none" rtlCol="0">
              <a:spAutoFit/>
            </a:bodyPr>
            <a:lstStyle/>
            <a:p>
              <a:r>
                <a:rPr lang="en-US" sz="1400" dirty="0" smtClean="0">
                  <a:latin typeface="Century Schoolbook"/>
                  <a:cs typeface="Century Schoolbook"/>
                </a:rPr>
                <a:t>C3</a:t>
              </a:r>
              <a:endParaRPr lang="en-US" sz="1400" dirty="0">
                <a:latin typeface="Century Schoolbook"/>
                <a:cs typeface="Century Schoolbook"/>
              </a:endParaRPr>
            </a:p>
          </p:txBody>
        </p:sp>
        <p:sp>
          <p:nvSpPr>
            <p:cNvPr id="90" name="TextBox 89"/>
            <p:cNvSpPr txBox="1"/>
            <p:nvPr/>
          </p:nvSpPr>
          <p:spPr>
            <a:xfrm>
              <a:off x="6012162" y="3871715"/>
              <a:ext cx="428322" cy="307777"/>
            </a:xfrm>
            <a:prstGeom prst="rect">
              <a:avLst/>
            </a:prstGeom>
            <a:noFill/>
          </p:spPr>
          <p:txBody>
            <a:bodyPr wrap="none" rtlCol="0">
              <a:spAutoFit/>
            </a:bodyPr>
            <a:lstStyle/>
            <a:p>
              <a:r>
                <a:rPr lang="en-US" sz="1400" dirty="0" smtClean="0">
                  <a:latin typeface="Century Schoolbook"/>
                  <a:cs typeface="Century Schoolbook"/>
                </a:rPr>
                <a:t>C4</a:t>
              </a:r>
              <a:endParaRPr lang="en-US" sz="1400" dirty="0">
                <a:latin typeface="Century Schoolbook"/>
                <a:cs typeface="Century Schoolbook"/>
              </a:endParaRPr>
            </a:p>
          </p:txBody>
        </p:sp>
        <p:sp>
          <p:nvSpPr>
            <p:cNvPr id="91" name="TextBox 90"/>
            <p:cNvSpPr txBox="1"/>
            <p:nvPr/>
          </p:nvSpPr>
          <p:spPr>
            <a:xfrm>
              <a:off x="5480575" y="4490840"/>
              <a:ext cx="429731" cy="307777"/>
            </a:xfrm>
            <a:prstGeom prst="rect">
              <a:avLst/>
            </a:prstGeom>
            <a:noFill/>
          </p:spPr>
          <p:txBody>
            <a:bodyPr wrap="none" rtlCol="0">
              <a:spAutoFit/>
            </a:bodyPr>
            <a:lstStyle/>
            <a:p>
              <a:r>
                <a:rPr lang="en-US" sz="1400" dirty="0" smtClean="0">
                  <a:latin typeface="Century Schoolbook"/>
                  <a:cs typeface="Century Schoolbook"/>
                </a:rPr>
                <a:t>D1</a:t>
              </a:r>
              <a:endParaRPr lang="en-US" sz="1400" dirty="0">
                <a:latin typeface="Century Schoolbook"/>
                <a:cs typeface="Century Schoolbook"/>
              </a:endParaRPr>
            </a:p>
          </p:txBody>
        </p:sp>
        <p:sp>
          <p:nvSpPr>
            <p:cNvPr id="92" name="TextBox 91"/>
            <p:cNvSpPr txBox="1"/>
            <p:nvPr/>
          </p:nvSpPr>
          <p:spPr>
            <a:xfrm>
              <a:off x="6717352" y="4287838"/>
              <a:ext cx="428322" cy="307777"/>
            </a:xfrm>
            <a:prstGeom prst="rect">
              <a:avLst/>
            </a:prstGeom>
            <a:noFill/>
          </p:spPr>
          <p:txBody>
            <a:bodyPr wrap="none" rtlCol="0">
              <a:spAutoFit/>
            </a:bodyPr>
            <a:lstStyle/>
            <a:p>
              <a:r>
                <a:rPr lang="en-US" sz="1400" dirty="0" smtClean="0">
                  <a:latin typeface="Century Schoolbook"/>
                  <a:cs typeface="Century Schoolbook"/>
                </a:rPr>
                <a:t>D2</a:t>
              </a:r>
              <a:endParaRPr lang="en-US" sz="1400" dirty="0">
                <a:latin typeface="Century Schoolbook"/>
                <a:cs typeface="Century Schoolbook"/>
              </a:endParaRPr>
            </a:p>
          </p:txBody>
        </p:sp>
        <p:sp>
          <p:nvSpPr>
            <p:cNvPr id="93" name="TextBox 92"/>
            <p:cNvSpPr txBox="1"/>
            <p:nvPr/>
          </p:nvSpPr>
          <p:spPr>
            <a:xfrm>
              <a:off x="6749102" y="4992688"/>
              <a:ext cx="429731" cy="307777"/>
            </a:xfrm>
            <a:prstGeom prst="rect">
              <a:avLst/>
            </a:prstGeom>
            <a:noFill/>
          </p:spPr>
          <p:txBody>
            <a:bodyPr wrap="none" rtlCol="0">
              <a:spAutoFit/>
            </a:bodyPr>
            <a:lstStyle/>
            <a:p>
              <a:r>
                <a:rPr lang="en-US" sz="1400" dirty="0">
                  <a:latin typeface="Century Schoolbook"/>
                  <a:cs typeface="Century Schoolbook"/>
                </a:rPr>
                <a:t>D</a:t>
              </a:r>
              <a:r>
                <a:rPr lang="en-US" sz="1400" dirty="0" smtClean="0">
                  <a:latin typeface="Century Schoolbook"/>
                  <a:cs typeface="Century Schoolbook"/>
                </a:rPr>
                <a:t>3</a:t>
              </a:r>
              <a:endParaRPr lang="en-US" sz="1400" dirty="0">
                <a:latin typeface="Century Schoolbook"/>
                <a:cs typeface="Century Schoolbook"/>
              </a:endParaRPr>
            </a:p>
          </p:txBody>
        </p:sp>
        <p:sp>
          <p:nvSpPr>
            <p:cNvPr id="94" name="TextBox 93"/>
            <p:cNvSpPr txBox="1"/>
            <p:nvPr/>
          </p:nvSpPr>
          <p:spPr>
            <a:xfrm>
              <a:off x="5845756" y="5156297"/>
              <a:ext cx="428322" cy="307777"/>
            </a:xfrm>
            <a:prstGeom prst="rect">
              <a:avLst/>
            </a:prstGeom>
            <a:noFill/>
          </p:spPr>
          <p:txBody>
            <a:bodyPr wrap="none" rtlCol="0">
              <a:spAutoFit/>
            </a:bodyPr>
            <a:lstStyle/>
            <a:p>
              <a:r>
                <a:rPr lang="en-US" sz="1400" dirty="0">
                  <a:latin typeface="Century Schoolbook"/>
                  <a:cs typeface="Century Schoolbook"/>
                </a:rPr>
                <a:t>D</a:t>
              </a:r>
              <a:r>
                <a:rPr lang="en-US" sz="1400" dirty="0" smtClean="0">
                  <a:latin typeface="Century Schoolbook"/>
                  <a:cs typeface="Century Schoolbook"/>
                </a:rPr>
                <a:t>4</a:t>
              </a:r>
              <a:endParaRPr lang="en-US" sz="1400" dirty="0">
                <a:latin typeface="Century Schoolbook"/>
                <a:cs typeface="Century Schoolbook"/>
              </a:endParaRPr>
            </a:p>
          </p:txBody>
        </p:sp>
        <p:sp>
          <p:nvSpPr>
            <p:cNvPr id="95" name="TextBox 94"/>
            <p:cNvSpPr txBox="1"/>
            <p:nvPr/>
          </p:nvSpPr>
          <p:spPr>
            <a:xfrm>
              <a:off x="2623572" y="5308302"/>
              <a:ext cx="384365" cy="307777"/>
            </a:xfrm>
            <a:prstGeom prst="rect">
              <a:avLst/>
            </a:prstGeom>
            <a:noFill/>
          </p:spPr>
          <p:txBody>
            <a:bodyPr wrap="none" rtlCol="0">
              <a:spAutoFit/>
            </a:bodyPr>
            <a:lstStyle/>
            <a:p>
              <a:r>
                <a:rPr lang="en-US" sz="1400" dirty="0" smtClean="0">
                  <a:latin typeface="Century Schoolbook"/>
                  <a:cs typeface="Century Schoolbook"/>
                </a:rPr>
                <a:t>J2</a:t>
              </a:r>
              <a:endParaRPr lang="en-US" sz="1400" dirty="0">
                <a:latin typeface="Century Schoolbook"/>
                <a:cs typeface="Century Schoolbook"/>
              </a:endParaRPr>
            </a:p>
          </p:txBody>
        </p:sp>
        <p:sp>
          <p:nvSpPr>
            <p:cNvPr id="96" name="TextBox 95"/>
            <p:cNvSpPr txBox="1"/>
            <p:nvPr/>
          </p:nvSpPr>
          <p:spPr>
            <a:xfrm>
              <a:off x="2229872" y="4559201"/>
              <a:ext cx="384365" cy="307777"/>
            </a:xfrm>
            <a:prstGeom prst="rect">
              <a:avLst/>
            </a:prstGeom>
            <a:noFill/>
          </p:spPr>
          <p:txBody>
            <a:bodyPr wrap="none" rtlCol="0">
              <a:spAutoFit/>
            </a:bodyPr>
            <a:lstStyle/>
            <a:p>
              <a:r>
                <a:rPr lang="en-US" sz="1400" dirty="0" smtClean="0">
                  <a:latin typeface="Century Schoolbook"/>
                  <a:cs typeface="Century Schoolbook"/>
                </a:rPr>
                <a:t>J3</a:t>
              </a:r>
              <a:endParaRPr lang="en-US" sz="1400" dirty="0">
                <a:latin typeface="Century Schoolbook"/>
                <a:cs typeface="Century Schoolbook"/>
              </a:endParaRPr>
            </a:p>
          </p:txBody>
        </p:sp>
        <p:sp>
          <p:nvSpPr>
            <p:cNvPr id="97" name="TextBox 96"/>
            <p:cNvSpPr txBox="1"/>
            <p:nvPr/>
          </p:nvSpPr>
          <p:spPr>
            <a:xfrm>
              <a:off x="3478649" y="4427340"/>
              <a:ext cx="384365" cy="307777"/>
            </a:xfrm>
            <a:prstGeom prst="rect">
              <a:avLst/>
            </a:prstGeom>
            <a:noFill/>
          </p:spPr>
          <p:txBody>
            <a:bodyPr wrap="none" rtlCol="0">
              <a:spAutoFit/>
            </a:bodyPr>
            <a:lstStyle/>
            <a:p>
              <a:r>
                <a:rPr lang="en-US" sz="1400" dirty="0">
                  <a:latin typeface="Century Schoolbook"/>
                  <a:cs typeface="Century Schoolbook"/>
                </a:rPr>
                <a:t>J</a:t>
              </a:r>
              <a:r>
                <a:rPr lang="en-US" sz="1400" dirty="0" smtClean="0">
                  <a:latin typeface="Century Schoolbook"/>
                  <a:cs typeface="Century Schoolbook"/>
                </a:rPr>
                <a:t>4</a:t>
              </a:r>
              <a:endParaRPr lang="en-US" sz="1400" dirty="0">
                <a:latin typeface="Century Schoolbook"/>
                <a:cs typeface="Century Schoolbook"/>
              </a:endParaRPr>
            </a:p>
          </p:txBody>
        </p:sp>
        <p:sp>
          <p:nvSpPr>
            <p:cNvPr id="98" name="TextBox 97"/>
            <p:cNvSpPr txBox="1"/>
            <p:nvPr/>
          </p:nvSpPr>
          <p:spPr>
            <a:xfrm>
              <a:off x="3401949" y="5275065"/>
              <a:ext cx="384365" cy="307777"/>
            </a:xfrm>
            <a:prstGeom prst="rect">
              <a:avLst/>
            </a:prstGeom>
            <a:noFill/>
          </p:spPr>
          <p:txBody>
            <a:bodyPr wrap="none" rtlCol="0">
              <a:spAutoFit/>
            </a:bodyPr>
            <a:lstStyle/>
            <a:p>
              <a:r>
                <a:rPr lang="en-US" sz="1400" dirty="0" smtClean="0">
                  <a:latin typeface="Century Schoolbook"/>
                  <a:cs typeface="Century Schoolbook"/>
                </a:rPr>
                <a:t>J1</a:t>
              </a:r>
              <a:endParaRPr lang="en-US" sz="1400" dirty="0">
                <a:latin typeface="Century Schoolbook"/>
                <a:cs typeface="Century Schoolbook"/>
              </a:endParaRPr>
            </a:p>
          </p:txBody>
        </p:sp>
        <p:sp>
          <p:nvSpPr>
            <p:cNvPr id="99" name="TextBox 98"/>
            <p:cNvSpPr txBox="1"/>
            <p:nvPr/>
          </p:nvSpPr>
          <p:spPr>
            <a:xfrm>
              <a:off x="2729349" y="4775497"/>
              <a:ext cx="879931" cy="307777"/>
            </a:xfrm>
            <a:prstGeom prst="rect">
              <a:avLst/>
            </a:prstGeom>
            <a:noFill/>
          </p:spPr>
          <p:txBody>
            <a:bodyPr wrap="none" rtlCol="0">
              <a:spAutoFit/>
            </a:bodyPr>
            <a:lstStyle/>
            <a:p>
              <a:r>
                <a:rPr lang="en-US" sz="1400" dirty="0" smtClean="0">
                  <a:latin typeface="Century Schoolbook"/>
                  <a:cs typeface="Century Schoolbook"/>
                </a:rPr>
                <a:t>Jamaica</a:t>
              </a:r>
              <a:endParaRPr lang="en-US" sz="1400" dirty="0">
                <a:latin typeface="Century Schoolbook"/>
                <a:cs typeface="Century Schoolbook"/>
              </a:endParaRPr>
            </a:p>
          </p:txBody>
        </p:sp>
        <p:sp>
          <p:nvSpPr>
            <p:cNvPr id="100" name="TextBox 99"/>
            <p:cNvSpPr txBox="1"/>
            <p:nvPr/>
          </p:nvSpPr>
          <p:spPr>
            <a:xfrm>
              <a:off x="3362176" y="1919288"/>
              <a:ext cx="724166" cy="307777"/>
            </a:xfrm>
            <a:prstGeom prst="rect">
              <a:avLst/>
            </a:prstGeom>
            <a:noFill/>
          </p:spPr>
          <p:txBody>
            <a:bodyPr wrap="none" rtlCol="0">
              <a:spAutoFit/>
            </a:bodyPr>
            <a:lstStyle/>
            <a:p>
              <a:r>
                <a:rPr lang="en-US" sz="1400" dirty="0" smtClean="0">
                  <a:latin typeface="Century Schoolbook"/>
                  <a:cs typeface="Century Schoolbook"/>
                </a:rPr>
                <a:t>Aruba</a:t>
              </a:r>
              <a:endParaRPr lang="en-US" sz="1400" dirty="0">
                <a:latin typeface="Century Schoolbook"/>
                <a:cs typeface="Century Schoolbook"/>
              </a:endParaRPr>
            </a:p>
          </p:txBody>
        </p:sp>
        <p:sp>
          <p:nvSpPr>
            <p:cNvPr id="101" name="TextBox 100"/>
            <p:cNvSpPr txBox="1"/>
            <p:nvPr/>
          </p:nvSpPr>
          <p:spPr>
            <a:xfrm>
              <a:off x="5032226" y="1967112"/>
              <a:ext cx="861152" cy="307777"/>
            </a:xfrm>
            <a:prstGeom prst="rect">
              <a:avLst/>
            </a:prstGeom>
            <a:noFill/>
          </p:spPr>
          <p:txBody>
            <a:bodyPr wrap="none" rtlCol="0">
              <a:spAutoFit/>
            </a:bodyPr>
            <a:lstStyle/>
            <a:p>
              <a:r>
                <a:rPr lang="en-US" sz="1400" dirty="0" smtClean="0">
                  <a:latin typeface="Century Schoolbook"/>
                  <a:cs typeface="Century Schoolbook"/>
                </a:rPr>
                <a:t>Bonaire</a:t>
              </a:r>
              <a:endParaRPr lang="en-US" sz="1400" dirty="0">
                <a:latin typeface="Century Schoolbook"/>
                <a:cs typeface="Century Schoolbook"/>
              </a:endParaRPr>
            </a:p>
          </p:txBody>
        </p:sp>
        <p:sp>
          <p:nvSpPr>
            <p:cNvPr id="103" name="TextBox 102"/>
            <p:cNvSpPr txBox="1"/>
            <p:nvPr/>
          </p:nvSpPr>
          <p:spPr>
            <a:xfrm>
              <a:off x="2028676" y="3320655"/>
              <a:ext cx="1150203" cy="307777"/>
            </a:xfrm>
            <a:prstGeom prst="rect">
              <a:avLst/>
            </a:prstGeom>
            <a:noFill/>
          </p:spPr>
          <p:txBody>
            <a:bodyPr wrap="none" rtlCol="0">
              <a:spAutoFit/>
            </a:bodyPr>
            <a:lstStyle/>
            <a:p>
              <a:r>
                <a:rPr lang="en-US" sz="1400" dirty="0" smtClean="0">
                  <a:latin typeface="Century Schoolbook"/>
                  <a:cs typeface="Century Schoolbook"/>
                </a:rPr>
                <a:t>Martinique</a:t>
              </a:r>
              <a:endParaRPr lang="en-US" sz="1400" dirty="0">
                <a:latin typeface="Century Schoolbook"/>
                <a:cs typeface="Century Schoolbook"/>
              </a:endParaRPr>
            </a:p>
          </p:txBody>
        </p:sp>
        <p:sp>
          <p:nvSpPr>
            <p:cNvPr id="104" name="TextBox 103"/>
            <p:cNvSpPr txBox="1"/>
            <p:nvPr/>
          </p:nvSpPr>
          <p:spPr>
            <a:xfrm>
              <a:off x="4327376" y="5443736"/>
              <a:ext cx="919681" cy="307777"/>
            </a:xfrm>
            <a:prstGeom prst="rect">
              <a:avLst/>
            </a:prstGeom>
            <a:noFill/>
          </p:spPr>
          <p:txBody>
            <a:bodyPr wrap="none" rtlCol="0">
              <a:spAutoFit/>
            </a:bodyPr>
            <a:lstStyle/>
            <a:p>
              <a:r>
                <a:rPr lang="en-US" sz="1400" dirty="0" smtClean="0">
                  <a:latin typeface="Century Schoolbook"/>
                  <a:cs typeface="Century Schoolbook"/>
                </a:rPr>
                <a:t>Grenada</a:t>
              </a:r>
              <a:endParaRPr lang="en-US" sz="1400" dirty="0">
                <a:latin typeface="Century Schoolbook"/>
                <a:cs typeface="Century Schoolbook"/>
              </a:endParaRPr>
            </a:p>
          </p:txBody>
        </p:sp>
        <p:sp>
          <p:nvSpPr>
            <p:cNvPr id="105" name="TextBox 104"/>
            <p:cNvSpPr txBox="1"/>
            <p:nvPr/>
          </p:nvSpPr>
          <p:spPr>
            <a:xfrm>
              <a:off x="5933926" y="4667151"/>
              <a:ext cx="1005403" cy="307777"/>
            </a:xfrm>
            <a:prstGeom prst="rect">
              <a:avLst/>
            </a:prstGeom>
            <a:noFill/>
          </p:spPr>
          <p:txBody>
            <a:bodyPr wrap="none" rtlCol="0">
              <a:spAutoFit/>
            </a:bodyPr>
            <a:lstStyle/>
            <a:p>
              <a:r>
                <a:rPr lang="en-US" sz="1400" dirty="0" smtClean="0">
                  <a:latin typeface="Century Schoolbook"/>
                  <a:cs typeface="Century Schoolbook"/>
                </a:rPr>
                <a:t>Dominica</a:t>
              </a:r>
              <a:endParaRPr lang="en-US" sz="1400" dirty="0">
                <a:latin typeface="Century Schoolbook"/>
                <a:cs typeface="Century Schoolbook"/>
              </a:endParaRPr>
            </a:p>
          </p:txBody>
        </p:sp>
        <p:sp>
          <p:nvSpPr>
            <p:cNvPr id="106" name="TextBox 105"/>
            <p:cNvSpPr txBox="1"/>
            <p:nvPr/>
          </p:nvSpPr>
          <p:spPr>
            <a:xfrm>
              <a:off x="3051451" y="3624960"/>
              <a:ext cx="469049" cy="307777"/>
            </a:xfrm>
            <a:prstGeom prst="rect">
              <a:avLst/>
            </a:prstGeom>
            <a:noFill/>
          </p:spPr>
          <p:txBody>
            <a:bodyPr wrap="none" rtlCol="0">
              <a:spAutoFit/>
            </a:bodyPr>
            <a:lstStyle/>
            <a:p>
              <a:r>
                <a:rPr lang="en-US" sz="1400" dirty="0" smtClean="0">
                  <a:latin typeface="Century Schoolbook"/>
                  <a:cs typeface="Century Schoolbook"/>
                </a:rPr>
                <a:t>M1</a:t>
              </a:r>
              <a:endParaRPr lang="en-US" sz="1400" dirty="0">
                <a:latin typeface="Century Schoolbook"/>
                <a:cs typeface="Century Schoolbook"/>
              </a:endParaRPr>
            </a:p>
          </p:txBody>
        </p:sp>
        <p:sp>
          <p:nvSpPr>
            <p:cNvPr id="107" name="TextBox 106"/>
            <p:cNvSpPr txBox="1"/>
            <p:nvPr/>
          </p:nvSpPr>
          <p:spPr>
            <a:xfrm>
              <a:off x="1681285" y="3717826"/>
              <a:ext cx="469049" cy="307777"/>
            </a:xfrm>
            <a:prstGeom prst="rect">
              <a:avLst/>
            </a:prstGeom>
            <a:noFill/>
          </p:spPr>
          <p:txBody>
            <a:bodyPr wrap="none" rtlCol="0">
              <a:spAutoFit/>
            </a:bodyPr>
            <a:lstStyle/>
            <a:p>
              <a:r>
                <a:rPr lang="en-US" sz="1400" dirty="0" smtClean="0">
                  <a:latin typeface="Century Schoolbook"/>
                  <a:cs typeface="Century Schoolbook"/>
                </a:rPr>
                <a:t>M2</a:t>
              </a:r>
              <a:endParaRPr lang="en-US" sz="1400" dirty="0">
                <a:latin typeface="Century Schoolbook"/>
                <a:cs typeface="Century Schoolbook"/>
              </a:endParaRPr>
            </a:p>
          </p:txBody>
        </p:sp>
        <p:sp>
          <p:nvSpPr>
            <p:cNvPr id="108" name="TextBox 107"/>
            <p:cNvSpPr txBox="1"/>
            <p:nvPr/>
          </p:nvSpPr>
          <p:spPr>
            <a:xfrm>
              <a:off x="1644036" y="2988967"/>
              <a:ext cx="469049" cy="307777"/>
            </a:xfrm>
            <a:prstGeom prst="rect">
              <a:avLst/>
            </a:prstGeom>
            <a:noFill/>
          </p:spPr>
          <p:txBody>
            <a:bodyPr wrap="none" rtlCol="0">
              <a:spAutoFit/>
            </a:bodyPr>
            <a:lstStyle/>
            <a:p>
              <a:r>
                <a:rPr lang="en-US" sz="1400" dirty="0" smtClean="0">
                  <a:latin typeface="Century Schoolbook"/>
                  <a:cs typeface="Century Schoolbook"/>
                </a:rPr>
                <a:t>M3</a:t>
              </a:r>
              <a:endParaRPr lang="en-US" sz="1400" dirty="0">
                <a:latin typeface="Century Schoolbook"/>
                <a:cs typeface="Century Schoolbook"/>
              </a:endParaRPr>
            </a:p>
          </p:txBody>
        </p:sp>
        <p:sp>
          <p:nvSpPr>
            <p:cNvPr id="109" name="TextBox 108"/>
            <p:cNvSpPr txBox="1"/>
            <p:nvPr/>
          </p:nvSpPr>
          <p:spPr>
            <a:xfrm>
              <a:off x="2631536" y="2744788"/>
              <a:ext cx="469049" cy="307777"/>
            </a:xfrm>
            <a:prstGeom prst="rect">
              <a:avLst/>
            </a:prstGeom>
            <a:noFill/>
          </p:spPr>
          <p:txBody>
            <a:bodyPr wrap="none" rtlCol="0">
              <a:spAutoFit/>
            </a:bodyPr>
            <a:lstStyle/>
            <a:p>
              <a:r>
                <a:rPr lang="en-US" sz="1400" dirty="0" smtClean="0">
                  <a:latin typeface="Century Schoolbook"/>
                  <a:cs typeface="Century Schoolbook"/>
                </a:rPr>
                <a:t>M4</a:t>
              </a:r>
              <a:endParaRPr lang="en-US" sz="1400" dirty="0">
                <a:latin typeface="Century Schoolbook"/>
                <a:cs typeface="Century Schoolbook"/>
              </a:endParaRPr>
            </a:p>
          </p:txBody>
        </p:sp>
        <p:sp>
          <p:nvSpPr>
            <p:cNvPr id="110" name="TextBox 109"/>
            <p:cNvSpPr txBox="1"/>
            <p:nvPr/>
          </p:nvSpPr>
          <p:spPr>
            <a:xfrm>
              <a:off x="5090725" y="5748338"/>
              <a:ext cx="424165" cy="307777"/>
            </a:xfrm>
            <a:prstGeom prst="rect">
              <a:avLst/>
            </a:prstGeom>
            <a:noFill/>
          </p:spPr>
          <p:txBody>
            <a:bodyPr wrap="none" rtlCol="0">
              <a:spAutoFit/>
            </a:bodyPr>
            <a:lstStyle/>
            <a:p>
              <a:r>
                <a:rPr lang="en-US" sz="1400" dirty="0" smtClean="0">
                  <a:latin typeface="Century Schoolbook"/>
                  <a:cs typeface="Century Schoolbook"/>
                </a:rPr>
                <a:t>G2</a:t>
              </a:r>
              <a:endParaRPr lang="en-US" sz="1400" dirty="0">
                <a:latin typeface="Century Schoolbook"/>
                <a:cs typeface="Century Schoolbook"/>
              </a:endParaRPr>
            </a:p>
          </p:txBody>
        </p:sp>
        <p:sp>
          <p:nvSpPr>
            <p:cNvPr id="111" name="TextBox 110"/>
            <p:cNvSpPr txBox="1"/>
            <p:nvPr/>
          </p:nvSpPr>
          <p:spPr>
            <a:xfrm>
              <a:off x="4132451" y="5002409"/>
              <a:ext cx="428322" cy="307777"/>
            </a:xfrm>
            <a:prstGeom prst="rect">
              <a:avLst/>
            </a:prstGeom>
            <a:noFill/>
          </p:spPr>
          <p:txBody>
            <a:bodyPr wrap="none" rtlCol="0">
              <a:spAutoFit/>
            </a:bodyPr>
            <a:lstStyle/>
            <a:p>
              <a:r>
                <a:rPr lang="en-US" sz="1400" dirty="0" smtClean="0">
                  <a:latin typeface="Century Schoolbook"/>
                  <a:cs typeface="Century Schoolbook"/>
                </a:rPr>
                <a:t>G4</a:t>
              </a:r>
              <a:endParaRPr lang="en-US" sz="1400" dirty="0">
                <a:latin typeface="Century Schoolbook"/>
                <a:cs typeface="Century Schoolbook"/>
              </a:endParaRPr>
            </a:p>
          </p:txBody>
        </p:sp>
        <p:sp>
          <p:nvSpPr>
            <p:cNvPr id="112" name="TextBox 111"/>
            <p:cNvSpPr txBox="1"/>
            <p:nvPr/>
          </p:nvSpPr>
          <p:spPr>
            <a:xfrm>
              <a:off x="3952726" y="5846565"/>
              <a:ext cx="433545" cy="307777"/>
            </a:xfrm>
            <a:prstGeom prst="rect">
              <a:avLst/>
            </a:prstGeom>
            <a:noFill/>
          </p:spPr>
          <p:txBody>
            <a:bodyPr wrap="none" rtlCol="0">
              <a:spAutoFit/>
            </a:bodyPr>
            <a:lstStyle/>
            <a:p>
              <a:r>
                <a:rPr lang="en-US" sz="1400" dirty="0" smtClean="0">
                  <a:latin typeface="Century Schoolbook"/>
                  <a:cs typeface="Century Schoolbook"/>
                </a:rPr>
                <a:t>G3</a:t>
              </a:r>
              <a:endParaRPr lang="en-US" sz="1400" dirty="0">
                <a:latin typeface="Century Schoolbook"/>
                <a:cs typeface="Century Schoolbook"/>
              </a:endParaRPr>
            </a:p>
          </p:txBody>
        </p:sp>
        <p:sp>
          <p:nvSpPr>
            <p:cNvPr id="113" name="TextBox 112"/>
            <p:cNvSpPr txBox="1"/>
            <p:nvPr/>
          </p:nvSpPr>
          <p:spPr>
            <a:xfrm>
              <a:off x="4975076" y="4963518"/>
              <a:ext cx="433545" cy="307777"/>
            </a:xfrm>
            <a:prstGeom prst="rect">
              <a:avLst/>
            </a:prstGeom>
            <a:noFill/>
          </p:spPr>
          <p:txBody>
            <a:bodyPr wrap="none" rtlCol="0">
              <a:spAutoFit/>
            </a:bodyPr>
            <a:lstStyle/>
            <a:p>
              <a:r>
                <a:rPr lang="en-US" sz="1400" dirty="0" smtClean="0">
                  <a:latin typeface="Century Schoolbook"/>
                  <a:cs typeface="Century Schoolbook"/>
                </a:rPr>
                <a:t>G1</a:t>
              </a:r>
              <a:endParaRPr lang="en-US" sz="1400" dirty="0">
                <a:latin typeface="Century Schoolbook"/>
                <a:cs typeface="Century Schoolbook"/>
              </a:endParaRPr>
            </a:p>
          </p:txBody>
        </p:sp>
        <p:sp>
          <p:nvSpPr>
            <p:cNvPr id="126" name="TextBox 125"/>
            <p:cNvSpPr txBox="1"/>
            <p:nvPr/>
          </p:nvSpPr>
          <p:spPr>
            <a:xfrm>
              <a:off x="2957949" y="1377455"/>
              <a:ext cx="1018227" cy="307777"/>
            </a:xfrm>
            <a:prstGeom prst="rect">
              <a:avLst/>
            </a:prstGeom>
            <a:noFill/>
          </p:spPr>
          <p:txBody>
            <a:bodyPr wrap="none" rtlCol="0">
              <a:spAutoFit/>
            </a:bodyPr>
            <a:lstStyle/>
            <a:p>
              <a:r>
                <a:rPr lang="en-US" sz="1400" dirty="0" err="1" smtClean="0">
                  <a:solidFill>
                    <a:srgbClr val="FF0000"/>
                  </a:solidFill>
                  <a:latin typeface="Century Schoolbook"/>
                  <a:cs typeface="Century Schoolbook"/>
                </a:rPr>
                <a:t>OpenNSA</a:t>
              </a:r>
              <a:endParaRPr lang="en-US" sz="1400" dirty="0">
                <a:solidFill>
                  <a:srgbClr val="FF0000"/>
                </a:solidFill>
                <a:latin typeface="Century Schoolbook"/>
                <a:cs typeface="Century Schoolbook"/>
              </a:endParaRPr>
            </a:p>
          </p:txBody>
        </p:sp>
        <p:sp>
          <p:nvSpPr>
            <p:cNvPr id="127" name="TextBox 126"/>
            <p:cNvSpPr txBox="1"/>
            <p:nvPr/>
          </p:nvSpPr>
          <p:spPr>
            <a:xfrm>
              <a:off x="5059187" y="1398587"/>
              <a:ext cx="713281" cy="307777"/>
            </a:xfrm>
            <a:prstGeom prst="rect">
              <a:avLst/>
            </a:prstGeom>
            <a:noFill/>
          </p:spPr>
          <p:txBody>
            <a:bodyPr wrap="none" rtlCol="0">
              <a:spAutoFit/>
            </a:bodyPr>
            <a:lstStyle/>
            <a:p>
              <a:r>
                <a:rPr lang="en-US" sz="1400" dirty="0" smtClean="0">
                  <a:solidFill>
                    <a:srgbClr val="FF0000"/>
                  </a:solidFill>
                  <a:latin typeface="Century Schoolbook"/>
                  <a:cs typeface="Century Schoolbook"/>
                </a:rPr>
                <a:t>DRAC</a:t>
              </a:r>
              <a:endParaRPr lang="en-US" sz="1400" dirty="0">
                <a:solidFill>
                  <a:srgbClr val="FF0000"/>
                </a:solidFill>
                <a:latin typeface="Century Schoolbook"/>
                <a:cs typeface="Century Schoolbook"/>
              </a:endParaRPr>
            </a:p>
          </p:txBody>
        </p:sp>
        <p:sp>
          <p:nvSpPr>
            <p:cNvPr id="128" name="TextBox 127"/>
            <p:cNvSpPr txBox="1"/>
            <p:nvPr/>
          </p:nvSpPr>
          <p:spPr>
            <a:xfrm>
              <a:off x="6099388" y="2646758"/>
              <a:ext cx="1138803" cy="307777"/>
            </a:xfrm>
            <a:prstGeom prst="rect">
              <a:avLst/>
            </a:prstGeom>
            <a:noFill/>
          </p:spPr>
          <p:txBody>
            <a:bodyPr wrap="none" rtlCol="0">
              <a:spAutoFit/>
            </a:bodyPr>
            <a:lstStyle/>
            <a:p>
              <a:r>
                <a:rPr lang="en-US" sz="1400" dirty="0" err="1" smtClean="0">
                  <a:solidFill>
                    <a:srgbClr val="FF0000"/>
                  </a:solidFill>
                  <a:latin typeface="Century Schoolbook"/>
                  <a:cs typeface="Century Schoolbook"/>
                </a:rPr>
                <a:t>AutoBAHN</a:t>
              </a:r>
              <a:endParaRPr lang="en-US" sz="1400" dirty="0">
                <a:solidFill>
                  <a:srgbClr val="FF0000"/>
                </a:solidFill>
                <a:latin typeface="Century Schoolbook"/>
                <a:cs typeface="Century Schoolbook"/>
              </a:endParaRPr>
            </a:p>
          </p:txBody>
        </p:sp>
        <p:sp>
          <p:nvSpPr>
            <p:cNvPr id="129" name="TextBox 128"/>
            <p:cNvSpPr txBox="1"/>
            <p:nvPr/>
          </p:nvSpPr>
          <p:spPr>
            <a:xfrm>
              <a:off x="6918176" y="4600278"/>
              <a:ext cx="939455" cy="307777"/>
            </a:xfrm>
            <a:prstGeom prst="rect">
              <a:avLst/>
            </a:prstGeom>
            <a:noFill/>
          </p:spPr>
          <p:txBody>
            <a:bodyPr wrap="none" rtlCol="0">
              <a:spAutoFit/>
            </a:bodyPr>
            <a:lstStyle/>
            <a:p>
              <a:r>
                <a:rPr lang="en-US" sz="1400" dirty="0" smtClean="0">
                  <a:solidFill>
                    <a:srgbClr val="FF0000"/>
                  </a:solidFill>
                  <a:latin typeface="Century Schoolbook"/>
                  <a:cs typeface="Century Schoolbook"/>
                </a:rPr>
                <a:t>OSCARS</a:t>
              </a:r>
              <a:endParaRPr lang="en-US" sz="1400" dirty="0">
                <a:solidFill>
                  <a:srgbClr val="FF0000"/>
                </a:solidFill>
                <a:latin typeface="Century Schoolbook"/>
                <a:cs typeface="Century Schoolbook"/>
              </a:endParaRPr>
            </a:p>
          </p:txBody>
        </p:sp>
        <p:sp>
          <p:nvSpPr>
            <p:cNvPr id="130" name="TextBox 129"/>
            <p:cNvSpPr txBox="1"/>
            <p:nvPr/>
          </p:nvSpPr>
          <p:spPr>
            <a:xfrm>
              <a:off x="5258148" y="5538788"/>
              <a:ext cx="1672253" cy="307777"/>
            </a:xfrm>
            <a:prstGeom prst="rect">
              <a:avLst/>
            </a:prstGeom>
            <a:noFill/>
          </p:spPr>
          <p:txBody>
            <a:bodyPr wrap="none" rtlCol="0">
              <a:spAutoFit/>
            </a:bodyPr>
            <a:lstStyle/>
            <a:p>
              <a:r>
                <a:rPr lang="en-US" sz="1400" dirty="0" smtClean="0">
                  <a:solidFill>
                    <a:srgbClr val="FF0000"/>
                  </a:solidFill>
                  <a:latin typeface="Century Schoolbook"/>
                  <a:cs typeface="Century Schoolbook"/>
                </a:rPr>
                <a:t>G-LAMBDA/AIST</a:t>
              </a:r>
              <a:endParaRPr lang="en-US" sz="1400" dirty="0">
                <a:solidFill>
                  <a:srgbClr val="FF0000"/>
                </a:solidFill>
                <a:latin typeface="Century Schoolbook"/>
                <a:cs typeface="Century Schoolbook"/>
              </a:endParaRPr>
            </a:p>
          </p:txBody>
        </p:sp>
        <p:sp>
          <p:nvSpPr>
            <p:cNvPr id="131" name="TextBox 130"/>
            <p:cNvSpPr txBox="1"/>
            <p:nvPr/>
          </p:nvSpPr>
          <p:spPr>
            <a:xfrm>
              <a:off x="1558576" y="5538788"/>
              <a:ext cx="1864613" cy="307777"/>
            </a:xfrm>
            <a:prstGeom prst="rect">
              <a:avLst/>
            </a:prstGeom>
            <a:noFill/>
          </p:spPr>
          <p:txBody>
            <a:bodyPr wrap="none" rtlCol="0">
              <a:spAutoFit/>
            </a:bodyPr>
            <a:lstStyle/>
            <a:p>
              <a:r>
                <a:rPr lang="en-US" sz="1400" dirty="0" smtClean="0">
                  <a:solidFill>
                    <a:srgbClr val="FF0000"/>
                  </a:solidFill>
                  <a:latin typeface="Century Schoolbook"/>
                  <a:cs typeface="Century Schoolbook"/>
                </a:rPr>
                <a:t>G-LAMBDA/KDDIL</a:t>
              </a:r>
              <a:endParaRPr lang="en-US" sz="1400" dirty="0">
                <a:solidFill>
                  <a:srgbClr val="FF0000"/>
                </a:solidFill>
                <a:latin typeface="Century Schoolbook"/>
                <a:cs typeface="Century Schoolbook"/>
              </a:endParaRPr>
            </a:p>
          </p:txBody>
        </p:sp>
        <p:sp>
          <p:nvSpPr>
            <p:cNvPr id="132" name="TextBox 131"/>
            <p:cNvSpPr txBox="1"/>
            <p:nvPr/>
          </p:nvSpPr>
          <p:spPr>
            <a:xfrm>
              <a:off x="1285970" y="2573338"/>
              <a:ext cx="1210588" cy="307777"/>
            </a:xfrm>
            <a:prstGeom prst="rect">
              <a:avLst/>
            </a:prstGeom>
            <a:noFill/>
          </p:spPr>
          <p:txBody>
            <a:bodyPr wrap="none" rtlCol="0">
              <a:spAutoFit/>
            </a:bodyPr>
            <a:lstStyle/>
            <a:p>
              <a:r>
                <a:rPr lang="en-US" sz="1400" dirty="0" err="1" smtClean="0">
                  <a:solidFill>
                    <a:srgbClr val="FF0000"/>
                  </a:solidFill>
                  <a:latin typeface="Century Schoolbook"/>
                  <a:cs typeface="Century Schoolbook"/>
                </a:rPr>
                <a:t>DynamicKL</a:t>
              </a:r>
              <a:endParaRPr lang="en-US" sz="1400" dirty="0">
                <a:solidFill>
                  <a:srgbClr val="FF0000"/>
                </a:solidFill>
                <a:latin typeface="Century Schoolbook"/>
                <a:cs typeface="Century Schoolbook"/>
              </a:endParaRPr>
            </a:p>
          </p:txBody>
        </p:sp>
        <p:sp>
          <p:nvSpPr>
            <p:cNvPr id="135" name="TextBox 134"/>
            <p:cNvSpPr txBox="1"/>
            <p:nvPr/>
          </p:nvSpPr>
          <p:spPr>
            <a:xfrm>
              <a:off x="6161699" y="3286427"/>
              <a:ext cx="890415" cy="307777"/>
            </a:xfrm>
            <a:prstGeom prst="rect">
              <a:avLst/>
            </a:prstGeom>
            <a:noFill/>
          </p:spPr>
          <p:txBody>
            <a:bodyPr wrap="none" rtlCol="0">
              <a:spAutoFit/>
            </a:bodyPr>
            <a:lstStyle/>
            <a:p>
              <a:r>
                <a:rPr lang="en-US" sz="1400" dirty="0" smtClean="0">
                  <a:latin typeface="Century Schoolbook"/>
                  <a:cs typeface="Century Schoolbook"/>
                </a:rPr>
                <a:t>Curacao</a:t>
              </a:r>
              <a:endParaRPr lang="en-US" sz="1400" dirty="0">
                <a:latin typeface="Century Schoolbook"/>
                <a:cs typeface="Century Schoolbook"/>
              </a:endParaRPr>
            </a:p>
          </p:txBody>
        </p:sp>
      </p:grpSp>
    </p:spTree>
    <p:extLst>
      <p:ext uri="{BB962C8B-B14F-4D97-AF65-F5344CB8AC3E}">
        <p14:creationId xmlns:p14="http://schemas.microsoft.com/office/powerpoint/2010/main" val="3824520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2550" y="180976"/>
            <a:ext cx="8229600" cy="849312"/>
          </a:xfrm>
        </p:spPr>
        <p:txBody>
          <a:bodyPr/>
          <a:lstStyle/>
          <a:p>
            <a:r>
              <a:rPr lang="en-US" dirty="0" smtClean="0"/>
              <a:t>Basic NSI Topology</a:t>
            </a:r>
            <a:endParaRPr lang="en-US" dirty="0"/>
          </a:p>
        </p:txBody>
      </p:sp>
      <p:grpSp>
        <p:nvGrpSpPr>
          <p:cNvPr id="3" name="Group 2"/>
          <p:cNvGrpSpPr/>
          <p:nvPr/>
        </p:nvGrpSpPr>
        <p:grpSpPr>
          <a:xfrm>
            <a:off x="2483721" y="1257300"/>
            <a:ext cx="3199648" cy="1261765"/>
            <a:chOff x="2483721" y="1257300"/>
            <a:chExt cx="3199648" cy="1261765"/>
          </a:xfrm>
        </p:grpSpPr>
        <p:grpSp>
          <p:nvGrpSpPr>
            <p:cNvPr id="16" name="Group 15"/>
            <p:cNvGrpSpPr/>
            <p:nvPr/>
          </p:nvGrpSpPr>
          <p:grpSpPr>
            <a:xfrm>
              <a:off x="4348448" y="1622227"/>
              <a:ext cx="1079500" cy="876300"/>
              <a:chOff x="1638300" y="2552700"/>
              <a:chExt cx="1079500" cy="876300"/>
            </a:xfrm>
          </p:grpSpPr>
          <p:sp>
            <p:nvSpPr>
              <p:cNvPr id="17" name="Oval 16"/>
              <p:cNvSpPr/>
              <p:nvPr/>
            </p:nvSpPr>
            <p:spPr>
              <a:xfrm>
                <a:off x="1638300" y="2552700"/>
                <a:ext cx="1079500" cy="8763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entury Schoolbook"/>
                  <a:cs typeface="Century Schoolbook"/>
                </a:endParaRPr>
              </a:p>
            </p:txBody>
          </p:sp>
          <p:sp>
            <p:nvSpPr>
              <p:cNvPr id="18" name="Rectangle 17"/>
              <p:cNvSpPr/>
              <p:nvPr/>
            </p:nvSpPr>
            <p:spPr>
              <a:xfrm>
                <a:off x="1638300" y="27495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19" name="Rectangle 18"/>
              <p:cNvSpPr/>
              <p:nvPr/>
            </p:nvSpPr>
            <p:spPr>
              <a:xfrm>
                <a:off x="2495550" y="3228975"/>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20" name="Rectangle 19"/>
              <p:cNvSpPr/>
              <p:nvPr/>
            </p:nvSpPr>
            <p:spPr>
              <a:xfrm>
                <a:off x="1790700" y="32956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sp>
            <p:nvSpPr>
              <p:cNvPr id="21" name="Rectangle 20"/>
              <p:cNvSpPr/>
              <p:nvPr/>
            </p:nvSpPr>
            <p:spPr>
              <a:xfrm>
                <a:off x="2432050" y="2609850"/>
                <a:ext cx="127000" cy="133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latin typeface="Century Schoolbook"/>
                  <a:cs typeface="Century Schoolbook"/>
                </a:endParaRPr>
              </a:p>
            </p:txBody>
          </p:sp>
        </p:grpSp>
        <p:sp>
          <p:nvSpPr>
            <p:cNvPr id="23" name="Oval 22"/>
            <p:cNvSpPr/>
            <p:nvPr/>
          </p:nvSpPr>
          <p:spPr>
            <a:xfrm>
              <a:off x="2684748" y="1622227"/>
              <a:ext cx="1079500" cy="8763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entury Schoolbook"/>
                <a:cs typeface="Century Schoolbook"/>
              </a:endParaRPr>
            </a:p>
          </p:txBody>
        </p:sp>
        <p:sp>
          <p:nvSpPr>
            <p:cNvPr id="82" name="TextBox 81"/>
            <p:cNvSpPr txBox="1"/>
            <p:nvPr/>
          </p:nvSpPr>
          <p:spPr>
            <a:xfrm>
              <a:off x="4099148" y="2181423"/>
              <a:ext cx="414171" cy="307777"/>
            </a:xfrm>
            <a:prstGeom prst="rect">
              <a:avLst/>
            </a:prstGeom>
            <a:noFill/>
          </p:spPr>
          <p:txBody>
            <a:bodyPr wrap="none" rtlCol="0">
              <a:spAutoFit/>
            </a:bodyPr>
            <a:lstStyle/>
            <a:p>
              <a:r>
                <a:rPr lang="en-US" sz="1400" dirty="0" smtClean="0">
                  <a:latin typeface="Century Schoolbook"/>
                  <a:cs typeface="Century Schoolbook"/>
                </a:rPr>
                <a:t>B1</a:t>
              </a:r>
              <a:endParaRPr lang="en-US" sz="1400" dirty="0">
                <a:latin typeface="Century Schoolbook"/>
                <a:cs typeface="Century Schoolbook"/>
              </a:endParaRPr>
            </a:p>
          </p:txBody>
        </p:sp>
        <p:sp>
          <p:nvSpPr>
            <p:cNvPr id="83" name="TextBox 82"/>
            <p:cNvSpPr txBox="1"/>
            <p:nvPr/>
          </p:nvSpPr>
          <p:spPr>
            <a:xfrm>
              <a:off x="4099148" y="1555751"/>
              <a:ext cx="414171" cy="307777"/>
            </a:xfrm>
            <a:prstGeom prst="rect">
              <a:avLst/>
            </a:prstGeom>
            <a:noFill/>
          </p:spPr>
          <p:txBody>
            <a:bodyPr wrap="none" rtlCol="0">
              <a:spAutoFit/>
            </a:bodyPr>
            <a:lstStyle/>
            <a:p>
              <a:r>
                <a:rPr lang="en-US" sz="1400" dirty="0">
                  <a:latin typeface="Century Schoolbook"/>
                  <a:cs typeface="Century Schoolbook"/>
                </a:rPr>
                <a:t>B</a:t>
              </a:r>
              <a:r>
                <a:rPr lang="en-US" sz="1400" dirty="0" smtClean="0">
                  <a:latin typeface="Century Schoolbook"/>
                  <a:cs typeface="Century Schoolbook"/>
                </a:rPr>
                <a:t>2</a:t>
              </a:r>
              <a:endParaRPr lang="en-US" sz="1400" dirty="0">
                <a:latin typeface="Century Schoolbook"/>
                <a:cs typeface="Century Schoolbook"/>
              </a:endParaRPr>
            </a:p>
          </p:txBody>
        </p:sp>
        <p:sp>
          <p:nvSpPr>
            <p:cNvPr id="84" name="TextBox 83"/>
            <p:cNvSpPr txBox="1"/>
            <p:nvPr/>
          </p:nvSpPr>
          <p:spPr>
            <a:xfrm>
              <a:off x="5108072" y="1468338"/>
              <a:ext cx="414171" cy="307777"/>
            </a:xfrm>
            <a:prstGeom prst="rect">
              <a:avLst/>
            </a:prstGeom>
            <a:noFill/>
          </p:spPr>
          <p:txBody>
            <a:bodyPr wrap="none" rtlCol="0">
              <a:spAutoFit/>
            </a:bodyPr>
            <a:lstStyle/>
            <a:p>
              <a:r>
                <a:rPr lang="en-US" sz="1400" dirty="0">
                  <a:latin typeface="Century Schoolbook"/>
                  <a:cs typeface="Century Schoolbook"/>
                </a:rPr>
                <a:t>B</a:t>
              </a:r>
              <a:r>
                <a:rPr lang="en-US" sz="1400" dirty="0" smtClean="0">
                  <a:latin typeface="Century Schoolbook"/>
                  <a:cs typeface="Century Schoolbook"/>
                </a:rPr>
                <a:t>3</a:t>
              </a:r>
              <a:endParaRPr lang="en-US" sz="1400" dirty="0">
                <a:latin typeface="Century Schoolbook"/>
                <a:cs typeface="Century Schoolbook"/>
              </a:endParaRPr>
            </a:p>
          </p:txBody>
        </p:sp>
        <p:sp>
          <p:nvSpPr>
            <p:cNvPr id="85" name="TextBox 84"/>
            <p:cNvSpPr txBox="1"/>
            <p:nvPr/>
          </p:nvSpPr>
          <p:spPr>
            <a:xfrm>
              <a:off x="5269198" y="2211288"/>
              <a:ext cx="414171" cy="307777"/>
            </a:xfrm>
            <a:prstGeom prst="rect">
              <a:avLst/>
            </a:prstGeom>
            <a:noFill/>
          </p:spPr>
          <p:txBody>
            <a:bodyPr wrap="none" rtlCol="0">
              <a:spAutoFit/>
            </a:bodyPr>
            <a:lstStyle/>
            <a:p>
              <a:r>
                <a:rPr lang="en-US" sz="1400" dirty="0">
                  <a:latin typeface="Century Schoolbook"/>
                  <a:cs typeface="Century Schoolbook"/>
                </a:rPr>
                <a:t>B</a:t>
              </a:r>
              <a:r>
                <a:rPr lang="en-US" sz="1400" dirty="0" smtClean="0">
                  <a:latin typeface="Century Schoolbook"/>
                  <a:cs typeface="Century Schoolbook"/>
                </a:rPr>
                <a:t>4</a:t>
              </a:r>
              <a:endParaRPr lang="en-US" sz="1400" dirty="0">
                <a:latin typeface="Century Schoolbook"/>
                <a:cs typeface="Century Schoolbook"/>
              </a:endParaRPr>
            </a:p>
          </p:txBody>
        </p:sp>
        <p:sp>
          <p:nvSpPr>
            <p:cNvPr id="100" name="TextBox 99"/>
            <p:cNvSpPr txBox="1"/>
            <p:nvPr/>
          </p:nvSpPr>
          <p:spPr>
            <a:xfrm>
              <a:off x="2950240" y="1882974"/>
              <a:ext cx="684803" cy="307777"/>
            </a:xfrm>
            <a:prstGeom prst="rect">
              <a:avLst/>
            </a:prstGeom>
            <a:noFill/>
          </p:spPr>
          <p:txBody>
            <a:bodyPr wrap="none" rtlCol="0">
              <a:spAutoFit/>
            </a:bodyPr>
            <a:lstStyle/>
            <a:p>
              <a:r>
                <a:rPr lang="en-US" sz="1400" dirty="0" smtClean="0">
                  <a:latin typeface="Century Schoolbook"/>
                  <a:cs typeface="Century Schoolbook"/>
                </a:rPr>
                <a:t>Alpha</a:t>
              </a:r>
              <a:endParaRPr lang="en-US" sz="1400" dirty="0">
                <a:latin typeface="Century Schoolbook"/>
                <a:cs typeface="Century Schoolbook"/>
              </a:endParaRPr>
            </a:p>
          </p:txBody>
        </p:sp>
        <p:sp>
          <p:nvSpPr>
            <p:cNvPr id="101" name="TextBox 100"/>
            <p:cNvSpPr txBox="1"/>
            <p:nvPr/>
          </p:nvSpPr>
          <p:spPr>
            <a:xfrm>
              <a:off x="4557998" y="1882974"/>
              <a:ext cx="582211" cy="307777"/>
            </a:xfrm>
            <a:prstGeom prst="rect">
              <a:avLst/>
            </a:prstGeom>
            <a:noFill/>
          </p:spPr>
          <p:txBody>
            <a:bodyPr wrap="none" rtlCol="0">
              <a:spAutoFit/>
            </a:bodyPr>
            <a:lstStyle/>
            <a:p>
              <a:r>
                <a:rPr lang="en-US" sz="1400" dirty="0" smtClean="0">
                  <a:latin typeface="Century Schoolbook"/>
                  <a:cs typeface="Century Schoolbook"/>
                </a:rPr>
                <a:t>Beta</a:t>
              </a:r>
              <a:endParaRPr lang="en-US" sz="1400" dirty="0">
                <a:latin typeface="Century Schoolbook"/>
                <a:cs typeface="Century Schoolbook"/>
              </a:endParaRPr>
            </a:p>
          </p:txBody>
        </p:sp>
        <p:sp>
          <p:nvSpPr>
            <p:cNvPr id="126" name="TextBox 125"/>
            <p:cNvSpPr txBox="1"/>
            <p:nvPr/>
          </p:nvSpPr>
          <p:spPr>
            <a:xfrm>
              <a:off x="2483721" y="1293317"/>
              <a:ext cx="881070" cy="307777"/>
            </a:xfrm>
            <a:prstGeom prst="rect">
              <a:avLst/>
            </a:prstGeom>
            <a:noFill/>
          </p:spPr>
          <p:txBody>
            <a:bodyPr wrap="none" rtlCol="0">
              <a:spAutoFit/>
            </a:bodyPr>
            <a:lstStyle/>
            <a:p>
              <a:r>
                <a:rPr lang="en-US" sz="1400" dirty="0" smtClean="0">
                  <a:solidFill>
                    <a:srgbClr val="FF0000"/>
                  </a:solidFill>
                  <a:latin typeface="Century Schoolbook"/>
                  <a:cs typeface="Century Schoolbook"/>
                </a:rPr>
                <a:t>&lt;NSA*&gt;</a:t>
              </a:r>
              <a:endParaRPr lang="en-US" sz="1400" dirty="0">
                <a:solidFill>
                  <a:srgbClr val="FF0000"/>
                </a:solidFill>
                <a:latin typeface="Century Schoolbook"/>
                <a:cs typeface="Century Schoolbook"/>
              </a:endParaRPr>
            </a:p>
          </p:txBody>
        </p:sp>
        <p:sp>
          <p:nvSpPr>
            <p:cNvPr id="127" name="TextBox 126"/>
            <p:cNvSpPr txBox="1"/>
            <p:nvPr/>
          </p:nvSpPr>
          <p:spPr>
            <a:xfrm>
              <a:off x="4388128" y="1257300"/>
              <a:ext cx="881070" cy="307777"/>
            </a:xfrm>
            <a:prstGeom prst="rect">
              <a:avLst/>
            </a:prstGeom>
            <a:noFill/>
          </p:spPr>
          <p:txBody>
            <a:bodyPr wrap="none" rtlCol="0">
              <a:spAutoFit/>
            </a:bodyPr>
            <a:lstStyle/>
            <a:p>
              <a:r>
                <a:rPr lang="en-US" sz="1400" dirty="0" smtClean="0">
                  <a:solidFill>
                    <a:srgbClr val="FF0000"/>
                  </a:solidFill>
                  <a:latin typeface="Century Schoolbook"/>
                  <a:cs typeface="Century Schoolbook"/>
                </a:rPr>
                <a:t>&lt;NSA*&gt;</a:t>
              </a:r>
              <a:endParaRPr lang="en-US" sz="1400" dirty="0">
                <a:solidFill>
                  <a:srgbClr val="FF0000"/>
                </a:solidFill>
                <a:latin typeface="Century Schoolbook"/>
                <a:cs typeface="Century Schoolbook"/>
              </a:endParaRPr>
            </a:p>
          </p:txBody>
        </p:sp>
      </p:grpSp>
    </p:spTree>
    <p:extLst>
      <p:ext uri="{BB962C8B-B14F-4D97-AF65-F5344CB8AC3E}">
        <p14:creationId xmlns:p14="http://schemas.microsoft.com/office/powerpoint/2010/main" val="4111588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Rio Ring Topology</a:t>
            </a:r>
            <a:endParaRPr lang="en-US" dirty="0"/>
          </a:p>
        </p:txBody>
      </p:sp>
      <p:sp>
        <p:nvSpPr>
          <p:cNvPr id="3" name="Content Placeholder 2"/>
          <p:cNvSpPr>
            <a:spLocks noGrp="1"/>
          </p:cNvSpPr>
          <p:nvPr>
            <p:ph idx="1"/>
          </p:nvPr>
        </p:nvSpPr>
        <p:spPr/>
        <p:txBody>
          <a:bodyPr/>
          <a:lstStyle/>
          <a:p>
            <a:r>
              <a:rPr lang="en-US" dirty="0" smtClean="0"/>
              <a:t>Each implementation will serve as the NSA for a single artificial </a:t>
            </a:r>
            <a:r>
              <a:rPr lang="en-US" dirty="0" err="1" smtClean="0"/>
              <a:t>Plugfest</a:t>
            </a:r>
            <a:r>
              <a:rPr lang="en-US" dirty="0" smtClean="0"/>
              <a:t> NSI Network.</a:t>
            </a:r>
          </a:p>
          <a:p>
            <a:pPr lvl="1"/>
            <a:r>
              <a:rPr lang="en-US" dirty="0" smtClean="0"/>
              <a:t>The </a:t>
            </a:r>
            <a:r>
              <a:rPr lang="en-US" dirty="0" err="1" smtClean="0"/>
              <a:t>RioRing</a:t>
            </a:r>
            <a:r>
              <a:rPr lang="en-US" dirty="0" smtClean="0"/>
              <a:t> topology is used for all Challenges (except Challenge #1 - Self consistent messaging)</a:t>
            </a:r>
          </a:p>
          <a:p>
            <a:pPr lvl="1"/>
            <a:r>
              <a:rPr lang="en-US" dirty="0" smtClean="0"/>
              <a:t>The topology configuration does not change from test to test.  </a:t>
            </a:r>
          </a:p>
          <a:p>
            <a:pPr lvl="1"/>
            <a:r>
              <a:rPr lang="en-US" dirty="0" smtClean="0"/>
              <a:t>Only the scripts change from test to test – Indeed, a single NSA can act as the test generator for all other </a:t>
            </a:r>
            <a:endParaRPr lang="en-US" dirty="0"/>
          </a:p>
        </p:txBody>
      </p:sp>
    </p:spTree>
    <p:extLst>
      <p:ext uri="{BB962C8B-B14F-4D97-AF65-F5344CB8AC3E}">
        <p14:creationId xmlns:p14="http://schemas.microsoft.com/office/powerpoint/2010/main" val="298597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102484</TotalTime>
  <Words>524</Words>
  <Application>Microsoft Macintosh PowerPoint</Application>
  <PresentationFormat>On-screen Show (4:3)</PresentationFormat>
  <Paragraphs>141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The “local” view of an integrated topology DB</vt:lpstr>
      <vt:lpstr>How intra-domain topology (black) relates to inter-domain topology (blue) with respect to data plane.</vt:lpstr>
      <vt:lpstr>A Working NSI Topology Model</vt:lpstr>
      <vt:lpstr>Global Rio “Ring” Topology</vt:lpstr>
      <vt:lpstr>Basic NSI Topology</vt:lpstr>
      <vt:lpstr>Global Rio Ring Topology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Derivative Graphs</dc:title>
  <dc:creator>Jerry Sobieski</dc:creator>
  <cp:lastModifiedBy>Jerry Sobieski</cp:lastModifiedBy>
  <cp:revision>60</cp:revision>
  <cp:lastPrinted>2011-03-13T15:50:43Z</cp:lastPrinted>
  <dcterms:created xsi:type="dcterms:W3CDTF">2011-06-14T15:56:49Z</dcterms:created>
  <dcterms:modified xsi:type="dcterms:W3CDTF">2011-08-31T14:37:41Z</dcterms:modified>
</cp:coreProperties>
</file>