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5" r:id="rId1"/>
  </p:sldMasterIdLst>
  <p:sldIdLst>
    <p:sldId id="256" r:id="rId2"/>
    <p:sldId id="257" r:id="rId3"/>
    <p:sldId id="266" r:id="rId4"/>
    <p:sldId id="267" r:id="rId5"/>
    <p:sldId id="268" r:id="rId6"/>
    <p:sldId id="260" r:id="rId7"/>
    <p:sldId id="262" r:id="rId8"/>
    <p:sldId id="264" r:id="rId9"/>
    <p:sldId id="261" r:id="rId10"/>
    <p:sldId id="265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-165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6756A11C-FAA3-5B42-AF4D-BB369B9E2D96}" type="datetimeFigureOut">
              <a:rPr lang="en-US" smtClean="0"/>
              <a:t>6/19/12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BBBB9402-9F18-824D-ADB5-01FC99270D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6A11C-FAA3-5B42-AF4D-BB369B9E2D96}" type="datetimeFigureOut">
              <a:rPr lang="en-US" smtClean="0"/>
              <a:t>6/19/12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B9402-9F18-824D-ADB5-01FC99270D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6A11C-FAA3-5B42-AF4D-BB369B9E2D96}" type="datetimeFigureOut">
              <a:rPr lang="en-US" smtClean="0"/>
              <a:t>6/19/12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B9402-9F18-824D-ADB5-01FC99270D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6A11C-FAA3-5B42-AF4D-BB369B9E2D96}" type="datetimeFigureOut">
              <a:rPr lang="en-US" smtClean="0"/>
              <a:t>6/19/12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B9402-9F18-824D-ADB5-01FC99270D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6A11C-FAA3-5B42-AF4D-BB369B9E2D96}" type="datetimeFigureOut">
              <a:rPr lang="en-US" smtClean="0"/>
              <a:t>6/19/12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B9402-9F18-824D-ADB5-01FC99270D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6A11C-FAA3-5B42-AF4D-BB369B9E2D96}" type="datetimeFigureOut">
              <a:rPr lang="en-US" smtClean="0"/>
              <a:t>6/19/12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B9402-9F18-824D-ADB5-01FC99270DB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6A11C-FAA3-5B42-AF4D-BB369B9E2D96}" type="datetimeFigureOut">
              <a:rPr lang="en-US" smtClean="0"/>
              <a:t>6/19/12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B9402-9F18-824D-ADB5-01FC99270DB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6A11C-FAA3-5B42-AF4D-BB369B9E2D96}" type="datetimeFigureOut">
              <a:rPr lang="en-US" smtClean="0"/>
              <a:t>6/19/12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B9402-9F18-824D-ADB5-01FC99270D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6A11C-FAA3-5B42-AF4D-BB369B9E2D96}" type="datetimeFigureOut">
              <a:rPr lang="en-US" smtClean="0"/>
              <a:t>6/19/12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B9402-9F18-824D-ADB5-01FC99270D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6756A11C-FAA3-5B42-AF4D-BB369B9E2D96}" type="datetimeFigureOut">
              <a:rPr lang="en-US" smtClean="0"/>
              <a:t>6/19/12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BBBB9402-9F18-824D-ADB5-01FC99270D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6756A11C-FAA3-5B42-AF4D-BB369B9E2D96}" type="datetimeFigureOut">
              <a:rPr lang="en-US" smtClean="0"/>
              <a:t>6/19/12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BBBB9402-9F18-824D-ADB5-01FC99270D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3.jpeg"/><Relationship Id="rId14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6756A11C-FAA3-5B42-AF4D-BB369B9E2D96}" type="datetimeFigureOut">
              <a:rPr lang="en-US" smtClean="0"/>
              <a:t>6/19/12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BBB9402-9F18-824D-ADB5-01FC99270DB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Security Profiles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Inder Monga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60203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023" y="668837"/>
            <a:ext cx="6965245" cy="1202485"/>
          </a:xfrm>
        </p:spPr>
        <p:txBody>
          <a:bodyPr>
            <a:noAutofit/>
          </a:bodyPr>
          <a:lstStyle/>
          <a:p>
            <a:r>
              <a:rPr lang="en-US" sz="3600" dirty="0" smtClean="0"/>
              <a:t>Trust model for NSI </a:t>
            </a:r>
            <a:br>
              <a:rPr lang="en-US" sz="3600" dirty="0" smtClean="0"/>
            </a:br>
            <a:r>
              <a:rPr lang="en-US" sz="3600" dirty="0" smtClean="0"/>
              <a:t>(not part of security profile)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400" dirty="0" smtClean="0"/>
              <a:t>Once a secure transport connection is established, NSI messages can be exchanged</a:t>
            </a:r>
          </a:p>
          <a:p>
            <a:r>
              <a:rPr lang="en-US" sz="2400" dirty="0" smtClean="0"/>
              <a:t>If User attributes are not included, the PA trusts the RA’s attributes/credentials</a:t>
            </a:r>
          </a:p>
          <a:p>
            <a:pPr lvl="1"/>
            <a:r>
              <a:rPr lang="en-US" sz="2000" dirty="0" smtClean="0"/>
              <a:t>Delegation assumed</a:t>
            </a:r>
          </a:p>
          <a:p>
            <a:r>
              <a:rPr lang="en-US" sz="2400" dirty="0" smtClean="0"/>
              <a:t>Child NSA’s trust that ultimate RA has verified ultimate user identity or will vouch for the user</a:t>
            </a:r>
          </a:p>
          <a:p>
            <a:pPr lvl="1"/>
            <a:r>
              <a:rPr lang="en-US" sz="2000" dirty="0" smtClean="0"/>
              <a:t>Check is cashed, if signature is not verified, it is the responsibility of the bank</a:t>
            </a:r>
            <a:endParaRPr lang="en-US" sz="2400" dirty="0" smtClean="0"/>
          </a:p>
          <a:p>
            <a:r>
              <a:rPr lang="en-US" sz="2400" dirty="0" smtClean="0"/>
              <a:t> NSA’s trust the peer NSAs to return back appropriate error messages</a:t>
            </a:r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9848791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Decisions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NSI CS 2.0</a:t>
            </a:r>
          </a:p>
          <a:p>
            <a:pPr lvl="1">
              <a:buFont typeface="Wingdings" charset="2"/>
              <a:buChar char="ü"/>
            </a:pPr>
            <a:r>
              <a:rPr lang="en-US" dirty="0" smtClean="0"/>
              <a:t>WS-Security approach</a:t>
            </a:r>
          </a:p>
          <a:p>
            <a:pPr lvl="1">
              <a:buFont typeface="Wingdings" charset="2"/>
              <a:buChar char="ü"/>
            </a:pPr>
            <a:r>
              <a:rPr lang="en-US" dirty="0" smtClean="0"/>
              <a:t>Decide on supporting three token mechanisms for carrying Identity information</a:t>
            </a:r>
          </a:p>
          <a:p>
            <a:pPr lvl="1">
              <a:buFont typeface="Wingdings" charset="2"/>
              <a:buChar char="ü"/>
            </a:pPr>
            <a:r>
              <a:rPr lang="en-US" dirty="0" smtClean="0"/>
              <a:t>SAML assertions for </a:t>
            </a:r>
            <a:r>
              <a:rPr lang="en-US" dirty="0" err="1" smtClean="0"/>
              <a:t>AuthZ</a:t>
            </a:r>
            <a:endParaRPr lang="en-US" dirty="0" smtClean="0"/>
          </a:p>
          <a:p>
            <a:pPr lvl="2">
              <a:buFont typeface="Wingdings" charset="2"/>
              <a:buChar char="ü"/>
            </a:pPr>
            <a:r>
              <a:rPr lang="en-US" dirty="0" smtClean="0"/>
              <a:t>Common attributes</a:t>
            </a:r>
          </a:p>
          <a:p>
            <a:pPr lvl="2">
              <a:buFont typeface="Wingdings" charset="2"/>
              <a:buChar char="ü"/>
            </a:pPr>
            <a:r>
              <a:rPr lang="en-US" dirty="0" smtClean="0"/>
              <a:t>Optional pre-negotiated parameters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640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NSI CS Security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0" y="2119257"/>
            <a:ext cx="6597228" cy="3603812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Mutual authentication between NSAs</a:t>
            </a:r>
          </a:p>
          <a:p>
            <a:pPr marL="914400" lvl="1" indent="-514350"/>
            <a:r>
              <a:rPr lang="en-US" dirty="0" smtClean="0"/>
              <a:t>Part of the trust relationship</a:t>
            </a:r>
          </a:p>
          <a:p>
            <a:pPr marL="0" indent="0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Message </a:t>
            </a:r>
            <a:r>
              <a:rPr lang="en-US" dirty="0" smtClean="0"/>
              <a:t>integrity (end-to-end)</a:t>
            </a:r>
            <a:endParaRPr lang="en-US" dirty="0" smtClean="0"/>
          </a:p>
          <a:p>
            <a:pPr marL="914400" lvl="1" indent="-514350"/>
            <a:r>
              <a:rPr lang="en-US" dirty="0" smtClean="0"/>
              <a:t>No modification from an intermediary</a:t>
            </a:r>
          </a:p>
          <a:p>
            <a:pPr marL="0" indent="0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Information in the message to establish authorization of the </a:t>
            </a:r>
            <a:r>
              <a:rPr lang="en-US" dirty="0" smtClean="0"/>
              <a:t>service request (connection)</a:t>
            </a:r>
            <a:endParaRPr lang="en-US" dirty="0" smtClean="0"/>
          </a:p>
          <a:p>
            <a:pPr marL="914400" lvl="1" indent="-514350"/>
            <a:r>
              <a:rPr lang="en-US" dirty="0" smtClean="0"/>
              <a:t>Identity information or attributes that help apply </a:t>
            </a:r>
            <a:r>
              <a:rPr lang="en-US" dirty="0" err="1" smtClean="0"/>
              <a:t>authz</a:t>
            </a:r>
            <a:r>
              <a:rPr lang="en-US" dirty="0" smtClean="0"/>
              <a:t> policies to the connection service request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542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Requirement #1:</a:t>
            </a:r>
            <a:br>
              <a:rPr lang="en-US" sz="2800" dirty="0" smtClean="0"/>
            </a:br>
            <a:r>
              <a:rPr lang="en-US" sz="2800" dirty="0"/>
              <a:t>Mutual authentication between NSAs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0" y="2119257"/>
            <a:ext cx="6196405" cy="3795496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sz="2000" dirty="0" smtClean="0"/>
              <a:t>Authenticate the NSA host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Use HTTPS for transport</a:t>
            </a:r>
          </a:p>
          <a:p>
            <a:r>
              <a:rPr lang="en-US" dirty="0"/>
              <a:t> </a:t>
            </a:r>
            <a:r>
              <a:rPr lang="en-US" dirty="0" smtClean="0"/>
              <a:t>Pros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Simple, well understood mechanism</a:t>
            </a:r>
          </a:p>
          <a:p>
            <a:r>
              <a:rPr lang="en-US" dirty="0"/>
              <a:t> </a:t>
            </a:r>
            <a:r>
              <a:rPr lang="en-US" dirty="0" smtClean="0"/>
              <a:t>Cons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Proxies and firewalls may want to terminate the secure session</a:t>
            </a:r>
          </a:p>
          <a:p>
            <a:pPr lvl="2"/>
            <a:r>
              <a:rPr lang="en-US" dirty="0"/>
              <a:t> </a:t>
            </a:r>
            <a:r>
              <a:rPr lang="en-US" dirty="0" smtClean="0"/>
              <a:t>Trust the network between the proxy and the NSA</a:t>
            </a:r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75780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Requirement #2</a:t>
            </a:r>
            <a:br>
              <a:rPr lang="en-US" sz="2800" dirty="0" smtClean="0"/>
            </a:br>
            <a:r>
              <a:rPr lang="en-US" sz="2800" dirty="0"/>
              <a:t>Message integrity (end-to-end)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Implies the message is signed by the sending NSA application, </a:t>
            </a:r>
          </a:p>
          <a:p>
            <a:r>
              <a:rPr lang="en-US" dirty="0"/>
              <a:t> </a:t>
            </a:r>
            <a:r>
              <a:rPr lang="en-US" dirty="0" smtClean="0"/>
              <a:t>and verified by the receiving NSA application</a:t>
            </a:r>
          </a:p>
          <a:p>
            <a:r>
              <a:rPr lang="en-US" dirty="0"/>
              <a:t> </a:t>
            </a:r>
            <a:r>
              <a:rPr lang="en-US" dirty="0" smtClean="0"/>
              <a:t>For the Web Services protocol, only option is WS-Security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use it only for integrity checking of the messages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encryption not necessary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034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Requirement #3</a:t>
            </a:r>
            <a:br>
              <a:rPr lang="en-US" sz="2800" dirty="0" smtClean="0"/>
            </a:br>
            <a:r>
              <a:rPr lang="en-US" sz="2800" dirty="0" smtClean="0"/>
              <a:t>Credentials to authorize the service request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089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023" y="552413"/>
            <a:ext cx="6965245" cy="841549"/>
          </a:xfrm>
        </p:spPr>
        <p:txBody>
          <a:bodyPr>
            <a:normAutofit/>
          </a:bodyPr>
          <a:lstStyle/>
          <a:p>
            <a:r>
              <a:rPr lang="en-US" dirty="0" smtClean="0"/>
              <a:t>What does this all mean?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674600" y="3798716"/>
            <a:ext cx="1075428" cy="100688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NSA</a:t>
            </a:r>
          </a:p>
          <a:p>
            <a:pPr algn="ctr"/>
            <a:r>
              <a:rPr lang="en-US" dirty="0" smtClean="0"/>
              <a:t>PA</a:t>
            </a:r>
          </a:p>
        </p:txBody>
      </p:sp>
      <p:sp>
        <p:nvSpPr>
          <p:cNvPr id="5" name="Rectangle 4"/>
          <p:cNvSpPr/>
          <p:nvPr/>
        </p:nvSpPr>
        <p:spPr>
          <a:xfrm>
            <a:off x="5674600" y="1594080"/>
            <a:ext cx="1075428" cy="100688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NSA</a:t>
            </a:r>
          </a:p>
          <a:p>
            <a:pPr algn="ctr"/>
            <a:r>
              <a:rPr lang="en-US" dirty="0" smtClean="0"/>
              <a:t>RA</a:t>
            </a:r>
          </a:p>
        </p:txBody>
      </p:sp>
      <p:sp>
        <p:nvSpPr>
          <p:cNvPr id="6" name="Rectangle 5"/>
          <p:cNvSpPr/>
          <p:nvPr/>
        </p:nvSpPr>
        <p:spPr>
          <a:xfrm>
            <a:off x="1468083" y="3951116"/>
            <a:ext cx="1075428" cy="100688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PA’s</a:t>
            </a:r>
          </a:p>
          <a:p>
            <a:pPr algn="ctr"/>
            <a:r>
              <a:rPr lang="en-US" dirty="0" smtClean="0"/>
              <a:t>Identity</a:t>
            </a:r>
            <a:br>
              <a:rPr lang="en-US" dirty="0" smtClean="0"/>
            </a:br>
            <a:r>
              <a:rPr lang="en-US" dirty="0" smtClean="0"/>
              <a:t>provider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2543511" y="1880129"/>
            <a:ext cx="3131089" cy="19230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468083" y="1613310"/>
            <a:ext cx="1075428" cy="100688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RA’s</a:t>
            </a:r>
          </a:p>
          <a:p>
            <a:pPr algn="ctr"/>
            <a:r>
              <a:rPr lang="en-US" dirty="0" smtClean="0"/>
              <a:t>Identity</a:t>
            </a:r>
            <a:br>
              <a:rPr lang="en-US" dirty="0" smtClean="0"/>
            </a:br>
            <a:r>
              <a:rPr lang="en-US" dirty="0" smtClean="0"/>
              <a:t>provider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987644" y="1564353"/>
            <a:ext cx="2474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Requests Security Token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2543511" y="2345593"/>
            <a:ext cx="3131089" cy="0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831145" y="2322709"/>
            <a:ext cx="24244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Provides Security Token</a:t>
            </a:r>
          </a:p>
          <a:p>
            <a:r>
              <a:rPr lang="en-US" dirty="0" smtClean="0"/>
              <a:t>(prefer to be in SAML)</a:t>
            </a:r>
            <a:endParaRPr lang="en-US" dirty="0"/>
          </a:p>
        </p:txBody>
      </p:sp>
      <p:cxnSp>
        <p:nvCxnSpPr>
          <p:cNvPr id="17" name="Straight Arrow Connector 16"/>
          <p:cNvCxnSpPr>
            <a:stCxn id="5" idx="2"/>
            <a:endCxn id="4" idx="0"/>
          </p:cNvCxnSpPr>
          <p:nvPr/>
        </p:nvCxnSpPr>
        <p:spPr>
          <a:xfrm>
            <a:off x="6212314" y="2600969"/>
            <a:ext cx="0" cy="11977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343447" y="2643548"/>
            <a:ext cx="211124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Requests connection Service includes SAML token and SAML assertions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2543511" y="4195052"/>
            <a:ext cx="3131089" cy="1923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987644" y="3766450"/>
            <a:ext cx="2390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Validate Security Token</a:t>
            </a:r>
            <a:endParaRPr lang="en-US" dirty="0"/>
          </a:p>
        </p:txBody>
      </p:sp>
      <p:cxnSp>
        <p:nvCxnSpPr>
          <p:cNvPr id="24" name="Straight Arrow Connector 23"/>
          <p:cNvCxnSpPr>
            <a:stCxn id="9" idx="2"/>
            <a:endCxn id="6" idx="0"/>
          </p:cNvCxnSpPr>
          <p:nvPr/>
        </p:nvCxnSpPr>
        <p:spPr>
          <a:xfrm>
            <a:off x="2005797" y="2620199"/>
            <a:ext cx="0" cy="1330917"/>
          </a:xfrm>
          <a:prstGeom prst="straightConnector1">
            <a:avLst/>
          </a:prstGeom>
          <a:ln>
            <a:prstDash val="sysDash"/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859592" y="2843120"/>
            <a:ext cx="114620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Federated</a:t>
            </a:r>
          </a:p>
          <a:p>
            <a:r>
              <a:rPr lang="en-US" dirty="0" smtClean="0"/>
              <a:t>Identity</a:t>
            </a:r>
            <a:br>
              <a:rPr lang="en-US" dirty="0" smtClean="0"/>
            </a:br>
            <a:r>
              <a:rPr lang="en-US" dirty="0" smtClean="0"/>
              <a:t>providers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5179400" y="4958005"/>
            <a:ext cx="232809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Apply policy on SAML</a:t>
            </a:r>
            <a:br>
              <a:rPr lang="en-US" dirty="0" smtClean="0"/>
            </a:br>
            <a:r>
              <a:rPr lang="en-US" dirty="0" smtClean="0"/>
              <a:t>assertions to authorize</a:t>
            </a:r>
            <a:br>
              <a:rPr lang="en-US" dirty="0" smtClean="0"/>
            </a:br>
            <a:r>
              <a:rPr lang="en-US" dirty="0" smtClean="0"/>
              <a:t>access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5899308" y="2861318"/>
            <a:ext cx="217374" cy="2154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1</a:t>
            </a:r>
            <a:endParaRPr lang="en-US" sz="800" dirty="0"/>
          </a:p>
        </p:txBody>
      </p:sp>
      <p:sp>
        <p:nvSpPr>
          <p:cNvPr id="29" name="TextBox 28"/>
          <p:cNvSpPr txBox="1"/>
          <p:nvPr/>
        </p:nvSpPr>
        <p:spPr>
          <a:xfrm>
            <a:off x="4232633" y="3597655"/>
            <a:ext cx="217374" cy="2154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2</a:t>
            </a:r>
            <a:endParaRPr lang="en-US" sz="800" dirty="0"/>
          </a:p>
        </p:txBody>
      </p:sp>
      <p:sp>
        <p:nvSpPr>
          <p:cNvPr id="30" name="TextBox 29"/>
          <p:cNvSpPr txBox="1"/>
          <p:nvPr/>
        </p:nvSpPr>
        <p:spPr>
          <a:xfrm>
            <a:off x="6497897" y="5773613"/>
            <a:ext cx="217374" cy="2154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3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11978841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94009" y="694451"/>
            <a:ext cx="8229600" cy="755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With the user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639843" y="4328757"/>
            <a:ext cx="1075428" cy="66867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NSA</a:t>
            </a:r>
          </a:p>
          <a:p>
            <a:pPr algn="ctr"/>
            <a:r>
              <a:rPr lang="en-US" sz="1600" dirty="0" smtClean="0"/>
              <a:t>RA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2508754" y="4276593"/>
            <a:ext cx="3131089" cy="19230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433326" y="4165534"/>
            <a:ext cx="1075428" cy="68651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RA’s</a:t>
            </a:r>
          </a:p>
          <a:p>
            <a:pPr algn="ctr"/>
            <a:r>
              <a:rPr lang="en-US" sz="1600" dirty="0" smtClean="0"/>
              <a:t>Identity</a:t>
            </a:r>
            <a:br>
              <a:rPr lang="en-US" sz="1600" dirty="0" smtClean="0"/>
            </a:br>
            <a:r>
              <a:rPr lang="en-US" sz="1600" dirty="0" smtClean="0"/>
              <a:t>provider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952887" y="3960817"/>
            <a:ext cx="18501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Verifies Security Token</a:t>
            </a:r>
            <a:endParaRPr lang="en-US" sz="1400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2508754" y="4742057"/>
            <a:ext cx="3131089" cy="0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796388" y="4719173"/>
            <a:ext cx="17261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Gets SAML attributes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-457629" y="1178518"/>
            <a:ext cx="217374" cy="2154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1</a:t>
            </a:r>
            <a:endParaRPr lang="en-US" sz="800" dirty="0"/>
          </a:p>
        </p:txBody>
      </p:sp>
      <p:sp>
        <p:nvSpPr>
          <p:cNvPr id="23" name="Rectangle 22"/>
          <p:cNvSpPr/>
          <p:nvPr/>
        </p:nvSpPr>
        <p:spPr>
          <a:xfrm>
            <a:off x="5639843" y="1449651"/>
            <a:ext cx="1075428" cy="53801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User</a:t>
            </a:r>
          </a:p>
        </p:txBody>
      </p:sp>
      <p:cxnSp>
        <p:nvCxnSpPr>
          <p:cNvPr id="31" name="Straight Arrow Connector 30"/>
          <p:cNvCxnSpPr>
            <a:stCxn id="23" idx="2"/>
            <a:endCxn id="5" idx="0"/>
          </p:cNvCxnSpPr>
          <p:nvPr/>
        </p:nvCxnSpPr>
        <p:spPr>
          <a:xfrm>
            <a:off x="6177557" y="1987669"/>
            <a:ext cx="0" cy="23410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441239" y="2631736"/>
            <a:ext cx="112119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Makes a request with token</a:t>
            </a:r>
            <a:endParaRPr lang="en-US" sz="1400" dirty="0"/>
          </a:p>
        </p:txBody>
      </p:sp>
      <p:cxnSp>
        <p:nvCxnSpPr>
          <p:cNvPr id="46" name="Straight Arrow Connector 45"/>
          <p:cNvCxnSpPr>
            <a:stCxn id="23" idx="1"/>
            <a:endCxn id="9" idx="0"/>
          </p:cNvCxnSpPr>
          <p:nvPr/>
        </p:nvCxnSpPr>
        <p:spPr>
          <a:xfrm flipH="1">
            <a:off x="1971040" y="1718660"/>
            <a:ext cx="3668803" cy="2446874"/>
          </a:xfrm>
          <a:prstGeom prst="straightConnector1">
            <a:avLst/>
          </a:prstGeom>
          <a:ln>
            <a:prstDash val="sysDash"/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3226768" y="2307082"/>
            <a:ext cx="112119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Requests and gets a token</a:t>
            </a:r>
            <a:endParaRPr lang="en-US" sz="1400" dirty="0"/>
          </a:p>
        </p:txBody>
      </p:sp>
      <p:cxnSp>
        <p:nvCxnSpPr>
          <p:cNvPr id="50" name="Straight Arrow Connector 49"/>
          <p:cNvCxnSpPr/>
          <p:nvPr/>
        </p:nvCxnSpPr>
        <p:spPr>
          <a:xfrm>
            <a:off x="6212314" y="4954854"/>
            <a:ext cx="0" cy="11977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6343447" y="5288560"/>
            <a:ext cx="22666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Requests connection Service</a:t>
            </a:r>
          </a:p>
          <a:p>
            <a:r>
              <a:rPr lang="en-US" sz="1400" dirty="0" smtClean="0"/>
              <a:t>Includes SAML attributes</a:t>
            </a:r>
          </a:p>
        </p:txBody>
      </p:sp>
    </p:spTree>
    <p:extLst>
      <p:ext uri="{BB962C8B-B14F-4D97-AF65-F5344CB8AC3E}">
        <p14:creationId xmlns:p14="http://schemas.microsoft.com/office/powerpoint/2010/main" val="35868670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023" y="860720"/>
            <a:ext cx="6965245" cy="772898"/>
          </a:xfrm>
        </p:spPr>
        <p:txBody>
          <a:bodyPr>
            <a:normAutofit/>
          </a:bodyPr>
          <a:lstStyle/>
          <a:p>
            <a:r>
              <a:rPr lang="en-US" sz="3600" dirty="0" smtClean="0"/>
              <a:t>What should the message carry?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User Attributes/Token</a:t>
            </a:r>
          </a:p>
          <a:p>
            <a:pPr lvl="1"/>
            <a:r>
              <a:rPr lang="en-US" dirty="0" smtClean="0"/>
              <a:t>Allows authorization based on the user</a:t>
            </a:r>
          </a:p>
          <a:p>
            <a:pPr lvl="1"/>
            <a:r>
              <a:rPr lang="en-US" dirty="0" smtClean="0"/>
              <a:t>SHOULD, not MUST</a:t>
            </a:r>
          </a:p>
          <a:p>
            <a:endParaRPr lang="en-US" dirty="0" smtClean="0"/>
          </a:p>
          <a:p>
            <a:r>
              <a:rPr lang="en-US" dirty="0" smtClean="0"/>
              <a:t>NSA Attributes/Token</a:t>
            </a:r>
          </a:p>
          <a:p>
            <a:pPr lvl="1"/>
            <a:r>
              <a:rPr lang="en-US" dirty="0" smtClean="0"/>
              <a:t>Allows authentication, authorization for request</a:t>
            </a:r>
          </a:p>
          <a:p>
            <a:pPr lvl="1"/>
            <a:r>
              <a:rPr lang="en-US" dirty="0" smtClean="0"/>
              <a:t>MUST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636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023" y="691721"/>
            <a:ext cx="6965245" cy="1202485"/>
          </a:xfrm>
        </p:spPr>
        <p:txBody>
          <a:bodyPr>
            <a:normAutofit/>
          </a:bodyPr>
          <a:lstStyle/>
          <a:p>
            <a:r>
              <a:rPr lang="en-US" sz="3200" dirty="0" smtClean="0"/>
              <a:t>What should the security profile specify?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Types of Security tokens supported</a:t>
            </a:r>
          </a:p>
          <a:p>
            <a:pPr lvl="1"/>
            <a:r>
              <a:rPr lang="en-US" dirty="0" smtClean="0"/>
              <a:t>Username/Password</a:t>
            </a:r>
          </a:p>
          <a:p>
            <a:pPr lvl="1"/>
            <a:r>
              <a:rPr lang="en-US" dirty="0" smtClean="0"/>
              <a:t>X509</a:t>
            </a:r>
          </a:p>
          <a:p>
            <a:pPr lvl="1"/>
            <a:r>
              <a:rPr lang="en-US" dirty="0" smtClean="0"/>
              <a:t>SAML</a:t>
            </a:r>
          </a:p>
          <a:p>
            <a:r>
              <a:rPr lang="en-US" dirty="0" smtClean="0"/>
              <a:t>Common SAML attributes used for </a:t>
            </a:r>
            <a:r>
              <a:rPr lang="en-US" dirty="0" err="1" smtClean="0"/>
              <a:t>Auth</a:t>
            </a:r>
            <a:r>
              <a:rPr lang="en-US" dirty="0" smtClean="0"/>
              <a:t>/</a:t>
            </a:r>
            <a:r>
              <a:rPr lang="en-US" dirty="0" err="1" smtClean="0"/>
              <a:t>Authz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Pairwise additional optional assertions</a:t>
            </a:r>
          </a:p>
          <a:p>
            <a:pPr lvl="1"/>
            <a:r>
              <a:rPr lang="en-US" dirty="0" smtClean="0"/>
              <a:t>Base service should work with common assertions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2430" y="3788189"/>
            <a:ext cx="5638800" cy="128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28247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Pushpin.thmx</Template>
  <TotalTime>2034</TotalTime>
  <Words>413</Words>
  <Application>Microsoft Macintosh PowerPoint</Application>
  <PresentationFormat>On-screen Show (4:3)</PresentationFormat>
  <Paragraphs>92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Pushpin</vt:lpstr>
      <vt:lpstr>Security Profiles</vt:lpstr>
      <vt:lpstr>NSI CS Security Requirements</vt:lpstr>
      <vt:lpstr>Requirement #1: Mutual authentication between NSAs </vt:lpstr>
      <vt:lpstr>Requirement #2 Message integrity (end-to-end) </vt:lpstr>
      <vt:lpstr>Requirement #3 Credentials to authorize the service request</vt:lpstr>
      <vt:lpstr>What does this all mean?</vt:lpstr>
      <vt:lpstr>With the user</vt:lpstr>
      <vt:lpstr>What should the message carry?</vt:lpstr>
      <vt:lpstr>What should the security profile specify?</vt:lpstr>
      <vt:lpstr>Trust model for NSI  (not part of security profile)</vt:lpstr>
      <vt:lpstr>Decisions Summary</vt:lpstr>
    </vt:vector>
  </TitlesOfParts>
  <Company>LBNL - ESnet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Inder Monga</dc:creator>
  <cp:lastModifiedBy>Inder Monga</cp:lastModifiedBy>
  <cp:revision>13</cp:revision>
  <dcterms:created xsi:type="dcterms:W3CDTF">2012-03-11T18:12:44Z</dcterms:created>
  <dcterms:modified xsi:type="dcterms:W3CDTF">2012-06-19T02:13:01Z</dcterms:modified>
</cp:coreProperties>
</file>