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9CC1EC"/>
    <a:srgbClr val="EFF5FB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4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6" name="Straight Connector 175"/>
          <p:cNvCxnSpPr>
            <a:stCxn id="167" idx="2"/>
            <a:endCxn id="167" idx="6"/>
          </p:cNvCxnSpPr>
          <p:nvPr/>
        </p:nvCxnSpPr>
        <p:spPr>
          <a:xfrm rot="10800000" flipH="1">
            <a:off x="4163568" y="1074420"/>
            <a:ext cx="762000" cy="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1371600" y="3733800"/>
            <a:ext cx="2819399" cy="1447800"/>
          </a:xfrm>
          <a:prstGeom prst="ellipse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1828800" y="42672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3505200" y="38100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1981200" y="48768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3027218" y="4972878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44" name="Oval 43"/>
          <p:cNvSpPr/>
          <p:nvPr/>
        </p:nvSpPr>
        <p:spPr>
          <a:xfrm>
            <a:off x="4038600" y="44196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47" name="Trapezoid 46"/>
          <p:cNvSpPr/>
          <p:nvPr/>
        </p:nvSpPr>
        <p:spPr>
          <a:xfrm>
            <a:off x="2286000" y="30480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a</a:t>
            </a:r>
            <a:endParaRPr lang="en-GB" sz="800" dirty="0"/>
          </a:p>
        </p:txBody>
      </p:sp>
      <p:sp>
        <p:nvSpPr>
          <p:cNvPr id="33" name="Oval 32"/>
          <p:cNvSpPr/>
          <p:nvPr/>
        </p:nvSpPr>
        <p:spPr>
          <a:xfrm>
            <a:off x="2209800" y="37338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45" name="Straight Connector 44"/>
          <p:cNvCxnSpPr>
            <a:stCxn id="41" idx="5"/>
            <a:endCxn id="32" idx="5"/>
          </p:cNvCxnSpPr>
          <p:nvPr/>
        </p:nvCxnSpPr>
        <p:spPr>
          <a:xfrm rot="5400000" flipH="1" flipV="1">
            <a:off x="3451785" y="4734218"/>
            <a:ext cx="90966" cy="56168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2895600" y="609600"/>
            <a:ext cx="1371600" cy="1232452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53" name="Oval 52"/>
          <p:cNvSpPr/>
          <p:nvPr/>
        </p:nvSpPr>
        <p:spPr>
          <a:xfrm>
            <a:off x="3048000" y="6858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1" name="Trapezoid 60"/>
          <p:cNvSpPr/>
          <p:nvPr/>
        </p:nvSpPr>
        <p:spPr>
          <a:xfrm>
            <a:off x="2438400" y="457200"/>
            <a:ext cx="6858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a-b</a:t>
            </a:r>
            <a:endParaRPr lang="en-GB" sz="800" dirty="0"/>
          </a:p>
        </p:txBody>
      </p:sp>
      <p:sp>
        <p:nvSpPr>
          <p:cNvPr id="64" name="Trapezoid 63"/>
          <p:cNvSpPr/>
          <p:nvPr/>
        </p:nvSpPr>
        <p:spPr>
          <a:xfrm>
            <a:off x="3124200" y="1113183"/>
            <a:ext cx="949036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Network</a:t>
            </a:r>
          </a:p>
          <a:p>
            <a:pPr algn="ctr"/>
            <a:r>
              <a:rPr lang="en-GB" sz="1200" dirty="0" smtClean="0"/>
              <a:t>X</a:t>
            </a:r>
            <a:r>
              <a:rPr lang="en-GB" sz="1400" dirty="0" smtClean="0"/>
              <a:t> </a:t>
            </a:r>
            <a:endParaRPr lang="en-GB" sz="1400" dirty="0"/>
          </a:p>
        </p:txBody>
      </p:sp>
      <p:sp>
        <p:nvSpPr>
          <p:cNvPr id="71" name="Oval 70"/>
          <p:cNvSpPr/>
          <p:nvPr/>
        </p:nvSpPr>
        <p:spPr>
          <a:xfrm>
            <a:off x="2819400" y="41910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73" name="Oval 72"/>
          <p:cNvSpPr/>
          <p:nvPr/>
        </p:nvSpPr>
        <p:spPr>
          <a:xfrm>
            <a:off x="2971800" y="15240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75" name="Oval 74"/>
          <p:cNvSpPr/>
          <p:nvPr/>
        </p:nvSpPr>
        <p:spPr>
          <a:xfrm>
            <a:off x="3886200" y="16002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79" name="Straight Connector 78"/>
          <p:cNvCxnSpPr>
            <a:stCxn id="33" idx="5"/>
            <a:endCxn id="71" idx="1"/>
          </p:cNvCxnSpPr>
          <p:nvPr/>
        </p:nvCxnSpPr>
        <p:spPr>
          <a:xfrm rot="16200000" flipH="1">
            <a:off x="2433147" y="3787325"/>
            <a:ext cx="384578" cy="452853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71" idx="4"/>
            <a:endCxn id="41" idx="0"/>
          </p:cNvCxnSpPr>
          <p:nvPr/>
        </p:nvCxnSpPr>
        <p:spPr>
          <a:xfrm rot="16200000" flipH="1">
            <a:off x="2694559" y="4529382"/>
            <a:ext cx="679174" cy="20781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rapezoid 87"/>
          <p:cNvSpPr/>
          <p:nvPr/>
        </p:nvSpPr>
        <p:spPr>
          <a:xfrm>
            <a:off x="1905000" y="42672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Node</a:t>
            </a:r>
            <a:endParaRPr lang="en-GB" sz="800" dirty="0"/>
          </a:p>
        </p:txBody>
      </p:sp>
      <p:cxnSp>
        <p:nvCxnSpPr>
          <p:cNvPr id="89" name="Straight Connector 88"/>
          <p:cNvCxnSpPr>
            <a:stCxn id="50" idx="4"/>
            <a:endCxn id="32" idx="0"/>
          </p:cNvCxnSpPr>
          <p:nvPr/>
        </p:nvCxnSpPr>
        <p:spPr>
          <a:xfrm rot="5400000">
            <a:off x="2235476" y="2387876"/>
            <a:ext cx="1891748" cy="800100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34" idx="7"/>
            <a:endCxn id="33" idx="3"/>
          </p:cNvCxnSpPr>
          <p:nvPr/>
        </p:nvCxnSpPr>
        <p:spPr>
          <a:xfrm rot="5400000" flipH="1" flipV="1">
            <a:off x="1899747" y="3939726"/>
            <a:ext cx="460778" cy="224253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1" idx="6"/>
            <a:endCxn id="44" idx="1"/>
          </p:cNvCxnSpPr>
          <p:nvPr/>
        </p:nvCxnSpPr>
        <p:spPr>
          <a:xfrm>
            <a:off x="3041073" y="4242352"/>
            <a:ext cx="1029990" cy="192289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39" idx="7"/>
            <a:endCxn id="71" idx="3"/>
          </p:cNvCxnSpPr>
          <p:nvPr/>
        </p:nvCxnSpPr>
        <p:spPr>
          <a:xfrm rot="5400000" flipH="1" flipV="1">
            <a:off x="2204547" y="4244526"/>
            <a:ext cx="613178" cy="681453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34" idx="4"/>
            <a:endCxn id="39" idx="0"/>
          </p:cNvCxnSpPr>
          <p:nvPr/>
        </p:nvCxnSpPr>
        <p:spPr>
          <a:xfrm rot="16200000" flipH="1">
            <a:off x="1762389" y="4547152"/>
            <a:ext cx="506896" cy="15240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33" idx="6"/>
            <a:endCxn id="35" idx="2"/>
          </p:cNvCxnSpPr>
          <p:nvPr/>
        </p:nvCxnSpPr>
        <p:spPr>
          <a:xfrm>
            <a:off x="2431473" y="3785152"/>
            <a:ext cx="1073727" cy="76200"/>
          </a:xfrm>
          <a:prstGeom prst="line">
            <a:avLst/>
          </a:prstGeom>
          <a:ln w="25400">
            <a:solidFill>
              <a:srgbClr val="9CC1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39" idx="3"/>
          </p:cNvCxnSpPr>
          <p:nvPr/>
        </p:nvCxnSpPr>
        <p:spPr>
          <a:xfrm rot="5400000" flipH="1">
            <a:off x="1801200" y="4752001"/>
            <a:ext cx="87663" cy="337263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rapezoid 101"/>
          <p:cNvSpPr/>
          <p:nvPr/>
        </p:nvSpPr>
        <p:spPr>
          <a:xfrm>
            <a:off x="2590800" y="1600200"/>
            <a:ext cx="533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e</a:t>
            </a:r>
            <a:endParaRPr lang="en-GB" sz="800" dirty="0"/>
          </a:p>
        </p:txBody>
      </p:sp>
      <p:sp>
        <p:nvSpPr>
          <p:cNvPr id="103" name="Trapezoid 102"/>
          <p:cNvSpPr/>
          <p:nvPr/>
        </p:nvSpPr>
        <p:spPr>
          <a:xfrm>
            <a:off x="4191000" y="762000"/>
            <a:ext cx="6858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c-f</a:t>
            </a:r>
            <a:endParaRPr lang="en-GB" sz="800" dirty="0"/>
          </a:p>
        </p:txBody>
      </p:sp>
      <p:sp>
        <p:nvSpPr>
          <p:cNvPr id="104" name="Trapezoid 103"/>
          <p:cNvSpPr/>
          <p:nvPr/>
        </p:nvSpPr>
        <p:spPr>
          <a:xfrm>
            <a:off x="3962400" y="1752600"/>
            <a:ext cx="533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d</a:t>
            </a:r>
            <a:endParaRPr lang="en-GB" sz="800" dirty="0"/>
          </a:p>
        </p:txBody>
      </p:sp>
      <p:sp>
        <p:nvSpPr>
          <p:cNvPr id="105" name="Trapezoid 104"/>
          <p:cNvSpPr/>
          <p:nvPr/>
        </p:nvSpPr>
        <p:spPr>
          <a:xfrm>
            <a:off x="2209800" y="35814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b</a:t>
            </a:r>
            <a:endParaRPr lang="en-GB" sz="800" dirty="0"/>
          </a:p>
        </p:txBody>
      </p:sp>
      <p:sp>
        <p:nvSpPr>
          <p:cNvPr id="106" name="Trapezoid 105"/>
          <p:cNvSpPr/>
          <p:nvPr/>
        </p:nvSpPr>
        <p:spPr>
          <a:xfrm>
            <a:off x="3276600" y="35814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c</a:t>
            </a:r>
            <a:endParaRPr lang="en-GB" sz="800" dirty="0"/>
          </a:p>
        </p:txBody>
      </p:sp>
      <p:sp>
        <p:nvSpPr>
          <p:cNvPr id="107" name="Trapezoid 106"/>
          <p:cNvSpPr/>
          <p:nvPr/>
        </p:nvSpPr>
        <p:spPr>
          <a:xfrm>
            <a:off x="3581400" y="50292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d</a:t>
            </a:r>
            <a:endParaRPr lang="en-GB" sz="800" dirty="0"/>
          </a:p>
        </p:txBody>
      </p:sp>
      <p:sp>
        <p:nvSpPr>
          <p:cNvPr id="108" name="Oval 107"/>
          <p:cNvSpPr/>
          <p:nvPr/>
        </p:nvSpPr>
        <p:spPr>
          <a:xfrm>
            <a:off x="4191000" y="9906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6" name="Oval 115"/>
          <p:cNvSpPr/>
          <p:nvPr/>
        </p:nvSpPr>
        <p:spPr>
          <a:xfrm>
            <a:off x="4495800" y="3124200"/>
            <a:ext cx="2819399" cy="1447800"/>
          </a:xfrm>
          <a:prstGeom prst="ellipse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8" name="Oval 117"/>
          <p:cNvSpPr/>
          <p:nvPr/>
        </p:nvSpPr>
        <p:spPr>
          <a:xfrm>
            <a:off x="6262254" y="323353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9" name="Oval 118"/>
          <p:cNvSpPr/>
          <p:nvPr/>
        </p:nvSpPr>
        <p:spPr>
          <a:xfrm>
            <a:off x="5029200" y="44196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0" name="Oval 119"/>
          <p:cNvSpPr/>
          <p:nvPr/>
        </p:nvSpPr>
        <p:spPr>
          <a:xfrm>
            <a:off x="6553200" y="44196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1" name="Oval 120"/>
          <p:cNvSpPr/>
          <p:nvPr/>
        </p:nvSpPr>
        <p:spPr>
          <a:xfrm>
            <a:off x="7162800" y="37338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2" name="Trapezoid 121"/>
          <p:cNvSpPr/>
          <p:nvPr/>
        </p:nvSpPr>
        <p:spPr>
          <a:xfrm>
            <a:off x="4191000" y="3299791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f</a:t>
            </a:r>
            <a:endParaRPr lang="en-GB" sz="800" dirty="0"/>
          </a:p>
        </p:txBody>
      </p:sp>
      <p:cxnSp>
        <p:nvCxnSpPr>
          <p:cNvPr id="123" name="Straight Connector 122"/>
          <p:cNvCxnSpPr>
            <a:stCxn id="116" idx="2"/>
            <a:endCxn id="124" idx="2"/>
          </p:cNvCxnSpPr>
          <p:nvPr/>
        </p:nvCxnSpPr>
        <p:spPr>
          <a:xfrm rot="10800000" flipH="1">
            <a:off x="4495800" y="3556552"/>
            <a:ext cx="457200" cy="291548"/>
          </a:xfrm>
          <a:prstGeom prst="line">
            <a:avLst/>
          </a:prstGeom>
          <a:ln w="25400">
            <a:solidFill>
              <a:srgbClr val="9CC1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Oval 123"/>
          <p:cNvSpPr/>
          <p:nvPr/>
        </p:nvSpPr>
        <p:spPr>
          <a:xfrm>
            <a:off x="4953000" y="35052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125" name="Straight Connector 124"/>
          <p:cNvCxnSpPr>
            <a:stCxn id="190" idx="2"/>
            <a:endCxn id="191" idx="1"/>
          </p:cNvCxnSpPr>
          <p:nvPr/>
        </p:nvCxnSpPr>
        <p:spPr>
          <a:xfrm rot="10800000" flipH="1">
            <a:off x="7238999" y="4587042"/>
            <a:ext cx="337263" cy="137359"/>
          </a:xfrm>
          <a:prstGeom prst="line">
            <a:avLst/>
          </a:prstGeom>
          <a:ln w="25400">
            <a:solidFill>
              <a:srgbClr val="9CC1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Oval 125"/>
          <p:cNvSpPr/>
          <p:nvPr/>
        </p:nvSpPr>
        <p:spPr>
          <a:xfrm>
            <a:off x="5486400" y="38100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127" name="Straight Connector 126"/>
          <p:cNvCxnSpPr>
            <a:stCxn id="124" idx="5"/>
            <a:endCxn id="126" idx="1"/>
          </p:cNvCxnSpPr>
          <p:nvPr/>
        </p:nvCxnSpPr>
        <p:spPr>
          <a:xfrm rot="16200000" flipH="1">
            <a:off x="5214447" y="3520625"/>
            <a:ext cx="232178" cy="376653"/>
          </a:xfrm>
          <a:prstGeom prst="line">
            <a:avLst/>
          </a:prstGeom>
          <a:ln w="25400">
            <a:solidFill>
              <a:srgbClr val="9CC1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26" idx="5"/>
            <a:endCxn id="120" idx="0"/>
          </p:cNvCxnSpPr>
          <p:nvPr/>
        </p:nvCxnSpPr>
        <p:spPr>
          <a:xfrm rot="16200000" flipH="1">
            <a:off x="5908855" y="3664417"/>
            <a:ext cx="521937" cy="988427"/>
          </a:xfrm>
          <a:prstGeom prst="line">
            <a:avLst/>
          </a:prstGeom>
          <a:ln w="25400">
            <a:solidFill>
              <a:srgbClr val="9CC1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rapezoid 128"/>
          <p:cNvSpPr/>
          <p:nvPr/>
        </p:nvSpPr>
        <p:spPr>
          <a:xfrm>
            <a:off x="5410200" y="35814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Node</a:t>
            </a:r>
            <a:endParaRPr lang="en-GB" sz="800" dirty="0"/>
          </a:p>
        </p:txBody>
      </p:sp>
      <p:cxnSp>
        <p:nvCxnSpPr>
          <p:cNvPr id="131" name="Straight Connector 130"/>
          <p:cNvCxnSpPr>
            <a:stCxn id="126" idx="6"/>
            <a:endCxn id="121" idx="2"/>
          </p:cNvCxnSpPr>
          <p:nvPr/>
        </p:nvCxnSpPr>
        <p:spPr>
          <a:xfrm flipV="1">
            <a:off x="5708073" y="3785152"/>
            <a:ext cx="1454727" cy="7620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119" idx="7"/>
            <a:endCxn id="126" idx="4"/>
          </p:cNvCxnSpPr>
          <p:nvPr/>
        </p:nvCxnSpPr>
        <p:spPr>
          <a:xfrm rot="5400000" flipH="1" flipV="1">
            <a:off x="5146855" y="3984260"/>
            <a:ext cx="521937" cy="378827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24" idx="6"/>
            <a:endCxn id="118" idx="2"/>
          </p:cNvCxnSpPr>
          <p:nvPr/>
        </p:nvCxnSpPr>
        <p:spPr>
          <a:xfrm flipV="1">
            <a:off x="5174673" y="3284882"/>
            <a:ext cx="1087581" cy="27167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118" idx="6"/>
          </p:cNvCxnSpPr>
          <p:nvPr/>
        </p:nvCxnSpPr>
        <p:spPr>
          <a:xfrm flipV="1">
            <a:off x="6483927" y="3276600"/>
            <a:ext cx="297873" cy="8282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rapezoid 136"/>
          <p:cNvSpPr/>
          <p:nvPr/>
        </p:nvSpPr>
        <p:spPr>
          <a:xfrm>
            <a:off x="6553200" y="29718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g</a:t>
            </a:r>
            <a:endParaRPr lang="en-GB" sz="800" dirty="0"/>
          </a:p>
        </p:txBody>
      </p:sp>
      <p:sp>
        <p:nvSpPr>
          <p:cNvPr id="139" name="Trapezoid 138"/>
          <p:cNvSpPr/>
          <p:nvPr/>
        </p:nvSpPr>
        <p:spPr>
          <a:xfrm>
            <a:off x="6248400" y="44958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h</a:t>
            </a:r>
            <a:endParaRPr lang="en-GB" sz="800" dirty="0"/>
          </a:p>
        </p:txBody>
      </p:sp>
      <p:sp>
        <p:nvSpPr>
          <p:cNvPr id="140" name="Oval 139"/>
          <p:cNvSpPr/>
          <p:nvPr/>
        </p:nvSpPr>
        <p:spPr>
          <a:xfrm>
            <a:off x="4724400" y="762000"/>
            <a:ext cx="1371600" cy="1232452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1" name="Oval 140"/>
          <p:cNvSpPr/>
          <p:nvPr/>
        </p:nvSpPr>
        <p:spPr>
          <a:xfrm>
            <a:off x="4724400" y="9906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5" name="Oval 144"/>
          <p:cNvSpPr/>
          <p:nvPr/>
        </p:nvSpPr>
        <p:spPr>
          <a:xfrm>
            <a:off x="5715000" y="17526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7" name="Trapezoid 146"/>
          <p:cNvSpPr/>
          <p:nvPr/>
        </p:nvSpPr>
        <p:spPr>
          <a:xfrm>
            <a:off x="5638800" y="533400"/>
            <a:ext cx="533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g</a:t>
            </a:r>
            <a:endParaRPr lang="en-GB" sz="800" dirty="0"/>
          </a:p>
        </p:txBody>
      </p:sp>
      <p:sp>
        <p:nvSpPr>
          <p:cNvPr id="148" name="Trapezoid 147"/>
          <p:cNvSpPr/>
          <p:nvPr/>
        </p:nvSpPr>
        <p:spPr>
          <a:xfrm>
            <a:off x="5791200" y="1905000"/>
            <a:ext cx="533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h-j</a:t>
            </a:r>
            <a:endParaRPr lang="en-GB" sz="800" dirty="0"/>
          </a:p>
        </p:txBody>
      </p:sp>
      <p:sp>
        <p:nvSpPr>
          <p:cNvPr id="149" name="Oval 148"/>
          <p:cNvSpPr/>
          <p:nvPr/>
        </p:nvSpPr>
        <p:spPr>
          <a:xfrm>
            <a:off x="5638800" y="7620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150" name="Straight Connector 149"/>
          <p:cNvCxnSpPr>
            <a:stCxn id="140" idx="4"/>
            <a:endCxn id="116" idx="0"/>
          </p:cNvCxnSpPr>
          <p:nvPr/>
        </p:nvCxnSpPr>
        <p:spPr>
          <a:xfrm rot="16200000" flipH="1">
            <a:off x="5092976" y="2311676"/>
            <a:ext cx="1129748" cy="495300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Oval 166"/>
          <p:cNvSpPr/>
          <p:nvPr/>
        </p:nvSpPr>
        <p:spPr>
          <a:xfrm>
            <a:off x="4163568" y="960120"/>
            <a:ext cx="762000" cy="228600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168" name="Straight Connector 167"/>
          <p:cNvCxnSpPr>
            <a:stCxn id="53" idx="6"/>
            <a:endCxn id="167" idx="2"/>
          </p:cNvCxnSpPr>
          <p:nvPr/>
        </p:nvCxnSpPr>
        <p:spPr>
          <a:xfrm>
            <a:off x="3207327" y="771940"/>
            <a:ext cx="956241" cy="30248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>
            <a:stCxn id="167" idx="6"/>
            <a:endCxn id="145" idx="2"/>
          </p:cNvCxnSpPr>
          <p:nvPr/>
        </p:nvCxnSpPr>
        <p:spPr>
          <a:xfrm>
            <a:off x="4925568" y="1074420"/>
            <a:ext cx="789432" cy="76432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rapezoid 178"/>
          <p:cNvSpPr/>
          <p:nvPr/>
        </p:nvSpPr>
        <p:spPr>
          <a:xfrm>
            <a:off x="4953000" y="304800"/>
            <a:ext cx="3657600" cy="2584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Inter-Network representation of Network Resources</a:t>
            </a:r>
            <a:endParaRPr lang="en-GB" sz="1200" dirty="0"/>
          </a:p>
        </p:txBody>
      </p:sp>
      <p:sp>
        <p:nvSpPr>
          <p:cNvPr id="182" name="Oval 181"/>
          <p:cNvSpPr/>
          <p:nvPr/>
        </p:nvSpPr>
        <p:spPr>
          <a:xfrm>
            <a:off x="1143000" y="2667000"/>
            <a:ext cx="1371600" cy="762000"/>
          </a:xfrm>
          <a:prstGeom prst="ellipse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84" name="Oval 183"/>
          <p:cNvSpPr/>
          <p:nvPr/>
        </p:nvSpPr>
        <p:spPr>
          <a:xfrm>
            <a:off x="1828800" y="31242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86" name="Oval 185"/>
          <p:cNvSpPr/>
          <p:nvPr/>
        </p:nvSpPr>
        <p:spPr>
          <a:xfrm>
            <a:off x="1524000" y="2895600"/>
            <a:ext cx="221673" cy="10270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187" name="Straight Connector 186"/>
          <p:cNvCxnSpPr>
            <a:stCxn id="186" idx="5"/>
            <a:endCxn id="184" idx="1"/>
          </p:cNvCxnSpPr>
          <p:nvPr/>
        </p:nvCxnSpPr>
        <p:spPr>
          <a:xfrm rot="16200000" flipH="1">
            <a:off x="1709247" y="2987225"/>
            <a:ext cx="155978" cy="148053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rapezoid 188"/>
          <p:cNvSpPr/>
          <p:nvPr/>
        </p:nvSpPr>
        <p:spPr>
          <a:xfrm>
            <a:off x="1676400" y="2819400"/>
            <a:ext cx="4572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Host</a:t>
            </a:r>
            <a:endParaRPr lang="en-GB" sz="800" dirty="0"/>
          </a:p>
        </p:txBody>
      </p:sp>
      <p:sp>
        <p:nvSpPr>
          <p:cNvPr id="190" name="Oval 189"/>
          <p:cNvSpPr/>
          <p:nvPr/>
        </p:nvSpPr>
        <p:spPr>
          <a:xfrm>
            <a:off x="7239000" y="4343400"/>
            <a:ext cx="1371600" cy="762000"/>
          </a:xfrm>
          <a:prstGeom prst="ellipse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91" name="Oval 190"/>
          <p:cNvSpPr/>
          <p:nvPr/>
        </p:nvSpPr>
        <p:spPr>
          <a:xfrm>
            <a:off x="7543800" y="45720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92" name="Oval 191"/>
          <p:cNvSpPr/>
          <p:nvPr/>
        </p:nvSpPr>
        <p:spPr>
          <a:xfrm>
            <a:off x="8001000" y="4800600"/>
            <a:ext cx="221673" cy="10270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193" name="Straight Connector 192"/>
          <p:cNvCxnSpPr>
            <a:stCxn id="192" idx="1"/>
            <a:endCxn id="191" idx="5"/>
          </p:cNvCxnSpPr>
          <p:nvPr/>
        </p:nvCxnSpPr>
        <p:spPr>
          <a:xfrm rot="16200000" flipV="1">
            <a:off x="7805248" y="4587425"/>
            <a:ext cx="155978" cy="300453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rapezoid 193"/>
          <p:cNvSpPr/>
          <p:nvPr/>
        </p:nvSpPr>
        <p:spPr>
          <a:xfrm>
            <a:off x="8077200" y="4572000"/>
            <a:ext cx="4572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Host</a:t>
            </a:r>
            <a:endParaRPr lang="en-GB" sz="800" dirty="0"/>
          </a:p>
        </p:txBody>
      </p:sp>
      <p:sp>
        <p:nvSpPr>
          <p:cNvPr id="200" name="Trapezoid 199"/>
          <p:cNvSpPr/>
          <p:nvPr/>
        </p:nvSpPr>
        <p:spPr>
          <a:xfrm>
            <a:off x="1219200" y="48768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e</a:t>
            </a:r>
            <a:endParaRPr lang="en-GB" sz="800" dirty="0"/>
          </a:p>
        </p:txBody>
      </p:sp>
      <p:sp>
        <p:nvSpPr>
          <p:cNvPr id="201" name="Trapezoid 200"/>
          <p:cNvSpPr/>
          <p:nvPr/>
        </p:nvSpPr>
        <p:spPr>
          <a:xfrm>
            <a:off x="7010400" y="42672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 j</a:t>
            </a:r>
            <a:endParaRPr lang="en-GB" sz="800" dirty="0"/>
          </a:p>
        </p:txBody>
      </p:sp>
      <p:sp>
        <p:nvSpPr>
          <p:cNvPr id="202" name="Oval 201"/>
          <p:cNvSpPr/>
          <p:nvPr/>
        </p:nvSpPr>
        <p:spPr>
          <a:xfrm>
            <a:off x="1821873" y="381000"/>
            <a:ext cx="762000" cy="7620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09" name="Oval 208"/>
          <p:cNvSpPr/>
          <p:nvPr/>
        </p:nvSpPr>
        <p:spPr>
          <a:xfrm>
            <a:off x="2507673" y="6858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11" name="Oval 210"/>
          <p:cNvSpPr/>
          <p:nvPr/>
        </p:nvSpPr>
        <p:spPr>
          <a:xfrm>
            <a:off x="6324600" y="1447800"/>
            <a:ext cx="762000" cy="762000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12" name="Oval 211"/>
          <p:cNvSpPr/>
          <p:nvPr/>
        </p:nvSpPr>
        <p:spPr>
          <a:xfrm>
            <a:off x="6248400" y="17526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215" name="Straight Connector 214"/>
          <p:cNvCxnSpPr>
            <a:stCxn id="209" idx="6"/>
            <a:endCxn id="53" idx="2"/>
          </p:cNvCxnSpPr>
          <p:nvPr/>
        </p:nvCxnSpPr>
        <p:spPr>
          <a:xfrm>
            <a:off x="2667000" y="771940"/>
            <a:ext cx="381000" cy="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>
            <a:stCxn id="145" idx="6"/>
            <a:endCxn id="212" idx="2"/>
          </p:cNvCxnSpPr>
          <p:nvPr/>
        </p:nvCxnSpPr>
        <p:spPr>
          <a:xfrm>
            <a:off x="5874327" y="1838740"/>
            <a:ext cx="374073" cy="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Oval 220"/>
          <p:cNvSpPr/>
          <p:nvPr/>
        </p:nvSpPr>
        <p:spPr>
          <a:xfrm>
            <a:off x="2474976" y="658368"/>
            <a:ext cx="762000" cy="228600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22" name="Oval 221"/>
          <p:cNvSpPr/>
          <p:nvPr/>
        </p:nvSpPr>
        <p:spPr>
          <a:xfrm>
            <a:off x="5678424" y="1725168"/>
            <a:ext cx="762000" cy="228600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223" name="Straight Connector 222"/>
          <p:cNvCxnSpPr/>
          <p:nvPr/>
        </p:nvCxnSpPr>
        <p:spPr>
          <a:xfrm rot="5400000">
            <a:off x="1238250" y="1733550"/>
            <a:ext cx="1524000" cy="342900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>
            <a:stCxn id="211" idx="5"/>
          </p:cNvCxnSpPr>
          <p:nvPr/>
        </p:nvCxnSpPr>
        <p:spPr>
          <a:xfrm rot="16200000" flipH="1">
            <a:off x="6295834" y="2777382"/>
            <a:ext cx="2231940" cy="873592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rapezoid 226"/>
          <p:cNvSpPr/>
          <p:nvPr/>
        </p:nvSpPr>
        <p:spPr>
          <a:xfrm>
            <a:off x="1717964" y="579783"/>
            <a:ext cx="949036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Network</a:t>
            </a:r>
          </a:p>
          <a:p>
            <a:pPr algn="ctr"/>
            <a:r>
              <a:rPr lang="en-GB" sz="1200" dirty="0" smtClean="0"/>
              <a:t>W</a:t>
            </a:r>
            <a:r>
              <a:rPr lang="en-GB" sz="1400" dirty="0" smtClean="0"/>
              <a:t> </a:t>
            </a:r>
            <a:endParaRPr lang="en-GB" sz="1400" dirty="0"/>
          </a:p>
        </p:txBody>
      </p:sp>
      <p:sp>
        <p:nvSpPr>
          <p:cNvPr id="228" name="Trapezoid 227"/>
          <p:cNvSpPr/>
          <p:nvPr/>
        </p:nvSpPr>
        <p:spPr>
          <a:xfrm>
            <a:off x="5029200" y="1066800"/>
            <a:ext cx="949036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Network</a:t>
            </a:r>
          </a:p>
          <a:p>
            <a:pPr algn="ctr"/>
            <a:r>
              <a:rPr lang="en-GB" sz="1200" dirty="0" smtClean="0"/>
              <a:t>Y</a:t>
            </a:r>
            <a:r>
              <a:rPr lang="en-GB" sz="1400" dirty="0" smtClean="0"/>
              <a:t> </a:t>
            </a:r>
            <a:endParaRPr lang="en-GB" sz="1400" dirty="0"/>
          </a:p>
        </p:txBody>
      </p:sp>
      <p:sp>
        <p:nvSpPr>
          <p:cNvPr id="229" name="Trapezoid 228"/>
          <p:cNvSpPr/>
          <p:nvPr/>
        </p:nvSpPr>
        <p:spPr>
          <a:xfrm>
            <a:off x="6248400" y="1600200"/>
            <a:ext cx="949036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Network</a:t>
            </a:r>
          </a:p>
          <a:p>
            <a:pPr algn="ctr"/>
            <a:r>
              <a:rPr lang="en-GB" sz="1200" dirty="0" smtClean="0"/>
              <a:t>Z</a:t>
            </a:r>
            <a:r>
              <a:rPr lang="en-GB" sz="1400" dirty="0" smtClean="0"/>
              <a:t> </a:t>
            </a:r>
            <a:endParaRPr lang="en-GB" sz="1400" dirty="0"/>
          </a:p>
        </p:txBody>
      </p:sp>
      <p:sp>
        <p:nvSpPr>
          <p:cNvPr id="230" name="Rectangle 229"/>
          <p:cNvSpPr/>
          <p:nvPr/>
        </p:nvSpPr>
        <p:spPr>
          <a:xfrm>
            <a:off x="685800" y="2590800"/>
            <a:ext cx="8077200" cy="30480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/>
          <p:cNvSpPr/>
          <p:nvPr/>
        </p:nvSpPr>
        <p:spPr>
          <a:xfrm>
            <a:off x="685800" y="228600"/>
            <a:ext cx="8077200" cy="22860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Trapezoid 96"/>
          <p:cNvSpPr/>
          <p:nvPr/>
        </p:nvSpPr>
        <p:spPr>
          <a:xfrm>
            <a:off x="5029200" y="5227983"/>
            <a:ext cx="3810000" cy="3346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Intra-Network representation of Network Resources</a:t>
            </a:r>
            <a:endParaRPr lang="en-GB" sz="1200" dirty="0"/>
          </a:p>
        </p:txBody>
      </p:sp>
      <p:cxnSp>
        <p:nvCxnSpPr>
          <p:cNvPr id="100" name="Straight Connector 99"/>
          <p:cNvCxnSpPr/>
          <p:nvPr/>
        </p:nvCxnSpPr>
        <p:spPr>
          <a:xfrm>
            <a:off x="762000" y="5913120"/>
            <a:ext cx="304800" cy="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62000" y="6172200"/>
            <a:ext cx="304800" cy="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rapezoid 110"/>
          <p:cNvSpPr/>
          <p:nvPr/>
        </p:nvSpPr>
        <p:spPr>
          <a:xfrm>
            <a:off x="1066800" y="5870448"/>
            <a:ext cx="1676399" cy="454152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 smtClean="0"/>
              <a:t>Links</a:t>
            </a:r>
            <a:br>
              <a:rPr lang="en-GB" sz="1000" dirty="0" smtClean="0"/>
            </a:br>
            <a:r>
              <a:rPr lang="en-GB" sz="1000" dirty="0" smtClean="0"/>
              <a:t/>
            </a:r>
            <a:br>
              <a:rPr lang="en-GB" sz="1000" dirty="0" smtClean="0"/>
            </a:br>
            <a:r>
              <a:rPr lang="en-GB" sz="1000" dirty="0" smtClean="0"/>
              <a:t>Dynamic Connections</a:t>
            </a:r>
          </a:p>
          <a:p>
            <a:pPr algn="ctr"/>
            <a:endParaRPr lang="en-GB" sz="800" dirty="0"/>
          </a:p>
        </p:txBody>
      </p:sp>
      <p:sp>
        <p:nvSpPr>
          <p:cNvPr id="114" name="Trapezoid 113"/>
          <p:cNvSpPr/>
          <p:nvPr/>
        </p:nvSpPr>
        <p:spPr>
          <a:xfrm>
            <a:off x="2971800" y="5791200"/>
            <a:ext cx="4514088" cy="6858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 smtClean="0"/>
              <a:t>STP 	-  Service Termination Points</a:t>
            </a:r>
            <a:br>
              <a:rPr lang="en-GB" sz="1000" dirty="0" smtClean="0"/>
            </a:br>
            <a:r>
              <a:rPr lang="en-GB" sz="1000" dirty="0" smtClean="0"/>
              <a:t>Network	-  Group of STPs</a:t>
            </a:r>
            <a:br>
              <a:rPr lang="en-GB" sz="1000" dirty="0" smtClean="0"/>
            </a:br>
            <a:r>
              <a:rPr lang="en-GB" sz="1000" dirty="0" smtClean="0"/>
              <a:t>Link, Node, Port	-  Resources described by network </a:t>
            </a:r>
            <a:r>
              <a:rPr lang="en-GB" sz="1000" dirty="0" smtClean="0"/>
              <a:t>model</a:t>
            </a:r>
          </a:p>
          <a:p>
            <a:r>
              <a:rPr lang="en-GB" sz="1000" dirty="0" smtClean="0"/>
              <a:t>  port may be link              or node         edge point</a:t>
            </a:r>
            <a:endParaRPr lang="en-GB" sz="1000" dirty="0" smtClean="0"/>
          </a:p>
          <a:p>
            <a:pPr algn="ctr"/>
            <a:endParaRPr lang="en-GB" sz="600" dirty="0" smtClean="0"/>
          </a:p>
          <a:p>
            <a:pPr algn="ctr"/>
            <a:endParaRPr lang="en-GB" sz="800" dirty="0"/>
          </a:p>
        </p:txBody>
      </p:sp>
      <p:cxnSp>
        <p:nvCxnSpPr>
          <p:cNvPr id="151" name="Straight Connector 150"/>
          <p:cNvCxnSpPr>
            <a:stCxn id="184" idx="5"/>
            <a:endCxn id="182" idx="5"/>
          </p:cNvCxnSpPr>
          <p:nvPr/>
        </p:nvCxnSpPr>
        <p:spPr>
          <a:xfrm rot="16200000" flipH="1">
            <a:off x="2113100" y="3116773"/>
            <a:ext cx="105545" cy="295724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rapezoid 157"/>
          <p:cNvSpPr/>
          <p:nvPr/>
        </p:nvSpPr>
        <p:spPr>
          <a:xfrm>
            <a:off x="1295400" y="31242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Node</a:t>
            </a:r>
            <a:endParaRPr lang="en-GB" sz="800" dirty="0"/>
          </a:p>
        </p:txBody>
      </p:sp>
      <p:sp>
        <p:nvSpPr>
          <p:cNvPr id="159" name="Trapezoid 158"/>
          <p:cNvSpPr/>
          <p:nvPr/>
        </p:nvSpPr>
        <p:spPr>
          <a:xfrm>
            <a:off x="1524000" y="38100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Node</a:t>
            </a:r>
            <a:endParaRPr lang="en-GB" sz="800" dirty="0"/>
          </a:p>
        </p:txBody>
      </p:sp>
      <p:sp>
        <p:nvSpPr>
          <p:cNvPr id="160" name="Oval 159"/>
          <p:cNvSpPr/>
          <p:nvPr/>
        </p:nvSpPr>
        <p:spPr>
          <a:xfrm rot="4920594">
            <a:off x="1912707" y="3454462"/>
            <a:ext cx="711200" cy="172229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61" name="Trapezoid 160"/>
          <p:cNvSpPr/>
          <p:nvPr/>
        </p:nvSpPr>
        <p:spPr>
          <a:xfrm>
            <a:off x="1447800" y="3505200"/>
            <a:ext cx="914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SDP </a:t>
            </a:r>
            <a:r>
              <a:rPr lang="en-GB" sz="1000" dirty="0" smtClean="0"/>
              <a:t>(</a:t>
            </a:r>
            <a:r>
              <a:rPr lang="en-GB" sz="1000" dirty="0" err="1" smtClean="0"/>
              <a:t>w-x</a:t>
            </a:r>
            <a:r>
              <a:rPr lang="en-GB" sz="1000" dirty="0" smtClean="0"/>
              <a:t>)</a:t>
            </a:r>
            <a:endParaRPr lang="en-GB" sz="800" dirty="0"/>
          </a:p>
        </p:txBody>
      </p:sp>
      <p:sp>
        <p:nvSpPr>
          <p:cNvPr id="173" name="Oval 172"/>
          <p:cNvSpPr/>
          <p:nvPr/>
        </p:nvSpPr>
        <p:spPr>
          <a:xfrm>
            <a:off x="3505200" y="3733800"/>
            <a:ext cx="1066800" cy="228600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74" name="Trapezoid 173"/>
          <p:cNvSpPr/>
          <p:nvPr/>
        </p:nvSpPr>
        <p:spPr>
          <a:xfrm>
            <a:off x="3581400" y="3429000"/>
            <a:ext cx="914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SDP  (</a:t>
            </a:r>
            <a:r>
              <a:rPr lang="en-GB" sz="1000" dirty="0" err="1" smtClean="0"/>
              <a:t>x-y</a:t>
            </a:r>
            <a:r>
              <a:rPr lang="en-GB" sz="1000" dirty="0" smtClean="0"/>
              <a:t>)</a:t>
            </a:r>
            <a:endParaRPr lang="en-GB" sz="800" dirty="0"/>
          </a:p>
        </p:txBody>
      </p:sp>
      <p:sp>
        <p:nvSpPr>
          <p:cNvPr id="198" name="Oval 197"/>
          <p:cNvSpPr/>
          <p:nvPr/>
        </p:nvSpPr>
        <p:spPr>
          <a:xfrm rot="1513217">
            <a:off x="6460218" y="4459267"/>
            <a:ext cx="951527" cy="223561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04" name="Trapezoid 203"/>
          <p:cNvSpPr/>
          <p:nvPr/>
        </p:nvSpPr>
        <p:spPr>
          <a:xfrm>
            <a:off x="6096000" y="4724400"/>
            <a:ext cx="914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SDP  (</a:t>
            </a:r>
            <a:r>
              <a:rPr lang="en-GB" sz="1000" dirty="0" err="1" smtClean="0"/>
              <a:t>y-z</a:t>
            </a:r>
            <a:r>
              <a:rPr lang="en-GB" sz="1000" dirty="0" smtClean="0"/>
              <a:t>)</a:t>
            </a:r>
            <a:endParaRPr lang="en-GB" sz="800" dirty="0"/>
          </a:p>
        </p:txBody>
      </p:sp>
      <p:sp>
        <p:nvSpPr>
          <p:cNvPr id="205" name="Oval 204"/>
          <p:cNvSpPr/>
          <p:nvPr/>
        </p:nvSpPr>
        <p:spPr>
          <a:xfrm>
            <a:off x="7162800" y="4648200"/>
            <a:ext cx="159327" cy="172279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06" name="Oval 205"/>
          <p:cNvSpPr/>
          <p:nvPr/>
        </p:nvSpPr>
        <p:spPr>
          <a:xfrm>
            <a:off x="1524000" y="4800600"/>
            <a:ext cx="152400" cy="152400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07" name="Oval 206"/>
          <p:cNvSpPr/>
          <p:nvPr/>
        </p:nvSpPr>
        <p:spPr>
          <a:xfrm>
            <a:off x="4419600" y="3733800"/>
            <a:ext cx="159327" cy="172279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08" name="Oval 207"/>
          <p:cNvSpPr/>
          <p:nvPr/>
        </p:nvSpPr>
        <p:spPr>
          <a:xfrm>
            <a:off x="2209800" y="3200400"/>
            <a:ext cx="159327" cy="172279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10" name="Oval 209"/>
          <p:cNvSpPr/>
          <p:nvPr/>
        </p:nvSpPr>
        <p:spPr>
          <a:xfrm>
            <a:off x="3581400" y="4876800"/>
            <a:ext cx="228601" cy="152401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13" name="Oval 212"/>
          <p:cNvSpPr/>
          <p:nvPr/>
        </p:nvSpPr>
        <p:spPr>
          <a:xfrm>
            <a:off x="6705600" y="3200400"/>
            <a:ext cx="152400" cy="152400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16" name="Oval 215"/>
          <p:cNvSpPr/>
          <p:nvPr/>
        </p:nvSpPr>
        <p:spPr>
          <a:xfrm>
            <a:off x="4114800" y="6172200"/>
            <a:ext cx="152400" cy="152400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18" name="Oval 217"/>
          <p:cNvSpPr/>
          <p:nvPr/>
        </p:nvSpPr>
        <p:spPr>
          <a:xfrm>
            <a:off x="4800600" y="61722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31" name="Freeform 230"/>
          <p:cNvSpPr/>
          <p:nvPr/>
        </p:nvSpPr>
        <p:spPr>
          <a:xfrm>
            <a:off x="1645758" y="2941457"/>
            <a:ext cx="6494253" cy="1920408"/>
          </a:xfrm>
          <a:custGeom>
            <a:avLst/>
            <a:gdLst>
              <a:gd name="connsiteX0" fmla="*/ 0 w 6494253"/>
              <a:gd name="connsiteY0" fmla="*/ 0 h 1920408"/>
              <a:gd name="connsiteX1" fmla="*/ 25917 w 6494253"/>
              <a:gd name="connsiteY1" fmla="*/ 103663 h 1920408"/>
              <a:gd name="connsiteX2" fmla="*/ 90711 w 6494253"/>
              <a:gd name="connsiteY2" fmla="*/ 142537 h 1920408"/>
              <a:gd name="connsiteX3" fmla="*/ 129587 w 6494253"/>
              <a:gd name="connsiteY3" fmla="*/ 168453 h 1920408"/>
              <a:gd name="connsiteX4" fmla="*/ 181422 w 6494253"/>
              <a:gd name="connsiteY4" fmla="*/ 181411 h 1920408"/>
              <a:gd name="connsiteX5" fmla="*/ 233257 w 6494253"/>
              <a:gd name="connsiteY5" fmla="*/ 207327 h 1920408"/>
              <a:gd name="connsiteX6" fmla="*/ 323968 w 6494253"/>
              <a:gd name="connsiteY6" fmla="*/ 233243 h 1920408"/>
              <a:gd name="connsiteX7" fmla="*/ 362844 w 6494253"/>
              <a:gd name="connsiteY7" fmla="*/ 246201 h 1920408"/>
              <a:gd name="connsiteX8" fmla="*/ 609060 w 6494253"/>
              <a:gd name="connsiteY8" fmla="*/ 272117 h 1920408"/>
              <a:gd name="connsiteX9" fmla="*/ 647936 w 6494253"/>
              <a:gd name="connsiteY9" fmla="*/ 285075 h 1920408"/>
              <a:gd name="connsiteX10" fmla="*/ 660895 w 6494253"/>
              <a:gd name="connsiteY10" fmla="*/ 323949 h 1920408"/>
              <a:gd name="connsiteX11" fmla="*/ 686812 w 6494253"/>
              <a:gd name="connsiteY11" fmla="*/ 362823 h 1920408"/>
              <a:gd name="connsiteX12" fmla="*/ 673854 w 6494253"/>
              <a:gd name="connsiteY12" fmla="*/ 414654 h 1920408"/>
              <a:gd name="connsiteX13" fmla="*/ 712730 w 6494253"/>
              <a:gd name="connsiteY13" fmla="*/ 699730 h 1920408"/>
              <a:gd name="connsiteX14" fmla="*/ 725689 w 6494253"/>
              <a:gd name="connsiteY14" fmla="*/ 829309 h 1920408"/>
              <a:gd name="connsiteX15" fmla="*/ 751606 w 6494253"/>
              <a:gd name="connsiteY15" fmla="*/ 868183 h 1920408"/>
              <a:gd name="connsiteX16" fmla="*/ 945987 w 6494253"/>
              <a:gd name="connsiteY16" fmla="*/ 881141 h 1920408"/>
              <a:gd name="connsiteX17" fmla="*/ 1049657 w 6494253"/>
              <a:gd name="connsiteY17" fmla="*/ 894099 h 1920408"/>
              <a:gd name="connsiteX18" fmla="*/ 1140368 w 6494253"/>
              <a:gd name="connsiteY18" fmla="*/ 920015 h 1920408"/>
              <a:gd name="connsiteX19" fmla="*/ 1256996 w 6494253"/>
              <a:gd name="connsiteY19" fmla="*/ 945931 h 1920408"/>
              <a:gd name="connsiteX20" fmla="*/ 2021561 w 6494253"/>
              <a:gd name="connsiteY20" fmla="*/ 958889 h 1920408"/>
              <a:gd name="connsiteX21" fmla="*/ 2151148 w 6494253"/>
              <a:gd name="connsiteY21" fmla="*/ 945931 h 1920408"/>
              <a:gd name="connsiteX22" fmla="*/ 2280736 w 6494253"/>
              <a:gd name="connsiteY22" fmla="*/ 907057 h 1920408"/>
              <a:gd name="connsiteX23" fmla="*/ 2345529 w 6494253"/>
              <a:gd name="connsiteY23" fmla="*/ 894099 h 1920408"/>
              <a:gd name="connsiteX24" fmla="*/ 2863878 w 6494253"/>
              <a:gd name="connsiteY24" fmla="*/ 881141 h 1920408"/>
              <a:gd name="connsiteX25" fmla="*/ 2915713 w 6494253"/>
              <a:gd name="connsiteY25" fmla="*/ 803393 h 1920408"/>
              <a:gd name="connsiteX26" fmla="*/ 3058259 w 6494253"/>
              <a:gd name="connsiteY26" fmla="*/ 751561 h 1920408"/>
              <a:gd name="connsiteX27" fmla="*/ 3097135 w 6494253"/>
              <a:gd name="connsiteY27" fmla="*/ 712688 h 1920408"/>
              <a:gd name="connsiteX28" fmla="*/ 3136011 w 6494253"/>
              <a:gd name="connsiteY28" fmla="*/ 686772 h 1920408"/>
              <a:gd name="connsiteX29" fmla="*/ 3200805 w 6494253"/>
              <a:gd name="connsiteY29" fmla="*/ 621982 h 1920408"/>
              <a:gd name="connsiteX30" fmla="*/ 3278557 w 6494253"/>
              <a:gd name="connsiteY30" fmla="*/ 596066 h 1920408"/>
              <a:gd name="connsiteX31" fmla="*/ 3317433 w 6494253"/>
              <a:gd name="connsiteY31" fmla="*/ 583108 h 1920408"/>
              <a:gd name="connsiteX32" fmla="*/ 3498856 w 6494253"/>
              <a:gd name="connsiteY32" fmla="*/ 609024 h 1920408"/>
              <a:gd name="connsiteX33" fmla="*/ 3537732 w 6494253"/>
              <a:gd name="connsiteY33" fmla="*/ 621982 h 1920408"/>
              <a:gd name="connsiteX34" fmla="*/ 3615484 w 6494253"/>
              <a:gd name="connsiteY34" fmla="*/ 673814 h 1920408"/>
              <a:gd name="connsiteX35" fmla="*/ 3641402 w 6494253"/>
              <a:gd name="connsiteY35" fmla="*/ 699730 h 1920408"/>
              <a:gd name="connsiteX36" fmla="*/ 3680278 w 6494253"/>
              <a:gd name="connsiteY36" fmla="*/ 712688 h 1920408"/>
              <a:gd name="connsiteX37" fmla="*/ 3758030 w 6494253"/>
              <a:gd name="connsiteY37" fmla="*/ 764519 h 1920408"/>
              <a:gd name="connsiteX38" fmla="*/ 3796906 w 6494253"/>
              <a:gd name="connsiteY38" fmla="*/ 790435 h 1920408"/>
              <a:gd name="connsiteX39" fmla="*/ 3874659 w 6494253"/>
              <a:gd name="connsiteY39" fmla="*/ 816351 h 1920408"/>
              <a:gd name="connsiteX40" fmla="*/ 3991287 w 6494253"/>
              <a:gd name="connsiteY40" fmla="*/ 881141 h 1920408"/>
              <a:gd name="connsiteX41" fmla="*/ 4069040 w 6494253"/>
              <a:gd name="connsiteY41" fmla="*/ 945931 h 1920408"/>
              <a:gd name="connsiteX42" fmla="*/ 4133833 w 6494253"/>
              <a:gd name="connsiteY42" fmla="*/ 1010721 h 1920408"/>
              <a:gd name="connsiteX43" fmla="*/ 4159751 w 6494253"/>
              <a:gd name="connsiteY43" fmla="*/ 1049594 h 1920408"/>
              <a:gd name="connsiteX44" fmla="*/ 4224544 w 6494253"/>
              <a:gd name="connsiteY44" fmla="*/ 1114384 h 1920408"/>
              <a:gd name="connsiteX45" fmla="*/ 4263420 w 6494253"/>
              <a:gd name="connsiteY45" fmla="*/ 1166216 h 1920408"/>
              <a:gd name="connsiteX46" fmla="*/ 4393008 w 6494253"/>
              <a:gd name="connsiteY46" fmla="*/ 1269880 h 1920408"/>
              <a:gd name="connsiteX47" fmla="*/ 4431884 w 6494253"/>
              <a:gd name="connsiteY47" fmla="*/ 1295796 h 1920408"/>
              <a:gd name="connsiteX48" fmla="*/ 4639223 w 6494253"/>
              <a:gd name="connsiteY48" fmla="*/ 1347628 h 1920408"/>
              <a:gd name="connsiteX49" fmla="*/ 4691058 w 6494253"/>
              <a:gd name="connsiteY49" fmla="*/ 1360586 h 1920408"/>
              <a:gd name="connsiteX50" fmla="*/ 4716976 w 6494253"/>
              <a:gd name="connsiteY50" fmla="*/ 1386501 h 1920408"/>
              <a:gd name="connsiteX51" fmla="*/ 4755852 w 6494253"/>
              <a:gd name="connsiteY51" fmla="*/ 1399459 h 1920408"/>
              <a:gd name="connsiteX52" fmla="*/ 4781769 w 6494253"/>
              <a:gd name="connsiteY52" fmla="*/ 1438333 h 1920408"/>
              <a:gd name="connsiteX53" fmla="*/ 4885439 w 6494253"/>
              <a:gd name="connsiteY53" fmla="*/ 1464249 h 1920408"/>
              <a:gd name="connsiteX54" fmla="*/ 5002068 w 6494253"/>
              <a:gd name="connsiteY54" fmla="*/ 1529039 h 1920408"/>
              <a:gd name="connsiteX55" fmla="*/ 5079820 w 6494253"/>
              <a:gd name="connsiteY55" fmla="*/ 1606787 h 1920408"/>
              <a:gd name="connsiteX56" fmla="*/ 5196449 w 6494253"/>
              <a:gd name="connsiteY56" fmla="*/ 1684534 h 1920408"/>
              <a:gd name="connsiteX57" fmla="*/ 5313077 w 6494253"/>
              <a:gd name="connsiteY57" fmla="*/ 1775240 h 1920408"/>
              <a:gd name="connsiteX58" fmla="*/ 5429706 w 6494253"/>
              <a:gd name="connsiteY58" fmla="*/ 1814114 h 1920408"/>
              <a:gd name="connsiteX59" fmla="*/ 5468582 w 6494253"/>
              <a:gd name="connsiteY59" fmla="*/ 1840030 h 1920408"/>
              <a:gd name="connsiteX60" fmla="*/ 5598169 w 6494253"/>
              <a:gd name="connsiteY60" fmla="*/ 1865946 h 1920408"/>
              <a:gd name="connsiteX61" fmla="*/ 5637045 w 6494253"/>
              <a:gd name="connsiteY61" fmla="*/ 1891862 h 1920408"/>
              <a:gd name="connsiteX62" fmla="*/ 5844385 w 6494253"/>
              <a:gd name="connsiteY62" fmla="*/ 1891862 h 1920408"/>
              <a:gd name="connsiteX63" fmla="*/ 5896220 w 6494253"/>
              <a:gd name="connsiteY63" fmla="*/ 1865946 h 1920408"/>
              <a:gd name="connsiteX64" fmla="*/ 5935096 w 6494253"/>
              <a:gd name="connsiteY64" fmla="*/ 1852988 h 1920408"/>
              <a:gd name="connsiteX65" fmla="*/ 5986931 w 6494253"/>
              <a:gd name="connsiteY65" fmla="*/ 1827072 h 1920408"/>
              <a:gd name="connsiteX66" fmla="*/ 6051724 w 6494253"/>
              <a:gd name="connsiteY66" fmla="*/ 1814114 h 1920408"/>
              <a:gd name="connsiteX67" fmla="*/ 6090601 w 6494253"/>
              <a:gd name="connsiteY67" fmla="*/ 1801156 h 1920408"/>
              <a:gd name="connsiteX68" fmla="*/ 6129477 w 6494253"/>
              <a:gd name="connsiteY68" fmla="*/ 1775240 h 1920408"/>
              <a:gd name="connsiteX69" fmla="*/ 6336816 w 6494253"/>
              <a:gd name="connsiteY69" fmla="*/ 1775240 h 1920408"/>
              <a:gd name="connsiteX70" fmla="*/ 6401610 w 6494253"/>
              <a:gd name="connsiteY70" fmla="*/ 1814114 h 1920408"/>
              <a:gd name="connsiteX71" fmla="*/ 6440486 w 6494253"/>
              <a:gd name="connsiteY71" fmla="*/ 1827072 h 1920408"/>
              <a:gd name="connsiteX72" fmla="*/ 6492321 w 6494253"/>
              <a:gd name="connsiteY72" fmla="*/ 1891862 h 1920408"/>
              <a:gd name="connsiteX73" fmla="*/ 6492321 w 6494253"/>
              <a:gd name="connsiteY73" fmla="*/ 1904820 h 192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6494253" h="1920408">
                <a:moveTo>
                  <a:pt x="0" y="0"/>
                </a:moveTo>
                <a:cubicBezTo>
                  <a:pt x="8639" y="34554"/>
                  <a:pt x="730" y="78478"/>
                  <a:pt x="25917" y="103663"/>
                </a:cubicBezTo>
                <a:cubicBezTo>
                  <a:pt x="76541" y="154283"/>
                  <a:pt x="23421" y="108894"/>
                  <a:pt x="90711" y="142537"/>
                </a:cubicBezTo>
                <a:cubicBezTo>
                  <a:pt x="104641" y="149502"/>
                  <a:pt x="115272" y="162318"/>
                  <a:pt x="129587" y="168453"/>
                </a:cubicBezTo>
                <a:cubicBezTo>
                  <a:pt x="145957" y="175468"/>
                  <a:pt x="164746" y="175158"/>
                  <a:pt x="181422" y="181411"/>
                </a:cubicBezTo>
                <a:cubicBezTo>
                  <a:pt x="199510" y="188193"/>
                  <a:pt x="215501" y="199718"/>
                  <a:pt x="233257" y="207327"/>
                </a:cubicBezTo>
                <a:cubicBezTo>
                  <a:pt x="264328" y="220642"/>
                  <a:pt x="291088" y="223849"/>
                  <a:pt x="323968" y="233243"/>
                </a:cubicBezTo>
                <a:cubicBezTo>
                  <a:pt x="337102" y="236995"/>
                  <a:pt x="349310" y="244356"/>
                  <a:pt x="362844" y="246201"/>
                </a:cubicBezTo>
                <a:cubicBezTo>
                  <a:pt x="444613" y="257351"/>
                  <a:pt x="526988" y="263478"/>
                  <a:pt x="609060" y="272117"/>
                </a:cubicBezTo>
                <a:cubicBezTo>
                  <a:pt x="622019" y="276436"/>
                  <a:pt x="638277" y="275417"/>
                  <a:pt x="647936" y="285075"/>
                </a:cubicBezTo>
                <a:cubicBezTo>
                  <a:pt x="657595" y="294733"/>
                  <a:pt x="654786" y="311732"/>
                  <a:pt x="660895" y="323949"/>
                </a:cubicBezTo>
                <a:cubicBezTo>
                  <a:pt x="667860" y="337878"/>
                  <a:pt x="678173" y="349865"/>
                  <a:pt x="686812" y="362823"/>
                </a:cubicBezTo>
                <a:cubicBezTo>
                  <a:pt x="682493" y="380100"/>
                  <a:pt x="673854" y="396845"/>
                  <a:pt x="673854" y="414654"/>
                </a:cubicBezTo>
                <a:cubicBezTo>
                  <a:pt x="673854" y="587730"/>
                  <a:pt x="676260" y="572095"/>
                  <a:pt x="712730" y="699730"/>
                </a:cubicBezTo>
                <a:cubicBezTo>
                  <a:pt x="717050" y="742923"/>
                  <a:pt x="715928" y="787012"/>
                  <a:pt x="725689" y="829309"/>
                </a:cubicBezTo>
                <a:cubicBezTo>
                  <a:pt x="729191" y="844484"/>
                  <a:pt x="736446" y="864616"/>
                  <a:pt x="751606" y="868183"/>
                </a:cubicBezTo>
                <a:cubicBezTo>
                  <a:pt x="814817" y="883055"/>
                  <a:pt x="881294" y="875516"/>
                  <a:pt x="945987" y="881141"/>
                </a:cubicBezTo>
                <a:cubicBezTo>
                  <a:pt x="980682" y="884158"/>
                  <a:pt x="1015305" y="888374"/>
                  <a:pt x="1049657" y="894099"/>
                </a:cubicBezTo>
                <a:cubicBezTo>
                  <a:pt x="1098271" y="902201"/>
                  <a:pt x="1097229" y="907690"/>
                  <a:pt x="1140368" y="920015"/>
                </a:cubicBezTo>
                <a:cubicBezTo>
                  <a:pt x="1183068" y="932214"/>
                  <a:pt x="1212461" y="937024"/>
                  <a:pt x="1256996" y="945931"/>
                </a:cubicBezTo>
                <a:cubicBezTo>
                  <a:pt x="1496325" y="1105476"/>
                  <a:pt x="1293537" y="980949"/>
                  <a:pt x="2021561" y="958889"/>
                </a:cubicBezTo>
                <a:cubicBezTo>
                  <a:pt x="2064952" y="957574"/>
                  <a:pt x="2107952" y="950250"/>
                  <a:pt x="2151148" y="945931"/>
                </a:cubicBezTo>
                <a:cubicBezTo>
                  <a:pt x="2200528" y="929472"/>
                  <a:pt x="2221391" y="921892"/>
                  <a:pt x="2280736" y="907057"/>
                </a:cubicBezTo>
                <a:cubicBezTo>
                  <a:pt x="2302104" y="901715"/>
                  <a:pt x="2323525" y="895077"/>
                  <a:pt x="2345529" y="894099"/>
                </a:cubicBezTo>
                <a:cubicBezTo>
                  <a:pt x="2518196" y="886425"/>
                  <a:pt x="2691095" y="885460"/>
                  <a:pt x="2863878" y="881141"/>
                </a:cubicBezTo>
                <a:cubicBezTo>
                  <a:pt x="2881156" y="855225"/>
                  <a:pt x="2886164" y="813242"/>
                  <a:pt x="2915713" y="803393"/>
                </a:cubicBezTo>
                <a:cubicBezTo>
                  <a:pt x="3015533" y="770121"/>
                  <a:pt x="2968100" y="787623"/>
                  <a:pt x="3058259" y="751561"/>
                </a:cubicBezTo>
                <a:cubicBezTo>
                  <a:pt x="3071218" y="738603"/>
                  <a:pt x="3083056" y="724419"/>
                  <a:pt x="3097135" y="712688"/>
                </a:cubicBezTo>
                <a:cubicBezTo>
                  <a:pt x="3109100" y="702718"/>
                  <a:pt x="3124290" y="697027"/>
                  <a:pt x="3136011" y="686772"/>
                </a:cubicBezTo>
                <a:cubicBezTo>
                  <a:pt x="3158998" y="666660"/>
                  <a:pt x="3171829" y="631640"/>
                  <a:pt x="3200805" y="621982"/>
                </a:cubicBezTo>
                <a:lnTo>
                  <a:pt x="3278557" y="596066"/>
                </a:lnTo>
                <a:lnTo>
                  <a:pt x="3317433" y="583108"/>
                </a:lnTo>
                <a:cubicBezTo>
                  <a:pt x="3420703" y="593434"/>
                  <a:pt x="3422973" y="587344"/>
                  <a:pt x="3498856" y="609024"/>
                </a:cubicBezTo>
                <a:cubicBezTo>
                  <a:pt x="3511990" y="612776"/>
                  <a:pt x="3525791" y="615349"/>
                  <a:pt x="3537732" y="621982"/>
                </a:cubicBezTo>
                <a:cubicBezTo>
                  <a:pt x="3564961" y="637108"/>
                  <a:pt x="3593458" y="651790"/>
                  <a:pt x="3615484" y="673814"/>
                </a:cubicBezTo>
                <a:cubicBezTo>
                  <a:pt x="3624123" y="682453"/>
                  <a:pt x="3630926" y="693444"/>
                  <a:pt x="3641402" y="699730"/>
                </a:cubicBezTo>
                <a:cubicBezTo>
                  <a:pt x="3653115" y="706757"/>
                  <a:pt x="3668337" y="706055"/>
                  <a:pt x="3680278" y="712688"/>
                </a:cubicBezTo>
                <a:cubicBezTo>
                  <a:pt x="3707507" y="727814"/>
                  <a:pt x="3732113" y="747242"/>
                  <a:pt x="3758030" y="764519"/>
                </a:cubicBezTo>
                <a:cubicBezTo>
                  <a:pt x="3770989" y="773158"/>
                  <a:pt x="3782131" y="785510"/>
                  <a:pt x="3796906" y="790435"/>
                </a:cubicBezTo>
                <a:lnTo>
                  <a:pt x="3874659" y="816351"/>
                </a:lnTo>
                <a:cubicBezTo>
                  <a:pt x="3963777" y="875760"/>
                  <a:pt x="3922861" y="858334"/>
                  <a:pt x="3991287" y="881141"/>
                </a:cubicBezTo>
                <a:cubicBezTo>
                  <a:pt x="4076053" y="965901"/>
                  <a:pt x="3930399" y="822701"/>
                  <a:pt x="4069040" y="945931"/>
                </a:cubicBezTo>
                <a:cubicBezTo>
                  <a:pt x="4091869" y="966222"/>
                  <a:pt x="4113720" y="987736"/>
                  <a:pt x="4133833" y="1010721"/>
                </a:cubicBezTo>
                <a:cubicBezTo>
                  <a:pt x="4144089" y="1022441"/>
                  <a:pt x="4149495" y="1037874"/>
                  <a:pt x="4159751" y="1049594"/>
                </a:cubicBezTo>
                <a:cubicBezTo>
                  <a:pt x="4179864" y="1072579"/>
                  <a:pt x="4204252" y="1091556"/>
                  <a:pt x="4224544" y="1114384"/>
                </a:cubicBezTo>
                <a:cubicBezTo>
                  <a:pt x="4238893" y="1130526"/>
                  <a:pt x="4249593" y="1149625"/>
                  <a:pt x="4263420" y="1166216"/>
                </a:cubicBezTo>
                <a:cubicBezTo>
                  <a:pt x="4293694" y="1202542"/>
                  <a:pt x="4372155" y="1255979"/>
                  <a:pt x="4393008" y="1269880"/>
                </a:cubicBezTo>
                <a:cubicBezTo>
                  <a:pt x="4405967" y="1278519"/>
                  <a:pt x="4417652" y="1289471"/>
                  <a:pt x="4431884" y="1295796"/>
                </a:cubicBezTo>
                <a:cubicBezTo>
                  <a:pt x="4508054" y="1329648"/>
                  <a:pt x="4552784" y="1326020"/>
                  <a:pt x="4639223" y="1347628"/>
                </a:cubicBezTo>
                <a:lnTo>
                  <a:pt x="4691058" y="1360586"/>
                </a:lnTo>
                <a:cubicBezTo>
                  <a:pt x="4699697" y="1369224"/>
                  <a:pt x="4706500" y="1380216"/>
                  <a:pt x="4716976" y="1386501"/>
                </a:cubicBezTo>
                <a:cubicBezTo>
                  <a:pt x="4728689" y="1393528"/>
                  <a:pt x="4745185" y="1390926"/>
                  <a:pt x="4755852" y="1399459"/>
                </a:cubicBezTo>
                <a:cubicBezTo>
                  <a:pt x="4768013" y="1409188"/>
                  <a:pt x="4767839" y="1431369"/>
                  <a:pt x="4781769" y="1438333"/>
                </a:cubicBezTo>
                <a:cubicBezTo>
                  <a:pt x="4813629" y="1454262"/>
                  <a:pt x="4885439" y="1464249"/>
                  <a:pt x="4885439" y="1464249"/>
                </a:cubicBezTo>
                <a:cubicBezTo>
                  <a:pt x="4967073" y="1545877"/>
                  <a:pt x="4812743" y="1397975"/>
                  <a:pt x="5002068" y="1529039"/>
                </a:cubicBezTo>
                <a:cubicBezTo>
                  <a:pt x="5032203" y="1549901"/>
                  <a:pt x="5049323" y="1586457"/>
                  <a:pt x="5079820" y="1606787"/>
                </a:cubicBezTo>
                <a:cubicBezTo>
                  <a:pt x="5118696" y="1632703"/>
                  <a:pt x="5158571" y="1657180"/>
                  <a:pt x="5196449" y="1684534"/>
                </a:cubicBezTo>
                <a:cubicBezTo>
                  <a:pt x="5236375" y="1713368"/>
                  <a:pt x="5271649" y="1748609"/>
                  <a:pt x="5313077" y="1775240"/>
                </a:cubicBezTo>
                <a:cubicBezTo>
                  <a:pt x="5344130" y="1795202"/>
                  <a:pt x="5393798" y="1805138"/>
                  <a:pt x="5429706" y="1814114"/>
                </a:cubicBezTo>
                <a:cubicBezTo>
                  <a:pt x="5442665" y="1822753"/>
                  <a:pt x="5454267" y="1833895"/>
                  <a:pt x="5468582" y="1840030"/>
                </a:cubicBezTo>
                <a:cubicBezTo>
                  <a:pt x="5493185" y="1850574"/>
                  <a:pt x="5580629" y="1863023"/>
                  <a:pt x="5598169" y="1865946"/>
                </a:cubicBezTo>
                <a:cubicBezTo>
                  <a:pt x="5611128" y="1874585"/>
                  <a:pt x="5622730" y="1885727"/>
                  <a:pt x="5637045" y="1891862"/>
                </a:cubicBezTo>
                <a:cubicBezTo>
                  <a:pt x="5703657" y="1920408"/>
                  <a:pt x="5775351" y="1897615"/>
                  <a:pt x="5844385" y="1891862"/>
                </a:cubicBezTo>
                <a:cubicBezTo>
                  <a:pt x="5861663" y="1883223"/>
                  <a:pt x="5878464" y="1873555"/>
                  <a:pt x="5896220" y="1865946"/>
                </a:cubicBezTo>
                <a:cubicBezTo>
                  <a:pt x="5908775" y="1860565"/>
                  <a:pt x="5922541" y="1858369"/>
                  <a:pt x="5935096" y="1852988"/>
                </a:cubicBezTo>
                <a:cubicBezTo>
                  <a:pt x="5952852" y="1845379"/>
                  <a:pt x="5969653" y="1835711"/>
                  <a:pt x="5986931" y="1827072"/>
                </a:cubicBezTo>
                <a:cubicBezTo>
                  <a:pt x="6055259" y="1872622"/>
                  <a:pt x="6000674" y="1854951"/>
                  <a:pt x="6051724" y="1814114"/>
                </a:cubicBezTo>
                <a:cubicBezTo>
                  <a:pt x="6062391" y="1805581"/>
                  <a:pt x="6077642" y="1805475"/>
                  <a:pt x="6090601" y="1801156"/>
                </a:cubicBezTo>
                <a:cubicBezTo>
                  <a:pt x="6103560" y="1792517"/>
                  <a:pt x="6115162" y="1781375"/>
                  <a:pt x="6129477" y="1775240"/>
                </a:cubicBezTo>
                <a:cubicBezTo>
                  <a:pt x="6196089" y="1746694"/>
                  <a:pt x="6267782" y="1769487"/>
                  <a:pt x="6336816" y="1775240"/>
                </a:cubicBezTo>
                <a:cubicBezTo>
                  <a:pt x="6446946" y="1811948"/>
                  <a:pt x="6312669" y="1760752"/>
                  <a:pt x="6401610" y="1814114"/>
                </a:cubicBezTo>
                <a:cubicBezTo>
                  <a:pt x="6413323" y="1821141"/>
                  <a:pt x="6427527" y="1822753"/>
                  <a:pt x="6440486" y="1827072"/>
                </a:cubicBezTo>
                <a:cubicBezTo>
                  <a:pt x="6464593" y="1851177"/>
                  <a:pt x="6475973" y="1859168"/>
                  <a:pt x="6492321" y="1891862"/>
                </a:cubicBezTo>
                <a:cubicBezTo>
                  <a:pt x="6494253" y="1895725"/>
                  <a:pt x="6492321" y="1900501"/>
                  <a:pt x="6492321" y="1904820"/>
                </a:cubicBezTo>
              </a:path>
            </a:pathLst>
          </a:cu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122</Words>
  <Application>Microsoft Macintosh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John Vollbrecht</cp:lastModifiedBy>
  <cp:revision>33</cp:revision>
  <dcterms:created xsi:type="dcterms:W3CDTF">2010-07-17T19:55:55Z</dcterms:created>
  <dcterms:modified xsi:type="dcterms:W3CDTF">2010-07-17T20:24:58Z</dcterms:modified>
</cp:coreProperties>
</file>