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sldIdLst>
    <p:sldId id="256" r:id="rId2"/>
    <p:sldId id="268" r:id="rId3"/>
    <p:sldId id="258" r:id="rId4"/>
    <p:sldId id="260" r:id="rId5"/>
    <p:sldId id="267" r:id="rId6"/>
    <p:sldId id="265" r:id="rId7"/>
    <p:sldId id="257" r:id="rId8"/>
    <p:sldId id="259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00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24" autoAdjust="0"/>
  </p:normalViewPr>
  <p:slideViewPr>
    <p:cSldViewPr snapToGrid="0" snapToObjects="1">
      <p:cViewPr>
        <p:scale>
          <a:sx n="100" d="100"/>
          <a:sy n="100" d="100"/>
        </p:scale>
        <p:origin x="-1640" y="-5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6011" y="1495394"/>
            <a:ext cx="7772400" cy="1470025"/>
          </a:xfrm>
        </p:spPr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6011" y="4362473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4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1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19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62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42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264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9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50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99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33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5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-410074" y="0"/>
            <a:ext cx="9554074" cy="6858000"/>
            <a:chOff x="-250" y="0"/>
            <a:chExt cx="6010" cy="4320"/>
          </a:xfrm>
        </p:grpSpPr>
        <p:pic>
          <p:nvPicPr>
            <p:cNvPr id="8" name="Picture 11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-250" y="0"/>
              <a:ext cx="1316" cy="432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9" name="AutoShape 12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12"/>
            </a:xfrm>
            <a:prstGeom prst="roundRect">
              <a:avLst>
                <a:gd name="adj" fmla="val 218"/>
              </a:avLst>
            </a:prstGeom>
            <a:solidFill>
              <a:srgbClr val="0095D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defTabSz="407988" hangingPunct="0">
                <a:lnSpc>
                  <a:spcPct val="98000"/>
                </a:lnSpc>
                <a:buClr>
                  <a:srgbClr val="000000"/>
                </a:buClr>
                <a:buSzPct val="45000"/>
                <a:buFont typeface="StarSymbol" charset="0"/>
                <a:buNone/>
                <a:tabLst>
                  <a:tab pos="657225" algn="l"/>
                  <a:tab pos="1312863" algn="l"/>
                  <a:tab pos="1970088" algn="l"/>
                  <a:tab pos="2627313" algn="l"/>
                  <a:tab pos="3282950" algn="l"/>
                  <a:tab pos="3940175" algn="l"/>
                  <a:tab pos="4595813" algn="l"/>
                  <a:tab pos="5253038" algn="l"/>
                  <a:tab pos="5910263" algn="l"/>
                  <a:tab pos="6565900" algn="l"/>
                  <a:tab pos="7223125" algn="l"/>
                  <a:tab pos="7880350" algn="l"/>
                  <a:tab pos="8535988" algn="l"/>
                </a:tabLst>
                <a:defRPr/>
              </a:pPr>
              <a:r>
                <a:rPr lang="en-GB" sz="2200" b="1" dirty="0">
                  <a:solidFill>
                    <a:srgbClr val="000000"/>
                  </a:solidFill>
                  <a:latin typeface="Tahoma" pitchFamily="34" charset="0"/>
                  <a:cs typeface="+mn-cs"/>
                </a:rPr>
                <a:t>   </a:t>
              </a: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547" y="6063"/>
            <a:ext cx="7063864" cy="64798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8887" y="1057778"/>
            <a:ext cx="8029523" cy="5094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8887" y="6356350"/>
            <a:ext cx="8391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A0905-14CD-5544-BD20-C3386F92CA63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111" y="6356350"/>
            <a:ext cx="5251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0785" y="6356350"/>
            <a:ext cx="11376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-12650" y="-17209"/>
            <a:ext cx="2089479" cy="6302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bg1"/>
                </a:solidFill>
                <a:latin typeface="+mn-lt"/>
                <a:cs typeface="+mn-cs"/>
              </a:rPr>
              <a:t>NORDUnet</a:t>
            </a:r>
          </a:p>
          <a:p>
            <a:pPr algn="ctr">
              <a:defRPr/>
            </a:pPr>
            <a:r>
              <a:rPr lang="en-US" sz="630" b="1" kern="0" dirty="0">
                <a:solidFill>
                  <a:schemeClr val="bg1"/>
                </a:solidFill>
                <a:latin typeface="+mn-lt"/>
                <a:cs typeface="+mn-cs"/>
              </a:rPr>
              <a:t>Nordic infrastructure for Research &amp; Education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671405"/>
            <a:ext cx="1001894" cy="72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590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3600" b="1" i="0" kern="1200" cap="none" spc="0">
          <a:ln w="12700">
            <a:noFill/>
            <a:prstDash val="solid"/>
          </a:ln>
          <a:solidFill>
            <a:schemeClr val="tx1"/>
          </a:solidFill>
          <a:effectLst/>
          <a:latin typeface="Rockwel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7525" y="1631939"/>
            <a:ext cx="7772400" cy="1470025"/>
          </a:xfrm>
        </p:spPr>
        <p:txBody>
          <a:bodyPr/>
          <a:lstStyle/>
          <a:p>
            <a:r>
              <a:rPr lang="en-US" dirty="0" smtClean="0"/>
              <a:t>Automated GOLE </a:t>
            </a:r>
            <a:r>
              <a:rPr lang="en-US" dirty="0" smtClean="0"/>
              <a:t>+ NSI demos</a:t>
            </a:r>
            <a:br>
              <a:rPr lang="en-US" dirty="0" smtClean="0"/>
            </a:br>
            <a:r>
              <a:rPr lang="en-US" dirty="0" smtClean="0"/>
              <a:t>Supercomputing 2012</a:t>
            </a:r>
            <a:br>
              <a:rPr lang="en-US" dirty="0" smtClean="0"/>
            </a:br>
            <a:r>
              <a:rPr lang="en-US" dirty="0" smtClean="0"/>
              <a:t>Salt Lake City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465" y="4774522"/>
            <a:ext cx="6400800" cy="1752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Jerry </a:t>
            </a:r>
            <a:r>
              <a:rPr lang="en-US" sz="2400" dirty="0" smtClean="0"/>
              <a:t>Sobieski</a:t>
            </a:r>
            <a:endParaRPr lang="en-US" sz="2400" dirty="0"/>
          </a:p>
          <a:p>
            <a:r>
              <a:rPr lang="en-US" sz="2400" dirty="0" smtClean="0"/>
              <a:t>Oct </a:t>
            </a:r>
            <a:r>
              <a:rPr lang="en-US" sz="2400" dirty="0" smtClean="0"/>
              <a:t>2012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15195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Supercomputing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Preserve the </a:t>
            </a:r>
            <a:r>
              <a:rPr lang="en-US" dirty="0" err="1" smtClean="0"/>
              <a:t>AutoGOLE</a:t>
            </a:r>
            <a:r>
              <a:rPr lang="en-US" dirty="0" smtClean="0"/>
              <a:t> + NSI version1</a:t>
            </a:r>
          </a:p>
          <a:p>
            <a:pPr lvl="1"/>
            <a:r>
              <a:rPr lang="en-US" dirty="0" smtClean="0"/>
              <a:t>Continue to use for demonstration and testing</a:t>
            </a:r>
          </a:p>
          <a:p>
            <a:pPr lvl="1"/>
            <a:r>
              <a:rPr lang="en-US" dirty="0" smtClean="0"/>
              <a:t>Use the AIST Status </a:t>
            </a:r>
            <a:r>
              <a:rPr lang="en-US" dirty="0"/>
              <a:t>M</a:t>
            </a:r>
            <a:r>
              <a:rPr lang="en-US" dirty="0" smtClean="0"/>
              <a:t>onitor and Automated Earth graphical displays</a:t>
            </a:r>
          </a:p>
          <a:p>
            <a:pPr lvl="1"/>
            <a:endParaRPr lang="en-US" dirty="0"/>
          </a:p>
          <a:p>
            <a:r>
              <a:rPr lang="en-US" dirty="0" smtClean="0"/>
              <a:t>For NSI version 2 at Supercomputing…</a:t>
            </a:r>
          </a:p>
          <a:p>
            <a:pPr lvl="1"/>
            <a:r>
              <a:rPr lang="en-US" dirty="0" smtClean="0"/>
              <a:t>We develop a virtual “Caribbean” topology</a:t>
            </a:r>
          </a:p>
          <a:p>
            <a:pPr lvl="1"/>
            <a:r>
              <a:rPr lang="en-US" dirty="0" smtClean="0"/>
              <a:t>We do </a:t>
            </a:r>
            <a:r>
              <a:rPr lang="en-US" dirty="0" err="1" smtClean="0"/>
              <a:t>interop</a:t>
            </a:r>
            <a:r>
              <a:rPr lang="en-US" dirty="0" smtClean="0"/>
              <a:t> testing and debugging</a:t>
            </a:r>
          </a:p>
          <a:p>
            <a:pPr lvl="1"/>
            <a:r>
              <a:rPr lang="en-US" dirty="0" smtClean="0"/>
              <a:t>Use it to make real progress in v2 details</a:t>
            </a:r>
          </a:p>
          <a:p>
            <a:pPr lvl="1"/>
            <a:r>
              <a:rPr lang="en-US" dirty="0" smtClean="0"/>
              <a:t>We demo using CLI or a web GUI and logs…</a:t>
            </a:r>
          </a:p>
          <a:p>
            <a:pPr lvl="1"/>
            <a:r>
              <a:rPr lang="en-US" dirty="0" smtClean="0"/>
              <a:t>This is early development testing…its not fully baked and we should not present it as if it were…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559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 bwMode="auto">
          <a:xfrm>
            <a:off x="223839" y="4633851"/>
            <a:ext cx="8684140" cy="16891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34" name="Title 33"/>
          <p:cNvSpPr>
            <a:spLocks noGrp="1"/>
          </p:cNvSpPr>
          <p:nvPr>
            <p:ph type="title"/>
          </p:nvPr>
        </p:nvSpPr>
        <p:spPr>
          <a:xfrm>
            <a:off x="2199312" y="1"/>
            <a:ext cx="6205786" cy="682728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  Automated GOLE Fabric</a:t>
            </a:r>
            <a:endParaRPr lang="en-US" dirty="0"/>
          </a:p>
        </p:txBody>
      </p:sp>
      <p:grpSp>
        <p:nvGrpSpPr>
          <p:cNvPr id="61" name="Group 60"/>
          <p:cNvGrpSpPr/>
          <p:nvPr/>
        </p:nvGrpSpPr>
        <p:grpSpPr>
          <a:xfrm>
            <a:off x="220255" y="1674193"/>
            <a:ext cx="8833277" cy="4408016"/>
            <a:chOff x="163023" y="1791034"/>
            <a:chExt cx="8965347" cy="4242327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lum bright="-30000" contrast="-54000"/>
            </a:blip>
            <a:srcRect t="12020" r="27943" b="24040"/>
            <a:stretch>
              <a:fillRect/>
            </a:stretch>
          </p:blipFill>
          <p:spPr>
            <a:xfrm>
              <a:off x="2807380" y="1791034"/>
              <a:ext cx="6169623" cy="4242327"/>
            </a:xfrm>
            <a:prstGeom prst="rect">
              <a:avLst/>
            </a:prstGeom>
          </p:spPr>
        </p:pic>
        <p:cxnSp>
          <p:nvCxnSpPr>
            <p:cNvPr id="23" name="Straight Connector 22"/>
            <p:cNvCxnSpPr/>
            <p:nvPr/>
          </p:nvCxnSpPr>
          <p:spPr>
            <a:xfrm>
              <a:off x="7376069" y="2823581"/>
              <a:ext cx="404093" cy="22107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0800000" flipV="1">
              <a:off x="7376070" y="2810857"/>
              <a:ext cx="269391" cy="1272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7638512" y="2454249"/>
              <a:ext cx="960151" cy="277117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PSNC</a:t>
              </a:r>
            </a:p>
          </p:txBody>
        </p:sp>
        <p:cxnSp>
          <p:nvCxnSpPr>
            <p:cNvPr id="57" name="Straight Connector 12"/>
            <p:cNvCxnSpPr/>
            <p:nvPr/>
          </p:nvCxnSpPr>
          <p:spPr>
            <a:xfrm>
              <a:off x="7376068" y="2852149"/>
              <a:ext cx="134695" cy="310695"/>
            </a:xfrm>
            <a:prstGeom prst="straightConnector1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2">
              <a:lum bright="-30000" contrast="-54000"/>
            </a:blip>
            <a:srcRect l="68926" t="12020" b="24040"/>
            <a:stretch>
              <a:fillRect/>
            </a:stretch>
          </p:blipFill>
          <p:spPr>
            <a:xfrm>
              <a:off x="163023" y="1791034"/>
              <a:ext cx="2660605" cy="4242327"/>
            </a:xfrm>
            <a:prstGeom prst="rect">
              <a:avLst/>
            </a:prstGeom>
            <a:ln>
              <a:noFill/>
            </a:ln>
          </p:spPr>
        </p:pic>
        <p:sp>
          <p:nvSpPr>
            <p:cNvPr id="49" name="TextBox 48"/>
            <p:cNvSpPr txBox="1"/>
            <p:nvPr/>
          </p:nvSpPr>
          <p:spPr>
            <a:xfrm>
              <a:off x="2088012" y="3141101"/>
              <a:ext cx="1066800" cy="277117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JGN-X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0" name="4-Point Star 9"/>
            <p:cNvSpPr/>
            <p:nvPr/>
          </p:nvSpPr>
          <p:spPr>
            <a:xfrm>
              <a:off x="7638512" y="2885898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4-Point Star 54"/>
            <p:cNvSpPr/>
            <p:nvPr/>
          </p:nvSpPr>
          <p:spPr>
            <a:xfrm>
              <a:off x="7369111" y="3024523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4-Point Star 8"/>
            <p:cNvSpPr/>
            <p:nvPr/>
          </p:nvSpPr>
          <p:spPr>
            <a:xfrm>
              <a:off x="7561559" y="2652095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>
              <a:off x="5190375" y="2499223"/>
              <a:ext cx="2368755" cy="704197"/>
            </a:xfrm>
            <a:custGeom>
              <a:avLst/>
              <a:gdLst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368300 w 2065867"/>
                <a:gd name="connsiteY2" fmla="*/ 539045 h 1000478"/>
                <a:gd name="connsiteX3" fmla="*/ 4233 w 2065867"/>
                <a:gd name="connsiteY3" fmla="*/ 992011 h 1000478"/>
                <a:gd name="connsiteX4" fmla="*/ 4233 w 2065867"/>
                <a:gd name="connsiteY4" fmla="*/ 992011 h 1000478"/>
                <a:gd name="connsiteX5" fmla="*/ 0 w 2065867"/>
                <a:gd name="connsiteY5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876300 w 2065867"/>
                <a:gd name="connsiteY2" fmla="*/ 286129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778933 w 2065867"/>
                <a:gd name="connsiteY2" fmla="*/ 175032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102957 h 877657"/>
                <a:gd name="connsiteX1" fmla="*/ 778933 w 2065867"/>
                <a:gd name="connsiteY1" fmla="*/ 52211 h 877657"/>
                <a:gd name="connsiteX2" fmla="*/ 368300 w 2065867"/>
                <a:gd name="connsiteY2" fmla="*/ 416224 h 877657"/>
                <a:gd name="connsiteX3" fmla="*/ 4233 w 2065867"/>
                <a:gd name="connsiteY3" fmla="*/ 869190 h 877657"/>
                <a:gd name="connsiteX4" fmla="*/ 4233 w 2065867"/>
                <a:gd name="connsiteY4" fmla="*/ 869190 h 877657"/>
                <a:gd name="connsiteX5" fmla="*/ 0 w 2065867"/>
                <a:gd name="connsiteY5" fmla="*/ 877657 h 877657"/>
                <a:gd name="connsiteX0" fmla="*/ 2065867 w 2065867"/>
                <a:gd name="connsiteY0" fmla="*/ 65224 h 839924"/>
                <a:gd name="connsiteX1" fmla="*/ 1202207 w 2065867"/>
                <a:gd name="connsiteY1" fmla="*/ 465362 h 839924"/>
                <a:gd name="connsiteX2" fmla="*/ 778933 w 2065867"/>
                <a:gd name="connsiteY2" fmla="*/ 14478 h 839924"/>
                <a:gd name="connsiteX3" fmla="*/ 368300 w 2065867"/>
                <a:gd name="connsiteY3" fmla="*/ 378491 h 839924"/>
                <a:gd name="connsiteX4" fmla="*/ 4233 w 2065867"/>
                <a:gd name="connsiteY4" fmla="*/ 831457 h 839924"/>
                <a:gd name="connsiteX5" fmla="*/ 4233 w 2065867"/>
                <a:gd name="connsiteY5" fmla="*/ 831457 h 839924"/>
                <a:gd name="connsiteX6" fmla="*/ 0 w 2065867"/>
                <a:gd name="connsiteY6" fmla="*/ 839924 h 839924"/>
                <a:gd name="connsiteX0" fmla="*/ 1714500 w 1714500"/>
                <a:gd name="connsiteY0" fmla="*/ 224062 h 839924"/>
                <a:gd name="connsiteX1" fmla="*/ 1202207 w 1714500"/>
                <a:gd name="connsiteY1" fmla="*/ 465362 h 839924"/>
                <a:gd name="connsiteX2" fmla="*/ 778933 w 1714500"/>
                <a:gd name="connsiteY2" fmla="*/ 14478 h 839924"/>
                <a:gd name="connsiteX3" fmla="*/ 368300 w 1714500"/>
                <a:gd name="connsiteY3" fmla="*/ 378491 h 839924"/>
                <a:gd name="connsiteX4" fmla="*/ 4233 w 1714500"/>
                <a:gd name="connsiteY4" fmla="*/ 831457 h 839924"/>
                <a:gd name="connsiteX5" fmla="*/ 4233 w 1714500"/>
                <a:gd name="connsiteY5" fmla="*/ 831457 h 839924"/>
                <a:gd name="connsiteX6" fmla="*/ 0 w 1714500"/>
                <a:gd name="connsiteY6" fmla="*/ 839924 h 839924"/>
                <a:gd name="connsiteX0" fmla="*/ 1714500 w 1714500"/>
                <a:gd name="connsiteY0" fmla="*/ 0 h 615862"/>
                <a:gd name="connsiteX1" fmla="*/ 1202207 w 1714500"/>
                <a:gd name="connsiteY1" fmla="*/ 241300 h 615862"/>
                <a:gd name="connsiteX2" fmla="*/ 368300 w 1714500"/>
                <a:gd name="connsiteY2" fmla="*/ 154429 h 615862"/>
                <a:gd name="connsiteX3" fmla="*/ 4233 w 1714500"/>
                <a:gd name="connsiteY3" fmla="*/ 607395 h 615862"/>
                <a:gd name="connsiteX4" fmla="*/ 4233 w 1714500"/>
                <a:gd name="connsiteY4" fmla="*/ 607395 h 615862"/>
                <a:gd name="connsiteX5" fmla="*/ 0 w 1714500"/>
                <a:gd name="connsiteY5" fmla="*/ 615862 h 615862"/>
                <a:gd name="connsiteX0" fmla="*/ 1714500 w 1714500"/>
                <a:gd name="connsiteY0" fmla="*/ 0 h 615862"/>
                <a:gd name="connsiteX1" fmla="*/ 1202207 w 1714500"/>
                <a:gd name="connsiteY1" fmla="*/ 241300 h 615862"/>
                <a:gd name="connsiteX2" fmla="*/ 524934 w 1714500"/>
                <a:gd name="connsiteY2" fmla="*/ 546079 h 615862"/>
                <a:gd name="connsiteX3" fmla="*/ 4233 w 1714500"/>
                <a:gd name="connsiteY3" fmla="*/ 607395 h 615862"/>
                <a:gd name="connsiteX4" fmla="*/ 4233 w 1714500"/>
                <a:gd name="connsiteY4" fmla="*/ 607395 h 615862"/>
                <a:gd name="connsiteX5" fmla="*/ 0 w 1714500"/>
                <a:gd name="connsiteY5" fmla="*/ 615862 h 615862"/>
                <a:gd name="connsiteX0" fmla="*/ 1854200 w 1854200"/>
                <a:gd name="connsiteY0" fmla="*/ 0 h 607395"/>
                <a:gd name="connsiteX1" fmla="*/ 1341907 w 1854200"/>
                <a:gd name="connsiteY1" fmla="*/ 241300 h 607395"/>
                <a:gd name="connsiteX2" fmla="*/ 664634 w 1854200"/>
                <a:gd name="connsiteY2" fmla="*/ 546079 h 607395"/>
                <a:gd name="connsiteX3" fmla="*/ 143933 w 1854200"/>
                <a:gd name="connsiteY3" fmla="*/ 607395 h 607395"/>
                <a:gd name="connsiteX4" fmla="*/ 143933 w 1854200"/>
                <a:gd name="connsiteY4" fmla="*/ 607395 h 607395"/>
                <a:gd name="connsiteX5" fmla="*/ 0 w 1854200"/>
                <a:gd name="connsiteY5" fmla="*/ 463483 h 607395"/>
                <a:gd name="connsiteX0" fmla="*/ 1854200 w 1854200"/>
                <a:gd name="connsiteY0" fmla="*/ 0 h 607395"/>
                <a:gd name="connsiteX1" fmla="*/ 1341907 w 1854200"/>
                <a:gd name="connsiteY1" fmla="*/ 241300 h 607395"/>
                <a:gd name="connsiteX2" fmla="*/ 664634 w 1854200"/>
                <a:gd name="connsiteY2" fmla="*/ 546079 h 607395"/>
                <a:gd name="connsiteX3" fmla="*/ 143933 w 1854200"/>
                <a:gd name="connsiteY3" fmla="*/ 607395 h 607395"/>
                <a:gd name="connsiteX4" fmla="*/ 443594 w 1854200"/>
                <a:gd name="connsiteY4" fmla="*/ 526962 h 607395"/>
                <a:gd name="connsiteX5" fmla="*/ 0 w 1854200"/>
                <a:gd name="connsiteY5" fmla="*/ 463483 h 607395"/>
                <a:gd name="connsiteX0" fmla="*/ 1854200 w 1854200"/>
                <a:gd name="connsiteY0" fmla="*/ 0 h 593689"/>
                <a:gd name="connsiteX1" fmla="*/ 1341907 w 1854200"/>
                <a:gd name="connsiteY1" fmla="*/ 241300 h 593689"/>
                <a:gd name="connsiteX2" fmla="*/ 664634 w 1854200"/>
                <a:gd name="connsiteY2" fmla="*/ 546079 h 593689"/>
                <a:gd name="connsiteX3" fmla="*/ 443594 w 1854200"/>
                <a:gd name="connsiteY3" fmla="*/ 526962 h 593689"/>
                <a:gd name="connsiteX4" fmla="*/ 0 w 1854200"/>
                <a:gd name="connsiteY4" fmla="*/ 463483 h 593689"/>
                <a:gd name="connsiteX0" fmla="*/ 1854200 w 1854200"/>
                <a:gd name="connsiteY0" fmla="*/ 0 h 593689"/>
                <a:gd name="connsiteX1" fmla="*/ 1341907 w 1854200"/>
                <a:gd name="connsiteY1" fmla="*/ 241300 h 593689"/>
                <a:gd name="connsiteX2" fmla="*/ 664634 w 1854200"/>
                <a:gd name="connsiteY2" fmla="*/ 546079 h 593689"/>
                <a:gd name="connsiteX3" fmla="*/ 443594 w 1854200"/>
                <a:gd name="connsiteY3" fmla="*/ 526962 h 593689"/>
                <a:gd name="connsiteX4" fmla="*/ 0 w 1854200"/>
                <a:gd name="connsiteY4" fmla="*/ 463483 h 593689"/>
                <a:gd name="connsiteX0" fmla="*/ 1854200 w 1854200"/>
                <a:gd name="connsiteY0" fmla="*/ 0 h 603567"/>
                <a:gd name="connsiteX1" fmla="*/ 1341907 w 1854200"/>
                <a:gd name="connsiteY1" fmla="*/ 241300 h 603567"/>
                <a:gd name="connsiteX2" fmla="*/ 664634 w 1854200"/>
                <a:gd name="connsiteY2" fmla="*/ 546079 h 603567"/>
                <a:gd name="connsiteX3" fmla="*/ 274261 w 1854200"/>
                <a:gd name="connsiteY3" fmla="*/ 586229 h 603567"/>
                <a:gd name="connsiteX4" fmla="*/ 0 w 1854200"/>
                <a:gd name="connsiteY4" fmla="*/ 463483 h 603567"/>
                <a:gd name="connsiteX0" fmla="*/ 1854200 w 1854200"/>
                <a:gd name="connsiteY0" fmla="*/ 0 h 603567"/>
                <a:gd name="connsiteX1" fmla="*/ 1341907 w 1854200"/>
                <a:gd name="connsiteY1" fmla="*/ 241300 h 603567"/>
                <a:gd name="connsiteX2" fmla="*/ 664634 w 1854200"/>
                <a:gd name="connsiteY2" fmla="*/ 546079 h 603567"/>
                <a:gd name="connsiteX3" fmla="*/ 274261 w 1854200"/>
                <a:gd name="connsiteY3" fmla="*/ 586229 h 603567"/>
                <a:gd name="connsiteX4" fmla="*/ 0 w 1854200"/>
                <a:gd name="connsiteY4" fmla="*/ 463483 h 603567"/>
                <a:gd name="connsiteX0" fmla="*/ 2047330 w 2047330"/>
                <a:gd name="connsiteY0" fmla="*/ 0 h 925224"/>
                <a:gd name="connsiteX1" fmla="*/ 1341907 w 2047330"/>
                <a:gd name="connsiteY1" fmla="*/ 562957 h 925224"/>
                <a:gd name="connsiteX2" fmla="*/ 664634 w 2047330"/>
                <a:gd name="connsiteY2" fmla="*/ 867736 h 925224"/>
                <a:gd name="connsiteX3" fmla="*/ 274261 w 2047330"/>
                <a:gd name="connsiteY3" fmla="*/ 907886 h 925224"/>
                <a:gd name="connsiteX4" fmla="*/ 0 w 2047330"/>
                <a:gd name="connsiteY4" fmla="*/ 785140 h 925224"/>
                <a:gd name="connsiteX0" fmla="*/ 2047330 w 2047330"/>
                <a:gd name="connsiteY0" fmla="*/ 0 h 954329"/>
                <a:gd name="connsiteX1" fmla="*/ 1799107 w 2047330"/>
                <a:gd name="connsiteY1" fmla="*/ 388327 h 954329"/>
                <a:gd name="connsiteX2" fmla="*/ 664634 w 2047330"/>
                <a:gd name="connsiteY2" fmla="*/ 867736 h 954329"/>
                <a:gd name="connsiteX3" fmla="*/ 274261 w 2047330"/>
                <a:gd name="connsiteY3" fmla="*/ 907886 h 954329"/>
                <a:gd name="connsiteX4" fmla="*/ 0 w 2047330"/>
                <a:gd name="connsiteY4" fmla="*/ 785140 h 954329"/>
                <a:gd name="connsiteX0" fmla="*/ 2047330 w 2047330"/>
                <a:gd name="connsiteY0" fmla="*/ 0 h 912090"/>
                <a:gd name="connsiteX1" fmla="*/ 1799107 w 2047330"/>
                <a:gd name="connsiteY1" fmla="*/ 388327 h 912090"/>
                <a:gd name="connsiteX2" fmla="*/ 1198034 w 2047330"/>
                <a:gd name="connsiteY2" fmla="*/ 759915 h 912090"/>
                <a:gd name="connsiteX3" fmla="*/ 274261 w 2047330"/>
                <a:gd name="connsiteY3" fmla="*/ 907886 h 912090"/>
                <a:gd name="connsiteX4" fmla="*/ 0 w 2047330"/>
                <a:gd name="connsiteY4" fmla="*/ 785140 h 912090"/>
                <a:gd name="connsiteX0" fmla="*/ 2047330 w 2047330"/>
                <a:gd name="connsiteY0" fmla="*/ 0 h 912090"/>
                <a:gd name="connsiteX1" fmla="*/ 1799107 w 2047330"/>
                <a:gd name="connsiteY1" fmla="*/ 388327 h 912090"/>
                <a:gd name="connsiteX2" fmla="*/ 1198034 w 2047330"/>
                <a:gd name="connsiteY2" fmla="*/ 759915 h 912090"/>
                <a:gd name="connsiteX3" fmla="*/ 573922 w 2047330"/>
                <a:gd name="connsiteY3" fmla="*/ 907886 h 912090"/>
                <a:gd name="connsiteX4" fmla="*/ 0 w 2047330"/>
                <a:gd name="connsiteY4" fmla="*/ 785140 h 912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47330" h="912090">
                  <a:moveTo>
                    <a:pt x="2047330" y="0"/>
                  </a:moveTo>
                  <a:cubicBezTo>
                    <a:pt x="2045213" y="0"/>
                    <a:pt x="1940656" y="261675"/>
                    <a:pt x="1799107" y="388327"/>
                  </a:cubicBezTo>
                  <a:cubicBezTo>
                    <a:pt x="1657558" y="514980"/>
                    <a:pt x="1402231" y="673322"/>
                    <a:pt x="1198034" y="759915"/>
                  </a:cubicBezTo>
                  <a:cubicBezTo>
                    <a:pt x="993837" y="846508"/>
                    <a:pt x="773594" y="903682"/>
                    <a:pt x="573922" y="907886"/>
                  </a:cubicBezTo>
                  <a:cubicBezTo>
                    <a:pt x="374250" y="912090"/>
                    <a:pt x="149149" y="886733"/>
                    <a:pt x="0" y="785140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flipH="1" flipV="1">
              <a:off x="2117574" y="3079234"/>
              <a:ext cx="3090500" cy="647410"/>
            </a:xfrm>
            <a:custGeom>
              <a:avLst/>
              <a:gdLst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368300 w 2065867"/>
                <a:gd name="connsiteY2" fmla="*/ 539045 h 1000478"/>
                <a:gd name="connsiteX3" fmla="*/ 4233 w 2065867"/>
                <a:gd name="connsiteY3" fmla="*/ 992011 h 1000478"/>
                <a:gd name="connsiteX4" fmla="*/ 4233 w 2065867"/>
                <a:gd name="connsiteY4" fmla="*/ 992011 h 1000478"/>
                <a:gd name="connsiteX5" fmla="*/ 0 w 2065867"/>
                <a:gd name="connsiteY5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876300 w 2065867"/>
                <a:gd name="connsiteY2" fmla="*/ 286129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778933 w 2065867"/>
                <a:gd name="connsiteY2" fmla="*/ 175032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778933 w 2065867"/>
                <a:gd name="connsiteY2" fmla="*/ 175032 h 1000478"/>
                <a:gd name="connsiteX3" fmla="*/ 4233 w 2065867"/>
                <a:gd name="connsiteY3" fmla="*/ 992011 h 1000478"/>
                <a:gd name="connsiteX4" fmla="*/ 4233 w 2065867"/>
                <a:gd name="connsiteY4" fmla="*/ 992011 h 1000478"/>
                <a:gd name="connsiteX5" fmla="*/ 0 w 2065867"/>
                <a:gd name="connsiteY5" fmla="*/ 1000478 h 1000478"/>
                <a:gd name="connsiteX0" fmla="*/ 2065867 w 2065867"/>
                <a:gd name="connsiteY0" fmla="*/ 178451 h 953151"/>
                <a:gd name="connsiteX1" fmla="*/ 778933 w 2065867"/>
                <a:gd name="connsiteY1" fmla="*/ 127705 h 953151"/>
                <a:gd name="connsiteX2" fmla="*/ 4233 w 2065867"/>
                <a:gd name="connsiteY2" fmla="*/ 944684 h 953151"/>
                <a:gd name="connsiteX3" fmla="*/ 4233 w 2065867"/>
                <a:gd name="connsiteY3" fmla="*/ 944684 h 953151"/>
                <a:gd name="connsiteX4" fmla="*/ 0 w 2065867"/>
                <a:gd name="connsiteY4" fmla="*/ 953151 h 953151"/>
                <a:gd name="connsiteX0" fmla="*/ 2065867 w 2065867"/>
                <a:gd name="connsiteY0" fmla="*/ 272966 h 1047666"/>
                <a:gd name="connsiteX1" fmla="*/ 629680 w 2065867"/>
                <a:gd name="connsiteY1" fmla="*/ 127705 h 1047666"/>
                <a:gd name="connsiteX2" fmla="*/ 4233 w 2065867"/>
                <a:gd name="connsiteY2" fmla="*/ 1039199 h 1047666"/>
                <a:gd name="connsiteX3" fmla="*/ 4233 w 2065867"/>
                <a:gd name="connsiteY3" fmla="*/ 1039199 h 1047666"/>
                <a:gd name="connsiteX4" fmla="*/ 0 w 2065867"/>
                <a:gd name="connsiteY4" fmla="*/ 1047666 h 1047666"/>
                <a:gd name="connsiteX0" fmla="*/ 2065867 w 2065867"/>
                <a:gd name="connsiteY0" fmla="*/ 343855 h 1118555"/>
                <a:gd name="connsiteX1" fmla="*/ 1280707 w 2065867"/>
                <a:gd name="connsiteY1" fmla="*/ 24211 h 1118555"/>
                <a:gd name="connsiteX2" fmla="*/ 629680 w 2065867"/>
                <a:gd name="connsiteY2" fmla="*/ 198594 h 1118555"/>
                <a:gd name="connsiteX3" fmla="*/ 4233 w 2065867"/>
                <a:gd name="connsiteY3" fmla="*/ 1110088 h 1118555"/>
                <a:gd name="connsiteX4" fmla="*/ 4233 w 2065867"/>
                <a:gd name="connsiteY4" fmla="*/ 1110088 h 1118555"/>
                <a:gd name="connsiteX5" fmla="*/ 0 w 2065867"/>
                <a:gd name="connsiteY5" fmla="*/ 1118555 h 1118555"/>
                <a:gd name="connsiteX0" fmla="*/ 2065867 w 2065867"/>
                <a:gd name="connsiteY0" fmla="*/ 600052 h 1155154"/>
                <a:gd name="connsiteX1" fmla="*/ 1280707 w 2065867"/>
                <a:gd name="connsiteY1" fmla="*/ 60810 h 1155154"/>
                <a:gd name="connsiteX2" fmla="*/ 629680 w 2065867"/>
                <a:gd name="connsiteY2" fmla="*/ 235193 h 1155154"/>
                <a:gd name="connsiteX3" fmla="*/ 4233 w 2065867"/>
                <a:gd name="connsiteY3" fmla="*/ 1146687 h 1155154"/>
                <a:gd name="connsiteX4" fmla="*/ 4233 w 2065867"/>
                <a:gd name="connsiteY4" fmla="*/ 1146687 h 1155154"/>
                <a:gd name="connsiteX5" fmla="*/ 0 w 2065867"/>
                <a:gd name="connsiteY5" fmla="*/ 1155154 h 1155154"/>
                <a:gd name="connsiteX0" fmla="*/ 2065867 w 2065867"/>
                <a:gd name="connsiteY0" fmla="*/ 600052 h 1155154"/>
                <a:gd name="connsiteX1" fmla="*/ 1280707 w 2065867"/>
                <a:gd name="connsiteY1" fmla="*/ 60810 h 1155154"/>
                <a:gd name="connsiteX2" fmla="*/ 629680 w 2065867"/>
                <a:gd name="connsiteY2" fmla="*/ 235193 h 1155154"/>
                <a:gd name="connsiteX3" fmla="*/ 4233 w 2065867"/>
                <a:gd name="connsiteY3" fmla="*/ 1146687 h 1155154"/>
                <a:gd name="connsiteX4" fmla="*/ 4233 w 2065867"/>
                <a:gd name="connsiteY4" fmla="*/ 1146687 h 1155154"/>
                <a:gd name="connsiteX5" fmla="*/ 0 w 2065867"/>
                <a:gd name="connsiteY5" fmla="*/ 1155154 h 1155154"/>
                <a:gd name="connsiteX0" fmla="*/ 2065867 w 2065867"/>
                <a:gd name="connsiteY0" fmla="*/ 558768 h 1113870"/>
                <a:gd name="connsiteX1" fmla="*/ 1280707 w 2065867"/>
                <a:gd name="connsiteY1" fmla="*/ 19526 h 1113870"/>
                <a:gd name="connsiteX2" fmla="*/ 629680 w 2065867"/>
                <a:gd name="connsiteY2" fmla="*/ 193909 h 1113870"/>
                <a:gd name="connsiteX3" fmla="*/ 4233 w 2065867"/>
                <a:gd name="connsiteY3" fmla="*/ 1105403 h 1113870"/>
                <a:gd name="connsiteX4" fmla="*/ 4233 w 2065867"/>
                <a:gd name="connsiteY4" fmla="*/ 1105403 h 1113870"/>
                <a:gd name="connsiteX5" fmla="*/ 0 w 2065867"/>
                <a:gd name="connsiteY5" fmla="*/ 1113870 h 1113870"/>
                <a:gd name="connsiteX0" fmla="*/ 2065867 w 2065867"/>
                <a:gd name="connsiteY0" fmla="*/ 572031 h 1127133"/>
                <a:gd name="connsiteX1" fmla="*/ 1280707 w 2065867"/>
                <a:gd name="connsiteY1" fmla="*/ 32789 h 1127133"/>
                <a:gd name="connsiteX2" fmla="*/ 629680 w 2065867"/>
                <a:gd name="connsiteY2" fmla="*/ 207172 h 1127133"/>
                <a:gd name="connsiteX3" fmla="*/ 4233 w 2065867"/>
                <a:gd name="connsiteY3" fmla="*/ 1118666 h 1127133"/>
                <a:gd name="connsiteX4" fmla="*/ 4233 w 2065867"/>
                <a:gd name="connsiteY4" fmla="*/ 1118666 h 1127133"/>
                <a:gd name="connsiteX5" fmla="*/ 0 w 2065867"/>
                <a:gd name="connsiteY5" fmla="*/ 1127133 h 1127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65867" h="1127133">
                  <a:moveTo>
                    <a:pt x="2065867" y="572031"/>
                  </a:moveTo>
                  <a:cubicBezTo>
                    <a:pt x="1899295" y="400871"/>
                    <a:pt x="1520072" y="93599"/>
                    <a:pt x="1280707" y="32789"/>
                  </a:cubicBezTo>
                  <a:cubicBezTo>
                    <a:pt x="1041342" y="-28021"/>
                    <a:pt x="901291" y="-22174"/>
                    <a:pt x="629680" y="207172"/>
                  </a:cubicBezTo>
                  <a:cubicBezTo>
                    <a:pt x="291769" y="537588"/>
                    <a:pt x="133350" y="982503"/>
                    <a:pt x="4233" y="1118666"/>
                  </a:cubicBezTo>
                  <a:lnTo>
                    <a:pt x="4233" y="1118666"/>
                  </a:lnTo>
                  <a:lnTo>
                    <a:pt x="0" y="1127133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278218" y="2475026"/>
              <a:ext cx="1395714" cy="32582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dirty="0" err="1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NetherLight</a:t>
              </a:r>
              <a:endPara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312624" y="3261016"/>
              <a:ext cx="651775" cy="277117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Cern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38" name="Straight Connector 12"/>
            <p:cNvCxnSpPr/>
            <p:nvPr/>
          </p:nvCxnSpPr>
          <p:spPr>
            <a:xfrm flipH="1">
              <a:off x="7241360" y="2810857"/>
              <a:ext cx="134705" cy="330244"/>
            </a:xfrm>
            <a:prstGeom prst="straightConnector1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4-Point Star 36"/>
            <p:cNvSpPr/>
            <p:nvPr/>
          </p:nvSpPr>
          <p:spPr>
            <a:xfrm>
              <a:off x="7099710" y="3012210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785940" y="3183671"/>
              <a:ext cx="581164" cy="277117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UvA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797223" y="2994149"/>
              <a:ext cx="1084648" cy="277117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CzechLight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7" name="4-Point Star 6"/>
            <p:cNvSpPr/>
            <p:nvPr/>
          </p:nvSpPr>
          <p:spPr>
            <a:xfrm>
              <a:off x="7241360" y="2658457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740580" y="2261362"/>
              <a:ext cx="1066800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KRLight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278389" y="3721483"/>
              <a:ext cx="643337" cy="277117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AIST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868841" y="3179497"/>
              <a:ext cx="1066800" cy="277117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KDDI Labs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flipH="1">
              <a:off x="2295575" y="2454249"/>
              <a:ext cx="2912500" cy="624985"/>
            </a:xfrm>
            <a:custGeom>
              <a:avLst/>
              <a:gdLst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368300 w 2065867"/>
                <a:gd name="connsiteY2" fmla="*/ 539045 h 1000478"/>
                <a:gd name="connsiteX3" fmla="*/ 4233 w 2065867"/>
                <a:gd name="connsiteY3" fmla="*/ 992011 h 1000478"/>
                <a:gd name="connsiteX4" fmla="*/ 4233 w 2065867"/>
                <a:gd name="connsiteY4" fmla="*/ 992011 h 1000478"/>
                <a:gd name="connsiteX5" fmla="*/ 0 w 2065867"/>
                <a:gd name="connsiteY5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876300 w 2065867"/>
                <a:gd name="connsiteY2" fmla="*/ 286129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778933 w 2065867"/>
                <a:gd name="connsiteY2" fmla="*/ 175032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778933 w 2065867"/>
                <a:gd name="connsiteY2" fmla="*/ 175032 h 1000478"/>
                <a:gd name="connsiteX3" fmla="*/ 4233 w 2065867"/>
                <a:gd name="connsiteY3" fmla="*/ 992011 h 1000478"/>
                <a:gd name="connsiteX4" fmla="*/ 4233 w 2065867"/>
                <a:gd name="connsiteY4" fmla="*/ 992011 h 1000478"/>
                <a:gd name="connsiteX5" fmla="*/ 0 w 2065867"/>
                <a:gd name="connsiteY5" fmla="*/ 1000478 h 1000478"/>
                <a:gd name="connsiteX0" fmla="*/ 2065867 w 2065867"/>
                <a:gd name="connsiteY0" fmla="*/ 178451 h 953151"/>
                <a:gd name="connsiteX1" fmla="*/ 778933 w 2065867"/>
                <a:gd name="connsiteY1" fmla="*/ 127705 h 953151"/>
                <a:gd name="connsiteX2" fmla="*/ 4233 w 2065867"/>
                <a:gd name="connsiteY2" fmla="*/ 944684 h 953151"/>
                <a:gd name="connsiteX3" fmla="*/ 4233 w 2065867"/>
                <a:gd name="connsiteY3" fmla="*/ 944684 h 953151"/>
                <a:gd name="connsiteX4" fmla="*/ 0 w 2065867"/>
                <a:gd name="connsiteY4" fmla="*/ 953151 h 953151"/>
                <a:gd name="connsiteX0" fmla="*/ 2065867 w 2065867"/>
                <a:gd name="connsiteY0" fmla="*/ 272966 h 1047666"/>
                <a:gd name="connsiteX1" fmla="*/ 629680 w 2065867"/>
                <a:gd name="connsiteY1" fmla="*/ 127705 h 1047666"/>
                <a:gd name="connsiteX2" fmla="*/ 4233 w 2065867"/>
                <a:gd name="connsiteY2" fmla="*/ 1039199 h 1047666"/>
                <a:gd name="connsiteX3" fmla="*/ 4233 w 2065867"/>
                <a:gd name="connsiteY3" fmla="*/ 1039199 h 1047666"/>
                <a:gd name="connsiteX4" fmla="*/ 0 w 2065867"/>
                <a:gd name="connsiteY4" fmla="*/ 1047666 h 1047666"/>
                <a:gd name="connsiteX0" fmla="*/ 2065867 w 2065867"/>
                <a:gd name="connsiteY0" fmla="*/ 343855 h 1118555"/>
                <a:gd name="connsiteX1" fmla="*/ 1280707 w 2065867"/>
                <a:gd name="connsiteY1" fmla="*/ 24211 h 1118555"/>
                <a:gd name="connsiteX2" fmla="*/ 629680 w 2065867"/>
                <a:gd name="connsiteY2" fmla="*/ 198594 h 1118555"/>
                <a:gd name="connsiteX3" fmla="*/ 4233 w 2065867"/>
                <a:gd name="connsiteY3" fmla="*/ 1110088 h 1118555"/>
                <a:gd name="connsiteX4" fmla="*/ 4233 w 2065867"/>
                <a:gd name="connsiteY4" fmla="*/ 1110088 h 1118555"/>
                <a:gd name="connsiteX5" fmla="*/ 0 w 2065867"/>
                <a:gd name="connsiteY5" fmla="*/ 1118555 h 1118555"/>
                <a:gd name="connsiteX0" fmla="*/ 2065867 w 2065867"/>
                <a:gd name="connsiteY0" fmla="*/ 600052 h 1155154"/>
                <a:gd name="connsiteX1" fmla="*/ 1280707 w 2065867"/>
                <a:gd name="connsiteY1" fmla="*/ 60810 h 1155154"/>
                <a:gd name="connsiteX2" fmla="*/ 629680 w 2065867"/>
                <a:gd name="connsiteY2" fmla="*/ 235193 h 1155154"/>
                <a:gd name="connsiteX3" fmla="*/ 4233 w 2065867"/>
                <a:gd name="connsiteY3" fmla="*/ 1146687 h 1155154"/>
                <a:gd name="connsiteX4" fmla="*/ 4233 w 2065867"/>
                <a:gd name="connsiteY4" fmla="*/ 1146687 h 1155154"/>
                <a:gd name="connsiteX5" fmla="*/ 0 w 2065867"/>
                <a:gd name="connsiteY5" fmla="*/ 1155154 h 1155154"/>
                <a:gd name="connsiteX0" fmla="*/ 2065867 w 2065867"/>
                <a:gd name="connsiteY0" fmla="*/ 600052 h 1155154"/>
                <a:gd name="connsiteX1" fmla="*/ 1280707 w 2065867"/>
                <a:gd name="connsiteY1" fmla="*/ 60810 h 1155154"/>
                <a:gd name="connsiteX2" fmla="*/ 629680 w 2065867"/>
                <a:gd name="connsiteY2" fmla="*/ 235193 h 1155154"/>
                <a:gd name="connsiteX3" fmla="*/ 4233 w 2065867"/>
                <a:gd name="connsiteY3" fmla="*/ 1146687 h 1155154"/>
                <a:gd name="connsiteX4" fmla="*/ 4233 w 2065867"/>
                <a:gd name="connsiteY4" fmla="*/ 1146687 h 1155154"/>
                <a:gd name="connsiteX5" fmla="*/ 0 w 2065867"/>
                <a:gd name="connsiteY5" fmla="*/ 1155154 h 1155154"/>
                <a:gd name="connsiteX0" fmla="*/ 2065867 w 2065867"/>
                <a:gd name="connsiteY0" fmla="*/ 570449 h 1125551"/>
                <a:gd name="connsiteX1" fmla="*/ 1280707 w 2065867"/>
                <a:gd name="connsiteY1" fmla="*/ 31207 h 1125551"/>
                <a:gd name="connsiteX2" fmla="*/ 629680 w 2065867"/>
                <a:gd name="connsiteY2" fmla="*/ 205590 h 1125551"/>
                <a:gd name="connsiteX3" fmla="*/ 4233 w 2065867"/>
                <a:gd name="connsiteY3" fmla="*/ 1117084 h 1125551"/>
                <a:gd name="connsiteX4" fmla="*/ 4233 w 2065867"/>
                <a:gd name="connsiteY4" fmla="*/ 1117084 h 1125551"/>
                <a:gd name="connsiteX5" fmla="*/ 0 w 2065867"/>
                <a:gd name="connsiteY5" fmla="*/ 1125551 h 1125551"/>
                <a:gd name="connsiteX0" fmla="*/ 2065867 w 2065867"/>
                <a:gd name="connsiteY0" fmla="*/ 570449 h 1125551"/>
                <a:gd name="connsiteX1" fmla="*/ 1280707 w 2065867"/>
                <a:gd name="connsiteY1" fmla="*/ 31207 h 1125551"/>
                <a:gd name="connsiteX2" fmla="*/ 629680 w 2065867"/>
                <a:gd name="connsiteY2" fmla="*/ 205590 h 1125551"/>
                <a:gd name="connsiteX3" fmla="*/ 4233 w 2065867"/>
                <a:gd name="connsiteY3" fmla="*/ 1117084 h 1125551"/>
                <a:gd name="connsiteX4" fmla="*/ 4233 w 2065867"/>
                <a:gd name="connsiteY4" fmla="*/ 1117084 h 1125551"/>
                <a:gd name="connsiteX5" fmla="*/ 0 w 2065867"/>
                <a:gd name="connsiteY5" fmla="*/ 1125551 h 1125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65867" h="1125551">
                  <a:moveTo>
                    <a:pt x="2065867" y="570449"/>
                  </a:moveTo>
                  <a:cubicBezTo>
                    <a:pt x="1899295" y="399289"/>
                    <a:pt x="1520072" y="92017"/>
                    <a:pt x="1280707" y="31207"/>
                  </a:cubicBezTo>
                  <a:cubicBezTo>
                    <a:pt x="1041342" y="-29603"/>
                    <a:pt x="852130" y="-16314"/>
                    <a:pt x="629680" y="205590"/>
                  </a:cubicBezTo>
                  <a:cubicBezTo>
                    <a:pt x="381871" y="436561"/>
                    <a:pt x="133350" y="980921"/>
                    <a:pt x="4233" y="1117084"/>
                  </a:cubicBezTo>
                  <a:lnTo>
                    <a:pt x="4233" y="1117084"/>
                  </a:lnTo>
                  <a:lnTo>
                    <a:pt x="0" y="1125551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942756" y="3183671"/>
              <a:ext cx="1146560" cy="32582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dirty="0" err="1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StarLight</a:t>
              </a:r>
              <a:endPara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8" name="4-Point Star 7"/>
            <p:cNvSpPr/>
            <p:nvPr/>
          </p:nvSpPr>
          <p:spPr>
            <a:xfrm>
              <a:off x="7426859" y="2340935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12"/>
            <p:cNvCxnSpPr/>
            <p:nvPr/>
          </p:nvCxnSpPr>
          <p:spPr>
            <a:xfrm flipH="1">
              <a:off x="1627593" y="3409506"/>
              <a:ext cx="398637" cy="227728"/>
            </a:xfrm>
            <a:prstGeom prst="straightConnector1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12"/>
            <p:cNvCxnSpPr/>
            <p:nvPr/>
          </p:nvCxnSpPr>
          <p:spPr>
            <a:xfrm>
              <a:off x="2026232" y="3409506"/>
              <a:ext cx="202307" cy="336423"/>
            </a:xfrm>
            <a:prstGeom prst="straightConnector1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371961" y="2333005"/>
              <a:ext cx="999035" cy="277117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GLORIAD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7696260" y="2810858"/>
              <a:ext cx="437494" cy="1272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4-Point Star 79"/>
            <p:cNvSpPr/>
            <p:nvPr/>
          </p:nvSpPr>
          <p:spPr>
            <a:xfrm>
              <a:off x="8008283" y="2666510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8185609" y="2653676"/>
              <a:ext cx="942761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GEANT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999931" y="2871189"/>
              <a:ext cx="556572" cy="281929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ACE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1" name="4-Point Star 10"/>
            <p:cNvSpPr/>
            <p:nvPr/>
          </p:nvSpPr>
          <p:spPr>
            <a:xfrm>
              <a:off x="1891528" y="3249051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4-Point Star 38"/>
            <p:cNvSpPr/>
            <p:nvPr/>
          </p:nvSpPr>
          <p:spPr>
            <a:xfrm>
              <a:off x="1492991" y="3470317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4-Point Star 49"/>
            <p:cNvSpPr/>
            <p:nvPr/>
          </p:nvSpPr>
          <p:spPr>
            <a:xfrm>
              <a:off x="2088012" y="3560211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4-Point Star 51"/>
            <p:cNvSpPr/>
            <p:nvPr/>
          </p:nvSpPr>
          <p:spPr>
            <a:xfrm>
              <a:off x="2171670" y="2602951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4-Point Star 73"/>
            <p:cNvSpPr/>
            <p:nvPr/>
          </p:nvSpPr>
          <p:spPr>
            <a:xfrm>
              <a:off x="4621796" y="2651424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867129" y="2031257"/>
              <a:ext cx="1413044" cy="32582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dirty="0" err="1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Nordunet</a:t>
              </a:r>
              <a:endPara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4" name="Freeform 63"/>
            <p:cNvSpPr/>
            <p:nvPr/>
          </p:nvSpPr>
          <p:spPr>
            <a:xfrm flipH="1" flipV="1">
              <a:off x="5190375" y="2731365"/>
              <a:ext cx="2122249" cy="313293"/>
            </a:xfrm>
            <a:custGeom>
              <a:avLst/>
              <a:gdLst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368300 w 2065867"/>
                <a:gd name="connsiteY2" fmla="*/ 539045 h 1000478"/>
                <a:gd name="connsiteX3" fmla="*/ 4233 w 2065867"/>
                <a:gd name="connsiteY3" fmla="*/ 992011 h 1000478"/>
                <a:gd name="connsiteX4" fmla="*/ 4233 w 2065867"/>
                <a:gd name="connsiteY4" fmla="*/ 992011 h 1000478"/>
                <a:gd name="connsiteX5" fmla="*/ 0 w 2065867"/>
                <a:gd name="connsiteY5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876300 w 2065867"/>
                <a:gd name="connsiteY2" fmla="*/ 286129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778933 w 2065867"/>
                <a:gd name="connsiteY2" fmla="*/ 175032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102957 h 877657"/>
                <a:gd name="connsiteX1" fmla="*/ 778933 w 2065867"/>
                <a:gd name="connsiteY1" fmla="*/ 52211 h 877657"/>
                <a:gd name="connsiteX2" fmla="*/ 368300 w 2065867"/>
                <a:gd name="connsiteY2" fmla="*/ 416224 h 877657"/>
                <a:gd name="connsiteX3" fmla="*/ 4233 w 2065867"/>
                <a:gd name="connsiteY3" fmla="*/ 869190 h 877657"/>
                <a:gd name="connsiteX4" fmla="*/ 4233 w 2065867"/>
                <a:gd name="connsiteY4" fmla="*/ 869190 h 877657"/>
                <a:gd name="connsiteX5" fmla="*/ 0 w 2065867"/>
                <a:gd name="connsiteY5" fmla="*/ 877657 h 877657"/>
                <a:gd name="connsiteX0" fmla="*/ 2065867 w 2065867"/>
                <a:gd name="connsiteY0" fmla="*/ 65224 h 839924"/>
                <a:gd name="connsiteX1" fmla="*/ 1202207 w 2065867"/>
                <a:gd name="connsiteY1" fmla="*/ 465362 h 839924"/>
                <a:gd name="connsiteX2" fmla="*/ 778933 w 2065867"/>
                <a:gd name="connsiteY2" fmla="*/ 14478 h 839924"/>
                <a:gd name="connsiteX3" fmla="*/ 368300 w 2065867"/>
                <a:gd name="connsiteY3" fmla="*/ 378491 h 839924"/>
                <a:gd name="connsiteX4" fmla="*/ 4233 w 2065867"/>
                <a:gd name="connsiteY4" fmla="*/ 831457 h 839924"/>
                <a:gd name="connsiteX5" fmla="*/ 4233 w 2065867"/>
                <a:gd name="connsiteY5" fmla="*/ 831457 h 839924"/>
                <a:gd name="connsiteX6" fmla="*/ 0 w 2065867"/>
                <a:gd name="connsiteY6" fmla="*/ 839924 h 839924"/>
                <a:gd name="connsiteX0" fmla="*/ 1714500 w 1714500"/>
                <a:gd name="connsiteY0" fmla="*/ 224062 h 839924"/>
                <a:gd name="connsiteX1" fmla="*/ 1202207 w 1714500"/>
                <a:gd name="connsiteY1" fmla="*/ 465362 h 839924"/>
                <a:gd name="connsiteX2" fmla="*/ 778933 w 1714500"/>
                <a:gd name="connsiteY2" fmla="*/ 14478 h 839924"/>
                <a:gd name="connsiteX3" fmla="*/ 368300 w 1714500"/>
                <a:gd name="connsiteY3" fmla="*/ 378491 h 839924"/>
                <a:gd name="connsiteX4" fmla="*/ 4233 w 1714500"/>
                <a:gd name="connsiteY4" fmla="*/ 831457 h 839924"/>
                <a:gd name="connsiteX5" fmla="*/ 4233 w 1714500"/>
                <a:gd name="connsiteY5" fmla="*/ 831457 h 839924"/>
                <a:gd name="connsiteX6" fmla="*/ 0 w 1714500"/>
                <a:gd name="connsiteY6" fmla="*/ 839924 h 839924"/>
                <a:gd name="connsiteX0" fmla="*/ 1714500 w 1714500"/>
                <a:gd name="connsiteY0" fmla="*/ 0 h 615862"/>
                <a:gd name="connsiteX1" fmla="*/ 1202207 w 1714500"/>
                <a:gd name="connsiteY1" fmla="*/ 241300 h 615862"/>
                <a:gd name="connsiteX2" fmla="*/ 368300 w 1714500"/>
                <a:gd name="connsiteY2" fmla="*/ 154429 h 615862"/>
                <a:gd name="connsiteX3" fmla="*/ 4233 w 1714500"/>
                <a:gd name="connsiteY3" fmla="*/ 607395 h 615862"/>
                <a:gd name="connsiteX4" fmla="*/ 4233 w 1714500"/>
                <a:gd name="connsiteY4" fmla="*/ 607395 h 615862"/>
                <a:gd name="connsiteX5" fmla="*/ 0 w 1714500"/>
                <a:gd name="connsiteY5" fmla="*/ 615862 h 615862"/>
                <a:gd name="connsiteX0" fmla="*/ 1714500 w 1714500"/>
                <a:gd name="connsiteY0" fmla="*/ 0 h 615862"/>
                <a:gd name="connsiteX1" fmla="*/ 1202207 w 1714500"/>
                <a:gd name="connsiteY1" fmla="*/ 241300 h 615862"/>
                <a:gd name="connsiteX2" fmla="*/ 524934 w 1714500"/>
                <a:gd name="connsiteY2" fmla="*/ 546079 h 615862"/>
                <a:gd name="connsiteX3" fmla="*/ 4233 w 1714500"/>
                <a:gd name="connsiteY3" fmla="*/ 607395 h 615862"/>
                <a:gd name="connsiteX4" fmla="*/ 4233 w 1714500"/>
                <a:gd name="connsiteY4" fmla="*/ 607395 h 615862"/>
                <a:gd name="connsiteX5" fmla="*/ 0 w 1714500"/>
                <a:gd name="connsiteY5" fmla="*/ 615862 h 615862"/>
                <a:gd name="connsiteX0" fmla="*/ 1854200 w 1854200"/>
                <a:gd name="connsiteY0" fmla="*/ 0 h 607395"/>
                <a:gd name="connsiteX1" fmla="*/ 1341907 w 1854200"/>
                <a:gd name="connsiteY1" fmla="*/ 241300 h 607395"/>
                <a:gd name="connsiteX2" fmla="*/ 664634 w 1854200"/>
                <a:gd name="connsiteY2" fmla="*/ 546079 h 607395"/>
                <a:gd name="connsiteX3" fmla="*/ 143933 w 1854200"/>
                <a:gd name="connsiteY3" fmla="*/ 607395 h 607395"/>
                <a:gd name="connsiteX4" fmla="*/ 143933 w 1854200"/>
                <a:gd name="connsiteY4" fmla="*/ 607395 h 607395"/>
                <a:gd name="connsiteX5" fmla="*/ 0 w 1854200"/>
                <a:gd name="connsiteY5" fmla="*/ 463483 h 607395"/>
                <a:gd name="connsiteX0" fmla="*/ 1854200 w 1854200"/>
                <a:gd name="connsiteY0" fmla="*/ 0 h 607395"/>
                <a:gd name="connsiteX1" fmla="*/ 1341907 w 1854200"/>
                <a:gd name="connsiteY1" fmla="*/ 241300 h 607395"/>
                <a:gd name="connsiteX2" fmla="*/ 664634 w 1854200"/>
                <a:gd name="connsiteY2" fmla="*/ 546079 h 607395"/>
                <a:gd name="connsiteX3" fmla="*/ 143933 w 1854200"/>
                <a:gd name="connsiteY3" fmla="*/ 607395 h 607395"/>
                <a:gd name="connsiteX4" fmla="*/ 443594 w 1854200"/>
                <a:gd name="connsiteY4" fmla="*/ 526962 h 607395"/>
                <a:gd name="connsiteX5" fmla="*/ 0 w 1854200"/>
                <a:gd name="connsiteY5" fmla="*/ 463483 h 607395"/>
                <a:gd name="connsiteX0" fmla="*/ 1854200 w 1854200"/>
                <a:gd name="connsiteY0" fmla="*/ 0 h 593689"/>
                <a:gd name="connsiteX1" fmla="*/ 1341907 w 1854200"/>
                <a:gd name="connsiteY1" fmla="*/ 241300 h 593689"/>
                <a:gd name="connsiteX2" fmla="*/ 664634 w 1854200"/>
                <a:gd name="connsiteY2" fmla="*/ 546079 h 593689"/>
                <a:gd name="connsiteX3" fmla="*/ 443594 w 1854200"/>
                <a:gd name="connsiteY3" fmla="*/ 526962 h 593689"/>
                <a:gd name="connsiteX4" fmla="*/ 0 w 1854200"/>
                <a:gd name="connsiteY4" fmla="*/ 463483 h 593689"/>
                <a:gd name="connsiteX0" fmla="*/ 1854200 w 1854200"/>
                <a:gd name="connsiteY0" fmla="*/ 0 h 593689"/>
                <a:gd name="connsiteX1" fmla="*/ 1341907 w 1854200"/>
                <a:gd name="connsiteY1" fmla="*/ 241300 h 593689"/>
                <a:gd name="connsiteX2" fmla="*/ 664634 w 1854200"/>
                <a:gd name="connsiteY2" fmla="*/ 546079 h 593689"/>
                <a:gd name="connsiteX3" fmla="*/ 443594 w 1854200"/>
                <a:gd name="connsiteY3" fmla="*/ 526962 h 593689"/>
                <a:gd name="connsiteX4" fmla="*/ 0 w 1854200"/>
                <a:gd name="connsiteY4" fmla="*/ 463483 h 593689"/>
                <a:gd name="connsiteX0" fmla="*/ 1854200 w 1854200"/>
                <a:gd name="connsiteY0" fmla="*/ 0 h 603567"/>
                <a:gd name="connsiteX1" fmla="*/ 1341907 w 1854200"/>
                <a:gd name="connsiteY1" fmla="*/ 241300 h 603567"/>
                <a:gd name="connsiteX2" fmla="*/ 664634 w 1854200"/>
                <a:gd name="connsiteY2" fmla="*/ 546079 h 603567"/>
                <a:gd name="connsiteX3" fmla="*/ 274261 w 1854200"/>
                <a:gd name="connsiteY3" fmla="*/ 586229 h 603567"/>
                <a:gd name="connsiteX4" fmla="*/ 0 w 1854200"/>
                <a:gd name="connsiteY4" fmla="*/ 463483 h 603567"/>
                <a:gd name="connsiteX0" fmla="*/ 1854200 w 1854200"/>
                <a:gd name="connsiteY0" fmla="*/ 0 h 603567"/>
                <a:gd name="connsiteX1" fmla="*/ 1341907 w 1854200"/>
                <a:gd name="connsiteY1" fmla="*/ 241300 h 603567"/>
                <a:gd name="connsiteX2" fmla="*/ 664634 w 1854200"/>
                <a:gd name="connsiteY2" fmla="*/ 546079 h 603567"/>
                <a:gd name="connsiteX3" fmla="*/ 274261 w 1854200"/>
                <a:gd name="connsiteY3" fmla="*/ 586229 h 603567"/>
                <a:gd name="connsiteX4" fmla="*/ 0 w 1854200"/>
                <a:gd name="connsiteY4" fmla="*/ 463483 h 603567"/>
                <a:gd name="connsiteX0" fmla="*/ 2047330 w 2047330"/>
                <a:gd name="connsiteY0" fmla="*/ 0 h 925224"/>
                <a:gd name="connsiteX1" fmla="*/ 1341907 w 2047330"/>
                <a:gd name="connsiteY1" fmla="*/ 562957 h 925224"/>
                <a:gd name="connsiteX2" fmla="*/ 664634 w 2047330"/>
                <a:gd name="connsiteY2" fmla="*/ 867736 h 925224"/>
                <a:gd name="connsiteX3" fmla="*/ 274261 w 2047330"/>
                <a:gd name="connsiteY3" fmla="*/ 907886 h 925224"/>
                <a:gd name="connsiteX4" fmla="*/ 0 w 2047330"/>
                <a:gd name="connsiteY4" fmla="*/ 785140 h 925224"/>
                <a:gd name="connsiteX0" fmla="*/ 2047330 w 2047330"/>
                <a:gd name="connsiteY0" fmla="*/ 0 h 954329"/>
                <a:gd name="connsiteX1" fmla="*/ 1799107 w 2047330"/>
                <a:gd name="connsiteY1" fmla="*/ 388327 h 954329"/>
                <a:gd name="connsiteX2" fmla="*/ 664634 w 2047330"/>
                <a:gd name="connsiteY2" fmla="*/ 867736 h 954329"/>
                <a:gd name="connsiteX3" fmla="*/ 274261 w 2047330"/>
                <a:gd name="connsiteY3" fmla="*/ 907886 h 954329"/>
                <a:gd name="connsiteX4" fmla="*/ 0 w 2047330"/>
                <a:gd name="connsiteY4" fmla="*/ 785140 h 954329"/>
                <a:gd name="connsiteX0" fmla="*/ 2047330 w 2047330"/>
                <a:gd name="connsiteY0" fmla="*/ 0 h 912090"/>
                <a:gd name="connsiteX1" fmla="*/ 1799107 w 2047330"/>
                <a:gd name="connsiteY1" fmla="*/ 388327 h 912090"/>
                <a:gd name="connsiteX2" fmla="*/ 1198034 w 2047330"/>
                <a:gd name="connsiteY2" fmla="*/ 759915 h 912090"/>
                <a:gd name="connsiteX3" fmla="*/ 274261 w 2047330"/>
                <a:gd name="connsiteY3" fmla="*/ 907886 h 912090"/>
                <a:gd name="connsiteX4" fmla="*/ 0 w 2047330"/>
                <a:gd name="connsiteY4" fmla="*/ 785140 h 912090"/>
                <a:gd name="connsiteX0" fmla="*/ 2047330 w 2047330"/>
                <a:gd name="connsiteY0" fmla="*/ 0 h 912090"/>
                <a:gd name="connsiteX1" fmla="*/ 1799107 w 2047330"/>
                <a:gd name="connsiteY1" fmla="*/ 388327 h 912090"/>
                <a:gd name="connsiteX2" fmla="*/ 1198034 w 2047330"/>
                <a:gd name="connsiteY2" fmla="*/ 759915 h 912090"/>
                <a:gd name="connsiteX3" fmla="*/ 573922 w 2047330"/>
                <a:gd name="connsiteY3" fmla="*/ 907886 h 912090"/>
                <a:gd name="connsiteX4" fmla="*/ 0 w 2047330"/>
                <a:gd name="connsiteY4" fmla="*/ 785140 h 912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47330" h="912090">
                  <a:moveTo>
                    <a:pt x="2047330" y="0"/>
                  </a:moveTo>
                  <a:cubicBezTo>
                    <a:pt x="2045213" y="0"/>
                    <a:pt x="1940656" y="261675"/>
                    <a:pt x="1799107" y="388327"/>
                  </a:cubicBezTo>
                  <a:cubicBezTo>
                    <a:pt x="1657558" y="514980"/>
                    <a:pt x="1402231" y="673322"/>
                    <a:pt x="1198034" y="759915"/>
                  </a:cubicBezTo>
                  <a:cubicBezTo>
                    <a:pt x="993837" y="846508"/>
                    <a:pt x="773594" y="903682"/>
                    <a:pt x="573922" y="907886"/>
                  </a:cubicBezTo>
                  <a:cubicBezTo>
                    <a:pt x="374250" y="912090"/>
                    <a:pt x="149149" y="886733"/>
                    <a:pt x="0" y="785140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190375" y="2571100"/>
              <a:ext cx="1118980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CANARIE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 flipH="1" flipV="1">
              <a:off x="4200349" y="3044659"/>
              <a:ext cx="990026" cy="285072"/>
            </a:xfrm>
            <a:custGeom>
              <a:avLst/>
              <a:gdLst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368300 w 2065867"/>
                <a:gd name="connsiteY2" fmla="*/ 539045 h 1000478"/>
                <a:gd name="connsiteX3" fmla="*/ 4233 w 2065867"/>
                <a:gd name="connsiteY3" fmla="*/ 992011 h 1000478"/>
                <a:gd name="connsiteX4" fmla="*/ 4233 w 2065867"/>
                <a:gd name="connsiteY4" fmla="*/ 992011 h 1000478"/>
                <a:gd name="connsiteX5" fmla="*/ 0 w 2065867"/>
                <a:gd name="connsiteY5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876300 w 2065867"/>
                <a:gd name="connsiteY2" fmla="*/ 286129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778933 w 2065867"/>
                <a:gd name="connsiteY2" fmla="*/ 175032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102957 h 877657"/>
                <a:gd name="connsiteX1" fmla="*/ 778933 w 2065867"/>
                <a:gd name="connsiteY1" fmla="*/ 52211 h 877657"/>
                <a:gd name="connsiteX2" fmla="*/ 368300 w 2065867"/>
                <a:gd name="connsiteY2" fmla="*/ 416224 h 877657"/>
                <a:gd name="connsiteX3" fmla="*/ 4233 w 2065867"/>
                <a:gd name="connsiteY3" fmla="*/ 869190 h 877657"/>
                <a:gd name="connsiteX4" fmla="*/ 4233 w 2065867"/>
                <a:gd name="connsiteY4" fmla="*/ 869190 h 877657"/>
                <a:gd name="connsiteX5" fmla="*/ 0 w 2065867"/>
                <a:gd name="connsiteY5" fmla="*/ 877657 h 877657"/>
                <a:gd name="connsiteX0" fmla="*/ 2065867 w 2065867"/>
                <a:gd name="connsiteY0" fmla="*/ 65224 h 839924"/>
                <a:gd name="connsiteX1" fmla="*/ 1202207 w 2065867"/>
                <a:gd name="connsiteY1" fmla="*/ 465362 h 839924"/>
                <a:gd name="connsiteX2" fmla="*/ 778933 w 2065867"/>
                <a:gd name="connsiteY2" fmla="*/ 14478 h 839924"/>
                <a:gd name="connsiteX3" fmla="*/ 368300 w 2065867"/>
                <a:gd name="connsiteY3" fmla="*/ 378491 h 839924"/>
                <a:gd name="connsiteX4" fmla="*/ 4233 w 2065867"/>
                <a:gd name="connsiteY4" fmla="*/ 831457 h 839924"/>
                <a:gd name="connsiteX5" fmla="*/ 4233 w 2065867"/>
                <a:gd name="connsiteY5" fmla="*/ 831457 h 839924"/>
                <a:gd name="connsiteX6" fmla="*/ 0 w 2065867"/>
                <a:gd name="connsiteY6" fmla="*/ 839924 h 839924"/>
                <a:gd name="connsiteX0" fmla="*/ 1714500 w 1714500"/>
                <a:gd name="connsiteY0" fmla="*/ 224062 h 839924"/>
                <a:gd name="connsiteX1" fmla="*/ 1202207 w 1714500"/>
                <a:gd name="connsiteY1" fmla="*/ 465362 h 839924"/>
                <a:gd name="connsiteX2" fmla="*/ 778933 w 1714500"/>
                <a:gd name="connsiteY2" fmla="*/ 14478 h 839924"/>
                <a:gd name="connsiteX3" fmla="*/ 368300 w 1714500"/>
                <a:gd name="connsiteY3" fmla="*/ 378491 h 839924"/>
                <a:gd name="connsiteX4" fmla="*/ 4233 w 1714500"/>
                <a:gd name="connsiteY4" fmla="*/ 831457 h 839924"/>
                <a:gd name="connsiteX5" fmla="*/ 4233 w 1714500"/>
                <a:gd name="connsiteY5" fmla="*/ 831457 h 839924"/>
                <a:gd name="connsiteX6" fmla="*/ 0 w 1714500"/>
                <a:gd name="connsiteY6" fmla="*/ 839924 h 839924"/>
                <a:gd name="connsiteX0" fmla="*/ 1714500 w 1714500"/>
                <a:gd name="connsiteY0" fmla="*/ 0 h 615862"/>
                <a:gd name="connsiteX1" fmla="*/ 1202207 w 1714500"/>
                <a:gd name="connsiteY1" fmla="*/ 241300 h 615862"/>
                <a:gd name="connsiteX2" fmla="*/ 368300 w 1714500"/>
                <a:gd name="connsiteY2" fmla="*/ 154429 h 615862"/>
                <a:gd name="connsiteX3" fmla="*/ 4233 w 1714500"/>
                <a:gd name="connsiteY3" fmla="*/ 607395 h 615862"/>
                <a:gd name="connsiteX4" fmla="*/ 4233 w 1714500"/>
                <a:gd name="connsiteY4" fmla="*/ 607395 h 615862"/>
                <a:gd name="connsiteX5" fmla="*/ 0 w 1714500"/>
                <a:gd name="connsiteY5" fmla="*/ 615862 h 615862"/>
                <a:gd name="connsiteX0" fmla="*/ 1714500 w 1714500"/>
                <a:gd name="connsiteY0" fmla="*/ 0 h 615862"/>
                <a:gd name="connsiteX1" fmla="*/ 1202207 w 1714500"/>
                <a:gd name="connsiteY1" fmla="*/ 241300 h 615862"/>
                <a:gd name="connsiteX2" fmla="*/ 524934 w 1714500"/>
                <a:gd name="connsiteY2" fmla="*/ 546079 h 615862"/>
                <a:gd name="connsiteX3" fmla="*/ 4233 w 1714500"/>
                <a:gd name="connsiteY3" fmla="*/ 607395 h 615862"/>
                <a:gd name="connsiteX4" fmla="*/ 4233 w 1714500"/>
                <a:gd name="connsiteY4" fmla="*/ 607395 h 615862"/>
                <a:gd name="connsiteX5" fmla="*/ 0 w 1714500"/>
                <a:gd name="connsiteY5" fmla="*/ 615862 h 615862"/>
                <a:gd name="connsiteX0" fmla="*/ 1854200 w 1854200"/>
                <a:gd name="connsiteY0" fmla="*/ 0 h 607395"/>
                <a:gd name="connsiteX1" fmla="*/ 1341907 w 1854200"/>
                <a:gd name="connsiteY1" fmla="*/ 241300 h 607395"/>
                <a:gd name="connsiteX2" fmla="*/ 664634 w 1854200"/>
                <a:gd name="connsiteY2" fmla="*/ 546079 h 607395"/>
                <a:gd name="connsiteX3" fmla="*/ 143933 w 1854200"/>
                <a:gd name="connsiteY3" fmla="*/ 607395 h 607395"/>
                <a:gd name="connsiteX4" fmla="*/ 143933 w 1854200"/>
                <a:gd name="connsiteY4" fmla="*/ 607395 h 607395"/>
                <a:gd name="connsiteX5" fmla="*/ 0 w 1854200"/>
                <a:gd name="connsiteY5" fmla="*/ 463483 h 607395"/>
                <a:gd name="connsiteX0" fmla="*/ 1854200 w 1854200"/>
                <a:gd name="connsiteY0" fmla="*/ 0 h 607395"/>
                <a:gd name="connsiteX1" fmla="*/ 1341907 w 1854200"/>
                <a:gd name="connsiteY1" fmla="*/ 241300 h 607395"/>
                <a:gd name="connsiteX2" fmla="*/ 664634 w 1854200"/>
                <a:gd name="connsiteY2" fmla="*/ 546079 h 607395"/>
                <a:gd name="connsiteX3" fmla="*/ 143933 w 1854200"/>
                <a:gd name="connsiteY3" fmla="*/ 607395 h 607395"/>
                <a:gd name="connsiteX4" fmla="*/ 443594 w 1854200"/>
                <a:gd name="connsiteY4" fmla="*/ 526962 h 607395"/>
                <a:gd name="connsiteX5" fmla="*/ 0 w 1854200"/>
                <a:gd name="connsiteY5" fmla="*/ 463483 h 607395"/>
                <a:gd name="connsiteX0" fmla="*/ 1854200 w 1854200"/>
                <a:gd name="connsiteY0" fmla="*/ 0 h 593689"/>
                <a:gd name="connsiteX1" fmla="*/ 1341907 w 1854200"/>
                <a:gd name="connsiteY1" fmla="*/ 241300 h 593689"/>
                <a:gd name="connsiteX2" fmla="*/ 664634 w 1854200"/>
                <a:gd name="connsiteY2" fmla="*/ 546079 h 593689"/>
                <a:gd name="connsiteX3" fmla="*/ 443594 w 1854200"/>
                <a:gd name="connsiteY3" fmla="*/ 526962 h 593689"/>
                <a:gd name="connsiteX4" fmla="*/ 0 w 1854200"/>
                <a:gd name="connsiteY4" fmla="*/ 463483 h 593689"/>
                <a:gd name="connsiteX0" fmla="*/ 1854200 w 1854200"/>
                <a:gd name="connsiteY0" fmla="*/ 0 h 593689"/>
                <a:gd name="connsiteX1" fmla="*/ 1341907 w 1854200"/>
                <a:gd name="connsiteY1" fmla="*/ 241300 h 593689"/>
                <a:gd name="connsiteX2" fmla="*/ 664634 w 1854200"/>
                <a:gd name="connsiteY2" fmla="*/ 546079 h 593689"/>
                <a:gd name="connsiteX3" fmla="*/ 443594 w 1854200"/>
                <a:gd name="connsiteY3" fmla="*/ 526962 h 593689"/>
                <a:gd name="connsiteX4" fmla="*/ 0 w 1854200"/>
                <a:gd name="connsiteY4" fmla="*/ 463483 h 593689"/>
                <a:gd name="connsiteX0" fmla="*/ 1854200 w 1854200"/>
                <a:gd name="connsiteY0" fmla="*/ 0 h 603567"/>
                <a:gd name="connsiteX1" fmla="*/ 1341907 w 1854200"/>
                <a:gd name="connsiteY1" fmla="*/ 241300 h 603567"/>
                <a:gd name="connsiteX2" fmla="*/ 664634 w 1854200"/>
                <a:gd name="connsiteY2" fmla="*/ 546079 h 603567"/>
                <a:gd name="connsiteX3" fmla="*/ 274261 w 1854200"/>
                <a:gd name="connsiteY3" fmla="*/ 586229 h 603567"/>
                <a:gd name="connsiteX4" fmla="*/ 0 w 1854200"/>
                <a:gd name="connsiteY4" fmla="*/ 463483 h 603567"/>
                <a:gd name="connsiteX0" fmla="*/ 1854200 w 1854200"/>
                <a:gd name="connsiteY0" fmla="*/ 0 h 603567"/>
                <a:gd name="connsiteX1" fmla="*/ 1341907 w 1854200"/>
                <a:gd name="connsiteY1" fmla="*/ 241300 h 603567"/>
                <a:gd name="connsiteX2" fmla="*/ 664634 w 1854200"/>
                <a:gd name="connsiteY2" fmla="*/ 546079 h 603567"/>
                <a:gd name="connsiteX3" fmla="*/ 274261 w 1854200"/>
                <a:gd name="connsiteY3" fmla="*/ 586229 h 603567"/>
                <a:gd name="connsiteX4" fmla="*/ 0 w 1854200"/>
                <a:gd name="connsiteY4" fmla="*/ 463483 h 603567"/>
                <a:gd name="connsiteX0" fmla="*/ 2047330 w 2047330"/>
                <a:gd name="connsiteY0" fmla="*/ 0 h 925224"/>
                <a:gd name="connsiteX1" fmla="*/ 1341907 w 2047330"/>
                <a:gd name="connsiteY1" fmla="*/ 562957 h 925224"/>
                <a:gd name="connsiteX2" fmla="*/ 664634 w 2047330"/>
                <a:gd name="connsiteY2" fmla="*/ 867736 h 925224"/>
                <a:gd name="connsiteX3" fmla="*/ 274261 w 2047330"/>
                <a:gd name="connsiteY3" fmla="*/ 907886 h 925224"/>
                <a:gd name="connsiteX4" fmla="*/ 0 w 2047330"/>
                <a:gd name="connsiteY4" fmla="*/ 785140 h 925224"/>
                <a:gd name="connsiteX0" fmla="*/ 2047330 w 2047330"/>
                <a:gd name="connsiteY0" fmla="*/ 0 h 954329"/>
                <a:gd name="connsiteX1" fmla="*/ 1799107 w 2047330"/>
                <a:gd name="connsiteY1" fmla="*/ 388327 h 954329"/>
                <a:gd name="connsiteX2" fmla="*/ 664634 w 2047330"/>
                <a:gd name="connsiteY2" fmla="*/ 867736 h 954329"/>
                <a:gd name="connsiteX3" fmla="*/ 274261 w 2047330"/>
                <a:gd name="connsiteY3" fmla="*/ 907886 h 954329"/>
                <a:gd name="connsiteX4" fmla="*/ 0 w 2047330"/>
                <a:gd name="connsiteY4" fmla="*/ 785140 h 954329"/>
                <a:gd name="connsiteX0" fmla="*/ 2047330 w 2047330"/>
                <a:gd name="connsiteY0" fmla="*/ 0 h 912090"/>
                <a:gd name="connsiteX1" fmla="*/ 1799107 w 2047330"/>
                <a:gd name="connsiteY1" fmla="*/ 388327 h 912090"/>
                <a:gd name="connsiteX2" fmla="*/ 1198034 w 2047330"/>
                <a:gd name="connsiteY2" fmla="*/ 759915 h 912090"/>
                <a:gd name="connsiteX3" fmla="*/ 274261 w 2047330"/>
                <a:gd name="connsiteY3" fmla="*/ 907886 h 912090"/>
                <a:gd name="connsiteX4" fmla="*/ 0 w 2047330"/>
                <a:gd name="connsiteY4" fmla="*/ 785140 h 912090"/>
                <a:gd name="connsiteX0" fmla="*/ 2047330 w 2047330"/>
                <a:gd name="connsiteY0" fmla="*/ 0 h 912090"/>
                <a:gd name="connsiteX1" fmla="*/ 1799107 w 2047330"/>
                <a:gd name="connsiteY1" fmla="*/ 388327 h 912090"/>
                <a:gd name="connsiteX2" fmla="*/ 1198034 w 2047330"/>
                <a:gd name="connsiteY2" fmla="*/ 759915 h 912090"/>
                <a:gd name="connsiteX3" fmla="*/ 573922 w 2047330"/>
                <a:gd name="connsiteY3" fmla="*/ 907886 h 912090"/>
                <a:gd name="connsiteX4" fmla="*/ 0 w 2047330"/>
                <a:gd name="connsiteY4" fmla="*/ 785140 h 912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47330" h="912090">
                  <a:moveTo>
                    <a:pt x="2047330" y="0"/>
                  </a:moveTo>
                  <a:cubicBezTo>
                    <a:pt x="2045213" y="0"/>
                    <a:pt x="1940656" y="261675"/>
                    <a:pt x="1799107" y="388327"/>
                  </a:cubicBezTo>
                  <a:cubicBezTo>
                    <a:pt x="1657558" y="514980"/>
                    <a:pt x="1402231" y="673322"/>
                    <a:pt x="1198034" y="759915"/>
                  </a:cubicBezTo>
                  <a:cubicBezTo>
                    <a:pt x="993837" y="846508"/>
                    <a:pt x="773594" y="903682"/>
                    <a:pt x="573922" y="907886"/>
                  </a:cubicBezTo>
                  <a:cubicBezTo>
                    <a:pt x="374250" y="912090"/>
                    <a:pt x="149149" y="886733"/>
                    <a:pt x="0" y="785140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4-Point Star 5"/>
            <p:cNvSpPr/>
            <p:nvPr/>
          </p:nvSpPr>
          <p:spPr>
            <a:xfrm>
              <a:off x="5073375" y="2920472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554445" y="3040505"/>
              <a:ext cx="716798" cy="32582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ESnet</a:t>
              </a:r>
              <a:endPara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5" name="4-Point Star 64"/>
            <p:cNvSpPr/>
            <p:nvPr/>
          </p:nvSpPr>
          <p:spPr>
            <a:xfrm>
              <a:off x="4065648" y="3183283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3" name="Content Placeholder 82"/>
          <p:cNvSpPr>
            <a:spLocks noGrp="1"/>
          </p:cNvSpPr>
          <p:nvPr>
            <p:ph idx="1"/>
          </p:nvPr>
        </p:nvSpPr>
        <p:spPr>
          <a:xfrm>
            <a:off x="462298" y="3999500"/>
            <a:ext cx="8403694" cy="2161346"/>
          </a:xfrm>
          <a:solidFill>
            <a:schemeClr val="tx2">
              <a:lumMod val="95000"/>
              <a:alpha val="50000"/>
            </a:schemeClr>
          </a:solidFill>
          <a:effectLst>
            <a:softEdge rad="165100"/>
          </a:effectLst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CCFFCC"/>
                </a:solidFill>
              </a:rPr>
              <a:t>The GLIF Automated GOLE global fabric</a:t>
            </a:r>
          </a:p>
          <a:p>
            <a:pPr lvl="1"/>
            <a:r>
              <a:rPr lang="en-US" sz="2000" dirty="0" smtClean="0">
                <a:solidFill>
                  <a:srgbClr val="CCFFCC"/>
                </a:solidFill>
              </a:rPr>
              <a:t>The GLIF Automated GOLE Pilot was initiated in 2010 to provide a global fabric of Open </a:t>
            </a:r>
            <a:r>
              <a:rPr lang="en-US" sz="2000" dirty="0" err="1" smtClean="0">
                <a:solidFill>
                  <a:srgbClr val="CCFFCC"/>
                </a:solidFill>
              </a:rPr>
              <a:t>Lightpath</a:t>
            </a:r>
            <a:r>
              <a:rPr lang="en-US" sz="2000" dirty="0" smtClean="0">
                <a:solidFill>
                  <a:srgbClr val="CCFFCC"/>
                </a:solidFill>
              </a:rPr>
              <a:t> Exchanges for the express purpose of maturing the dynamic provisioning software, demonstrating the value of GOLEs to emerging network service models, and to develop a set of BCP for these services.</a:t>
            </a:r>
            <a:endParaRPr lang="en-US" sz="2000" dirty="0">
              <a:solidFill>
                <a:srgbClr val="CCFFCC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839" y="682729"/>
            <a:ext cx="1005147" cy="722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499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3751" y="361104"/>
            <a:ext cx="6961209" cy="692996"/>
          </a:xfrm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2800" dirty="0" smtClean="0">
                <a:ln>
                  <a:solidFill>
                    <a:schemeClr val="tx1"/>
                  </a:solidFill>
                </a:ln>
                <a:effectLst/>
              </a:rPr>
              <a:t>Automated GOLE + </a:t>
            </a:r>
            <a:r>
              <a:rPr lang="en-US" sz="2800" dirty="0" smtClean="0">
                <a:ln>
                  <a:solidFill>
                    <a:schemeClr val="tx1"/>
                  </a:solidFill>
                </a:ln>
                <a:effectLst/>
              </a:rPr>
              <a:t>NSI version 1 </a:t>
            </a:r>
            <a:r>
              <a:rPr lang="en-US" sz="2800" dirty="0" smtClean="0">
                <a:ln>
                  <a:solidFill>
                    <a:schemeClr val="tx1"/>
                  </a:solidFill>
                </a:ln>
                <a:effectLst/>
              </a:rPr>
              <a:t/>
            </a:r>
            <a:br>
              <a:rPr lang="en-US" sz="2800" dirty="0" smtClean="0">
                <a:ln>
                  <a:solidFill>
                    <a:schemeClr val="tx1"/>
                  </a:solidFill>
                </a:ln>
                <a:effectLst/>
              </a:rPr>
            </a:br>
            <a:r>
              <a:rPr lang="en-US" sz="2000" dirty="0" smtClean="0">
                <a:ln>
                  <a:solidFill>
                    <a:schemeClr val="tx1"/>
                  </a:solidFill>
                </a:ln>
                <a:effectLst/>
              </a:rPr>
              <a:t>Demo Network 2012-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</a:rPr>
              <a:t>11</a:t>
            </a:r>
            <a:r>
              <a:rPr lang="en-US" sz="2800" dirty="0" smtClean="0">
                <a:ln>
                  <a:solidFill>
                    <a:schemeClr val="tx1"/>
                  </a:solidFill>
                </a:ln>
                <a:effectLst/>
              </a:rPr>
              <a:t/>
            </a:r>
            <a:br>
              <a:rPr lang="en-US" sz="2800" dirty="0" smtClean="0">
                <a:ln>
                  <a:solidFill>
                    <a:schemeClr val="tx1"/>
                  </a:solidFill>
                </a:ln>
                <a:effectLst/>
              </a:rPr>
            </a:br>
            <a:endParaRPr lang="en-US" sz="2800" dirty="0">
              <a:ln>
                <a:solidFill>
                  <a:schemeClr val="tx1"/>
                </a:solidFill>
              </a:ln>
              <a:effectLst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868346" y="3284984"/>
            <a:ext cx="12484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Pionier.ets</a:t>
            </a:r>
            <a:endParaRPr lang="en-US" sz="1600" b="1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Poznan</a:t>
            </a: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AutoBAHN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057400" y="3810000"/>
            <a:ext cx="15282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srgbClr val="000000"/>
                </a:solidFill>
                <a:latin typeface="News Gothic MT"/>
                <a:ea typeface="+mn-ea"/>
                <a:cs typeface="News Gothic MT"/>
              </a:rPr>
              <a:t>StarLight</a:t>
            </a:r>
            <a:endParaRPr lang="en-US" sz="1600" b="1" dirty="0">
              <a:solidFill>
                <a:srgbClr val="000000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Chicago</a:t>
            </a: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OpenNSA</a:t>
            </a: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/</a:t>
            </a: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Argia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586233" y="5264261"/>
            <a:ext cx="12309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GEANT.ets</a:t>
            </a:r>
            <a:endParaRPr lang="en-US" sz="16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Paris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AutoBAHN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685680" y="1628800"/>
            <a:ext cx="19462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NorthernLight.ets</a:t>
            </a:r>
            <a:endParaRPr lang="en-US" sz="1600" b="1" dirty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Copenhagen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OpenNSA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1243057" y="5246074"/>
            <a:ext cx="12788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AIST.ets</a:t>
            </a:r>
            <a:endParaRPr lang="en-US" sz="1600" b="1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Tsukuba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G-LAMBDA-A</a:t>
            </a:r>
          </a:p>
        </p:txBody>
      </p:sp>
      <p:sp>
        <p:nvSpPr>
          <p:cNvPr id="152" name="Oval 151"/>
          <p:cNvSpPr/>
          <p:nvPr/>
        </p:nvSpPr>
        <p:spPr>
          <a:xfrm>
            <a:off x="2875805" y="6098684"/>
            <a:ext cx="164436" cy="158832"/>
          </a:xfrm>
          <a:prstGeom prst="ellipse">
            <a:avLst/>
          </a:prstGeom>
          <a:solidFill>
            <a:srgbClr val="3366FF"/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3112865" y="6064816"/>
            <a:ext cx="2149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NSI Networks (“A”=Aggregator)</a:t>
            </a:r>
            <a:endParaRPr lang="en-US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104405" y="6257516"/>
            <a:ext cx="4781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NSI 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peerings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(SDPs) unless otherwise indicated these are 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vlans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1780-1783</a:t>
            </a:r>
            <a:endParaRPr lang="en-US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cxnSp>
        <p:nvCxnSpPr>
          <p:cNvPr id="161" name="Straight Connector 160"/>
          <p:cNvCxnSpPr/>
          <p:nvPr/>
        </p:nvCxnSpPr>
        <p:spPr>
          <a:xfrm>
            <a:off x="2628382" y="6408181"/>
            <a:ext cx="430869" cy="0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3" name="Freeform 162"/>
          <p:cNvSpPr/>
          <p:nvPr/>
        </p:nvSpPr>
        <p:spPr>
          <a:xfrm>
            <a:off x="2819808" y="6316671"/>
            <a:ext cx="88899" cy="182527"/>
          </a:xfrm>
          <a:custGeom>
            <a:avLst/>
            <a:gdLst>
              <a:gd name="connsiteX0" fmla="*/ 785936 w 785936"/>
              <a:gd name="connsiteY0" fmla="*/ 300305 h 783228"/>
              <a:gd name="connsiteX1" fmla="*/ 455736 w 785936"/>
              <a:gd name="connsiteY1" fmla="*/ 3972 h 783228"/>
              <a:gd name="connsiteX2" fmla="*/ 66270 w 785936"/>
              <a:gd name="connsiteY2" fmla="*/ 156372 h 783228"/>
              <a:gd name="connsiteX3" fmla="*/ 40870 w 785936"/>
              <a:gd name="connsiteY3" fmla="*/ 528905 h 783228"/>
              <a:gd name="connsiteX4" fmla="*/ 481136 w 785936"/>
              <a:gd name="connsiteY4" fmla="*/ 782905 h 783228"/>
              <a:gd name="connsiteX5" fmla="*/ 752070 w 785936"/>
              <a:gd name="connsiteY5" fmla="*/ 571238 h 783228"/>
              <a:gd name="connsiteX0" fmla="*/ 785936 w 785936"/>
              <a:gd name="connsiteY0" fmla="*/ 308268 h 791191"/>
              <a:gd name="connsiteX1" fmla="*/ 455736 w 785936"/>
              <a:gd name="connsiteY1" fmla="*/ 11935 h 791191"/>
              <a:gd name="connsiteX2" fmla="*/ 66270 w 785936"/>
              <a:gd name="connsiteY2" fmla="*/ 164335 h 791191"/>
              <a:gd name="connsiteX3" fmla="*/ 40870 w 785936"/>
              <a:gd name="connsiteY3" fmla="*/ 536868 h 791191"/>
              <a:gd name="connsiteX4" fmla="*/ 481136 w 785936"/>
              <a:gd name="connsiteY4" fmla="*/ 790868 h 791191"/>
              <a:gd name="connsiteX5" fmla="*/ 752070 w 785936"/>
              <a:gd name="connsiteY5" fmla="*/ 579201 h 791191"/>
              <a:gd name="connsiteX0" fmla="*/ 785936 w 785936"/>
              <a:gd name="connsiteY0" fmla="*/ 308268 h 793831"/>
              <a:gd name="connsiteX1" fmla="*/ 455736 w 785936"/>
              <a:gd name="connsiteY1" fmla="*/ 11935 h 793831"/>
              <a:gd name="connsiteX2" fmla="*/ 66270 w 785936"/>
              <a:gd name="connsiteY2" fmla="*/ 164335 h 793831"/>
              <a:gd name="connsiteX3" fmla="*/ 40870 w 785936"/>
              <a:gd name="connsiteY3" fmla="*/ 536868 h 793831"/>
              <a:gd name="connsiteX4" fmla="*/ 481136 w 785936"/>
              <a:gd name="connsiteY4" fmla="*/ 790868 h 793831"/>
              <a:gd name="connsiteX5" fmla="*/ 752070 w 785936"/>
              <a:gd name="connsiteY5" fmla="*/ 579201 h 793831"/>
              <a:gd name="connsiteX0" fmla="*/ 785936 w 862137"/>
              <a:gd name="connsiteY0" fmla="*/ 308268 h 805781"/>
              <a:gd name="connsiteX1" fmla="*/ 455736 w 862137"/>
              <a:gd name="connsiteY1" fmla="*/ 11935 h 805781"/>
              <a:gd name="connsiteX2" fmla="*/ 66270 w 862137"/>
              <a:gd name="connsiteY2" fmla="*/ 164335 h 805781"/>
              <a:gd name="connsiteX3" fmla="*/ 40870 w 862137"/>
              <a:gd name="connsiteY3" fmla="*/ 536868 h 805781"/>
              <a:gd name="connsiteX4" fmla="*/ 481136 w 862137"/>
              <a:gd name="connsiteY4" fmla="*/ 790868 h 805781"/>
              <a:gd name="connsiteX5" fmla="*/ 862137 w 862137"/>
              <a:gd name="connsiteY5" fmla="*/ 706201 h 805781"/>
              <a:gd name="connsiteX0" fmla="*/ 785936 w 785936"/>
              <a:gd name="connsiteY0" fmla="*/ 308268 h 791359"/>
              <a:gd name="connsiteX1" fmla="*/ 455736 w 785936"/>
              <a:gd name="connsiteY1" fmla="*/ 11935 h 791359"/>
              <a:gd name="connsiteX2" fmla="*/ 66270 w 785936"/>
              <a:gd name="connsiteY2" fmla="*/ 164335 h 791359"/>
              <a:gd name="connsiteX3" fmla="*/ 40870 w 785936"/>
              <a:gd name="connsiteY3" fmla="*/ 536868 h 791359"/>
              <a:gd name="connsiteX4" fmla="*/ 481136 w 785936"/>
              <a:gd name="connsiteY4" fmla="*/ 790868 h 791359"/>
              <a:gd name="connsiteX5" fmla="*/ 777471 w 785936"/>
              <a:gd name="connsiteY5" fmla="*/ 587668 h 791359"/>
              <a:gd name="connsiteX0" fmla="*/ 785936 w 785936"/>
              <a:gd name="connsiteY0" fmla="*/ 308268 h 794064"/>
              <a:gd name="connsiteX1" fmla="*/ 455736 w 785936"/>
              <a:gd name="connsiteY1" fmla="*/ 11935 h 794064"/>
              <a:gd name="connsiteX2" fmla="*/ 66270 w 785936"/>
              <a:gd name="connsiteY2" fmla="*/ 164335 h 794064"/>
              <a:gd name="connsiteX3" fmla="*/ 40870 w 785936"/>
              <a:gd name="connsiteY3" fmla="*/ 536868 h 794064"/>
              <a:gd name="connsiteX4" fmla="*/ 481136 w 785936"/>
              <a:gd name="connsiteY4" fmla="*/ 790868 h 794064"/>
              <a:gd name="connsiteX5" fmla="*/ 777471 w 785936"/>
              <a:gd name="connsiteY5" fmla="*/ 587668 h 79406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56931 w 756931"/>
              <a:gd name="connsiteY0" fmla="*/ 308994 h 791610"/>
              <a:gd name="connsiteX1" fmla="*/ 426731 w 756931"/>
              <a:gd name="connsiteY1" fmla="*/ 12661 h 791610"/>
              <a:gd name="connsiteX2" fmla="*/ 37265 w 756931"/>
              <a:gd name="connsiteY2" fmla="*/ 165061 h 791610"/>
              <a:gd name="connsiteX3" fmla="*/ 62665 w 756931"/>
              <a:gd name="connsiteY3" fmla="*/ 596861 h 791610"/>
              <a:gd name="connsiteX4" fmla="*/ 452131 w 756931"/>
              <a:gd name="connsiteY4" fmla="*/ 791594 h 791610"/>
              <a:gd name="connsiteX5" fmla="*/ 748466 w 756931"/>
              <a:gd name="connsiteY5" fmla="*/ 588394 h 791610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18949 w 718949"/>
              <a:gd name="connsiteY0" fmla="*/ 298493 h 781587"/>
              <a:gd name="connsiteX1" fmla="*/ 388749 w 718949"/>
              <a:gd name="connsiteY1" fmla="*/ 2160 h 781587"/>
              <a:gd name="connsiteX2" fmla="*/ 33150 w 718949"/>
              <a:gd name="connsiteY2" fmla="*/ 188426 h 781587"/>
              <a:gd name="connsiteX3" fmla="*/ 58550 w 718949"/>
              <a:gd name="connsiteY3" fmla="*/ 620227 h 781587"/>
              <a:gd name="connsiteX4" fmla="*/ 414149 w 718949"/>
              <a:gd name="connsiteY4" fmla="*/ 781093 h 781587"/>
              <a:gd name="connsiteX5" fmla="*/ 710484 w 718949"/>
              <a:gd name="connsiteY5" fmla="*/ 577893 h 781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8949" h="781587">
                <a:moveTo>
                  <a:pt x="718949" y="298493"/>
                </a:moveTo>
                <a:cubicBezTo>
                  <a:pt x="715421" y="153855"/>
                  <a:pt x="545383" y="20505"/>
                  <a:pt x="388749" y="2160"/>
                </a:cubicBezTo>
                <a:cubicBezTo>
                  <a:pt x="232115" y="-16185"/>
                  <a:pt x="88183" y="85415"/>
                  <a:pt x="33150" y="188426"/>
                </a:cubicBezTo>
                <a:cubicBezTo>
                  <a:pt x="-21883" y="291437"/>
                  <a:pt x="-4950" y="521449"/>
                  <a:pt x="58550" y="620227"/>
                </a:cubicBezTo>
                <a:cubicBezTo>
                  <a:pt x="122050" y="719005"/>
                  <a:pt x="305493" y="788149"/>
                  <a:pt x="414149" y="781093"/>
                </a:cubicBezTo>
                <a:cubicBezTo>
                  <a:pt x="522805" y="774037"/>
                  <a:pt x="710484" y="670321"/>
                  <a:pt x="710484" y="577893"/>
                </a:cubicBezTo>
              </a:path>
            </a:pathLst>
          </a:cu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771519" y="1220390"/>
            <a:ext cx="11534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KRLight</a:t>
            </a:r>
            <a:endParaRPr lang="en-US" sz="1600" b="1" dirty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Daejeon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DynamicKL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39700" y="2857520"/>
            <a:ext cx="13097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KDDI-Labs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Fujimino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G-LAMBDA-K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5033805" y="3489876"/>
            <a:ext cx="5896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ACE</a:t>
            </a:r>
          </a:p>
        </p:txBody>
      </p:sp>
      <p:sp>
        <p:nvSpPr>
          <p:cNvPr id="210" name="TextBox 209"/>
          <p:cNvSpPr txBox="1"/>
          <p:nvPr/>
        </p:nvSpPr>
        <p:spPr>
          <a:xfrm>
            <a:off x="2124650" y="2041864"/>
            <a:ext cx="9797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KRLight</a:t>
            </a:r>
            <a:endParaRPr lang="en-US" sz="1600" b="1" dirty="0">
              <a:solidFill>
                <a:srgbClr val="0000FF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2411744" y="3469076"/>
            <a:ext cx="8258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JGN-X</a:t>
            </a:r>
          </a:p>
        </p:txBody>
      </p:sp>
      <p:sp>
        <p:nvSpPr>
          <p:cNvPr id="213" name="TextBox 212"/>
          <p:cNvSpPr txBox="1"/>
          <p:nvPr/>
        </p:nvSpPr>
        <p:spPr>
          <a:xfrm>
            <a:off x="6910782" y="3821985"/>
            <a:ext cx="9053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Pionier</a:t>
            </a:r>
            <a:endParaRPr lang="en-US" sz="1600" b="1" dirty="0" smtClean="0">
              <a:solidFill>
                <a:srgbClr val="0000FF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7951661" y="4393304"/>
            <a:ext cx="898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GEANT</a:t>
            </a:r>
          </a:p>
        </p:txBody>
      </p:sp>
      <p:sp>
        <p:nvSpPr>
          <p:cNvPr id="268" name="TextBox 267"/>
          <p:cNvSpPr txBox="1"/>
          <p:nvPr/>
        </p:nvSpPr>
        <p:spPr>
          <a:xfrm>
            <a:off x="675934" y="3821985"/>
            <a:ext cx="12875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JGN-X</a:t>
            </a: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Tokyo</a:t>
            </a: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G-LAMBDA-K</a:t>
            </a:r>
          </a:p>
        </p:txBody>
      </p:sp>
      <p:sp>
        <p:nvSpPr>
          <p:cNvPr id="267" name="TextBox 266"/>
          <p:cNvSpPr txBox="1"/>
          <p:nvPr/>
        </p:nvSpPr>
        <p:spPr>
          <a:xfrm>
            <a:off x="7513425" y="1628800"/>
            <a:ext cx="16305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CzechLight.ets</a:t>
            </a:r>
            <a:endParaRPr lang="en-US" sz="16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Prague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DRAC</a:t>
            </a:r>
          </a:p>
        </p:txBody>
      </p:sp>
      <p:sp>
        <p:nvSpPr>
          <p:cNvPr id="337" name="TextBox 336"/>
          <p:cNvSpPr txBox="1"/>
          <p:nvPr/>
        </p:nvSpPr>
        <p:spPr>
          <a:xfrm>
            <a:off x="4895617" y="5181600"/>
            <a:ext cx="17349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UvALight.ets</a:t>
            </a:r>
            <a:endParaRPr lang="en-US" sz="16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University of </a:t>
            </a: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Ams</a:t>
            </a: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.</a:t>
            </a: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cs typeface="News Gothic MT"/>
              </a:rPr>
              <a:t>OpenNSA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cxnSp>
        <p:nvCxnSpPr>
          <p:cNvPr id="7" name="Straight Connector 6"/>
          <p:cNvCxnSpPr>
            <a:stCxn id="215" idx="6"/>
            <a:endCxn id="25" idx="2"/>
          </p:cNvCxnSpPr>
          <p:nvPr/>
        </p:nvCxnSpPr>
        <p:spPr>
          <a:xfrm>
            <a:off x="2176946" y="3788846"/>
            <a:ext cx="1222013" cy="456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>
            <a:stCxn id="25" idx="6"/>
            <a:endCxn id="26" idx="1"/>
          </p:cNvCxnSpPr>
          <p:nvPr/>
        </p:nvCxnSpPr>
        <p:spPr>
          <a:xfrm flipV="1">
            <a:off x="3784438" y="3661521"/>
            <a:ext cx="2435684" cy="127781"/>
          </a:xfrm>
          <a:prstGeom prst="curvedConnector4">
            <a:avLst>
              <a:gd name="adj1" fmla="val 48841"/>
              <a:gd name="adj2" fmla="val 320321"/>
            </a:avLst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>
            <a:stCxn id="24" idx="6"/>
            <a:endCxn id="215" idx="2"/>
          </p:cNvCxnSpPr>
          <p:nvPr/>
        </p:nvCxnSpPr>
        <p:spPr>
          <a:xfrm flipV="1">
            <a:off x="785185" y="3788846"/>
            <a:ext cx="1006282" cy="456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48" idx="0"/>
            <a:endCxn id="215" idx="4"/>
          </p:cNvCxnSpPr>
          <p:nvPr/>
        </p:nvCxnSpPr>
        <p:spPr>
          <a:xfrm flipH="1" flipV="1">
            <a:off x="1984207" y="3969555"/>
            <a:ext cx="16246" cy="857961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336" idx="0"/>
            <a:endCxn id="26" idx="4"/>
          </p:cNvCxnSpPr>
          <p:nvPr/>
        </p:nvCxnSpPr>
        <p:spPr>
          <a:xfrm flipH="1" flipV="1">
            <a:off x="6356410" y="3970011"/>
            <a:ext cx="345" cy="857505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 rot="16200000">
            <a:off x="7233126" y="4385005"/>
            <a:ext cx="1324381" cy="494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>
            <a:stCxn id="26" idx="0"/>
            <a:endCxn id="123" idx="4"/>
          </p:cNvCxnSpPr>
          <p:nvPr/>
        </p:nvCxnSpPr>
        <p:spPr>
          <a:xfrm flipV="1">
            <a:off x="6356410" y="2756257"/>
            <a:ext cx="345" cy="852335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 txBox="1"/>
          <p:nvPr/>
        </p:nvSpPr>
        <p:spPr>
          <a:xfrm>
            <a:off x="7486395" y="2774908"/>
            <a:ext cx="10113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CESNET</a:t>
            </a:r>
          </a:p>
        </p:txBody>
      </p:sp>
      <p:cxnSp>
        <p:nvCxnSpPr>
          <p:cNvPr id="85" name="Straight Connector 84"/>
          <p:cNvCxnSpPr>
            <a:stCxn id="123" idx="6"/>
            <a:endCxn id="27" idx="1"/>
          </p:cNvCxnSpPr>
          <p:nvPr/>
        </p:nvCxnSpPr>
        <p:spPr>
          <a:xfrm>
            <a:off x="6549494" y="2575548"/>
            <a:ext cx="1210986" cy="1085973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6421660" y="2660718"/>
            <a:ext cx="460093" cy="2296514"/>
            <a:chOff x="6824672" y="4098477"/>
            <a:chExt cx="274933" cy="1232333"/>
          </a:xfrm>
          <a:solidFill>
            <a:srgbClr val="FF0000"/>
          </a:solidFill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grpSpPr>
        <p:cxnSp>
          <p:nvCxnSpPr>
            <p:cNvPr id="232" name="Straight Connector 231"/>
            <p:cNvCxnSpPr/>
            <p:nvPr/>
          </p:nvCxnSpPr>
          <p:spPr>
            <a:xfrm flipH="1" flipV="1">
              <a:off x="6824672" y="4098477"/>
              <a:ext cx="261275" cy="230727"/>
            </a:xfrm>
            <a:prstGeom prst="line">
              <a:avLst/>
            </a:prstGeom>
            <a:grpFill/>
            <a:ln w="571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/>
            <p:nvPr/>
          </p:nvCxnSpPr>
          <p:spPr>
            <a:xfrm flipV="1">
              <a:off x="6838330" y="5100083"/>
              <a:ext cx="261275" cy="230727"/>
            </a:xfrm>
            <a:prstGeom prst="line">
              <a:avLst/>
            </a:prstGeom>
            <a:grpFill/>
            <a:ln w="571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flipV="1">
              <a:off x="7090047" y="4324697"/>
              <a:ext cx="496" cy="794684"/>
            </a:xfrm>
            <a:prstGeom prst="line">
              <a:avLst/>
            </a:prstGeom>
            <a:grpFill/>
            <a:ln w="571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2" name="Straight Connector 81"/>
          <p:cNvCxnSpPr>
            <a:stCxn id="83" idx="4"/>
            <a:endCxn id="25" idx="0"/>
          </p:cNvCxnSpPr>
          <p:nvPr/>
        </p:nvCxnSpPr>
        <p:spPr>
          <a:xfrm flipH="1">
            <a:off x="3591699" y="2754749"/>
            <a:ext cx="202" cy="853843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3016984" y="1614140"/>
            <a:ext cx="11117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GLORIAD</a:t>
            </a: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cs typeface="News Gothic MT"/>
              </a:rPr>
              <a:t>Chicago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OpenNSA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cxnSp>
        <p:nvCxnSpPr>
          <p:cNvPr id="144" name="Straight Connector 143"/>
          <p:cNvCxnSpPr>
            <a:stCxn id="83" idx="1"/>
            <a:endCxn id="64" idx="5"/>
          </p:cNvCxnSpPr>
          <p:nvPr/>
        </p:nvCxnSpPr>
        <p:spPr>
          <a:xfrm flipH="1" flipV="1">
            <a:off x="2118430" y="1590400"/>
            <a:ext cx="1337183" cy="855859"/>
          </a:xfrm>
          <a:prstGeom prst="line">
            <a:avLst/>
          </a:prstGeom>
          <a:ln w="57150" cmpd="sng">
            <a:solidFill>
              <a:schemeClr val="tx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008759" y="3889963"/>
            <a:ext cx="13644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NetherLight</a:t>
            </a:r>
            <a:endParaRPr lang="en-US" sz="1600" b="1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Amsterdam</a:t>
            </a: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DRAC</a:t>
            </a:r>
          </a:p>
        </p:txBody>
      </p:sp>
      <p:sp>
        <p:nvSpPr>
          <p:cNvPr id="212" name="TextBox 211"/>
          <p:cNvSpPr txBox="1"/>
          <p:nvPr/>
        </p:nvSpPr>
        <p:spPr>
          <a:xfrm>
            <a:off x="5421669" y="2783286"/>
            <a:ext cx="146706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NORDUnet + </a:t>
            </a: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SURFnet</a:t>
            </a:r>
          </a:p>
        </p:txBody>
      </p:sp>
      <p:cxnSp>
        <p:nvCxnSpPr>
          <p:cNvPr id="166" name="Straight Connector 165"/>
          <p:cNvCxnSpPr>
            <a:stCxn id="26" idx="6"/>
            <a:endCxn id="27" idx="2"/>
          </p:cNvCxnSpPr>
          <p:nvPr/>
        </p:nvCxnSpPr>
        <p:spPr>
          <a:xfrm>
            <a:off x="6549149" y="3789302"/>
            <a:ext cx="1154879" cy="0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glow rad="63500">
              <a:schemeClr val="bg1"/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>
            <a:endCxn id="26" idx="7"/>
          </p:cNvCxnSpPr>
          <p:nvPr/>
        </p:nvCxnSpPr>
        <p:spPr>
          <a:xfrm flipH="1">
            <a:off x="6492697" y="2626120"/>
            <a:ext cx="1331868" cy="1035401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glow rad="63500">
              <a:schemeClr val="bg1"/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7704028" y="2394838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99706" y="3608592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148" name="Oval 147"/>
          <p:cNvSpPr/>
          <p:nvPr/>
        </p:nvSpPr>
        <p:spPr>
          <a:xfrm>
            <a:off x="1807713" y="4827516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3398959" y="3608592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215" name="Oval 214"/>
          <p:cNvSpPr/>
          <p:nvPr/>
        </p:nvSpPr>
        <p:spPr>
          <a:xfrm>
            <a:off x="1791467" y="3608136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7704028" y="3608592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208" name="Oval 207"/>
          <p:cNvSpPr/>
          <p:nvPr/>
        </p:nvSpPr>
        <p:spPr>
          <a:xfrm>
            <a:off x="7704028" y="4827516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6164015" y="2394838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336" name="Oval 335"/>
          <p:cNvSpPr/>
          <p:nvPr/>
        </p:nvSpPr>
        <p:spPr>
          <a:xfrm>
            <a:off x="6164015" y="4827516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6163670" y="3608592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521948" y="2946430"/>
            <a:ext cx="11085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GLORIAD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291488" y="1605111"/>
            <a:ext cx="117264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WIX</a:t>
            </a:r>
            <a:endParaRPr lang="en-US" sz="1600" b="1" dirty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Washington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OpenNSA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cxnSp>
        <p:nvCxnSpPr>
          <p:cNvPr id="73" name="Straight Connector 72"/>
          <p:cNvCxnSpPr>
            <a:stCxn id="123" idx="2"/>
            <a:endCxn id="68" idx="6"/>
          </p:cNvCxnSpPr>
          <p:nvPr/>
        </p:nvCxnSpPr>
        <p:spPr>
          <a:xfrm flipH="1" flipV="1">
            <a:off x="5126936" y="2574040"/>
            <a:ext cx="1037079" cy="1508"/>
          </a:xfrm>
          <a:prstGeom prst="line">
            <a:avLst/>
          </a:prstGeom>
          <a:ln w="57150" cmpd="sng">
            <a:solidFill>
              <a:schemeClr val="tx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1789403" y="1281910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cxnSp>
        <p:nvCxnSpPr>
          <p:cNvPr id="87" name="Straight Connector 86"/>
          <p:cNvCxnSpPr>
            <a:stCxn id="25" idx="7"/>
            <a:endCxn id="68" idx="3"/>
          </p:cNvCxnSpPr>
          <p:nvPr/>
        </p:nvCxnSpPr>
        <p:spPr>
          <a:xfrm flipV="1">
            <a:off x="3727986" y="2701820"/>
            <a:ext cx="1069923" cy="959701"/>
          </a:xfrm>
          <a:prstGeom prst="line">
            <a:avLst/>
          </a:prstGeom>
          <a:ln w="57150" cmpd="sng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3399161" y="2393330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4741457" y="2393330"/>
            <a:ext cx="385479" cy="361419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cxnSp>
        <p:nvCxnSpPr>
          <p:cNvPr id="75" name="Straight Connector 154"/>
          <p:cNvCxnSpPr>
            <a:stCxn id="25" idx="5"/>
            <a:endCxn id="26" idx="2"/>
          </p:cNvCxnSpPr>
          <p:nvPr/>
        </p:nvCxnSpPr>
        <p:spPr>
          <a:xfrm rot="5400000" flipH="1" flipV="1">
            <a:off x="4881938" y="2635350"/>
            <a:ext cx="127780" cy="2435684"/>
          </a:xfrm>
          <a:prstGeom prst="curvedConnector4">
            <a:avLst>
              <a:gd name="adj1" fmla="val -178901"/>
              <a:gd name="adj2" fmla="val 51159"/>
            </a:avLst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4517538" y="3143213"/>
            <a:ext cx="1105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cs typeface="News Gothic MT"/>
              </a:rPr>
              <a:t>CANARIE</a:t>
            </a:r>
            <a:endParaRPr lang="en-US" sz="1600" b="1" dirty="0" smtClean="0">
              <a:solidFill>
                <a:srgbClr val="0000FF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237362" y="2251582"/>
            <a:ext cx="6463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cs typeface="News Gothic MT"/>
              </a:rPr>
              <a:t>MAX</a:t>
            </a:r>
            <a:endParaRPr lang="en-US" sz="1600" b="1" dirty="0" smtClean="0">
              <a:solidFill>
                <a:srgbClr val="0000FF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175464" y="1023725"/>
            <a:ext cx="3902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0000FF"/>
                </a:solidFill>
                <a:effectLst/>
              </a:rPr>
              <a:t>Ethernet Transport Service </a:t>
            </a:r>
          </a:p>
        </p:txBody>
      </p:sp>
      <p:cxnSp>
        <p:nvCxnSpPr>
          <p:cNvPr id="77" name="Straight Connector 76"/>
          <p:cNvCxnSpPr>
            <a:stCxn id="79" idx="0"/>
            <a:endCxn id="25" idx="4"/>
          </p:cNvCxnSpPr>
          <p:nvPr/>
        </p:nvCxnSpPr>
        <p:spPr>
          <a:xfrm flipH="1" flipV="1">
            <a:off x="3591699" y="3970011"/>
            <a:ext cx="25440" cy="908005"/>
          </a:xfrm>
          <a:prstGeom prst="line">
            <a:avLst/>
          </a:prstGeom>
          <a:ln w="571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/>
          <p:nvPr/>
        </p:nvSpPr>
        <p:spPr>
          <a:xfrm>
            <a:off x="3424399" y="4878016"/>
            <a:ext cx="385479" cy="361419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FF0000"/>
              </a:solidFill>
              <a:latin typeface="News Gothic MT"/>
              <a:cs typeface="News Gothic MT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869991" y="5213509"/>
            <a:ext cx="155453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News Gothic MT"/>
                <a:ea typeface="+mn-ea"/>
                <a:cs typeface="News Gothic MT"/>
              </a:rPr>
              <a:t>SC12.ets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FF0000"/>
                </a:solidFill>
                <a:latin typeface="News Gothic MT"/>
                <a:cs typeface="News Gothic MT"/>
              </a:rPr>
              <a:t>Salt Lake City</a:t>
            </a:r>
            <a:endParaRPr lang="en-US" sz="1600" dirty="0" smtClean="0">
              <a:solidFill>
                <a:srgbClr val="FF0000"/>
              </a:solidFill>
              <a:latin typeface="News Gothic MT"/>
              <a:cs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923975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1342" y="0"/>
            <a:ext cx="7598446" cy="1117601"/>
          </a:xfrm>
          <a:effectLst>
            <a:outerShdw blurRad="50800" dist="101600" dir="2700000" sx="139000" sy="139000" algn="tl" rotWithShape="0">
              <a:srgbClr val="000000"/>
            </a:outerShdw>
          </a:effectLst>
        </p:spPr>
        <p:txBody>
          <a:bodyPr>
            <a:noAutofit/>
          </a:bodyPr>
          <a:lstStyle/>
          <a:p>
            <a:r>
              <a:rPr lang="en-US" sz="2400" b="1" dirty="0" smtClean="0">
                <a:ln>
                  <a:noFill/>
                </a:ln>
              </a:rPr>
              <a:t>Automated GOLE + NSI version 2</a:t>
            </a:r>
            <a:br>
              <a:rPr lang="en-US" sz="2400" b="1" dirty="0" smtClean="0">
                <a:ln>
                  <a:noFill/>
                </a:ln>
              </a:rPr>
            </a:br>
            <a:r>
              <a:rPr lang="en-US" sz="2000" b="1" dirty="0" smtClean="0">
                <a:ln>
                  <a:noFill/>
                </a:ln>
              </a:rPr>
              <a:t> </a:t>
            </a:r>
            <a:br>
              <a:rPr lang="en-US" sz="2000" b="1" dirty="0" smtClean="0">
                <a:ln>
                  <a:noFill/>
                </a:ln>
              </a:rPr>
            </a:br>
            <a:r>
              <a:rPr lang="en-US" sz="2000" dirty="0" smtClean="0">
                <a:ln>
                  <a:noFill/>
                </a:ln>
              </a:rPr>
              <a:t>Recommended Virtual Topology v2 </a:t>
            </a:r>
            <a:r>
              <a:rPr lang="en-US" sz="2000" b="1" dirty="0" smtClean="0">
                <a:ln>
                  <a:noFill/>
                </a:ln>
              </a:rPr>
              <a:t>Beta Test</a:t>
            </a:r>
            <a:r>
              <a:rPr lang="en-US" sz="2000" dirty="0">
                <a:ln>
                  <a:noFill/>
                </a:ln>
              </a:rPr>
              <a:t> </a:t>
            </a:r>
            <a:r>
              <a:rPr lang="en-US" sz="2000" b="1" dirty="0" smtClean="0">
                <a:ln>
                  <a:noFill/>
                </a:ln>
              </a:rPr>
              <a:t>Fabric</a:t>
            </a:r>
            <a:endParaRPr lang="en-US" sz="2000" b="1" dirty="0">
              <a:ln>
                <a:noFill/>
              </a:ln>
              <a:effectLst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5056027" y="1742593"/>
            <a:ext cx="144142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Aruba.etsv2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News Gothic MT"/>
                <a:cs typeface="News Gothic MT"/>
              </a:rPr>
              <a:t>G-LAMBDA-A</a:t>
            </a:r>
            <a:endParaRPr lang="en-US" sz="1600" dirty="0" smtClean="0">
              <a:solidFill>
                <a:prstClr val="black"/>
              </a:solidFill>
              <a:latin typeface="News Gothic MT"/>
              <a:cs typeface="News Gothic MT"/>
            </a:endParaRPr>
          </a:p>
        </p:txBody>
      </p:sp>
      <p:sp>
        <p:nvSpPr>
          <p:cNvPr id="152" name="Oval 151"/>
          <p:cNvSpPr/>
          <p:nvPr/>
        </p:nvSpPr>
        <p:spPr>
          <a:xfrm>
            <a:off x="2875805" y="5908184"/>
            <a:ext cx="164436" cy="158832"/>
          </a:xfrm>
          <a:prstGeom prst="ellipse">
            <a:avLst/>
          </a:prstGeom>
          <a:solidFill>
            <a:srgbClr val="3366FF"/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3112865" y="5823516"/>
            <a:ext cx="2149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NSI Networks (“A”=Aggregator)</a:t>
            </a:r>
            <a:endParaRPr lang="en-US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104405" y="6041616"/>
            <a:ext cx="4781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NSI 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peerings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(SDPs) unless otherwise indicated these are 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vlans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1780-1783</a:t>
            </a:r>
            <a:endParaRPr lang="en-US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cxnSp>
        <p:nvCxnSpPr>
          <p:cNvPr id="161" name="Straight Connector 160"/>
          <p:cNvCxnSpPr/>
          <p:nvPr/>
        </p:nvCxnSpPr>
        <p:spPr>
          <a:xfrm>
            <a:off x="2628382" y="6217681"/>
            <a:ext cx="430869" cy="0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3" name="TextBox 192"/>
          <p:cNvSpPr txBox="1"/>
          <p:nvPr/>
        </p:nvSpPr>
        <p:spPr>
          <a:xfrm>
            <a:off x="1336655" y="2929050"/>
            <a:ext cx="159801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Jamaica.etsv2</a:t>
            </a:r>
            <a:endParaRPr lang="en-US" sz="1600" b="1" dirty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DynamicKL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326" name="TextBox 325"/>
          <p:cNvSpPr txBox="1"/>
          <p:nvPr/>
        </p:nvSpPr>
        <p:spPr>
          <a:xfrm>
            <a:off x="1704867" y="4604159"/>
            <a:ext cx="171783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cs typeface="News Gothic MT"/>
              </a:rPr>
              <a:t>Dominica</a:t>
            </a: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.etsv2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News Gothic MT"/>
                <a:cs typeface="News Gothic MT"/>
              </a:rPr>
              <a:t>OSCARS</a:t>
            </a:r>
            <a:endParaRPr lang="en-US" sz="1600" dirty="0" smtClean="0">
              <a:solidFill>
                <a:prstClr val="black"/>
              </a:solidFill>
              <a:latin typeface="News Gothic MT"/>
              <a:cs typeface="News Gothic MT"/>
            </a:endParaRPr>
          </a:p>
        </p:txBody>
      </p:sp>
      <p:cxnSp>
        <p:nvCxnSpPr>
          <p:cNvPr id="174" name="Straight Connector 173"/>
          <p:cNvCxnSpPr>
            <a:stCxn id="148" idx="0"/>
            <a:endCxn id="64" idx="4"/>
          </p:cNvCxnSpPr>
          <p:nvPr/>
        </p:nvCxnSpPr>
        <p:spPr>
          <a:xfrm flipH="1" flipV="1">
            <a:off x="3013343" y="3567468"/>
            <a:ext cx="545079" cy="1284348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>
            <a:stCxn id="26" idx="0"/>
          </p:cNvCxnSpPr>
          <p:nvPr/>
        </p:nvCxnSpPr>
        <p:spPr>
          <a:xfrm flipV="1">
            <a:off x="6224115" y="2760869"/>
            <a:ext cx="13012" cy="555912"/>
          </a:xfrm>
          <a:prstGeom prst="line">
            <a:avLst/>
          </a:prstGeom>
          <a:ln w="38100" cmpd="sng">
            <a:solidFill>
              <a:schemeClr val="bg1">
                <a:lumMod val="50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stCxn id="55" idx="2"/>
            <a:endCxn id="64" idx="7"/>
          </p:cNvCxnSpPr>
          <p:nvPr/>
        </p:nvCxnSpPr>
        <p:spPr>
          <a:xfrm flipH="1">
            <a:off x="3149630" y="2587597"/>
            <a:ext cx="1273875" cy="671381"/>
          </a:xfrm>
          <a:prstGeom prst="line">
            <a:avLst/>
          </a:prstGeom>
          <a:ln w="57150" cmpd="sng">
            <a:solidFill>
              <a:schemeClr val="tx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8" name="Oval 147"/>
          <p:cNvSpPr/>
          <p:nvPr/>
        </p:nvSpPr>
        <p:spPr>
          <a:xfrm>
            <a:off x="3365682" y="4851816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5262762" y="4851816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chemeClr val="tx1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cxnSp>
        <p:nvCxnSpPr>
          <p:cNvPr id="70" name="Straight Connector 69"/>
          <p:cNvCxnSpPr>
            <a:stCxn id="26" idx="1"/>
            <a:endCxn id="55" idx="6"/>
          </p:cNvCxnSpPr>
          <p:nvPr/>
        </p:nvCxnSpPr>
        <p:spPr>
          <a:xfrm flipH="1" flipV="1">
            <a:off x="4808984" y="2587597"/>
            <a:ext cx="1278843" cy="782113"/>
          </a:xfrm>
          <a:prstGeom prst="line">
            <a:avLst/>
          </a:prstGeom>
          <a:ln w="57150" cmpd="sng">
            <a:solidFill>
              <a:schemeClr val="tx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2820603" y="3206049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3122596" y="6270280"/>
            <a:ext cx="18294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Control Plane adjacencies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.</a:t>
            </a:r>
            <a:endParaRPr lang="en-US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6031375" y="3316781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455033" y="2969600"/>
            <a:ext cx="156506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Bonaire.etsv2</a:t>
            </a:r>
            <a:endParaRPr lang="en-US" sz="1600" b="1" dirty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>
                <a:solidFill>
                  <a:prstClr val="black"/>
                </a:solidFill>
                <a:latin typeface="News Gothic MT"/>
                <a:cs typeface="News Gothic MT"/>
              </a:rPr>
              <a:t>AutoBAHN</a:t>
            </a:r>
            <a:endParaRPr lang="en-US" sz="1600" dirty="0" smtClean="0">
              <a:solidFill>
                <a:prstClr val="black"/>
              </a:solidFill>
              <a:latin typeface="News Gothic MT"/>
              <a:cs typeface="News Gothic M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262762" y="4781215"/>
            <a:ext cx="201943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Curacao.etsv2</a:t>
            </a: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>
                <a:solidFill>
                  <a:prstClr val="black"/>
                </a:solidFill>
                <a:latin typeface="News Gothic MT"/>
                <a:cs typeface="News Gothic MT"/>
              </a:rPr>
              <a:t>OpenDRAC</a:t>
            </a:r>
            <a:endParaRPr lang="en-US" sz="1600" dirty="0" smtClean="0">
              <a:solidFill>
                <a:prstClr val="black"/>
              </a:solidFill>
              <a:latin typeface="News Gothic MT"/>
              <a:cs typeface="News Gothic MT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2704911" y="1117601"/>
            <a:ext cx="4208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0000FF"/>
                </a:solidFill>
                <a:effectLst/>
              </a:rPr>
              <a:t>Ethernet Transport </a:t>
            </a:r>
            <a:r>
              <a:rPr lang="en-US" sz="2400" b="1" u="sng" dirty="0" smtClean="0">
                <a:solidFill>
                  <a:srgbClr val="0000FF"/>
                </a:solidFill>
                <a:effectLst/>
              </a:rPr>
              <a:t>Service v2  </a:t>
            </a:r>
            <a:endParaRPr lang="en-US" sz="2400" b="1" u="sng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5" name="Oval 54"/>
          <p:cNvSpPr/>
          <p:nvPr/>
        </p:nvSpPr>
        <p:spPr>
          <a:xfrm>
            <a:off x="4423505" y="2406887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cxnSp>
        <p:nvCxnSpPr>
          <p:cNvPr id="84" name="Straight Connector 83"/>
          <p:cNvCxnSpPr>
            <a:stCxn id="102" idx="2"/>
            <a:endCxn id="148" idx="6"/>
          </p:cNvCxnSpPr>
          <p:nvPr/>
        </p:nvCxnSpPr>
        <p:spPr>
          <a:xfrm flipH="1">
            <a:off x="3751161" y="5032526"/>
            <a:ext cx="1511601" cy="0"/>
          </a:xfrm>
          <a:prstGeom prst="line">
            <a:avLst/>
          </a:prstGeom>
          <a:ln w="57150" cmpd="sng">
            <a:solidFill>
              <a:schemeClr val="tx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26" idx="4"/>
            <a:endCxn id="102" idx="7"/>
          </p:cNvCxnSpPr>
          <p:nvPr/>
        </p:nvCxnSpPr>
        <p:spPr>
          <a:xfrm flipH="1">
            <a:off x="5591789" y="3678200"/>
            <a:ext cx="632326" cy="1226545"/>
          </a:xfrm>
          <a:prstGeom prst="line">
            <a:avLst/>
          </a:prstGeom>
          <a:ln w="57150" cmpd="sng">
            <a:solidFill>
              <a:schemeClr val="tx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55" idx="0"/>
            <a:endCxn id="94" idx="1"/>
          </p:cNvCxnSpPr>
          <p:nvPr/>
        </p:nvCxnSpPr>
        <p:spPr>
          <a:xfrm flipH="1" flipV="1">
            <a:off x="4594365" y="1858271"/>
            <a:ext cx="21880" cy="548616"/>
          </a:xfrm>
          <a:prstGeom prst="line">
            <a:avLst/>
          </a:prstGeom>
          <a:ln w="38100" cmpd="sng">
            <a:solidFill>
              <a:schemeClr val="bg1">
                <a:lumMod val="50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3010703" y="2688403"/>
            <a:ext cx="13012" cy="555912"/>
          </a:xfrm>
          <a:prstGeom prst="line">
            <a:avLst/>
          </a:prstGeom>
          <a:ln w="38100" cmpd="sng">
            <a:solidFill>
              <a:schemeClr val="bg1">
                <a:lumMod val="50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V="1">
            <a:off x="3642026" y="4297985"/>
            <a:ext cx="13012" cy="555912"/>
          </a:xfrm>
          <a:prstGeom prst="line">
            <a:avLst/>
          </a:prstGeom>
          <a:ln w="38100" cmpd="sng">
            <a:solidFill>
              <a:schemeClr val="bg1">
                <a:lumMod val="50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V="1">
            <a:off x="5462115" y="4353190"/>
            <a:ext cx="13012" cy="555912"/>
          </a:xfrm>
          <a:prstGeom prst="line">
            <a:avLst/>
          </a:prstGeom>
          <a:ln w="38100" cmpd="sng">
            <a:solidFill>
              <a:schemeClr val="bg1">
                <a:lumMod val="50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98" idx="1"/>
            <a:endCxn id="94" idx="1"/>
          </p:cNvCxnSpPr>
          <p:nvPr/>
        </p:nvCxnSpPr>
        <p:spPr>
          <a:xfrm flipV="1">
            <a:off x="3565992" y="1858271"/>
            <a:ext cx="1028373" cy="2457910"/>
          </a:xfrm>
          <a:prstGeom prst="line">
            <a:avLst/>
          </a:prstGeom>
          <a:ln w="28575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96" idx="1"/>
            <a:endCxn id="94" idx="1"/>
          </p:cNvCxnSpPr>
          <p:nvPr/>
        </p:nvCxnSpPr>
        <p:spPr>
          <a:xfrm flipV="1">
            <a:off x="2934669" y="1858271"/>
            <a:ext cx="1659696" cy="848328"/>
          </a:xfrm>
          <a:prstGeom prst="line">
            <a:avLst/>
          </a:prstGeom>
          <a:ln w="28575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96" idx="1"/>
            <a:endCxn id="98" idx="1"/>
          </p:cNvCxnSpPr>
          <p:nvPr/>
        </p:nvCxnSpPr>
        <p:spPr>
          <a:xfrm>
            <a:off x="2934669" y="2706599"/>
            <a:ext cx="631323" cy="1609582"/>
          </a:xfrm>
          <a:prstGeom prst="line">
            <a:avLst/>
          </a:prstGeom>
          <a:ln w="28575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237" idx="1"/>
            <a:endCxn id="98" idx="1"/>
          </p:cNvCxnSpPr>
          <p:nvPr/>
        </p:nvCxnSpPr>
        <p:spPr>
          <a:xfrm flipH="1">
            <a:off x="3565992" y="2779065"/>
            <a:ext cx="2582089" cy="1537116"/>
          </a:xfrm>
          <a:prstGeom prst="line">
            <a:avLst/>
          </a:prstGeom>
          <a:ln w="28575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0" idx="1"/>
            <a:endCxn id="237" idx="1"/>
          </p:cNvCxnSpPr>
          <p:nvPr/>
        </p:nvCxnSpPr>
        <p:spPr>
          <a:xfrm flipV="1">
            <a:off x="5386081" y="2779065"/>
            <a:ext cx="762000" cy="1592321"/>
          </a:xfrm>
          <a:prstGeom prst="line">
            <a:avLst/>
          </a:prstGeom>
          <a:ln w="28575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4" idx="1"/>
            <a:endCxn id="237" idx="1"/>
          </p:cNvCxnSpPr>
          <p:nvPr/>
        </p:nvCxnSpPr>
        <p:spPr>
          <a:xfrm>
            <a:off x="4594365" y="1858271"/>
            <a:ext cx="1553716" cy="920794"/>
          </a:xfrm>
          <a:prstGeom prst="line">
            <a:avLst/>
          </a:prstGeom>
          <a:ln w="28575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98" idx="1"/>
            <a:endCxn id="100" idx="1"/>
          </p:cNvCxnSpPr>
          <p:nvPr/>
        </p:nvCxnSpPr>
        <p:spPr>
          <a:xfrm>
            <a:off x="3565992" y="4316181"/>
            <a:ext cx="1820089" cy="55205"/>
          </a:xfrm>
          <a:prstGeom prst="line">
            <a:avLst/>
          </a:prstGeom>
          <a:ln w="28575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96" idx="1"/>
            <a:endCxn id="100" idx="1"/>
          </p:cNvCxnSpPr>
          <p:nvPr/>
        </p:nvCxnSpPr>
        <p:spPr>
          <a:xfrm>
            <a:off x="2934669" y="2706599"/>
            <a:ext cx="2451412" cy="1664787"/>
          </a:xfrm>
          <a:prstGeom prst="line">
            <a:avLst/>
          </a:prstGeom>
          <a:ln w="28575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>
            <a:stCxn id="96" idx="1"/>
            <a:endCxn id="237" idx="1"/>
          </p:cNvCxnSpPr>
          <p:nvPr/>
        </p:nvCxnSpPr>
        <p:spPr>
          <a:xfrm>
            <a:off x="2934669" y="2706599"/>
            <a:ext cx="3213412" cy="72466"/>
          </a:xfrm>
          <a:prstGeom prst="line">
            <a:avLst/>
          </a:prstGeom>
          <a:ln w="28575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94" idx="1"/>
            <a:endCxn id="100" idx="1"/>
          </p:cNvCxnSpPr>
          <p:nvPr/>
        </p:nvCxnSpPr>
        <p:spPr>
          <a:xfrm>
            <a:off x="4594365" y="1858271"/>
            <a:ext cx="791716" cy="2513115"/>
          </a:xfrm>
          <a:prstGeom prst="line">
            <a:avLst/>
          </a:prstGeom>
          <a:ln w="28575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2647472" y="6428165"/>
            <a:ext cx="437060" cy="0"/>
          </a:xfrm>
          <a:prstGeom prst="line">
            <a:avLst/>
          </a:prstGeom>
          <a:ln w="28575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7" name="Cube 236"/>
          <p:cNvSpPr/>
          <p:nvPr/>
        </p:nvSpPr>
        <p:spPr>
          <a:xfrm>
            <a:off x="5818027" y="2600973"/>
            <a:ext cx="838200" cy="334665"/>
          </a:xfrm>
          <a:prstGeom prst="cube">
            <a:avLst>
              <a:gd name="adj" fmla="val 53215"/>
            </a:avLst>
          </a:prstGeom>
          <a:solidFill>
            <a:srgbClr val="0000FF"/>
          </a:solidFill>
          <a:effectLst>
            <a:outerShdw blurRad="111125" dist="635000" dir="2700000" algn="tl" rotWithShape="0">
              <a:schemeClr val="bg1">
                <a:lumMod val="50000"/>
                <a:alpha val="43000"/>
              </a:schemeClr>
            </a:outerShdw>
          </a:effectLst>
          <a:scene3d>
            <a:camera prst="perspectiveContrastingLeftFacing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Cube 93"/>
          <p:cNvSpPr/>
          <p:nvPr/>
        </p:nvSpPr>
        <p:spPr>
          <a:xfrm>
            <a:off x="4264311" y="1680179"/>
            <a:ext cx="838200" cy="334665"/>
          </a:xfrm>
          <a:prstGeom prst="cube">
            <a:avLst>
              <a:gd name="adj" fmla="val 53215"/>
            </a:avLst>
          </a:prstGeom>
          <a:solidFill>
            <a:srgbClr val="0000FF"/>
          </a:solidFill>
          <a:effectLst>
            <a:outerShdw blurRad="111125" dist="635000" dir="2700000" algn="tl" rotWithShape="0">
              <a:schemeClr val="bg1">
                <a:lumMod val="50000"/>
                <a:alpha val="43000"/>
              </a:schemeClr>
            </a:outerShdw>
          </a:effectLst>
          <a:scene3d>
            <a:camera prst="perspectiveContrastingLeftFacing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Cube 95"/>
          <p:cNvSpPr/>
          <p:nvPr/>
        </p:nvSpPr>
        <p:spPr>
          <a:xfrm>
            <a:off x="2604615" y="2528507"/>
            <a:ext cx="838200" cy="334665"/>
          </a:xfrm>
          <a:prstGeom prst="cube">
            <a:avLst>
              <a:gd name="adj" fmla="val 53215"/>
            </a:avLst>
          </a:prstGeom>
          <a:solidFill>
            <a:srgbClr val="0000FF"/>
          </a:solidFill>
          <a:effectLst>
            <a:outerShdw blurRad="111125" dist="635000" dir="2700000" algn="tl" rotWithShape="0">
              <a:schemeClr val="bg1">
                <a:lumMod val="50000"/>
                <a:alpha val="43000"/>
              </a:schemeClr>
            </a:outerShdw>
          </a:effectLst>
          <a:scene3d>
            <a:camera prst="perspectiveContrastingLeftFacing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Cube 97"/>
          <p:cNvSpPr/>
          <p:nvPr/>
        </p:nvSpPr>
        <p:spPr>
          <a:xfrm>
            <a:off x="3235938" y="4138089"/>
            <a:ext cx="838200" cy="334665"/>
          </a:xfrm>
          <a:prstGeom prst="cube">
            <a:avLst>
              <a:gd name="adj" fmla="val 53215"/>
            </a:avLst>
          </a:prstGeom>
          <a:solidFill>
            <a:srgbClr val="0000FF"/>
          </a:solidFill>
          <a:effectLst>
            <a:outerShdw blurRad="111125" dist="635000" dir="2700000" algn="tl" rotWithShape="0">
              <a:schemeClr val="bg1">
                <a:lumMod val="50000"/>
                <a:alpha val="43000"/>
              </a:schemeClr>
            </a:outerShdw>
          </a:effectLst>
          <a:scene3d>
            <a:camera prst="perspectiveContrastingLeftFacing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Cube 99"/>
          <p:cNvSpPr/>
          <p:nvPr/>
        </p:nvSpPr>
        <p:spPr>
          <a:xfrm>
            <a:off x="5056027" y="4193294"/>
            <a:ext cx="838200" cy="334665"/>
          </a:xfrm>
          <a:prstGeom prst="cube">
            <a:avLst>
              <a:gd name="adj" fmla="val 53215"/>
            </a:avLst>
          </a:prstGeom>
          <a:solidFill>
            <a:srgbClr val="0000FF"/>
          </a:solidFill>
          <a:effectLst>
            <a:outerShdw blurRad="111125" dist="635000" dir="2700000" algn="tl" rotWithShape="0">
              <a:schemeClr val="bg1">
                <a:lumMod val="50000"/>
                <a:alpha val="43000"/>
              </a:schemeClr>
            </a:outerShdw>
          </a:effectLst>
          <a:scene3d>
            <a:camera prst="perspectiveContrastingLeftFacing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Cube 166"/>
          <p:cNvSpPr/>
          <p:nvPr/>
        </p:nvSpPr>
        <p:spPr>
          <a:xfrm>
            <a:off x="2781794" y="5664137"/>
            <a:ext cx="277457" cy="143190"/>
          </a:xfrm>
          <a:prstGeom prst="cube">
            <a:avLst>
              <a:gd name="adj" fmla="val 53215"/>
            </a:avLst>
          </a:prstGeom>
          <a:solidFill>
            <a:srgbClr val="0000FF"/>
          </a:solidFill>
          <a:effectLst>
            <a:outerShdw blurRad="111125" dist="635000" dir="2700000" algn="tl" rotWithShape="0">
              <a:schemeClr val="bg1">
                <a:lumMod val="50000"/>
                <a:alpha val="43000"/>
              </a:schemeClr>
            </a:outerShdw>
          </a:effectLst>
          <a:scene3d>
            <a:camera prst="perspectiveContrastingLeftFacing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TextBox 167"/>
          <p:cNvSpPr txBox="1"/>
          <p:nvPr/>
        </p:nvSpPr>
        <p:spPr>
          <a:xfrm>
            <a:off x="3112865" y="5605785"/>
            <a:ext cx="17363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Network Services Agents</a:t>
            </a:r>
            <a:endParaRPr lang="en-US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3793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xmlns:p14="http://schemas.microsoft.com/office/powerpoint/2010/main" advClick="0" advTm="3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635" y="0"/>
            <a:ext cx="7598446" cy="1231900"/>
          </a:xfrm>
          <a:effectLst>
            <a:outerShdw blurRad="50800" dist="101600" dir="2700000" sx="139000" sy="139000" algn="tl" rotWithShape="0">
              <a:srgbClr val="000000"/>
            </a:outerShdw>
          </a:effectLst>
        </p:spPr>
        <p:txBody>
          <a:bodyPr>
            <a:noAutofit/>
          </a:bodyPr>
          <a:lstStyle/>
          <a:p>
            <a:r>
              <a:rPr lang="en-US" sz="2400" b="1" dirty="0" smtClean="0">
                <a:ln>
                  <a:noFill/>
                </a:ln>
              </a:rPr>
              <a:t>Automated GOLE + NSI version 2</a:t>
            </a:r>
            <a:br>
              <a:rPr lang="en-US" sz="2400" b="1" dirty="0" smtClean="0">
                <a:ln>
                  <a:noFill/>
                </a:ln>
              </a:rPr>
            </a:br>
            <a:r>
              <a:rPr lang="en-US" sz="2000" b="1" dirty="0" smtClean="0">
                <a:ln>
                  <a:noFill/>
                </a:ln>
              </a:rPr>
              <a:t> </a:t>
            </a:r>
            <a:br>
              <a:rPr lang="en-US" sz="2000" b="1" dirty="0" smtClean="0">
                <a:ln>
                  <a:noFill/>
                </a:ln>
              </a:rPr>
            </a:br>
            <a:r>
              <a:rPr lang="en-US" sz="2000" dirty="0" smtClean="0">
                <a:ln>
                  <a:noFill/>
                </a:ln>
              </a:rPr>
              <a:t>Potential </a:t>
            </a:r>
            <a:r>
              <a:rPr lang="en-US" sz="2000" dirty="0" err="1" smtClean="0">
                <a:ln>
                  <a:noFill/>
                </a:ln>
              </a:rPr>
              <a:t>hdw</a:t>
            </a:r>
            <a:r>
              <a:rPr lang="en-US" sz="2000" dirty="0" smtClean="0">
                <a:ln>
                  <a:noFill/>
                </a:ln>
              </a:rPr>
              <a:t> based v2 </a:t>
            </a:r>
            <a:r>
              <a:rPr lang="en-US" sz="2000" b="1" dirty="0" smtClean="0">
                <a:ln>
                  <a:noFill/>
                </a:ln>
              </a:rPr>
              <a:t>Beta Test</a:t>
            </a:r>
            <a:r>
              <a:rPr lang="en-US" sz="2000" dirty="0">
                <a:ln>
                  <a:noFill/>
                </a:ln>
              </a:rPr>
              <a:t> </a:t>
            </a:r>
            <a:r>
              <a:rPr lang="en-US" sz="2000" b="1" dirty="0" smtClean="0">
                <a:ln>
                  <a:noFill/>
                </a:ln>
              </a:rPr>
              <a:t>Fabric</a:t>
            </a:r>
            <a:endParaRPr lang="en-US" sz="2000" b="1" dirty="0">
              <a:ln>
                <a:noFill/>
              </a:ln>
              <a:effectLst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833606" y="3230713"/>
            <a:ext cx="10741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Pionier</a:t>
            </a:r>
            <a:endParaRPr lang="en-US" sz="1600" b="1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AutoBAHN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POZ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272589" y="3340944"/>
            <a:ext cx="10956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srgbClr val="000000"/>
                </a:solidFill>
                <a:latin typeface="News Gothic MT"/>
                <a:ea typeface="+mn-ea"/>
                <a:cs typeface="News Gothic MT"/>
              </a:rPr>
              <a:t>StarLight</a:t>
            </a:r>
            <a:endParaRPr lang="en-US" sz="1600" b="1" dirty="0">
              <a:solidFill>
                <a:srgbClr val="000000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Chicago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1268614" y="5207974"/>
            <a:ext cx="141617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AIST.etsv2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News Gothic MT"/>
                <a:cs typeface="News Gothic MT"/>
              </a:rPr>
              <a:t>GLAMBDA-A</a:t>
            </a:r>
            <a:endParaRPr lang="en-US" sz="1600" dirty="0" smtClean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Tsukuba</a:t>
            </a:r>
          </a:p>
        </p:txBody>
      </p:sp>
      <p:sp>
        <p:nvSpPr>
          <p:cNvPr id="152" name="Oval 151"/>
          <p:cNvSpPr/>
          <p:nvPr/>
        </p:nvSpPr>
        <p:spPr>
          <a:xfrm>
            <a:off x="2875805" y="5908184"/>
            <a:ext cx="164436" cy="158832"/>
          </a:xfrm>
          <a:prstGeom prst="ellipse">
            <a:avLst/>
          </a:prstGeom>
          <a:solidFill>
            <a:srgbClr val="3366FF"/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3112865" y="5874316"/>
            <a:ext cx="2149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NSI Networks (“A”=Aggregator)</a:t>
            </a:r>
            <a:endParaRPr lang="en-US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104405" y="6067016"/>
            <a:ext cx="4781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NSI 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peerings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(SDPs) unless otherwise indicated these are 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vlans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1780-1783</a:t>
            </a:r>
            <a:endParaRPr lang="en-US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cxnSp>
        <p:nvCxnSpPr>
          <p:cNvPr id="161" name="Straight Connector 160"/>
          <p:cNvCxnSpPr/>
          <p:nvPr/>
        </p:nvCxnSpPr>
        <p:spPr>
          <a:xfrm>
            <a:off x="2628382" y="6217681"/>
            <a:ext cx="430869" cy="0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3" name="TextBox 192"/>
          <p:cNvSpPr txBox="1"/>
          <p:nvPr/>
        </p:nvSpPr>
        <p:spPr>
          <a:xfrm>
            <a:off x="1386518" y="1841497"/>
            <a:ext cx="15681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KRLight.etsv2</a:t>
            </a:r>
            <a:endParaRPr lang="en-US" sz="1600" b="1" dirty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DynamicKL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DAE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41300" y="3430914"/>
            <a:ext cx="161123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KDDI-</a:t>
            </a: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Labs.ets</a:t>
            </a:r>
            <a:endParaRPr lang="en-US" sz="1600" b="1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         </a:t>
            </a: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Fujimino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5262762" y="4077411"/>
            <a:ext cx="5896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ACE</a:t>
            </a:r>
          </a:p>
        </p:txBody>
      </p:sp>
      <p:sp>
        <p:nvSpPr>
          <p:cNvPr id="210" name="TextBox 209"/>
          <p:cNvSpPr txBox="1"/>
          <p:nvPr/>
        </p:nvSpPr>
        <p:spPr>
          <a:xfrm>
            <a:off x="2385927" y="2397441"/>
            <a:ext cx="9797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KRLight</a:t>
            </a:r>
            <a:endParaRPr lang="en-US" sz="1600" b="1" dirty="0">
              <a:solidFill>
                <a:srgbClr val="0000FF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2411744" y="3668501"/>
            <a:ext cx="8258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JGN-X</a:t>
            </a:r>
          </a:p>
        </p:txBody>
      </p:sp>
      <p:sp>
        <p:nvSpPr>
          <p:cNvPr id="214" name="TextBox 213"/>
          <p:cNvSpPr txBox="1"/>
          <p:nvPr/>
        </p:nvSpPr>
        <p:spPr>
          <a:xfrm>
            <a:off x="6659093" y="4246688"/>
            <a:ext cx="898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GEANT</a:t>
            </a:r>
          </a:p>
        </p:txBody>
      </p:sp>
      <p:sp>
        <p:nvSpPr>
          <p:cNvPr id="268" name="TextBox 267"/>
          <p:cNvSpPr txBox="1"/>
          <p:nvPr/>
        </p:nvSpPr>
        <p:spPr>
          <a:xfrm>
            <a:off x="1098055" y="4077411"/>
            <a:ext cx="75448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JGNX</a:t>
            </a:r>
            <a:endParaRPr lang="en-US" sz="1600" b="1" dirty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Tokyo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267" name="TextBox 266"/>
          <p:cNvSpPr txBox="1"/>
          <p:nvPr/>
        </p:nvSpPr>
        <p:spPr>
          <a:xfrm>
            <a:off x="7627798" y="1872271"/>
            <a:ext cx="126488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CzechLight</a:t>
            </a:r>
            <a:endParaRPr lang="en-US" sz="16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OpenDRAC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PRA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326" name="TextBox 325"/>
          <p:cNvSpPr txBox="1"/>
          <p:nvPr/>
        </p:nvSpPr>
        <p:spPr>
          <a:xfrm>
            <a:off x="4133126" y="5211719"/>
            <a:ext cx="136046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ESnet.etsv2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News Gothic MT"/>
                <a:cs typeface="News Gothic MT"/>
              </a:rPr>
              <a:t>OSCARS</a:t>
            </a:r>
            <a:endParaRPr lang="en-US" sz="1600" dirty="0" smtClean="0">
              <a:solidFill>
                <a:prstClr val="black"/>
              </a:solidFill>
              <a:latin typeface="News Gothic MT"/>
              <a:cs typeface="News Gothic MT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77170" y="3984912"/>
            <a:ext cx="2391092" cy="14398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>
            <a:stCxn id="25" idx="5"/>
            <a:endCxn id="26" idx="3"/>
          </p:cNvCxnSpPr>
          <p:nvPr/>
        </p:nvCxnSpPr>
        <p:spPr>
          <a:xfrm rot="16200000" flipH="1">
            <a:off x="5506935" y="3111220"/>
            <a:ext cx="2302" cy="2029438"/>
          </a:xfrm>
          <a:prstGeom prst="curvedConnector3">
            <a:avLst>
              <a:gd name="adj1" fmla="val 12329757"/>
            </a:avLst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>
            <a:stCxn id="24" idx="6"/>
          </p:cNvCxnSpPr>
          <p:nvPr/>
        </p:nvCxnSpPr>
        <p:spPr>
          <a:xfrm flipV="1">
            <a:off x="785185" y="3984912"/>
            <a:ext cx="1192673" cy="8049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flipV="1">
            <a:off x="1977170" y="4007055"/>
            <a:ext cx="688" cy="1019886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>
            <a:stCxn id="102" idx="0"/>
          </p:cNvCxnSpPr>
          <p:nvPr/>
        </p:nvCxnSpPr>
        <p:spPr>
          <a:xfrm flipV="1">
            <a:off x="4357080" y="3945500"/>
            <a:ext cx="0" cy="884275"/>
          </a:xfrm>
          <a:prstGeom prst="line">
            <a:avLst/>
          </a:prstGeom>
          <a:ln w="38100" cmpd="sng">
            <a:solidFill>
              <a:schemeClr val="bg1">
                <a:lumMod val="50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>
            <a:stCxn id="208" idx="0"/>
            <a:endCxn id="26" idx="4"/>
          </p:cNvCxnSpPr>
          <p:nvPr/>
        </p:nvCxnSpPr>
        <p:spPr>
          <a:xfrm flipH="1" flipV="1">
            <a:off x="6659093" y="4180019"/>
            <a:ext cx="10647" cy="700073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 txBox="1"/>
          <p:nvPr/>
        </p:nvSpPr>
        <p:spPr>
          <a:xfrm>
            <a:off x="6743830" y="2941577"/>
            <a:ext cx="10113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CESNET</a:t>
            </a:r>
          </a:p>
        </p:txBody>
      </p:sp>
      <p:cxnSp>
        <p:nvCxnSpPr>
          <p:cNvPr id="82" name="Straight Connector 81"/>
          <p:cNvCxnSpPr/>
          <p:nvPr/>
        </p:nvCxnSpPr>
        <p:spPr>
          <a:xfrm flipH="1">
            <a:off x="4357080" y="2760868"/>
            <a:ext cx="11182" cy="1260542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endCxn id="64" idx="6"/>
          </p:cNvCxnSpPr>
          <p:nvPr/>
        </p:nvCxnSpPr>
        <p:spPr>
          <a:xfrm flipH="1" flipV="1">
            <a:off x="2156205" y="2760868"/>
            <a:ext cx="2212057" cy="7821"/>
          </a:xfrm>
          <a:prstGeom prst="line">
            <a:avLst/>
          </a:prstGeom>
          <a:ln w="57150" cmpd="sng">
            <a:solidFill>
              <a:schemeClr val="tx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99706" y="3812251"/>
            <a:ext cx="385479" cy="361419"/>
          </a:xfrm>
          <a:prstGeom prst="ellipse">
            <a:avLst/>
          </a:prstGeom>
          <a:noFill/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148" name="Oval 147"/>
          <p:cNvSpPr/>
          <p:nvPr/>
        </p:nvSpPr>
        <p:spPr>
          <a:xfrm>
            <a:off x="1784430" y="4827516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4164340" y="3816298"/>
            <a:ext cx="385479" cy="361419"/>
          </a:xfrm>
          <a:prstGeom prst="ellipse">
            <a:avLst/>
          </a:prstGeom>
          <a:noFill/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215" name="Oval 214"/>
          <p:cNvSpPr/>
          <p:nvPr/>
        </p:nvSpPr>
        <p:spPr>
          <a:xfrm>
            <a:off x="1785118" y="3816028"/>
            <a:ext cx="385479" cy="361419"/>
          </a:xfrm>
          <a:prstGeom prst="ellipse">
            <a:avLst/>
          </a:prstGeom>
          <a:noFill/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208" name="Oval 207"/>
          <p:cNvSpPr/>
          <p:nvPr/>
        </p:nvSpPr>
        <p:spPr>
          <a:xfrm>
            <a:off x="6477000" y="4880092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4147706" y="2594555"/>
            <a:ext cx="385479" cy="361419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4164340" y="4829775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chemeClr val="tx1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cxnSp>
        <p:nvCxnSpPr>
          <p:cNvPr id="70" name="Straight Connector 69"/>
          <p:cNvCxnSpPr>
            <a:stCxn id="26" idx="2"/>
          </p:cNvCxnSpPr>
          <p:nvPr/>
        </p:nvCxnSpPr>
        <p:spPr>
          <a:xfrm flipH="1">
            <a:off x="4357080" y="3999310"/>
            <a:ext cx="2109273" cy="0"/>
          </a:xfrm>
          <a:prstGeom prst="line">
            <a:avLst/>
          </a:prstGeom>
          <a:ln w="57150" cmpd="sng">
            <a:solidFill>
              <a:schemeClr val="tx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1770726" y="2580158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>
            <a:off x="2634772" y="6402862"/>
            <a:ext cx="430869" cy="0"/>
          </a:xfrm>
          <a:prstGeom prst="line">
            <a:avLst/>
          </a:prstGeom>
          <a:ln w="57150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3104405" y="6264362"/>
            <a:ext cx="17561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Planned/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peerings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(SDPs)</a:t>
            </a:r>
            <a:endParaRPr lang="en-US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25" name="Oval 124"/>
          <p:cNvSpPr/>
          <p:nvPr/>
        </p:nvSpPr>
        <p:spPr>
          <a:xfrm>
            <a:off x="2634772" y="6541360"/>
            <a:ext cx="241033" cy="242837"/>
          </a:xfrm>
          <a:prstGeom prst="ellipse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3122596" y="6524280"/>
            <a:ext cx="49730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Planned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NSIv2 GOLEs – Code not yet ready, circuits statically 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crossconnected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.</a:t>
            </a:r>
            <a:endParaRPr lang="en-US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cxnSp>
        <p:nvCxnSpPr>
          <p:cNvPr id="308" name="Straight Connector 307"/>
          <p:cNvCxnSpPr>
            <a:stCxn id="27" idx="2"/>
            <a:endCxn id="26" idx="6"/>
          </p:cNvCxnSpPr>
          <p:nvPr/>
        </p:nvCxnSpPr>
        <p:spPr>
          <a:xfrm flipH="1">
            <a:off x="6851832" y="3997612"/>
            <a:ext cx="1038201" cy="1698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glow rad="63500">
              <a:schemeClr val="bg1"/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>
            <a:stCxn id="47" idx="3"/>
            <a:endCxn id="26" idx="7"/>
          </p:cNvCxnSpPr>
          <p:nvPr/>
        </p:nvCxnSpPr>
        <p:spPr>
          <a:xfrm flipH="1">
            <a:off x="6795380" y="2949461"/>
            <a:ext cx="1123136" cy="922068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glow rad="63500">
              <a:schemeClr val="bg1"/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7862064" y="2640971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7890033" y="3816902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6466353" y="3818600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862479" y="4710755"/>
            <a:ext cx="156506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GEANT.etsv2</a:t>
            </a:r>
            <a:endParaRPr lang="en-US" sz="1600" b="1" dirty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>
                <a:solidFill>
                  <a:prstClr val="black"/>
                </a:solidFill>
                <a:latin typeface="News Gothic MT"/>
                <a:cs typeface="News Gothic MT"/>
              </a:rPr>
              <a:t>AutoBAHN</a:t>
            </a:r>
            <a:endParaRPr lang="en-US" sz="1600" dirty="0" smtClean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cs typeface="News Gothic MT"/>
              </a:rPr>
              <a:t>LON</a:t>
            </a:r>
            <a:endParaRPr lang="en-US" sz="1400" dirty="0" smtClean="0">
              <a:solidFill>
                <a:prstClr val="black"/>
              </a:solidFill>
              <a:latin typeface="News Gothic MT"/>
              <a:cs typeface="News Gothic MT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869915" y="2012720"/>
            <a:ext cx="15887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GLORIAD</a:t>
            </a:r>
            <a:endParaRPr lang="en-US" sz="1600" b="1" dirty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cs typeface="News Gothic MT"/>
              </a:rPr>
              <a:t>CHI</a:t>
            </a:r>
            <a:endParaRPr lang="en-US" sz="1400" dirty="0" smtClean="0">
              <a:solidFill>
                <a:prstClr val="black"/>
              </a:solidFill>
              <a:latin typeface="News Gothic MT"/>
              <a:cs typeface="News Gothic M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650310" y="3094723"/>
            <a:ext cx="201943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NetherLight.etsv2</a:t>
            </a: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>
                <a:solidFill>
                  <a:prstClr val="black"/>
                </a:solidFill>
                <a:latin typeface="News Gothic MT"/>
                <a:cs typeface="News Gothic MT"/>
              </a:rPr>
              <a:t>OpenDRAC</a:t>
            </a:r>
            <a:endParaRPr lang="en-US" sz="1600" dirty="0" smtClean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AMS</a:t>
            </a:r>
          </a:p>
        </p:txBody>
      </p:sp>
      <p:cxnSp>
        <p:nvCxnSpPr>
          <p:cNvPr id="131" name="Straight Connector 130"/>
          <p:cNvCxnSpPr>
            <a:stCxn id="132" idx="7"/>
          </p:cNvCxnSpPr>
          <p:nvPr/>
        </p:nvCxnSpPr>
        <p:spPr>
          <a:xfrm flipV="1">
            <a:off x="3366097" y="3999310"/>
            <a:ext cx="1002165" cy="884809"/>
          </a:xfrm>
          <a:prstGeom prst="line">
            <a:avLst/>
          </a:prstGeom>
          <a:ln w="571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2" name="Oval 131"/>
          <p:cNvSpPr/>
          <p:nvPr/>
        </p:nvSpPr>
        <p:spPr>
          <a:xfrm>
            <a:off x="3037070" y="4831190"/>
            <a:ext cx="385479" cy="361419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2707771" y="5172420"/>
            <a:ext cx="1313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SC12.etsv2</a:t>
            </a:r>
            <a:endParaRPr lang="en-US" sz="16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3032075" y="1231900"/>
            <a:ext cx="4208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0000FF"/>
                </a:solidFill>
                <a:effectLst/>
              </a:rPr>
              <a:t>Ethernet Transport </a:t>
            </a:r>
            <a:r>
              <a:rPr lang="en-US" sz="2400" b="1" u="sng" dirty="0" smtClean="0">
                <a:solidFill>
                  <a:srgbClr val="0000FF"/>
                </a:solidFill>
                <a:effectLst/>
              </a:rPr>
              <a:t>Service v2  </a:t>
            </a:r>
            <a:endParaRPr lang="en-US" sz="2400" b="1" u="sng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4869032" y="3668501"/>
            <a:ext cx="1105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CANARIE</a:t>
            </a:r>
            <a:endParaRPr lang="en-US" sz="1600" b="1" dirty="0" smtClean="0">
              <a:solidFill>
                <a:srgbClr val="0000FF"/>
              </a:solidFill>
              <a:latin typeface="News Gothic MT"/>
              <a:ea typeface="+mn-ea"/>
              <a:cs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549612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xmlns:p14="http://schemas.microsoft.com/office/powerpoint/2010/main" advClick="0" advTm="3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NSI Deployment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NSI v1 deployed in </a:t>
            </a:r>
            <a:r>
              <a:rPr lang="en-US" dirty="0" smtClean="0"/>
              <a:t>2011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0000FF"/>
                </a:solidFill>
              </a:rPr>
              <a:t>NSI v2 </a:t>
            </a:r>
            <a:r>
              <a:rPr lang="en-US" b="1" dirty="0" smtClean="0">
                <a:solidFill>
                  <a:srgbClr val="0000FF"/>
                </a:solidFill>
              </a:rPr>
              <a:t>(beta)</a:t>
            </a:r>
            <a:r>
              <a:rPr lang="en-US" dirty="0" smtClean="0"/>
              <a:t> 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n development now </a:t>
            </a:r>
            <a:endParaRPr lang="en-US" dirty="0" smtClean="0">
              <a:solidFill>
                <a:srgbClr val="0000FF"/>
              </a:solidFill>
            </a:endParaRPr>
          </a:p>
          <a:p>
            <a:pPr lvl="1"/>
            <a:r>
              <a:rPr lang="en-US" dirty="0">
                <a:solidFill>
                  <a:srgbClr val="0000FF"/>
                </a:solidFill>
              </a:rPr>
              <a:t>D</a:t>
            </a:r>
            <a:r>
              <a:rPr lang="en-US" dirty="0" smtClean="0">
                <a:solidFill>
                  <a:srgbClr val="0000FF"/>
                </a:solidFill>
              </a:rPr>
              <a:t>emos at SC 2012    Nov </a:t>
            </a:r>
            <a:r>
              <a:rPr lang="en-US" dirty="0" smtClean="0">
                <a:solidFill>
                  <a:srgbClr val="0000FF"/>
                </a:solidFill>
              </a:rPr>
              <a:t>2012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NSI v2 Network Engineering Workshop</a:t>
            </a:r>
          </a:p>
          <a:p>
            <a:pPr lvl="1"/>
            <a:r>
              <a:rPr lang="en-US" dirty="0" smtClean="0"/>
              <a:t>TIP 2013    Jan 2013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9179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1947" y="0"/>
            <a:ext cx="6961209" cy="1004930"/>
          </a:xfrm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2800" dirty="0" smtClean="0">
                <a:ln>
                  <a:solidFill>
                    <a:schemeClr val="tx1"/>
                  </a:solidFill>
                </a:ln>
                <a:effectLst/>
                <a:latin typeface="Bangla MN"/>
                <a:cs typeface="Bangla MN"/>
              </a:rPr>
              <a:t>Automated GOLE + </a:t>
            </a:r>
            <a:r>
              <a:rPr lang="en-US" sz="2800" dirty="0" smtClean="0">
                <a:ln>
                  <a:solidFill>
                    <a:schemeClr val="tx1"/>
                  </a:solidFill>
                </a:ln>
                <a:effectLst/>
                <a:latin typeface="Bangla MN"/>
                <a:cs typeface="Bangla MN"/>
              </a:rPr>
              <a:t>NSI version 1   </a:t>
            </a:r>
            <a:br>
              <a:rPr lang="en-US" sz="2800" dirty="0" smtClean="0">
                <a:ln>
                  <a:solidFill>
                    <a:schemeClr val="tx1"/>
                  </a:solidFill>
                </a:ln>
                <a:effectLst/>
                <a:latin typeface="Bangla MN"/>
                <a:cs typeface="Bangla MN"/>
              </a:rPr>
            </a:br>
            <a:r>
              <a:rPr lang="en-US" sz="2000" dirty="0" smtClean="0">
                <a:ln>
                  <a:solidFill>
                    <a:schemeClr val="tx1"/>
                  </a:solidFill>
                </a:ln>
                <a:effectLst/>
                <a:latin typeface="Bangla MN"/>
                <a:cs typeface="Bangla MN"/>
              </a:rPr>
              <a:t>(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effectLst/>
                <a:latin typeface="Bangla MN"/>
                <a:cs typeface="Bangla MN"/>
              </a:rPr>
              <a:t>2012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effectLst/>
                <a:latin typeface="Bangla MN"/>
                <a:cs typeface="Bangla MN"/>
              </a:rPr>
              <a:t>-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latin typeface="Bangla MN"/>
                <a:cs typeface="Bangla MN"/>
              </a:rPr>
              <a:t>11)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effectLst/>
                <a:latin typeface="Bangla MN"/>
                <a:cs typeface="Bangla MN"/>
              </a:rPr>
              <a:t/>
            </a:r>
            <a:br>
              <a:rPr lang="en-US" sz="2000" dirty="0" smtClean="0">
                <a:ln>
                  <a:solidFill>
                    <a:schemeClr val="tx1"/>
                  </a:solidFill>
                </a:ln>
                <a:effectLst/>
                <a:latin typeface="Bangla MN"/>
                <a:cs typeface="Bangla MN"/>
              </a:rPr>
            </a:br>
            <a:endParaRPr lang="en-US" sz="2000" dirty="0">
              <a:ln>
                <a:solidFill>
                  <a:schemeClr val="tx1"/>
                </a:solidFill>
              </a:ln>
              <a:effectLst/>
              <a:latin typeface="Bangla MN"/>
              <a:cs typeface="Bangla MN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868346" y="3284984"/>
            <a:ext cx="12484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Pionier.ets</a:t>
            </a:r>
            <a:endParaRPr lang="en-US" sz="1600" b="1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Poznan</a:t>
            </a: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AutoBAHN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114934" y="3843940"/>
            <a:ext cx="15282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srgbClr val="000000"/>
                </a:solidFill>
                <a:latin typeface="News Gothic MT"/>
                <a:ea typeface="+mn-ea"/>
                <a:cs typeface="News Gothic MT"/>
              </a:rPr>
              <a:t>StarLight.ets</a:t>
            </a:r>
            <a:endParaRPr lang="en-US" sz="1600" b="1" dirty="0">
              <a:solidFill>
                <a:srgbClr val="000000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Chicago</a:t>
            </a: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OpenNSA</a:t>
            </a: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/</a:t>
            </a: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Argia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598933" y="5226161"/>
            <a:ext cx="12309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GEANT.ets</a:t>
            </a:r>
            <a:endParaRPr lang="en-US" sz="16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Paris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AutoBAHN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562600" y="1668959"/>
            <a:ext cx="19462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NorthernLight.ets</a:t>
            </a:r>
            <a:endParaRPr lang="en-US" sz="1600" b="1" dirty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Copenhagen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OpenNSA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1243057" y="5246074"/>
            <a:ext cx="12788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AIST.ets</a:t>
            </a:r>
            <a:endParaRPr lang="en-US" sz="1600" b="1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Tsukuba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G-LAMBDA-A</a:t>
            </a:r>
          </a:p>
        </p:txBody>
      </p:sp>
      <p:sp>
        <p:nvSpPr>
          <p:cNvPr id="152" name="Oval 151"/>
          <p:cNvSpPr/>
          <p:nvPr/>
        </p:nvSpPr>
        <p:spPr>
          <a:xfrm>
            <a:off x="2875805" y="6098684"/>
            <a:ext cx="164436" cy="158832"/>
          </a:xfrm>
          <a:prstGeom prst="ellipse">
            <a:avLst/>
          </a:prstGeom>
          <a:solidFill>
            <a:srgbClr val="3366FF"/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3107903" y="6047601"/>
            <a:ext cx="2149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NSI Networks (“A”=Aggregator)</a:t>
            </a:r>
            <a:endParaRPr lang="en-US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104405" y="6257516"/>
            <a:ext cx="4781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NSI 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peerings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(SDPs) unless otherwise indicated these are 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vlans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1780-1783</a:t>
            </a:r>
            <a:endParaRPr lang="en-US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cxnSp>
        <p:nvCxnSpPr>
          <p:cNvPr id="161" name="Straight Connector 160"/>
          <p:cNvCxnSpPr/>
          <p:nvPr/>
        </p:nvCxnSpPr>
        <p:spPr>
          <a:xfrm>
            <a:off x="2628382" y="6408181"/>
            <a:ext cx="430869" cy="0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3" name="TextBox 192"/>
          <p:cNvSpPr txBox="1"/>
          <p:nvPr/>
        </p:nvSpPr>
        <p:spPr>
          <a:xfrm>
            <a:off x="1101075" y="1668959"/>
            <a:ext cx="133732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KRLight.ets</a:t>
            </a:r>
            <a:endParaRPr lang="en-US" sz="1600" b="1" dirty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Daejeon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DynamicKL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39700" y="2857520"/>
            <a:ext cx="16112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KDDI-</a:t>
            </a: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Labs.ets</a:t>
            </a:r>
            <a:endParaRPr lang="en-US" sz="1600" b="1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Fujimino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G-LAMBDA-K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4563797" y="3457684"/>
            <a:ext cx="5896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ACE</a:t>
            </a:r>
          </a:p>
        </p:txBody>
      </p:sp>
      <p:sp>
        <p:nvSpPr>
          <p:cNvPr id="210" name="TextBox 209"/>
          <p:cNvSpPr txBox="1"/>
          <p:nvPr/>
        </p:nvSpPr>
        <p:spPr>
          <a:xfrm>
            <a:off x="2418829" y="2563638"/>
            <a:ext cx="9797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KRLight</a:t>
            </a:r>
            <a:endParaRPr lang="en-US" sz="1600" b="1" dirty="0">
              <a:solidFill>
                <a:srgbClr val="0000FF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2411744" y="3469076"/>
            <a:ext cx="8258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JGN-X</a:t>
            </a:r>
          </a:p>
        </p:txBody>
      </p:sp>
      <p:sp>
        <p:nvSpPr>
          <p:cNvPr id="213" name="TextBox 212"/>
          <p:cNvSpPr txBox="1"/>
          <p:nvPr/>
        </p:nvSpPr>
        <p:spPr>
          <a:xfrm>
            <a:off x="6790884" y="3471446"/>
            <a:ext cx="9053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Pionier</a:t>
            </a:r>
            <a:endParaRPr lang="en-US" sz="1600" b="1" dirty="0" smtClean="0">
              <a:solidFill>
                <a:srgbClr val="0000FF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7868346" y="4260443"/>
            <a:ext cx="898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GEANT</a:t>
            </a:r>
          </a:p>
        </p:txBody>
      </p:sp>
      <p:sp>
        <p:nvSpPr>
          <p:cNvPr id="268" name="TextBox 267"/>
          <p:cNvSpPr txBox="1"/>
          <p:nvPr/>
        </p:nvSpPr>
        <p:spPr>
          <a:xfrm>
            <a:off x="675934" y="3821985"/>
            <a:ext cx="12875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JGNX.ets</a:t>
            </a:r>
            <a:endParaRPr lang="en-US" sz="1600" b="1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Tokyo</a:t>
            </a: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G-LAMBDA-K</a:t>
            </a:r>
          </a:p>
        </p:txBody>
      </p:sp>
      <p:sp>
        <p:nvSpPr>
          <p:cNvPr id="267" name="TextBox 266"/>
          <p:cNvSpPr txBox="1"/>
          <p:nvPr/>
        </p:nvSpPr>
        <p:spPr>
          <a:xfrm>
            <a:off x="7513425" y="1668959"/>
            <a:ext cx="16305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CzechLight.ets</a:t>
            </a:r>
            <a:endParaRPr lang="en-US" sz="16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Prague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OpenDRAC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326" name="TextBox 325"/>
          <p:cNvSpPr txBox="1"/>
          <p:nvPr/>
        </p:nvSpPr>
        <p:spPr>
          <a:xfrm>
            <a:off x="3181848" y="5237119"/>
            <a:ext cx="11296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ESnet.ets</a:t>
            </a:r>
            <a:endParaRPr lang="en-US" sz="16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Chicago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OSCARS</a:t>
            </a:r>
          </a:p>
        </p:txBody>
      </p:sp>
      <p:sp>
        <p:nvSpPr>
          <p:cNvPr id="337" name="TextBox 336"/>
          <p:cNvSpPr txBox="1"/>
          <p:nvPr/>
        </p:nvSpPr>
        <p:spPr>
          <a:xfrm>
            <a:off x="5005254" y="5188935"/>
            <a:ext cx="17349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UvALight.ets</a:t>
            </a:r>
            <a:endParaRPr lang="en-US" sz="16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University of </a:t>
            </a: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Ams</a:t>
            </a: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.</a:t>
            </a: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cs typeface="News Gothic MT"/>
              </a:rPr>
              <a:t>OpenNSA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cxnSp>
        <p:nvCxnSpPr>
          <p:cNvPr id="7" name="Straight Connector 6"/>
          <p:cNvCxnSpPr>
            <a:stCxn id="215" idx="6"/>
            <a:endCxn id="25" idx="2"/>
          </p:cNvCxnSpPr>
          <p:nvPr/>
        </p:nvCxnSpPr>
        <p:spPr>
          <a:xfrm>
            <a:off x="2189647" y="3788846"/>
            <a:ext cx="1217779" cy="456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>
            <a:stCxn id="25" idx="6"/>
            <a:endCxn id="26" idx="2"/>
          </p:cNvCxnSpPr>
          <p:nvPr/>
        </p:nvCxnSpPr>
        <p:spPr>
          <a:xfrm>
            <a:off x="3792905" y="3789302"/>
            <a:ext cx="2362298" cy="0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>
            <a:stCxn id="24" idx="6"/>
            <a:endCxn id="215" idx="2"/>
          </p:cNvCxnSpPr>
          <p:nvPr/>
        </p:nvCxnSpPr>
        <p:spPr>
          <a:xfrm flipV="1">
            <a:off x="785185" y="3788846"/>
            <a:ext cx="1018983" cy="456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48" idx="0"/>
            <a:endCxn id="215" idx="4"/>
          </p:cNvCxnSpPr>
          <p:nvPr/>
        </p:nvCxnSpPr>
        <p:spPr>
          <a:xfrm flipH="1" flipV="1">
            <a:off x="1996908" y="3969555"/>
            <a:ext cx="7779" cy="857961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336" idx="0"/>
            <a:endCxn id="26" idx="4"/>
          </p:cNvCxnSpPr>
          <p:nvPr/>
        </p:nvCxnSpPr>
        <p:spPr>
          <a:xfrm flipH="1" flipV="1">
            <a:off x="6347943" y="3970011"/>
            <a:ext cx="8812" cy="857505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>
            <a:stCxn id="208" idx="0"/>
            <a:endCxn id="27" idx="4"/>
          </p:cNvCxnSpPr>
          <p:nvPr/>
        </p:nvCxnSpPr>
        <p:spPr>
          <a:xfrm flipV="1">
            <a:off x="7896768" y="3970011"/>
            <a:ext cx="0" cy="857505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>
            <a:stCxn id="26" idx="0"/>
            <a:endCxn id="123" idx="4"/>
          </p:cNvCxnSpPr>
          <p:nvPr/>
        </p:nvCxnSpPr>
        <p:spPr>
          <a:xfrm flipH="1" flipV="1">
            <a:off x="6339821" y="2756257"/>
            <a:ext cx="8122" cy="852335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 txBox="1"/>
          <p:nvPr/>
        </p:nvSpPr>
        <p:spPr>
          <a:xfrm>
            <a:off x="7446004" y="2863596"/>
            <a:ext cx="10113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CESNET</a:t>
            </a:r>
          </a:p>
        </p:txBody>
      </p:sp>
      <p:cxnSp>
        <p:nvCxnSpPr>
          <p:cNvPr id="85" name="Straight Connector 84"/>
          <p:cNvCxnSpPr>
            <a:stCxn id="123" idx="6"/>
            <a:endCxn id="27" idx="1"/>
          </p:cNvCxnSpPr>
          <p:nvPr/>
        </p:nvCxnSpPr>
        <p:spPr>
          <a:xfrm>
            <a:off x="6532560" y="2575548"/>
            <a:ext cx="1227920" cy="1085973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6421658" y="2660720"/>
            <a:ext cx="308045" cy="2296512"/>
            <a:chOff x="6824674" y="4098479"/>
            <a:chExt cx="265869" cy="1232332"/>
          </a:xfrm>
          <a:solidFill>
            <a:srgbClr val="FF0000"/>
          </a:solidFill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grpSpPr>
        <p:cxnSp>
          <p:nvCxnSpPr>
            <p:cNvPr id="232" name="Straight Connector 231"/>
            <p:cNvCxnSpPr/>
            <p:nvPr/>
          </p:nvCxnSpPr>
          <p:spPr>
            <a:xfrm flipH="1" flipV="1">
              <a:off x="6824674" y="4098479"/>
              <a:ext cx="265869" cy="164221"/>
            </a:xfrm>
            <a:prstGeom prst="line">
              <a:avLst/>
            </a:prstGeom>
            <a:grpFill/>
            <a:ln w="571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/>
            <p:nvPr/>
          </p:nvCxnSpPr>
          <p:spPr>
            <a:xfrm flipV="1">
              <a:off x="6838330" y="5164981"/>
              <a:ext cx="252213" cy="165830"/>
            </a:xfrm>
            <a:prstGeom prst="line">
              <a:avLst/>
            </a:prstGeom>
            <a:grpFill/>
            <a:ln w="571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flipV="1">
              <a:off x="7090047" y="4262701"/>
              <a:ext cx="496" cy="902281"/>
            </a:xfrm>
            <a:prstGeom prst="line">
              <a:avLst/>
            </a:prstGeom>
            <a:grpFill/>
            <a:ln w="571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2" name="Straight Connector 81"/>
          <p:cNvCxnSpPr>
            <a:stCxn id="83" idx="4"/>
            <a:endCxn id="25" idx="0"/>
          </p:cNvCxnSpPr>
          <p:nvPr/>
        </p:nvCxnSpPr>
        <p:spPr>
          <a:xfrm>
            <a:off x="3591901" y="2754749"/>
            <a:ext cx="8265" cy="853843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2425618" y="1668959"/>
            <a:ext cx="14603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GLORIAD.ets</a:t>
            </a:r>
            <a:endParaRPr lang="en-US" sz="1600" b="1" dirty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cs typeface="News Gothic MT"/>
              </a:rPr>
              <a:t>Chicago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OpenNSA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cxnSp>
        <p:nvCxnSpPr>
          <p:cNvPr id="144" name="Straight Connector 143"/>
          <p:cNvCxnSpPr>
            <a:stCxn id="83" idx="2"/>
            <a:endCxn id="192" idx="6"/>
          </p:cNvCxnSpPr>
          <p:nvPr/>
        </p:nvCxnSpPr>
        <p:spPr>
          <a:xfrm flipH="1">
            <a:off x="2185707" y="2574040"/>
            <a:ext cx="1213454" cy="1508"/>
          </a:xfrm>
          <a:prstGeom prst="line">
            <a:avLst/>
          </a:prstGeom>
          <a:ln w="57150" cmpd="sng">
            <a:solidFill>
              <a:schemeClr val="tx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560754" y="3851640"/>
            <a:ext cx="17348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NetherLight.ets</a:t>
            </a:r>
            <a:endParaRPr lang="en-US" sz="1600" b="1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Amsterdam</a:t>
            </a: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OpenDRAC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4877809" y="2887127"/>
            <a:ext cx="146706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NORDUnet + </a:t>
            </a: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SURFnet</a:t>
            </a:r>
          </a:p>
        </p:txBody>
      </p:sp>
      <p:cxnSp>
        <p:nvCxnSpPr>
          <p:cNvPr id="166" name="Straight Connector 165"/>
          <p:cNvCxnSpPr>
            <a:stCxn id="26" idx="6"/>
            <a:endCxn id="27" idx="2"/>
          </p:cNvCxnSpPr>
          <p:nvPr/>
        </p:nvCxnSpPr>
        <p:spPr>
          <a:xfrm>
            <a:off x="6540682" y="3789302"/>
            <a:ext cx="1163346" cy="0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glow rad="63500">
              <a:schemeClr val="bg1"/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>
            <a:stCxn id="47" idx="3"/>
            <a:endCxn id="26" idx="7"/>
          </p:cNvCxnSpPr>
          <p:nvPr/>
        </p:nvCxnSpPr>
        <p:spPr>
          <a:xfrm flipH="1">
            <a:off x="6484230" y="2703328"/>
            <a:ext cx="1276250" cy="958193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glow rad="63500">
              <a:schemeClr val="bg1"/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7704028" y="2394838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192" name="Oval 191"/>
          <p:cNvSpPr/>
          <p:nvPr/>
        </p:nvSpPr>
        <p:spPr>
          <a:xfrm>
            <a:off x="1800228" y="2394838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99706" y="3608592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148" name="Oval 147"/>
          <p:cNvSpPr/>
          <p:nvPr/>
        </p:nvSpPr>
        <p:spPr>
          <a:xfrm>
            <a:off x="1811947" y="4827516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3407426" y="3608592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215" name="Oval 214"/>
          <p:cNvSpPr/>
          <p:nvPr/>
        </p:nvSpPr>
        <p:spPr>
          <a:xfrm>
            <a:off x="1804168" y="3608136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7704028" y="3608592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208" name="Oval 207"/>
          <p:cNvSpPr/>
          <p:nvPr/>
        </p:nvSpPr>
        <p:spPr>
          <a:xfrm>
            <a:off x="7704028" y="4827516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6147081" y="2394838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336" name="Oval 335"/>
          <p:cNvSpPr/>
          <p:nvPr/>
        </p:nvSpPr>
        <p:spPr>
          <a:xfrm>
            <a:off x="6164015" y="4827516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3399161" y="2393330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6155203" y="3608592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503532" y="2966754"/>
            <a:ext cx="11085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GLORIAD</a:t>
            </a:r>
          </a:p>
        </p:txBody>
      </p:sp>
      <p:cxnSp>
        <p:nvCxnSpPr>
          <p:cNvPr id="95" name="Straight Connector 94"/>
          <p:cNvCxnSpPr/>
          <p:nvPr/>
        </p:nvCxnSpPr>
        <p:spPr>
          <a:xfrm>
            <a:off x="2634244" y="6615500"/>
            <a:ext cx="430869" cy="0"/>
          </a:xfrm>
          <a:prstGeom prst="line">
            <a:avLst/>
          </a:prstGeom>
          <a:ln w="57150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3103877" y="6477000"/>
            <a:ext cx="2505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In-progress 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peerings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(SDPs) or GOLEs</a:t>
            </a:r>
            <a:endParaRPr lang="en-US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26185" y="1004930"/>
            <a:ext cx="3902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Ethernet Transport Service </a:t>
            </a:r>
          </a:p>
        </p:txBody>
      </p:sp>
    </p:spTree>
    <p:extLst>
      <p:ext uri="{BB962C8B-B14F-4D97-AF65-F5344CB8AC3E}">
        <p14:creationId xmlns:p14="http://schemas.microsoft.com/office/powerpoint/2010/main" val="619634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9" name="Straight Connector 310"/>
          <p:cNvCxnSpPr>
            <a:stCxn id="26" idx="0"/>
            <a:endCxn id="123" idx="5"/>
          </p:cNvCxnSpPr>
          <p:nvPr/>
        </p:nvCxnSpPr>
        <p:spPr>
          <a:xfrm rot="16200000" flipV="1">
            <a:off x="5588177" y="2743450"/>
            <a:ext cx="2083221" cy="58613"/>
          </a:xfrm>
          <a:prstGeom prst="curvedConnector3">
            <a:avLst>
              <a:gd name="adj1" fmla="val 50000"/>
            </a:avLst>
          </a:prstGeom>
          <a:ln w="57150" cmpd="sng">
            <a:solidFill>
              <a:schemeClr val="tx1"/>
            </a:solidFill>
          </a:ln>
          <a:effectLst>
            <a:glow rad="63500">
              <a:schemeClr val="bg1"/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102" y="0"/>
            <a:ext cx="7567843" cy="768556"/>
          </a:xfrm>
          <a:effectLst>
            <a:outerShdw blurRad="50800" dist="101600" dir="2700000" sx="139000" sy="139000" algn="tl" rotWithShape="0">
              <a:srgbClr val="000000"/>
            </a:outerShdw>
          </a:effectLst>
        </p:spPr>
        <p:txBody>
          <a:bodyPr>
            <a:noAutofit/>
          </a:bodyPr>
          <a:lstStyle/>
          <a:p>
            <a:pPr algn="ctr"/>
            <a:r>
              <a:rPr lang="en-US" sz="2400" b="1" cap="all" dirty="0" smtClean="0">
                <a:ln>
                  <a:noFill/>
                </a:ln>
              </a:rPr>
              <a:t>Evolution </a:t>
            </a:r>
            <a:r>
              <a:rPr lang="en-US" sz="2400" b="1" cap="all" dirty="0" err="1" smtClean="0">
                <a:ln>
                  <a:noFill/>
                </a:ln>
              </a:rPr>
              <a:t>PLAn</a:t>
            </a:r>
            <a:r>
              <a:rPr lang="en-US" sz="2400" b="1" cap="all" dirty="0" smtClean="0">
                <a:ln>
                  <a:noFill/>
                </a:ln>
              </a:rPr>
              <a:t>:</a:t>
            </a:r>
            <a:r>
              <a:rPr lang="en-US" sz="2400" cap="all" dirty="0">
                <a:ln>
                  <a:noFill/>
                </a:ln>
              </a:rPr>
              <a:t> </a:t>
            </a:r>
            <a:r>
              <a:rPr lang="en-US" sz="2400" b="1" cap="all" dirty="0" smtClean="0">
                <a:ln>
                  <a:noFill/>
                </a:ln>
              </a:rPr>
              <a:t>2013 </a:t>
            </a:r>
            <a:r>
              <a:rPr lang="en-US" sz="2400" b="1" cap="all" dirty="0" smtClean="0">
                <a:ln>
                  <a:noFill/>
                </a:ln>
                <a:effectLst/>
              </a:rPr>
              <a:t/>
            </a:r>
            <a:br>
              <a:rPr lang="en-US" sz="2400" b="1" cap="all" dirty="0" smtClean="0">
                <a:ln>
                  <a:noFill/>
                </a:ln>
                <a:effectLst/>
              </a:rPr>
            </a:br>
            <a:endParaRPr lang="en-US" sz="2400" b="1" cap="all" dirty="0">
              <a:ln>
                <a:noFill/>
              </a:ln>
              <a:effectLst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048894" y="3552913"/>
            <a:ext cx="91589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Pionier</a:t>
            </a:r>
            <a:endParaRPr lang="en-US" sz="1600" b="1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POX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864825" y="4002360"/>
            <a:ext cx="10956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srgbClr val="000000"/>
                </a:solidFill>
                <a:latin typeface="News Gothic MT"/>
                <a:ea typeface="+mn-ea"/>
                <a:cs typeface="News Gothic MT"/>
              </a:rPr>
              <a:t>StarLight</a:t>
            </a:r>
            <a:endParaRPr lang="en-US" sz="1600" b="1" dirty="0">
              <a:solidFill>
                <a:srgbClr val="000000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Chicago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1497057" y="5207974"/>
            <a:ext cx="991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AIST.ets</a:t>
            </a:r>
            <a:endParaRPr lang="en-US" sz="1600" b="1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Tsukuba</a:t>
            </a:r>
          </a:p>
        </p:txBody>
      </p:sp>
      <p:sp>
        <p:nvSpPr>
          <p:cNvPr id="152" name="Oval 151"/>
          <p:cNvSpPr/>
          <p:nvPr/>
        </p:nvSpPr>
        <p:spPr>
          <a:xfrm>
            <a:off x="2875805" y="5908184"/>
            <a:ext cx="164436" cy="158832"/>
          </a:xfrm>
          <a:prstGeom prst="ellipse">
            <a:avLst/>
          </a:prstGeom>
          <a:solidFill>
            <a:srgbClr val="3366FF"/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3112865" y="5874316"/>
            <a:ext cx="2149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NSI Networks (“A”=Aggregator)</a:t>
            </a:r>
            <a:endParaRPr lang="en-US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104405" y="6067016"/>
            <a:ext cx="4781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NSI 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peerings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(SDPs) unless otherwise indicated these are 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vlans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1780-1783</a:t>
            </a:r>
            <a:endParaRPr lang="en-US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cxnSp>
        <p:nvCxnSpPr>
          <p:cNvPr id="161" name="Straight Connector 160"/>
          <p:cNvCxnSpPr/>
          <p:nvPr/>
        </p:nvCxnSpPr>
        <p:spPr>
          <a:xfrm>
            <a:off x="2628382" y="6217681"/>
            <a:ext cx="430869" cy="0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3" name="TextBox 192"/>
          <p:cNvSpPr txBox="1"/>
          <p:nvPr/>
        </p:nvSpPr>
        <p:spPr>
          <a:xfrm>
            <a:off x="710292" y="1140791"/>
            <a:ext cx="1337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KRLight.ets</a:t>
            </a:r>
            <a:endParaRPr lang="en-US" sz="1600" b="1" dirty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DAE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41300" y="3430914"/>
            <a:ext cx="161123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KDDI-</a:t>
            </a: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Labs.ets</a:t>
            </a:r>
            <a:endParaRPr lang="en-US" sz="1600" b="1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         </a:t>
            </a: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Fujimino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4633817" y="4038021"/>
            <a:ext cx="5896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ACE</a:t>
            </a:r>
          </a:p>
        </p:txBody>
      </p:sp>
      <p:sp>
        <p:nvSpPr>
          <p:cNvPr id="210" name="TextBox 209"/>
          <p:cNvSpPr txBox="1"/>
          <p:nvPr/>
        </p:nvSpPr>
        <p:spPr>
          <a:xfrm>
            <a:off x="1977170" y="1616505"/>
            <a:ext cx="9797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KRLight</a:t>
            </a:r>
            <a:endParaRPr lang="en-US" sz="1600" b="1" dirty="0">
              <a:solidFill>
                <a:srgbClr val="0000FF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2411744" y="3668501"/>
            <a:ext cx="8258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JGN-X</a:t>
            </a:r>
          </a:p>
        </p:txBody>
      </p:sp>
      <p:sp>
        <p:nvSpPr>
          <p:cNvPr id="214" name="TextBox 213"/>
          <p:cNvSpPr txBox="1"/>
          <p:nvPr/>
        </p:nvSpPr>
        <p:spPr>
          <a:xfrm>
            <a:off x="6645698" y="4705085"/>
            <a:ext cx="898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GEANT</a:t>
            </a:r>
          </a:p>
        </p:txBody>
      </p:sp>
      <p:sp>
        <p:nvSpPr>
          <p:cNvPr id="268" name="TextBox 267"/>
          <p:cNvSpPr txBox="1"/>
          <p:nvPr/>
        </p:nvSpPr>
        <p:spPr>
          <a:xfrm>
            <a:off x="848958" y="4021410"/>
            <a:ext cx="111450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JGNX.ets</a:t>
            </a:r>
            <a:endParaRPr lang="en-US" sz="1600" b="1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Tokyo</a:t>
            </a:r>
          </a:p>
        </p:txBody>
      </p:sp>
      <p:sp>
        <p:nvSpPr>
          <p:cNvPr id="267" name="TextBox 266"/>
          <p:cNvSpPr txBox="1"/>
          <p:nvPr/>
        </p:nvSpPr>
        <p:spPr>
          <a:xfrm>
            <a:off x="7879111" y="2057400"/>
            <a:ext cx="126488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CzechLight</a:t>
            </a:r>
            <a:endParaRPr lang="en-US" sz="16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PRA</a:t>
            </a:r>
          </a:p>
        </p:txBody>
      </p:sp>
      <p:sp>
        <p:nvSpPr>
          <p:cNvPr id="326" name="TextBox 325"/>
          <p:cNvSpPr txBox="1"/>
          <p:nvPr/>
        </p:nvSpPr>
        <p:spPr>
          <a:xfrm>
            <a:off x="3447878" y="5211719"/>
            <a:ext cx="11296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ESnet.ets</a:t>
            </a:r>
            <a:endParaRPr lang="en-US" sz="16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337" name="TextBox 336"/>
          <p:cNvSpPr txBox="1"/>
          <p:nvPr/>
        </p:nvSpPr>
        <p:spPr>
          <a:xfrm>
            <a:off x="7306293" y="4320364"/>
            <a:ext cx="10906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UvALight</a:t>
            </a:r>
            <a:endParaRPr lang="en-US" sz="16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cs typeface="News Gothic MT"/>
              </a:rPr>
              <a:t>AMS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cxnSp>
        <p:nvCxnSpPr>
          <p:cNvPr id="7" name="Straight Connector 6"/>
          <p:cNvCxnSpPr>
            <a:stCxn id="215" idx="6"/>
            <a:endCxn id="25" idx="2"/>
          </p:cNvCxnSpPr>
          <p:nvPr/>
        </p:nvCxnSpPr>
        <p:spPr>
          <a:xfrm flipV="1">
            <a:off x="2170597" y="3971610"/>
            <a:ext cx="1621195" cy="25128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>
            <a:stCxn id="25" idx="5"/>
            <a:endCxn id="26" idx="3"/>
          </p:cNvCxnSpPr>
          <p:nvPr/>
        </p:nvCxnSpPr>
        <p:spPr>
          <a:xfrm rot="16200000" flipH="1">
            <a:off x="5310079" y="2910130"/>
            <a:ext cx="23467" cy="2401986"/>
          </a:xfrm>
          <a:prstGeom prst="curvedConnector3">
            <a:avLst>
              <a:gd name="adj1" fmla="val 1299680"/>
            </a:avLst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>
            <a:stCxn id="24" idx="6"/>
            <a:endCxn id="215" idx="2"/>
          </p:cNvCxnSpPr>
          <p:nvPr/>
        </p:nvCxnSpPr>
        <p:spPr>
          <a:xfrm>
            <a:off x="785185" y="3992961"/>
            <a:ext cx="999933" cy="3777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endCxn id="215" idx="4"/>
          </p:cNvCxnSpPr>
          <p:nvPr/>
        </p:nvCxnSpPr>
        <p:spPr>
          <a:xfrm flipV="1">
            <a:off x="1977170" y="4177447"/>
            <a:ext cx="688" cy="849494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>
            <a:stCxn id="102" idx="0"/>
            <a:endCxn id="25" idx="4"/>
          </p:cNvCxnSpPr>
          <p:nvPr/>
        </p:nvCxnSpPr>
        <p:spPr>
          <a:xfrm flipV="1">
            <a:off x="3984532" y="4152319"/>
            <a:ext cx="0" cy="677456"/>
          </a:xfrm>
          <a:prstGeom prst="line">
            <a:avLst/>
          </a:prstGeom>
          <a:ln w="57150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336" idx="1"/>
            <a:endCxn id="26" idx="5"/>
          </p:cNvCxnSpPr>
          <p:nvPr/>
        </p:nvCxnSpPr>
        <p:spPr>
          <a:xfrm flipH="1" flipV="1">
            <a:off x="6795380" y="4122857"/>
            <a:ext cx="123551" cy="258662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>
            <a:stCxn id="208" idx="0"/>
            <a:endCxn id="26" idx="4"/>
          </p:cNvCxnSpPr>
          <p:nvPr/>
        </p:nvCxnSpPr>
        <p:spPr>
          <a:xfrm flipH="1" flipV="1">
            <a:off x="6659093" y="4175786"/>
            <a:ext cx="10647" cy="1098006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 txBox="1"/>
          <p:nvPr/>
        </p:nvSpPr>
        <p:spPr>
          <a:xfrm>
            <a:off x="7990373" y="3002390"/>
            <a:ext cx="10113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CESNET</a:t>
            </a:r>
          </a:p>
        </p:txBody>
      </p:sp>
      <p:cxnSp>
        <p:nvCxnSpPr>
          <p:cNvPr id="85" name="Straight Connector 84"/>
          <p:cNvCxnSpPr>
            <a:stCxn id="123" idx="7"/>
            <a:endCxn id="27" idx="0"/>
          </p:cNvCxnSpPr>
          <p:nvPr/>
        </p:nvCxnSpPr>
        <p:spPr>
          <a:xfrm rot="16200000" flipH="1">
            <a:off x="6121021" y="1970248"/>
            <a:ext cx="2323577" cy="1364660"/>
          </a:xfrm>
          <a:prstGeom prst="curvedConnector3">
            <a:avLst>
              <a:gd name="adj1" fmla="val -11981"/>
            </a:avLst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83" idx="4"/>
            <a:endCxn id="25" idx="0"/>
          </p:cNvCxnSpPr>
          <p:nvPr/>
        </p:nvCxnSpPr>
        <p:spPr>
          <a:xfrm>
            <a:off x="3967898" y="2941878"/>
            <a:ext cx="16634" cy="849022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stCxn id="98" idx="1"/>
            <a:endCxn id="64" idx="5"/>
          </p:cNvCxnSpPr>
          <p:nvPr/>
        </p:nvCxnSpPr>
        <p:spPr>
          <a:xfrm flipH="1" flipV="1">
            <a:off x="1749495" y="1770789"/>
            <a:ext cx="1334140" cy="862407"/>
          </a:xfrm>
          <a:prstGeom prst="line">
            <a:avLst/>
          </a:prstGeom>
          <a:ln w="57150" cmpd="sng">
            <a:solidFill>
              <a:schemeClr val="tx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9" name="TextBox 238"/>
          <p:cNvSpPr txBox="1"/>
          <p:nvPr/>
        </p:nvSpPr>
        <p:spPr>
          <a:xfrm>
            <a:off x="2693190" y="4524554"/>
            <a:ext cx="1274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US </a:t>
            </a:r>
            <a:r>
              <a:rPr lang="en-US" sz="1600" b="1" dirty="0" err="1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LHCnet</a:t>
            </a:r>
            <a:endParaRPr lang="en-US" sz="1600" b="1" dirty="0" smtClean="0">
              <a:solidFill>
                <a:srgbClr val="0000FF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192" name="Oval 191"/>
          <p:cNvSpPr/>
          <p:nvPr/>
        </p:nvSpPr>
        <p:spPr>
          <a:xfrm>
            <a:off x="1441002" y="2583442"/>
            <a:ext cx="385479" cy="361419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99706" y="3812251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148" name="Oval 147"/>
          <p:cNvSpPr/>
          <p:nvPr/>
        </p:nvSpPr>
        <p:spPr>
          <a:xfrm>
            <a:off x="1784430" y="4827516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3791792" y="3790900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215" name="Oval 214"/>
          <p:cNvSpPr/>
          <p:nvPr/>
        </p:nvSpPr>
        <p:spPr>
          <a:xfrm>
            <a:off x="1785118" y="3816028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208" name="Oval 207"/>
          <p:cNvSpPr/>
          <p:nvPr/>
        </p:nvSpPr>
        <p:spPr>
          <a:xfrm>
            <a:off x="6477000" y="5273792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3775158" y="2580459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3791792" y="4829775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cxnSp>
        <p:nvCxnSpPr>
          <p:cNvPr id="70" name="Straight Connector 69"/>
          <p:cNvCxnSpPr>
            <a:stCxn id="96" idx="2"/>
            <a:endCxn id="25" idx="6"/>
          </p:cNvCxnSpPr>
          <p:nvPr/>
        </p:nvCxnSpPr>
        <p:spPr>
          <a:xfrm flipH="1" flipV="1">
            <a:off x="4177271" y="3971610"/>
            <a:ext cx="1232929" cy="22752"/>
          </a:xfrm>
          <a:prstGeom prst="line">
            <a:avLst/>
          </a:prstGeom>
          <a:ln w="57150" cmpd="sng">
            <a:solidFill>
              <a:schemeClr val="bg1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146" idx="4"/>
            <a:endCxn id="96" idx="0"/>
          </p:cNvCxnSpPr>
          <p:nvPr/>
        </p:nvCxnSpPr>
        <p:spPr>
          <a:xfrm rot="16200000" flipH="1">
            <a:off x="5112308" y="3323020"/>
            <a:ext cx="774396" cy="206868"/>
          </a:xfrm>
          <a:prstGeom prst="curvedConnector3">
            <a:avLst>
              <a:gd name="adj1" fmla="val 50000"/>
            </a:avLst>
          </a:prstGeom>
          <a:ln w="57150" cmpd="sng">
            <a:solidFill>
              <a:srgbClr val="7F7F7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1420468" y="1462299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399706" y="2582423"/>
            <a:ext cx="385479" cy="361419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cxnSp>
        <p:nvCxnSpPr>
          <p:cNvPr id="71" name="Straight Connector 70"/>
          <p:cNvCxnSpPr>
            <a:stCxn id="64" idx="4"/>
            <a:endCxn id="192" idx="0"/>
          </p:cNvCxnSpPr>
          <p:nvPr/>
        </p:nvCxnSpPr>
        <p:spPr>
          <a:xfrm rot="16200000" flipH="1">
            <a:off x="1243613" y="2193313"/>
            <a:ext cx="759724" cy="20534"/>
          </a:xfrm>
          <a:prstGeom prst="curvedConnector3">
            <a:avLst>
              <a:gd name="adj1" fmla="val 50000"/>
            </a:avLst>
          </a:prstGeom>
          <a:ln w="57150" cmpd="sng">
            <a:solidFill>
              <a:schemeClr val="bg1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92" idx="4"/>
            <a:endCxn id="215" idx="0"/>
          </p:cNvCxnSpPr>
          <p:nvPr/>
        </p:nvCxnSpPr>
        <p:spPr>
          <a:xfrm rot="16200000" flipH="1">
            <a:off x="1370217" y="3208386"/>
            <a:ext cx="871167" cy="344116"/>
          </a:xfrm>
          <a:prstGeom prst="curvedConnector3">
            <a:avLst>
              <a:gd name="adj1" fmla="val 50000"/>
            </a:avLst>
          </a:prstGeom>
          <a:ln w="57150" cmpd="sng">
            <a:solidFill>
              <a:schemeClr val="bg1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65" idx="6"/>
            <a:endCxn id="192" idx="2"/>
          </p:cNvCxnSpPr>
          <p:nvPr/>
        </p:nvCxnSpPr>
        <p:spPr>
          <a:xfrm>
            <a:off x="785185" y="2763133"/>
            <a:ext cx="655817" cy="1019"/>
          </a:xfrm>
          <a:prstGeom prst="line">
            <a:avLst/>
          </a:prstGeom>
          <a:ln w="57150" cmpd="sng">
            <a:solidFill>
              <a:schemeClr val="bg1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83" idx="2"/>
            <a:endCxn id="98" idx="6"/>
          </p:cNvCxnSpPr>
          <p:nvPr/>
        </p:nvCxnSpPr>
        <p:spPr>
          <a:xfrm flipH="1" flipV="1">
            <a:off x="3412662" y="2760977"/>
            <a:ext cx="362496" cy="192"/>
          </a:xfrm>
          <a:prstGeom prst="line">
            <a:avLst/>
          </a:prstGeom>
          <a:ln w="57150" cmpd="sng">
            <a:solidFill>
              <a:schemeClr val="bg1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633743" y="2244238"/>
            <a:ext cx="91804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HKOEP</a:t>
            </a:r>
            <a:endParaRPr lang="en-US" sz="1600" b="1" dirty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HKG</a:t>
            </a:r>
          </a:p>
        </p:txBody>
      </p:sp>
      <p:cxnSp>
        <p:nvCxnSpPr>
          <p:cNvPr id="87" name="Straight Connector 86"/>
          <p:cNvCxnSpPr>
            <a:stCxn id="26" idx="2"/>
            <a:endCxn id="96" idx="6"/>
          </p:cNvCxnSpPr>
          <p:nvPr/>
        </p:nvCxnSpPr>
        <p:spPr>
          <a:xfrm flipH="1" flipV="1">
            <a:off x="5795679" y="3994362"/>
            <a:ext cx="670674" cy="715"/>
          </a:xfrm>
          <a:prstGeom prst="line">
            <a:avLst/>
          </a:prstGeom>
          <a:ln w="57150" cmpd="sng">
            <a:solidFill>
              <a:schemeClr val="bg1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272776" y="2057400"/>
            <a:ext cx="90511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CSTnet</a:t>
            </a:r>
            <a:endParaRPr lang="en-US" sz="1600" b="1" dirty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BEJ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2634772" y="6402862"/>
            <a:ext cx="430869" cy="0"/>
          </a:xfrm>
          <a:prstGeom prst="line">
            <a:avLst/>
          </a:prstGeom>
          <a:ln w="57150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3104405" y="6264362"/>
            <a:ext cx="17561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Planned/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peerings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(SDPs)</a:t>
            </a:r>
            <a:endParaRPr lang="en-US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cxnSp>
        <p:nvCxnSpPr>
          <p:cNvPr id="95" name="Straight Connector 94"/>
          <p:cNvCxnSpPr>
            <a:stCxn id="83" idx="0"/>
            <a:endCxn id="91" idx="1"/>
          </p:cNvCxnSpPr>
          <p:nvPr/>
        </p:nvCxnSpPr>
        <p:spPr>
          <a:xfrm rot="5400000" flipH="1" flipV="1">
            <a:off x="4104201" y="1369338"/>
            <a:ext cx="1074819" cy="1347425"/>
          </a:xfrm>
          <a:prstGeom prst="curvedConnector3">
            <a:avLst>
              <a:gd name="adj1" fmla="val 125900"/>
            </a:avLst>
          </a:prstGeom>
          <a:ln w="57150" cmpd="sng">
            <a:solidFill>
              <a:schemeClr val="bg1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3027183" y="2580267"/>
            <a:ext cx="385479" cy="361419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cxnSp>
        <p:nvCxnSpPr>
          <p:cNvPr id="100" name="Straight Connector 99"/>
          <p:cNvCxnSpPr>
            <a:stCxn id="98" idx="2"/>
            <a:endCxn id="192" idx="6"/>
          </p:cNvCxnSpPr>
          <p:nvPr/>
        </p:nvCxnSpPr>
        <p:spPr>
          <a:xfrm rot="10800000" flipV="1">
            <a:off x="1826481" y="2760976"/>
            <a:ext cx="1200702" cy="3175"/>
          </a:xfrm>
          <a:prstGeom prst="curvedConnector3">
            <a:avLst>
              <a:gd name="adj1" fmla="val 50000"/>
            </a:avLst>
          </a:prstGeom>
          <a:ln w="57150" cmpd="sng">
            <a:solidFill>
              <a:srgbClr val="7F7F7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882397" y="3391502"/>
            <a:ext cx="60785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WIX</a:t>
            </a:r>
            <a:endParaRPr lang="en-US" sz="1600" b="1" dirty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WDC</a:t>
            </a:r>
          </a:p>
        </p:txBody>
      </p:sp>
      <p:sp>
        <p:nvSpPr>
          <p:cNvPr id="125" name="Oval 124"/>
          <p:cNvSpPr/>
          <p:nvPr/>
        </p:nvSpPr>
        <p:spPr>
          <a:xfrm>
            <a:off x="2634772" y="6541360"/>
            <a:ext cx="433666" cy="242837"/>
          </a:xfrm>
          <a:prstGeom prst="ellipse">
            <a:avLst/>
          </a:prstGeom>
          <a:solidFill>
            <a:srgbClr val="CBE6F9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3122596" y="6524280"/>
            <a:ext cx="46325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Planned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federated networks (GOLEs under single administrative 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mgmt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)</a:t>
            </a:r>
            <a:endParaRPr lang="en-US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5410200" y="3813652"/>
            <a:ext cx="385479" cy="361419"/>
          </a:xfrm>
          <a:prstGeom prst="ellipse">
            <a:avLst/>
          </a:prstGeom>
          <a:solidFill>
            <a:srgbClr val="BBC0AC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cxnSp>
        <p:nvCxnSpPr>
          <p:cNvPr id="308" name="Straight Connector 307"/>
          <p:cNvCxnSpPr>
            <a:stCxn id="27" idx="2"/>
            <a:endCxn id="26" idx="6"/>
          </p:cNvCxnSpPr>
          <p:nvPr/>
        </p:nvCxnSpPr>
        <p:spPr>
          <a:xfrm flipH="1">
            <a:off x="6851832" y="3995077"/>
            <a:ext cx="920568" cy="0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glow rad="63500">
              <a:schemeClr val="bg1"/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>
            <a:stCxn id="47" idx="3"/>
            <a:endCxn id="26" idx="7"/>
          </p:cNvCxnSpPr>
          <p:nvPr/>
        </p:nvCxnSpPr>
        <p:spPr>
          <a:xfrm flipH="1">
            <a:off x="6795380" y="2919888"/>
            <a:ext cx="1380851" cy="947408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glow rad="63500">
              <a:schemeClr val="bg1"/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8119779" y="2611398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7772400" y="3814367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6466353" y="3814367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cxnSp>
        <p:nvCxnSpPr>
          <p:cNvPr id="311" name="Straight Connector 310"/>
          <p:cNvCxnSpPr>
            <a:stCxn id="336" idx="6"/>
            <a:endCxn id="123" idx="6"/>
          </p:cNvCxnSpPr>
          <p:nvPr/>
        </p:nvCxnSpPr>
        <p:spPr>
          <a:xfrm flipH="1" flipV="1">
            <a:off x="6649480" y="1610968"/>
            <a:ext cx="598478" cy="2898332"/>
          </a:xfrm>
          <a:prstGeom prst="curvedConnector3">
            <a:avLst>
              <a:gd name="adj1" fmla="val -38197"/>
            </a:avLst>
          </a:prstGeom>
          <a:ln w="57150" cmpd="sng">
            <a:solidFill>
              <a:schemeClr val="tx1"/>
            </a:solidFill>
          </a:ln>
          <a:effectLst>
            <a:glow rad="63500">
              <a:schemeClr val="bg1"/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6862479" y="4328590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5052164" y="1077657"/>
            <a:ext cx="1757316" cy="1660076"/>
            <a:chOff x="4882888" y="834812"/>
            <a:chExt cx="2024558" cy="1765094"/>
          </a:xfrm>
        </p:grpSpPr>
        <p:cxnSp>
          <p:nvCxnSpPr>
            <p:cNvPr id="81" name="Straight Connector 80"/>
            <p:cNvCxnSpPr>
              <a:stCxn id="91" idx="7"/>
              <a:endCxn id="123" idx="1"/>
            </p:cNvCxnSpPr>
            <p:nvPr/>
          </p:nvCxnSpPr>
          <p:spPr>
            <a:xfrm rot="5400000" flipH="1" flipV="1">
              <a:off x="5951364" y="847149"/>
              <a:ext cx="15790" cy="869656"/>
            </a:xfrm>
            <a:prstGeom prst="curvedConnector3">
              <a:avLst>
                <a:gd name="adj1" fmla="val 1974487"/>
              </a:avLst>
            </a:prstGeom>
            <a:ln w="57150" cmpd="sng">
              <a:solidFill>
                <a:srgbClr val="000000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Oval 90"/>
            <p:cNvSpPr/>
            <p:nvPr/>
          </p:nvSpPr>
          <p:spPr>
            <a:xfrm>
              <a:off x="5115988" y="1236941"/>
              <a:ext cx="478522" cy="361419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 smtClean="0">
                  <a:solidFill>
                    <a:prstClr val="white"/>
                  </a:solidFill>
                  <a:latin typeface="News Gothic MT"/>
                  <a:cs typeface="News Gothic MT"/>
                </a:rPr>
                <a:t>A</a:t>
              </a: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123" name="Oval 122"/>
            <p:cNvSpPr/>
            <p:nvPr/>
          </p:nvSpPr>
          <p:spPr>
            <a:xfrm>
              <a:off x="6337635" y="1221151"/>
              <a:ext cx="385479" cy="361419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 smtClean="0">
                  <a:solidFill>
                    <a:prstClr val="white"/>
                  </a:solidFill>
                  <a:latin typeface="News Gothic MT"/>
                  <a:cs typeface="News Gothic MT"/>
                </a:rPr>
                <a:t>A</a:t>
              </a: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86" name="Oval 85"/>
            <p:cNvSpPr/>
            <p:nvPr/>
          </p:nvSpPr>
          <p:spPr>
            <a:xfrm>
              <a:off x="6104075" y="1676823"/>
              <a:ext cx="385479" cy="361419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 smtClean="0">
                  <a:solidFill>
                    <a:prstClr val="white"/>
                  </a:solidFill>
                  <a:latin typeface="News Gothic MT"/>
                  <a:cs typeface="News Gothic MT"/>
                </a:rPr>
                <a:t>A</a:t>
              </a: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cxnSp>
          <p:nvCxnSpPr>
            <p:cNvPr id="88" name="Straight Connector 80"/>
            <p:cNvCxnSpPr>
              <a:stCxn id="86" idx="0"/>
              <a:endCxn id="123" idx="3"/>
            </p:cNvCxnSpPr>
            <p:nvPr/>
          </p:nvCxnSpPr>
          <p:spPr>
            <a:xfrm rot="5400000" flipH="1" flipV="1">
              <a:off x="6271861" y="1554597"/>
              <a:ext cx="147182" cy="97272"/>
            </a:xfrm>
            <a:prstGeom prst="curvedConnector3">
              <a:avLst>
                <a:gd name="adj1" fmla="val 50000"/>
              </a:avLst>
            </a:prstGeom>
            <a:ln w="57150" cmpd="sng">
              <a:solidFill>
                <a:srgbClr val="000000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80"/>
            <p:cNvCxnSpPr>
              <a:stCxn id="113" idx="6"/>
              <a:endCxn id="302" idx="2"/>
            </p:cNvCxnSpPr>
            <p:nvPr/>
          </p:nvCxnSpPr>
          <p:spPr>
            <a:xfrm>
              <a:off x="5863838" y="1965799"/>
              <a:ext cx="53001" cy="391417"/>
            </a:xfrm>
            <a:prstGeom prst="curvedConnector3">
              <a:avLst>
                <a:gd name="adj1" fmla="val 50000"/>
              </a:avLst>
            </a:prstGeom>
            <a:ln w="57150" cmpd="sng">
              <a:solidFill>
                <a:srgbClr val="000000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Oval 112"/>
            <p:cNvSpPr/>
            <p:nvPr/>
          </p:nvSpPr>
          <p:spPr>
            <a:xfrm>
              <a:off x="5478359" y="1785090"/>
              <a:ext cx="385479" cy="361419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 smtClean="0">
                  <a:solidFill>
                    <a:prstClr val="white"/>
                  </a:solidFill>
                  <a:latin typeface="News Gothic MT"/>
                  <a:cs typeface="News Gothic MT"/>
                </a:rPr>
                <a:t>A</a:t>
              </a: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cxnSp>
          <p:nvCxnSpPr>
            <p:cNvPr id="115" name="Straight Connector 80"/>
            <p:cNvCxnSpPr>
              <a:stCxn id="91" idx="4"/>
              <a:endCxn id="113" idx="0"/>
            </p:cNvCxnSpPr>
            <p:nvPr/>
          </p:nvCxnSpPr>
          <p:spPr>
            <a:xfrm rot="16200000" flipH="1">
              <a:off x="5419810" y="1533800"/>
              <a:ext cx="186729" cy="315849"/>
            </a:xfrm>
            <a:prstGeom prst="curvedConnector3">
              <a:avLst>
                <a:gd name="adj1" fmla="val 50000"/>
              </a:avLst>
            </a:prstGeom>
            <a:ln w="57150" cmpd="sng">
              <a:solidFill>
                <a:srgbClr val="000000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2" name="Oval 301"/>
            <p:cNvSpPr/>
            <p:nvPr/>
          </p:nvSpPr>
          <p:spPr>
            <a:xfrm>
              <a:off x="5916840" y="2176507"/>
              <a:ext cx="385479" cy="361419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 smtClean="0">
                  <a:solidFill>
                    <a:prstClr val="white"/>
                  </a:solidFill>
                  <a:latin typeface="News Gothic MT"/>
                  <a:cs typeface="News Gothic MT"/>
                </a:rPr>
                <a:t>A</a:t>
              </a: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cxnSp>
          <p:nvCxnSpPr>
            <p:cNvPr id="309" name="Straight Connector 80"/>
            <p:cNvCxnSpPr>
              <a:stCxn id="302" idx="6"/>
              <a:endCxn id="86" idx="4"/>
            </p:cNvCxnSpPr>
            <p:nvPr/>
          </p:nvCxnSpPr>
          <p:spPr>
            <a:xfrm flipH="1" flipV="1">
              <a:off x="6296815" y="2038243"/>
              <a:ext cx="5505" cy="318974"/>
            </a:xfrm>
            <a:prstGeom prst="curvedConnector4">
              <a:avLst>
                <a:gd name="adj1" fmla="val -4784429"/>
                <a:gd name="adj2" fmla="val 78327"/>
              </a:avLst>
            </a:prstGeom>
            <a:ln w="57150" cmpd="sng">
              <a:solidFill>
                <a:srgbClr val="000000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/>
            <p:cNvSpPr/>
            <p:nvPr/>
          </p:nvSpPr>
          <p:spPr>
            <a:xfrm>
              <a:off x="4882888" y="834812"/>
              <a:ext cx="2024558" cy="1765094"/>
            </a:xfrm>
            <a:prstGeom prst="ellipse">
              <a:avLst/>
            </a:prstGeom>
            <a:solidFill>
              <a:srgbClr val="CBE6F9">
                <a:alpha val="55000"/>
              </a:srgbClr>
            </a:solidFill>
            <a:ln w="19050" cap="rnd">
              <a:solidFill>
                <a:srgbClr val="000000"/>
              </a:solidFill>
              <a:prstDash val="sysDash"/>
              <a:round/>
            </a:ln>
            <a:effectLst>
              <a:outerShdw blurRad="203200" dist="114300" dir="2700000" algn="tl" rotWithShape="0">
                <a:srgbClr val="000000">
                  <a:alpha val="5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</p:grpSp>
      <p:sp>
        <p:nvSpPr>
          <p:cNvPr id="146" name="Oval 145"/>
          <p:cNvSpPr/>
          <p:nvPr/>
        </p:nvSpPr>
        <p:spPr>
          <a:xfrm>
            <a:off x="5203332" y="2677837"/>
            <a:ext cx="385479" cy="361419"/>
          </a:xfrm>
          <a:prstGeom prst="ellipse">
            <a:avLst/>
          </a:prstGeom>
          <a:solidFill>
            <a:srgbClr val="BBC0AC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cxnSp>
        <p:nvCxnSpPr>
          <p:cNvPr id="153" name="Straight Connector 94"/>
          <p:cNvCxnSpPr>
            <a:stCxn id="113" idx="2"/>
            <a:endCxn id="146" idx="0"/>
          </p:cNvCxnSpPr>
          <p:nvPr/>
        </p:nvCxnSpPr>
        <p:spPr>
          <a:xfrm rot="10800000" flipV="1">
            <a:off x="5396073" y="2141353"/>
            <a:ext cx="172961" cy="536483"/>
          </a:xfrm>
          <a:prstGeom prst="curvedConnector2">
            <a:avLst/>
          </a:prstGeom>
          <a:ln w="57150" cmpd="sng">
            <a:solidFill>
              <a:schemeClr val="bg1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94"/>
          <p:cNvCxnSpPr>
            <a:stCxn id="113" idx="4"/>
            <a:endCxn id="96" idx="7"/>
          </p:cNvCxnSpPr>
          <p:nvPr/>
        </p:nvCxnSpPr>
        <p:spPr>
          <a:xfrm rot="16200000" flipH="1">
            <a:off x="4960145" y="3087498"/>
            <a:ext cx="1555269" cy="2896"/>
          </a:xfrm>
          <a:prstGeom prst="curvedConnector3">
            <a:avLst>
              <a:gd name="adj1" fmla="val 50000"/>
            </a:avLst>
          </a:prstGeom>
          <a:ln w="57150" cmpd="sng">
            <a:solidFill>
              <a:schemeClr val="bg1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94"/>
          <p:cNvCxnSpPr>
            <a:stCxn id="25" idx="7"/>
            <a:endCxn id="91" idx="3"/>
          </p:cNvCxnSpPr>
          <p:nvPr/>
        </p:nvCxnSpPr>
        <p:spPr>
          <a:xfrm rot="5400000" flipH="1" flipV="1">
            <a:off x="3669155" y="2197661"/>
            <a:ext cx="2097833" cy="1194504"/>
          </a:xfrm>
          <a:prstGeom prst="curvedConnector3">
            <a:avLst>
              <a:gd name="adj1" fmla="val 68162"/>
            </a:avLst>
          </a:prstGeom>
          <a:ln w="57150" cmpd="sng">
            <a:solidFill>
              <a:schemeClr val="bg1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Oval 107"/>
          <p:cNvSpPr/>
          <p:nvPr/>
        </p:nvSpPr>
        <p:spPr>
          <a:xfrm>
            <a:off x="2944225" y="2358236"/>
            <a:ext cx="1323653" cy="758994"/>
          </a:xfrm>
          <a:prstGeom prst="ellipse">
            <a:avLst/>
          </a:prstGeom>
          <a:solidFill>
            <a:srgbClr val="CBE6F9">
              <a:alpha val="55000"/>
            </a:srgbClr>
          </a:solidFill>
          <a:ln w="19050" cap="rnd">
            <a:solidFill>
              <a:srgbClr val="000000"/>
            </a:solidFill>
            <a:prstDash val="sysDash"/>
            <a:round/>
          </a:ln>
          <a:effectLst>
            <a:outerShdw blurRad="203200" dist="1143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188" name="Oval 187"/>
          <p:cNvSpPr/>
          <p:nvPr/>
        </p:nvSpPr>
        <p:spPr>
          <a:xfrm>
            <a:off x="6795380" y="5784400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189" name="Oval 188"/>
          <p:cNvSpPr/>
          <p:nvPr/>
        </p:nvSpPr>
        <p:spPr>
          <a:xfrm>
            <a:off x="7055218" y="5172420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190" name="Oval 189"/>
          <p:cNvSpPr/>
          <p:nvPr/>
        </p:nvSpPr>
        <p:spPr>
          <a:xfrm>
            <a:off x="7466140" y="5622103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cxnSp>
        <p:nvCxnSpPr>
          <p:cNvPr id="191" name="Straight Connector 154"/>
          <p:cNvCxnSpPr>
            <a:stCxn id="208" idx="6"/>
            <a:endCxn id="189" idx="2"/>
          </p:cNvCxnSpPr>
          <p:nvPr/>
        </p:nvCxnSpPr>
        <p:spPr>
          <a:xfrm flipV="1">
            <a:off x="6862479" y="5353130"/>
            <a:ext cx="192739" cy="101372"/>
          </a:xfrm>
          <a:prstGeom prst="curvedConnector3">
            <a:avLst>
              <a:gd name="adj1" fmla="val 50000"/>
            </a:avLst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54"/>
          <p:cNvCxnSpPr>
            <a:stCxn id="190" idx="0"/>
            <a:endCxn id="189" idx="6"/>
          </p:cNvCxnSpPr>
          <p:nvPr/>
        </p:nvCxnSpPr>
        <p:spPr>
          <a:xfrm rot="16200000" flipV="1">
            <a:off x="7415303" y="5378525"/>
            <a:ext cx="268973" cy="218183"/>
          </a:xfrm>
          <a:prstGeom prst="curvedConnector2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54"/>
          <p:cNvCxnSpPr>
            <a:stCxn id="188" idx="6"/>
            <a:endCxn id="190" idx="2"/>
          </p:cNvCxnSpPr>
          <p:nvPr/>
        </p:nvCxnSpPr>
        <p:spPr>
          <a:xfrm flipV="1">
            <a:off x="7180859" y="5802813"/>
            <a:ext cx="285281" cy="162297"/>
          </a:xfrm>
          <a:prstGeom prst="curvedConnector3">
            <a:avLst>
              <a:gd name="adj1" fmla="val 50000"/>
            </a:avLst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54"/>
          <p:cNvCxnSpPr>
            <a:stCxn id="188" idx="1"/>
            <a:endCxn id="208" idx="4"/>
          </p:cNvCxnSpPr>
          <p:nvPr/>
        </p:nvCxnSpPr>
        <p:spPr>
          <a:xfrm rot="16200000" flipV="1">
            <a:off x="6659727" y="5645224"/>
            <a:ext cx="202118" cy="182092"/>
          </a:xfrm>
          <a:prstGeom prst="curvedConnector3">
            <a:avLst>
              <a:gd name="adj1" fmla="val 50000"/>
            </a:avLst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7" name="Oval 186"/>
          <p:cNvSpPr/>
          <p:nvPr/>
        </p:nvSpPr>
        <p:spPr>
          <a:xfrm>
            <a:off x="6248400" y="5103141"/>
            <a:ext cx="1741973" cy="1145259"/>
          </a:xfrm>
          <a:prstGeom prst="ellipse">
            <a:avLst/>
          </a:prstGeom>
          <a:solidFill>
            <a:srgbClr val="CBE6F9">
              <a:alpha val="55000"/>
            </a:srgbClr>
          </a:solidFill>
          <a:ln w="19050" cap="rnd">
            <a:solidFill>
              <a:srgbClr val="000000"/>
            </a:solidFill>
            <a:prstDash val="sysDash"/>
            <a:round/>
          </a:ln>
          <a:effectLst>
            <a:outerShdw blurRad="203200" dist="1143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838180" y="4990603"/>
            <a:ext cx="8981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GEANT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cs typeface="News Gothic MT"/>
              </a:rPr>
              <a:t>LON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029021" y="768556"/>
            <a:ext cx="197717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cs typeface="News Gothic MT"/>
              </a:rPr>
              <a:t>NorthernLight</a:t>
            </a:r>
            <a:endParaRPr lang="en-US" sz="1600" b="1" dirty="0" smtClean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b="1" dirty="0" smtClean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400" b="1" dirty="0" smtClean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prstClr val="black"/>
                </a:solidFill>
                <a:latin typeface="News Gothic MT"/>
                <a:cs typeface="News Gothic MT"/>
              </a:rPr>
              <a:t>CHI     CPH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400" b="1" dirty="0" smtClean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prstClr val="black"/>
                </a:solidFill>
                <a:latin typeface="News Gothic MT"/>
                <a:cs typeface="News Gothic MT"/>
              </a:rPr>
              <a:t>NYC   HAM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400" b="1" dirty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prstClr val="black"/>
                </a:solidFill>
                <a:latin typeface="News Gothic MT"/>
                <a:cs typeface="News Gothic MT"/>
              </a:rPr>
              <a:t> ASH          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775491" y="1870840"/>
            <a:ext cx="15887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GLORIAD</a:t>
            </a:r>
            <a:endParaRPr lang="en-US" sz="1600" b="1" dirty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prstClr val="black"/>
                </a:solidFill>
                <a:latin typeface="News Gothic MT"/>
                <a:cs typeface="News Gothic MT"/>
              </a:rPr>
              <a:t>SEA         CHI</a:t>
            </a:r>
          </a:p>
        </p:txBody>
      </p:sp>
      <p:cxnSp>
        <p:nvCxnSpPr>
          <p:cNvPr id="213" name="Straight Connector 94"/>
          <p:cNvCxnSpPr>
            <a:stCxn id="25" idx="7"/>
            <a:endCxn id="146" idx="2"/>
          </p:cNvCxnSpPr>
          <p:nvPr/>
        </p:nvCxnSpPr>
        <p:spPr>
          <a:xfrm rot="5400000" flipH="1" flipV="1">
            <a:off x="4169434" y="2809932"/>
            <a:ext cx="985282" cy="1082513"/>
          </a:xfrm>
          <a:prstGeom prst="curvedConnector2">
            <a:avLst/>
          </a:prstGeom>
          <a:ln w="57150" cmpd="sng">
            <a:solidFill>
              <a:schemeClr val="bg1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" name="Oval 108"/>
          <p:cNvSpPr/>
          <p:nvPr/>
        </p:nvSpPr>
        <p:spPr>
          <a:xfrm>
            <a:off x="5079554" y="4875788"/>
            <a:ext cx="385479" cy="361419"/>
          </a:xfrm>
          <a:prstGeom prst="ellipse">
            <a:avLst/>
          </a:prstGeom>
          <a:solidFill>
            <a:srgbClr val="BBC0AC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cxnSp>
        <p:nvCxnSpPr>
          <p:cNvPr id="110" name="Straight Connector 109"/>
          <p:cNvCxnSpPr>
            <a:stCxn id="96" idx="4"/>
            <a:endCxn id="109" idx="0"/>
          </p:cNvCxnSpPr>
          <p:nvPr/>
        </p:nvCxnSpPr>
        <p:spPr>
          <a:xfrm rot="5400000">
            <a:off x="5087259" y="4360106"/>
            <a:ext cx="700717" cy="330646"/>
          </a:xfrm>
          <a:prstGeom prst="curvedConnector3">
            <a:avLst>
              <a:gd name="adj1" fmla="val 50000"/>
            </a:avLst>
          </a:prstGeom>
          <a:ln w="57150" cmpd="sng">
            <a:solidFill>
              <a:schemeClr val="bg1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4750546" y="5215274"/>
            <a:ext cx="9457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RNP.ets</a:t>
            </a:r>
            <a:endParaRPr lang="en-US" sz="16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114" name="Oval 113"/>
          <p:cNvSpPr/>
          <p:nvPr/>
        </p:nvSpPr>
        <p:spPr>
          <a:xfrm>
            <a:off x="3027183" y="3191494"/>
            <a:ext cx="385479" cy="361419"/>
          </a:xfrm>
          <a:prstGeom prst="ellipse">
            <a:avLst/>
          </a:prstGeom>
          <a:solidFill>
            <a:srgbClr val="BBC0AC"/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News Gothic MT"/>
                <a:cs typeface="News Gothic MT"/>
              </a:rPr>
              <a:t>A</a:t>
            </a: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cxnSp>
        <p:nvCxnSpPr>
          <p:cNvPr id="116" name="Straight Connector 109"/>
          <p:cNvCxnSpPr>
            <a:stCxn id="25" idx="1"/>
            <a:endCxn id="114" idx="5"/>
          </p:cNvCxnSpPr>
          <p:nvPr/>
        </p:nvCxnSpPr>
        <p:spPr>
          <a:xfrm rot="16200000" flipV="1">
            <a:off x="3430305" y="3425890"/>
            <a:ext cx="343845" cy="492034"/>
          </a:xfrm>
          <a:prstGeom prst="curvedConnector3">
            <a:avLst>
              <a:gd name="adj1" fmla="val 50000"/>
            </a:avLst>
          </a:prstGeom>
          <a:ln w="57150" cmpd="sng">
            <a:solidFill>
              <a:schemeClr val="bg1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2243988" y="3022217"/>
            <a:ext cx="898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cs typeface="News Gothic MT"/>
              </a:rPr>
              <a:t>PWAVE</a:t>
            </a:r>
            <a:endParaRPr lang="en-US" sz="16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cxnSp>
        <p:nvCxnSpPr>
          <p:cNvPr id="127" name="Straight Connector 94"/>
          <p:cNvCxnSpPr>
            <a:stCxn id="187" idx="7"/>
          </p:cNvCxnSpPr>
          <p:nvPr/>
        </p:nvCxnSpPr>
        <p:spPr>
          <a:xfrm rot="16200000" flipH="1">
            <a:off x="7883930" y="5122196"/>
            <a:ext cx="364351" cy="661678"/>
          </a:xfrm>
          <a:prstGeom prst="curvedConnector4">
            <a:avLst>
              <a:gd name="adj1" fmla="val -62742"/>
              <a:gd name="adj2" fmla="val 69277"/>
            </a:avLst>
          </a:prstGeom>
          <a:ln w="57150" cmpd="sng">
            <a:solidFill>
              <a:schemeClr val="bg1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8176231" y="5622103"/>
            <a:ext cx="88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NRENs</a:t>
            </a:r>
            <a:endParaRPr lang="en-US" sz="16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cxnSp>
        <p:nvCxnSpPr>
          <p:cNvPr id="130" name="Straight Connector 94"/>
          <p:cNvCxnSpPr>
            <a:stCxn id="187" idx="7"/>
          </p:cNvCxnSpPr>
          <p:nvPr/>
        </p:nvCxnSpPr>
        <p:spPr>
          <a:xfrm rot="16200000" flipH="1">
            <a:off x="8241893" y="4764233"/>
            <a:ext cx="262981" cy="1276234"/>
          </a:xfrm>
          <a:prstGeom prst="curvedConnector4">
            <a:avLst>
              <a:gd name="adj1" fmla="val -86926"/>
              <a:gd name="adj2" fmla="val 59994"/>
            </a:avLst>
          </a:prstGeom>
          <a:ln w="57150" cmpd="sng">
            <a:solidFill>
              <a:schemeClr val="bg1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94"/>
          <p:cNvCxnSpPr>
            <a:stCxn id="187" idx="7"/>
          </p:cNvCxnSpPr>
          <p:nvPr/>
        </p:nvCxnSpPr>
        <p:spPr>
          <a:xfrm rot="16200000" flipH="1">
            <a:off x="8090827" y="4915299"/>
            <a:ext cx="279415" cy="990536"/>
          </a:xfrm>
          <a:prstGeom prst="curvedConnector4">
            <a:avLst>
              <a:gd name="adj1" fmla="val -81814"/>
              <a:gd name="adj2" fmla="val 62877"/>
            </a:avLst>
          </a:prstGeom>
          <a:ln w="57150" cmpd="sng">
            <a:solidFill>
              <a:schemeClr val="bg1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4364925" y="2947953"/>
            <a:ext cx="10819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MANLAN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297901" y="4309110"/>
            <a:ext cx="136447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NetherLight</a:t>
            </a:r>
            <a:endParaRPr lang="en-US" sz="1600" b="1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AMS</a:t>
            </a:r>
          </a:p>
        </p:txBody>
      </p:sp>
    </p:spTree>
    <p:extLst>
      <p:ext uri="{BB962C8B-B14F-4D97-AF65-F5344CB8AC3E}">
        <p14:creationId xmlns:p14="http://schemas.microsoft.com/office/powerpoint/2010/main" val="4200437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xmlns:p14="http://schemas.microsoft.com/office/powerpoint/2010/main" advClick="0" advTm="3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ORDUnet-US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NORDUnet-US.potx</Template>
  <TotalTime>1411</TotalTime>
  <Words>716</Words>
  <Application>Microsoft Macintosh PowerPoint</Application>
  <PresentationFormat>On-screen Show (4:3)</PresentationFormat>
  <Paragraphs>299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NORDUnet-US</vt:lpstr>
      <vt:lpstr>Automated GOLE + NSI demos Supercomputing 2012 Salt Lake City</vt:lpstr>
      <vt:lpstr>Plan for Supercomputing</vt:lpstr>
      <vt:lpstr>    Automated GOLE Fabric</vt:lpstr>
      <vt:lpstr>Automated GOLE + NSI version 1  Demo Network 2012-11 </vt:lpstr>
      <vt:lpstr>Automated GOLE + NSI version 2   Recommended Virtual Topology v2 Beta Test Fabric</vt:lpstr>
      <vt:lpstr>Automated GOLE + NSI version 2   Potential hdw based v2 Beta Test Fabric</vt:lpstr>
      <vt:lpstr>NSI Deployment</vt:lpstr>
      <vt:lpstr>Automated GOLE + NSI version 1    (2012-11) </vt:lpstr>
      <vt:lpstr>Evolution PLAn: 2013  </vt:lpstr>
    </vt:vector>
  </TitlesOfParts>
  <Company>NORDUnet A/S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Jerry Sobieski</dc:creator>
  <cp:lastModifiedBy>Jerry Sobieski</cp:lastModifiedBy>
  <cp:revision>48</cp:revision>
  <dcterms:created xsi:type="dcterms:W3CDTF">2011-09-08T20:09:24Z</dcterms:created>
  <dcterms:modified xsi:type="dcterms:W3CDTF">2012-10-31T02:23:43Z</dcterms:modified>
</cp:coreProperties>
</file>