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8" r:id="rId3"/>
    <p:sldId id="258" r:id="rId4"/>
    <p:sldId id="260" r:id="rId5"/>
    <p:sldId id="267" r:id="rId6"/>
    <p:sldId id="265" r:id="rId7"/>
    <p:sldId id="257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4" autoAdjust="0"/>
  </p:normalViewPr>
  <p:slideViewPr>
    <p:cSldViewPr snapToGrid="0" snapToObjects="1">
      <p:cViewPr>
        <p:scale>
          <a:sx n="100" d="100"/>
          <a:sy n="100" d="100"/>
        </p:scale>
        <p:origin x="-1640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011" y="1495394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011" y="436247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4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6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5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-410074" y="0"/>
            <a:ext cx="9554074" cy="6858000"/>
            <a:chOff x="-250" y="0"/>
            <a:chExt cx="6010" cy="4320"/>
          </a:xfrm>
        </p:grpSpPr>
        <p:pic>
          <p:nvPicPr>
            <p:cNvPr id="8" name="Picture 1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-250" y="0"/>
              <a:ext cx="1316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AutoShape 1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2"/>
            </a:xfrm>
            <a:prstGeom prst="roundRect">
              <a:avLst>
                <a:gd name="adj" fmla="val 218"/>
              </a:avLst>
            </a:prstGeom>
            <a:solidFill>
              <a:srgbClr val="0095D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407988" hangingPunct="0">
                <a:lnSpc>
                  <a:spcPct val="98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  <a:tab pos="4595813" algn="l"/>
                  <a:tab pos="5253038" algn="l"/>
                  <a:tab pos="5910263" algn="l"/>
                  <a:tab pos="6565900" algn="l"/>
                  <a:tab pos="7223125" algn="l"/>
                  <a:tab pos="7880350" algn="l"/>
                  <a:tab pos="8535988" algn="l"/>
                </a:tabLst>
                <a:defRPr/>
              </a:pPr>
              <a:r>
                <a:rPr lang="en-GB" sz="2200" b="1" dirty="0">
                  <a:solidFill>
                    <a:srgbClr val="000000"/>
                  </a:solidFill>
                  <a:latin typeface="Tahoma" pitchFamily="34" charset="0"/>
                  <a:cs typeface="+mn-cs"/>
                </a:rPr>
                <a:t>   </a:t>
              </a: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547" y="6063"/>
            <a:ext cx="7063864" cy="6479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887" y="1057778"/>
            <a:ext cx="8029523" cy="5094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887" y="6356350"/>
            <a:ext cx="8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111" y="6356350"/>
            <a:ext cx="5251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785" y="6356350"/>
            <a:ext cx="1137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2650" y="-17209"/>
            <a:ext cx="2089479" cy="630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+mn-lt"/>
                <a:cs typeface="+mn-cs"/>
              </a:rPr>
              <a:t>NORDUnet</a:t>
            </a:r>
          </a:p>
          <a:p>
            <a:pPr algn="ctr">
              <a:defRPr/>
            </a:pPr>
            <a:r>
              <a:rPr lang="en-US" sz="630" b="1" kern="0" dirty="0">
                <a:solidFill>
                  <a:schemeClr val="bg1"/>
                </a:solidFill>
                <a:latin typeface="+mn-lt"/>
                <a:cs typeface="+mn-cs"/>
              </a:rPr>
              <a:t>Nordic infrastructure for Research &amp; Education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71405"/>
            <a:ext cx="1001894" cy="7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9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none" spc="0">
          <a:ln w="12700">
            <a:noFill/>
            <a:prstDash val="solid"/>
          </a:ln>
          <a:solidFill>
            <a:schemeClr val="tx1"/>
          </a:solidFill>
          <a:effectLst/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525" y="1631939"/>
            <a:ext cx="7772400" cy="1470025"/>
          </a:xfrm>
        </p:spPr>
        <p:txBody>
          <a:bodyPr/>
          <a:lstStyle/>
          <a:p>
            <a:r>
              <a:rPr lang="en-US" dirty="0" smtClean="0"/>
              <a:t>Automated GOLE </a:t>
            </a:r>
            <a:r>
              <a:rPr lang="en-US" dirty="0" smtClean="0"/>
              <a:t>+ NSI demos</a:t>
            </a:r>
            <a:br>
              <a:rPr lang="en-US" dirty="0" smtClean="0"/>
            </a:br>
            <a:r>
              <a:rPr lang="en-US" dirty="0" smtClean="0"/>
              <a:t>Supercomputing 2012</a:t>
            </a:r>
            <a:br>
              <a:rPr lang="en-US" dirty="0" smtClean="0"/>
            </a:br>
            <a:r>
              <a:rPr lang="en-US" dirty="0" smtClean="0"/>
              <a:t>Salt Lake 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465" y="4774522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Jerry </a:t>
            </a:r>
            <a:r>
              <a:rPr lang="en-US" sz="2400" dirty="0" smtClean="0"/>
              <a:t>Sobieski</a:t>
            </a:r>
            <a:endParaRPr lang="en-US" sz="2400" dirty="0"/>
          </a:p>
          <a:p>
            <a:r>
              <a:rPr lang="en-US" sz="2400" dirty="0" smtClean="0"/>
              <a:t>Oct </a:t>
            </a:r>
            <a:r>
              <a:rPr lang="en-US" sz="2400" dirty="0" smtClean="0"/>
              <a:t>2012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519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Supercomputing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Preserve the </a:t>
            </a:r>
            <a:r>
              <a:rPr lang="en-US" dirty="0" err="1" smtClean="0"/>
              <a:t>AutoGOLE</a:t>
            </a:r>
            <a:r>
              <a:rPr lang="en-US" dirty="0" smtClean="0"/>
              <a:t> + NSI version1</a:t>
            </a:r>
          </a:p>
          <a:p>
            <a:pPr lvl="1"/>
            <a:r>
              <a:rPr lang="en-US" dirty="0" smtClean="0"/>
              <a:t>Continue to use for demonstration and testing</a:t>
            </a:r>
          </a:p>
          <a:p>
            <a:pPr lvl="1"/>
            <a:r>
              <a:rPr lang="en-US" dirty="0" smtClean="0"/>
              <a:t>Use the AIST Status </a:t>
            </a:r>
            <a:r>
              <a:rPr lang="en-US" dirty="0"/>
              <a:t>M</a:t>
            </a:r>
            <a:r>
              <a:rPr lang="en-US" dirty="0" smtClean="0"/>
              <a:t>onitor and Automated Earth graphical displays</a:t>
            </a:r>
          </a:p>
          <a:p>
            <a:pPr lvl="1"/>
            <a:endParaRPr lang="en-US" dirty="0"/>
          </a:p>
          <a:p>
            <a:r>
              <a:rPr lang="en-US" dirty="0" smtClean="0"/>
              <a:t>For NSI version 2 at Supercomputing…</a:t>
            </a:r>
          </a:p>
          <a:p>
            <a:pPr lvl="1"/>
            <a:r>
              <a:rPr lang="en-US" dirty="0" smtClean="0"/>
              <a:t>We develop a virtual “Caribbean” topology</a:t>
            </a:r>
          </a:p>
          <a:p>
            <a:pPr lvl="1"/>
            <a:r>
              <a:rPr lang="en-US" dirty="0" smtClean="0"/>
              <a:t>We do </a:t>
            </a:r>
            <a:r>
              <a:rPr lang="en-US" dirty="0" err="1" smtClean="0"/>
              <a:t>interop</a:t>
            </a:r>
            <a:r>
              <a:rPr lang="en-US" dirty="0" smtClean="0"/>
              <a:t> testing and debugging</a:t>
            </a:r>
          </a:p>
          <a:p>
            <a:pPr lvl="1"/>
            <a:r>
              <a:rPr lang="en-US" dirty="0" smtClean="0"/>
              <a:t>Use it to make real progress in v2 details</a:t>
            </a:r>
          </a:p>
          <a:p>
            <a:pPr lvl="1"/>
            <a:r>
              <a:rPr lang="en-US" dirty="0" smtClean="0"/>
              <a:t>We demo using CLI or a web GUI and logs…</a:t>
            </a:r>
          </a:p>
          <a:p>
            <a:pPr lvl="1"/>
            <a:r>
              <a:rPr lang="en-US" dirty="0" smtClean="0"/>
              <a:t>This is early development testing…its not fully baked and we should not present it as if it were…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5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 bwMode="auto">
          <a:xfrm>
            <a:off x="223839" y="4633851"/>
            <a:ext cx="8684140" cy="16891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2199312" y="1"/>
            <a:ext cx="6205786" cy="68272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Automated GOLE Fabric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20255" y="1674193"/>
            <a:ext cx="8833277" cy="4408016"/>
            <a:chOff x="163023" y="1791034"/>
            <a:chExt cx="8965347" cy="424232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lum bright="-30000" contrast="-54000"/>
            </a:blip>
            <a:srcRect t="12020" r="27943" b="24040"/>
            <a:stretch>
              <a:fillRect/>
            </a:stretch>
          </p:blipFill>
          <p:spPr>
            <a:xfrm>
              <a:off x="2807380" y="1791034"/>
              <a:ext cx="6169623" cy="4242327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7376069" y="2823581"/>
              <a:ext cx="404093" cy="2210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 flipV="1">
              <a:off x="7376070" y="2810857"/>
              <a:ext cx="269391" cy="1272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638512" y="2454249"/>
              <a:ext cx="960151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PSNC</a:t>
              </a:r>
            </a:p>
          </p:txBody>
        </p:sp>
        <p:cxnSp>
          <p:nvCxnSpPr>
            <p:cNvPr id="57" name="Straight Connector 12"/>
            <p:cNvCxnSpPr/>
            <p:nvPr/>
          </p:nvCxnSpPr>
          <p:spPr>
            <a:xfrm>
              <a:off x="7376068" y="2852149"/>
              <a:ext cx="134695" cy="310695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lum bright="-30000" contrast="-54000"/>
            </a:blip>
            <a:srcRect l="68926" t="12020" b="24040"/>
            <a:stretch>
              <a:fillRect/>
            </a:stretch>
          </p:blipFill>
          <p:spPr>
            <a:xfrm>
              <a:off x="163023" y="1791034"/>
              <a:ext cx="2660605" cy="4242327"/>
            </a:xfrm>
            <a:prstGeom prst="rect">
              <a:avLst/>
            </a:prstGeom>
            <a:ln>
              <a:noFill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2088012" y="3141101"/>
              <a:ext cx="1066800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JGN-X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4-Point Star 9"/>
            <p:cNvSpPr/>
            <p:nvPr/>
          </p:nvSpPr>
          <p:spPr>
            <a:xfrm>
              <a:off x="7638512" y="2885898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4-Point Star 54"/>
            <p:cNvSpPr/>
            <p:nvPr/>
          </p:nvSpPr>
          <p:spPr>
            <a:xfrm>
              <a:off x="7369111" y="3024523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7561559" y="2652095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190375" y="2499223"/>
              <a:ext cx="2368755" cy="704197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flipH="1" flipV="1">
              <a:off x="2117574" y="3079234"/>
              <a:ext cx="3090500" cy="647410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178451 h 953151"/>
                <a:gd name="connsiteX1" fmla="*/ 778933 w 2065867"/>
                <a:gd name="connsiteY1" fmla="*/ 127705 h 953151"/>
                <a:gd name="connsiteX2" fmla="*/ 4233 w 2065867"/>
                <a:gd name="connsiteY2" fmla="*/ 944684 h 953151"/>
                <a:gd name="connsiteX3" fmla="*/ 4233 w 2065867"/>
                <a:gd name="connsiteY3" fmla="*/ 944684 h 953151"/>
                <a:gd name="connsiteX4" fmla="*/ 0 w 2065867"/>
                <a:gd name="connsiteY4" fmla="*/ 953151 h 953151"/>
                <a:gd name="connsiteX0" fmla="*/ 2065867 w 2065867"/>
                <a:gd name="connsiteY0" fmla="*/ 272966 h 1047666"/>
                <a:gd name="connsiteX1" fmla="*/ 629680 w 2065867"/>
                <a:gd name="connsiteY1" fmla="*/ 127705 h 1047666"/>
                <a:gd name="connsiteX2" fmla="*/ 4233 w 2065867"/>
                <a:gd name="connsiteY2" fmla="*/ 1039199 h 1047666"/>
                <a:gd name="connsiteX3" fmla="*/ 4233 w 2065867"/>
                <a:gd name="connsiteY3" fmla="*/ 1039199 h 1047666"/>
                <a:gd name="connsiteX4" fmla="*/ 0 w 2065867"/>
                <a:gd name="connsiteY4" fmla="*/ 1047666 h 1047666"/>
                <a:gd name="connsiteX0" fmla="*/ 2065867 w 2065867"/>
                <a:gd name="connsiteY0" fmla="*/ 343855 h 1118555"/>
                <a:gd name="connsiteX1" fmla="*/ 1280707 w 2065867"/>
                <a:gd name="connsiteY1" fmla="*/ 24211 h 1118555"/>
                <a:gd name="connsiteX2" fmla="*/ 629680 w 2065867"/>
                <a:gd name="connsiteY2" fmla="*/ 198594 h 1118555"/>
                <a:gd name="connsiteX3" fmla="*/ 4233 w 2065867"/>
                <a:gd name="connsiteY3" fmla="*/ 1110088 h 1118555"/>
                <a:gd name="connsiteX4" fmla="*/ 4233 w 2065867"/>
                <a:gd name="connsiteY4" fmla="*/ 1110088 h 1118555"/>
                <a:gd name="connsiteX5" fmla="*/ 0 w 2065867"/>
                <a:gd name="connsiteY5" fmla="*/ 1118555 h 1118555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558768 h 1113870"/>
                <a:gd name="connsiteX1" fmla="*/ 1280707 w 2065867"/>
                <a:gd name="connsiteY1" fmla="*/ 19526 h 1113870"/>
                <a:gd name="connsiteX2" fmla="*/ 629680 w 2065867"/>
                <a:gd name="connsiteY2" fmla="*/ 193909 h 1113870"/>
                <a:gd name="connsiteX3" fmla="*/ 4233 w 2065867"/>
                <a:gd name="connsiteY3" fmla="*/ 1105403 h 1113870"/>
                <a:gd name="connsiteX4" fmla="*/ 4233 w 2065867"/>
                <a:gd name="connsiteY4" fmla="*/ 1105403 h 1113870"/>
                <a:gd name="connsiteX5" fmla="*/ 0 w 2065867"/>
                <a:gd name="connsiteY5" fmla="*/ 1113870 h 1113870"/>
                <a:gd name="connsiteX0" fmla="*/ 2065867 w 2065867"/>
                <a:gd name="connsiteY0" fmla="*/ 572031 h 1127133"/>
                <a:gd name="connsiteX1" fmla="*/ 1280707 w 2065867"/>
                <a:gd name="connsiteY1" fmla="*/ 32789 h 1127133"/>
                <a:gd name="connsiteX2" fmla="*/ 629680 w 2065867"/>
                <a:gd name="connsiteY2" fmla="*/ 207172 h 1127133"/>
                <a:gd name="connsiteX3" fmla="*/ 4233 w 2065867"/>
                <a:gd name="connsiteY3" fmla="*/ 1118666 h 1127133"/>
                <a:gd name="connsiteX4" fmla="*/ 4233 w 2065867"/>
                <a:gd name="connsiteY4" fmla="*/ 1118666 h 1127133"/>
                <a:gd name="connsiteX5" fmla="*/ 0 w 2065867"/>
                <a:gd name="connsiteY5" fmla="*/ 1127133 h 112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867" h="1127133">
                  <a:moveTo>
                    <a:pt x="2065867" y="572031"/>
                  </a:moveTo>
                  <a:cubicBezTo>
                    <a:pt x="1899295" y="400871"/>
                    <a:pt x="1520072" y="93599"/>
                    <a:pt x="1280707" y="32789"/>
                  </a:cubicBezTo>
                  <a:cubicBezTo>
                    <a:pt x="1041342" y="-28021"/>
                    <a:pt x="901291" y="-22174"/>
                    <a:pt x="629680" y="207172"/>
                  </a:cubicBezTo>
                  <a:cubicBezTo>
                    <a:pt x="291769" y="537588"/>
                    <a:pt x="133350" y="982503"/>
                    <a:pt x="4233" y="1118666"/>
                  </a:cubicBezTo>
                  <a:lnTo>
                    <a:pt x="4233" y="1118666"/>
                  </a:lnTo>
                  <a:lnTo>
                    <a:pt x="0" y="1127133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78218" y="2475026"/>
              <a:ext cx="1395714" cy="32582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NetherLight</a:t>
              </a:r>
              <a:endPara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12624" y="3261016"/>
              <a:ext cx="651775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Cern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8" name="Straight Connector 12"/>
            <p:cNvCxnSpPr/>
            <p:nvPr/>
          </p:nvCxnSpPr>
          <p:spPr>
            <a:xfrm flipH="1">
              <a:off x="7241360" y="2810857"/>
              <a:ext cx="134705" cy="330244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4-Point Star 36"/>
            <p:cNvSpPr/>
            <p:nvPr/>
          </p:nvSpPr>
          <p:spPr>
            <a:xfrm>
              <a:off x="7099710" y="3012210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785940" y="3183671"/>
              <a:ext cx="581164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UvA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7223" y="2994149"/>
              <a:ext cx="1084648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CzechLight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7241360" y="265845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40580" y="2261362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KRLight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78389" y="3721483"/>
              <a:ext cx="643337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AIST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68841" y="3179497"/>
              <a:ext cx="1066800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KDDI Labs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flipH="1">
              <a:off x="2295575" y="2454249"/>
              <a:ext cx="2912500" cy="624985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178451 h 953151"/>
                <a:gd name="connsiteX1" fmla="*/ 778933 w 2065867"/>
                <a:gd name="connsiteY1" fmla="*/ 127705 h 953151"/>
                <a:gd name="connsiteX2" fmla="*/ 4233 w 2065867"/>
                <a:gd name="connsiteY2" fmla="*/ 944684 h 953151"/>
                <a:gd name="connsiteX3" fmla="*/ 4233 w 2065867"/>
                <a:gd name="connsiteY3" fmla="*/ 944684 h 953151"/>
                <a:gd name="connsiteX4" fmla="*/ 0 w 2065867"/>
                <a:gd name="connsiteY4" fmla="*/ 953151 h 953151"/>
                <a:gd name="connsiteX0" fmla="*/ 2065867 w 2065867"/>
                <a:gd name="connsiteY0" fmla="*/ 272966 h 1047666"/>
                <a:gd name="connsiteX1" fmla="*/ 629680 w 2065867"/>
                <a:gd name="connsiteY1" fmla="*/ 127705 h 1047666"/>
                <a:gd name="connsiteX2" fmla="*/ 4233 w 2065867"/>
                <a:gd name="connsiteY2" fmla="*/ 1039199 h 1047666"/>
                <a:gd name="connsiteX3" fmla="*/ 4233 w 2065867"/>
                <a:gd name="connsiteY3" fmla="*/ 1039199 h 1047666"/>
                <a:gd name="connsiteX4" fmla="*/ 0 w 2065867"/>
                <a:gd name="connsiteY4" fmla="*/ 1047666 h 1047666"/>
                <a:gd name="connsiteX0" fmla="*/ 2065867 w 2065867"/>
                <a:gd name="connsiteY0" fmla="*/ 343855 h 1118555"/>
                <a:gd name="connsiteX1" fmla="*/ 1280707 w 2065867"/>
                <a:gd name="connsiteY1" fmla="*/ 24211 h 1118555"/>
                <a:gd name="connsiteX2" fmla="*/ 629680 w 2065867"/>
                <a:gd name="connsiteY2" fmla="*/ 198594 h 1118555"/>
                <a:gd name="connsiteX3" fmla="*/ 4233 w 2065867"/>
                <a:gd name="connsiteY3" fmla="*/ 1110088 h 1118555"/>
                <a:gd name="connsiteX4" fmla="*/ 4233 w 2065867"/>
                <a:gd name="connsiteY4" fmla="*/ 1110088 h 1118555"/>
                <a:gd name="connsiteX5" fmla="*/ 0 w 2065867"/>
                <a:gd name="connsiteY5" fmla="*/ 1118555 h 1118555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570449 h 1125551"/>
                <a:gd name="connsiteX1" fmla="*/ 1280707 w 2065867"/>
                <a:gd name="connsiteY1" fmla="*/ 31207 h 1125551"/>
                <a:gd name="connsiteX2" fmla="*/ 629680 w 2065867"/>
                <a:gd name="connsiteY2" fmla="*/ 205590 h 1125551"/>
                <a:gd name="connsiteX3" fmla="*/ 4233 w 2065867"/>
                <a:gd name="connsiteY3" fmla="*/ 1117084 h 1125551"/>
                <a:gd name="connsiteX4" fmla="*/ 4233 w 2065867"/>
                <a:gd name="connsiteY4" fmla="*/ 1117084 h 1125551"/>
                <a:gd name="connsiteX5" fmla="*/ 0 w 2065867"/>
                <a:gd name="connsiteY5" fmla="*/ 1125551 h 1125551"/>
                <a:gd name="connsiteX0" fmla="*/ 2065867 w 2065867"/>
                <a:gd name="connsiteY0" fmla="*/ 570449 h 1125551"/>
                <a:gd name="connsiteX1" fmla="*/ 1280707 w 2065867"/>
                <a:gd name="connsiteY1" fmla="*/ 31207 h 1125551"/>
                <a:gd name="connsiteX2" fmla="*/ 629680 w 2065867"/>
                <a:gd name="connsiteY2" fmla="*/ 205590 h 1125551"/>
                <a:gd name="connsiteX3" fmla="*/ 4233 w 2065867"/>
                <a:gd name="connsiteY3" fmla="*/ 1117084 h 1125551"/>
                <a:gd name="connsiteX4" fmla="*/ 4233 w 2065867"/>
                <a:gd name="connsiteY4" fmla="*/ 1117084 h 1125551"/>
                <a:gd name="connsiteX5" fmla="*/ 0 w 2065867"/>
                <a:gd name="connsiteY5" fmla="*/ 1125551 h 112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867" h="1125551">
                  <a:moveTo>
                    <a:pt x="2065867" y="570449"/>
                  </a:moveTo>
                  <a:cubicBezTo>
                    <a:pt x="1899295" y="399289"/>
                    <a:pt x="1520072" y="92017"/>
                    <a:pt x="1280707" y="31207"/>
                  </a:cubicBezTo>
                  <a:cubicBezTo>
                    <a:pt x="1041342" y="-29603"/>
                    <a:pt x="852130" y="-16314"/>
                    <a:pt x="629680" y="205590"/>
                  </a:cubicBezTo>
                  <a:cubicBezTo>
                    <a:pt x="381871" y="436561"/>
                    <a:pt x="133350" y="980921"/>
                    <a:pt x="4233" y="1117084"/>
                  </a:cubicBezTo>
                  <a:lnTo>
                    <a:pt x="4233" y="1117084"/>
                  </a:lnTo>
                  <a:lnTo>
                    <a:pt x="0" y="1125551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42756" y="3183671"/>
              <a:ext cx="1146560" cy="32582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StarLight</a:t>
              </a:r>
              <a:endPara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7426859" y="2340935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12"/>
            <p:cNvCxnSpPr/>
            <p:nvPr/>
          </p:nvCxnSpPr>
          <p:spPr>
            <a:xfrm flipH="1">
              <a:off x="1627593" y="3409506"/>
              <a:ext cx="398637" cy="227728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12"/>
            <p:cNvCxnSpPr/>
            <p:nvPr/>
          </p:nvCxnSpPr>
          <p:spPr>
            <a:xfrm>
              <a:off x="2026232" y="3409506"/>
              <a:ext cx="202307" cy="336423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371961" y="2333005"/>
              <a:ext cx="999035" cy="277117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GLORIAD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696260" y="2810858"/>
              <a:ext cx="437494" cy="1272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4-Point Star 79"/>
            <p:cNvSpPr/>
            <p:nvPr/>
          </p:nvSpPr>
          <p:spPr>
            <a:xfrm>
              <a:off x="8008283" y="2666510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185609" y="2653676"/>
              <a:ext cx="942761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GEANT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999931" y="2871189"/>
              <a:ext cx="556572" cy="281929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ACE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1891528" y="324905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1492991" y="347031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2088012" y="356021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4-Point Star 51"/>
            <p:cNvSpPr/>
            <p:nvPr/>
          </p:nvSpPr>
          <p:spPr>
            <a:xfrm>
              <a:off x="2171670" y="260295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4-Point Star 73"/>
            <p:cNvSpPr/>
            <p:nvPr/>
          </p:nvSpPr>
          <p:spPr>
            <a:xfrm>
              <a:off x="4621796" y="2651424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67129" y="2031257"/>
              <a:ext cx="1413044" cy="32582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Nordunet</a:t>
              </a:r>
              <a:endPara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 flipH="1" flipV="1">
              <a:off x="5190375" y="2731365"/>
              <a:ext cx="2122249" cy="313293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90375" y="2571100"/>
              <a:ext cx="111898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CANARIE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 flipH="1" flipV="1">
              <a:off x="4200349" y="3044659"/>
              <a:ext cx="990026" cy="285072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5073375" y="2920472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54445" y="3040505"/>
              <a:ext cx="716798" cy="32582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ESnet</a:t>
              </a:r>
              <a:endPara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5" name="4-Point Star 64"/>
            <p:cNvSpPr/>
            <p:nvPr/>
          </p:nvSpPr>
          <p:spPr>
            <a:xfrm>
              <a:off x="4065648" y="3183283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462298" y="3999500"/>
            <a:ext cx="8403694" cy="2161346"/>
          </a:xfrm>
          <a:solidFill>
            <a:schemeClr val="tx2">
              <a:lumMod val="95000"/>
              <a:alpha val="50000"/>
            </a:schemeClr>
          </a:solidFill>
          <a:effectLst>
            <a:softEdge rad="165100"/>
          </a:effectLst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The GLIF Automated GOLE global fabric</a:t>
            </a:r>
          </a:p>
          <a:p>
            <a:pPr lvl="1"/>
            <a:r>
              <a:rPr lang="en-US" sz="2000" dirty="0" smtClean="0">
                <a:solidFill>
                  <a:srgbClr val="CCFFCC"/>
                </a:solidFill>
              </a:rPr>
              <a:t>The GLIF Automated GOLE Pilot was initiated in 2010 to provide a global fabric of Open </a:t>
            </a:r>
            <a:r>
              <a:rPr lang="en-US" sz="2000" dirty="0" err="1" smtClean="0">
                <a:solidFill>
                  <a:srgbClr val="CCFFCC"/>
                </a:solidFill>
              </a:rPr>
              <a:t>Lightpath</a:t>
            </a:r>
            <a:r>
              <a:rPr lang="en-US" sz="2000" dirty="0" smtClean="0">
                <a:solidFill>
                  <a:srgbClr val="CCFFCC"/>
                </a:solidFill>
              </a:rPr>
              <a:t> Exchanges for the express purpose of maturing the dynamic provisioning software, demonstrating the value of GOLEs to emerging network service models, and to develop a set of BCP for these services.</a:t>
            </a:r>
            <a:endParaRPr lang="en-US" sz="2000" dirty="0">
              <a:solidFill>
                <a:srgbClr val="CCFFC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9" y="682729"/>
            <a:ext cx="1005147" cy="72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9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751" y="361104"/>
            <a:ext cx="6961209" cy="692996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</a:rPr>
              <a:t>Automated GOLE +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</a:rPr>
              <a:t>NSI version 1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</a:rPr>
              <a:t/>
            </a:r>
            <a:br>
              <a:rPr lang="en-US" sz="2800" dirty="0" smtClean="0">
                <a:ln>
                  <a:solidFill>
                    <a:schemeClr val="tx1"/>
                  </a:solidFill>
                </a:ln>
                <a:effectLst/>
              </a:rPr>
            </a:br>
            <a:r>
              <a:rPr lang="en-US" sz="2000" dirty="0" smtClean="0">
                <a:ln>
                  <a:solidFill>
                    <a:schemeClr val="tx1"/>
                  </a:solidFill>
                </a:ln>
                <a:effectLst/>
              </a:rPr>
              <a:t>Demo Network 2012-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</a:rPr>
              <a:t>11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</a:rPr>
              <a:t/>
            </a:r>
            <a:br>
              <a:rPr lang="en-US" sz="2800" dirty="0" smtClean="0">
                <a:ln>
                  <a:solidFill>
                    <a:schemeClr val="tx1"/>
                  </a:solidFill>
                </a:ln>
                <a:effectLst/>
              </a:rPr>
            </a:br>
            <a:endParaRPr lang="en-US" sz="2800" dirty="0">
              <a:ln>
                <a:solidFill>
                  <a:schemeClr val="tx1"/>
                </a:solidFill>
              </a:ln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68346" y="3284984"/>
            <a:ext cx="12484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Pionier.ets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Poznan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7400" y="3810000"/>
            <a:ext cx="1528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ea typeface="+mn-ea"/>
                <a:cs typeface="News Gothic MT"/>
              </a:rPr>
              <a:t>StarLight</a:t>
            </a:r>
            <a:endParaRPr lang="en-US" sz="1600" b="1" dirty="0">
              <a:solidFill>
                <a:srgbClr val="000000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Chicago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/</a:t>
            </a: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Argia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86233" y="5264261"/>
            <a:ext cx="1230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GEANT.ets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Paris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85680" y="1628800"/>
            <a:ext cx="1946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NorthernLight.ets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Copenhagen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243057" y="5246074"/>
            <a:ext cx="12788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AIST.ets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Tsukuba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G-LAMBDA-A</a:t>
            </a:r>
          </a:p>
        </p:txBody>
      </p:sp>
      <p:sp>
        <p:nvSpPr>
          <p:cNvPr id="152" name="Oval 151"/>
          <p:cNvSpPr/>
          <p:nvPr/>
        </p:nvSpPr>
        <p:spPr>
          <a:xfrm>
            <a:off x="2875805" y="6098684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12865" y="6064816"/>
            <a:ext cx="214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Networks (“A”=Aggregator)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4405" y="6257516"/>
            <a:ext cx="4781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382" y="6408181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Freeform 162"/>
          <p:cNvSpPr/>
          <p:nvPr/>
        </p:nvSpPr>
        <p:spPr>
          <a:xfrm>
            <a:off x="2819808" y="6316671"/>
            <a:ext cx="88899" cy="182527"/>
          </a:xfrm>
          <a:custGeom>
            <a:avLst/>
            <a:gdLst>
              <a:gd name="connsiteX0" fmla="*/ 785936 w 785936"/>
              <a:gd name="connsiteY0" fmla="*/ 300305 h 783228"/>
              <a:gd name="connsiteX1" fmla="*/ 455736 w 785936"/>
              <a:gd name="connsiteY1" fmla="*/ 3972 h 783228"/>
              <a:gd name="connsiteX2" fmla="*/ 66270 w 785936"/>
              <a:gd name="connsiteY2" fmla="*/ 156372 h 783228"/>
              <a:gd name="connsiteX3" fmla="*/ 40870 w 785936"/>
              <a:gd name="connsiteY3" fmla="*/ 528905 h 783228"/>
              <a:gd name="connsiteX4" fmla="*/ 481136 w 785936"/>
              <a:gd name="connsiteY4" fmla="*/ 782905 h 783228"/>
              <a:gd name="connsiteX5" fmla="*/ 752070 w 785936"/>
              <a:gd name="connsiteY5" fmla="*/ 571238 h 783228"/>
              <a:gd name="connsiteX0" fmla="*/ 785936 w 785936"/>
              <a:gd name="connsiteY0" fmla="*/ 308268 h 791191"/>
              <a:gd name="connsiteX1" fmla="*/ 455736 w 785936"/>
              <a:gd name="connsiteY1" fmla="*/ 11935 h 791191"/>
              <a:gd name="connsiteX2" fmla="*/ 66270 w 785936"/>
              <a:gd name="connsiteY2" fmla="*/ 164335 h 791191"/>
              <a:gd name="connsiteX3" fmla="*/ 40870 w 785936"/>
              <a:gd name="connsiteY3" fmla="*/ 536868 h 791191"/>
              <a:gd name="connsiteX4" fmla="*/ 481136 w 785936"/>
              <a:gd name="connsiteY4" fmla="*/ 790868 h 791191"/>
              <a:gd name="connsiteX5" fmla="*/ 752070 w 785936"/>
              <a:gd name="connsiteY5" fmla="*/ 579201 h 791191"/>
              <a:gd name="connsiteX0" fmla="*/ 785936 w 785936"/>
              <a:gd name="connsiteY0" fmla="*/ 308268 h 793831"/>
              <a:gd name="connsiteX1" fmla="*/ 455736 w 785936"/>
              <a:gd name="connsiteY1" fmla="*/ 11935 h 793831"/>
              <a:gd name="connsiteX2" fmla="*/ 66270 w 785936"/>
              <a:gd name="connsiteY2" fmla="*/ 164335 h 793831"/>
              <a:gd name="connsiteX3" fmla="*/ 40870 w 785936"/>
              <a:gd name="connsiteY3" fmla="*/ 536868 h 793831"/>
              <a:gd name="connsiteX4" fmla="*/ 481136 w 785936"/>
              <a:gd name="connsiteY4" fmla="*/ 790868 h 793831"/>
              <a:gd name="connsiteX5" fmla="*/ 752070 w 785936"/>
              <a:gd name="connsiteY5" fmla="*/ 579201 h 793831"/>
              <a:gd name="connsiteX0" fmla="*/ 785936 w 862137"/>
              <a:gd name="connsiteY0" fmla="*/ 308268 h 805781"/>
              <a:gd name="connsiteX1" fmla="*/ 455736 w 862137"/>
              <a:gd name="connsiteY1" fmla="*/ 11935 h 805781"/>
              <a:gd name="connsiteX2" fmla="*/ 66270 w 862137"/>
              <a:gd name="connsiteY2" fmla="*/ 164335 h 805781"/>
              <a:gd name="connsiteX3" fmla="*/ 40870 w 862137"/>
              <a:gd name="connsiteY3" fmla="*/ 536868 h 805781"/>
              <a:gd name="connsiteX4" fmla="*/ 481136 w 862137"/>
              <a:gd name="connsiteY4" fmla="*/ 790868 h 805781"/>
              <a:gd name="connsiteX5" fmla="*/ 862137 w 862137"/>
              <a:gd name="connsiteY5" fmla="*/ 706201 h 805781"/>
              <a:gd name="connsiteX0" fmla="*/ 785936 w 785936"/>
              <a:gd name="connsiteY0" fmla="*/ 308268 h 791359"/>
              <a:gd name="connsiteX1" fmla="*/ 455736 w 785936"/>
              <a:gd name="connsiteY1" fmla="*/ 11935 h 791359"/>
              <a:gd name="connsiteX2" fmla="*/ 66270 w 785936"/>
              <a:gd name="connsiteY2" fmla="*/ 164335 h 791359"/>
              <a:gd name="connsiteX3" fmla="*/ 40870 w 785936"/>
              <a:gd name="connsiteY3" fmla="*/ 536868 h 791359"/>
              <a:gd name="connsiteX4" fmla="*/ 481136 w 785936"/>
              <a:gd name="connsiteY4" fmla="*/ 790868 h 791359"/>
              <a:gd name="connsiteX5" fmla="*/ 777471 w 785936"/>
              <a:gd name="connsiteY5" fmla="*/ 587668 h 791359"/>
              <a:gd name="connsiteX0" fmla="*/ 785936 w 785936"/>
              <a:gd name="connsiteY0" fmla="*/ 308268 h 794064"/>
              <a:gd name="connsiteX1" fmla="*/ 455736 w 785936"/>
              <a:gd name="connsiteY1" fmla="*/ 11935 h 794064"/>
              <a:gd name="connsiteX2" fmla="*/ 66270 w 785936"/>
              <a:gd name="connsiteY2" fmla="*/ 164335 h 794064"/>
              <a:gd name="connsiteX3" fmla="*/ 40870 w 785936"/>
              <a:gd name="connsiteY3" fmla="*/ 536868 h 794064"/>
              <a:gd name="connsiteX4" fmla="*/ 481136 w 785936"/>
              <a:gd name="connsiteY4" fmla="*/ 790868 h 794064"/>
              <a:gd name="connsiteX5" fmla="*/ 777471 w 785936"/>
              <a:gd name="connsiteY5" fmla="*/ 587668 h 79406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85936 w 785936"/>
              <a:gd name="connsiteY0" fmla="*/ 308268 h 791294"/>
              <a:gd name="connsiteX1" fmla="*/ 455736 w 785936"/>
              <a:gd name="connsiteY1" fmla="*/ 11935 h 791294"/>
              <a:gd name="connsiteX2" fmla="*/ 66270 w 785936"/>
              <a:gd name="connsiteY2" fmla="*/ 164335 h 791294"/>
              <a:gd name="connsiteX3" fmla="*/ 40870 w 785936"/>
              <a:gd name="connsiteY3" fmla="*/ 536868 h 791294"/>
              <a:gd name="connsiteX4" fmla="*/ 481136 w 785936"/>
              <a:gd name="connsiteY4" fmla="*/ 790868 h 791294"/>
              <a:gd name="connsiteX5" fmla="*/ 777471 w 785936"/>
              <a:gd name="connsiteY5" fmla="*/ 587668 h 791294"/>
              <a:gd name="connsiteX0" fmla="*/ 756931 w 756931"/>
              <a:gd name="connsiteY0" fmla="*/ 308994 h 791610"/>
              <a:gd name="connsiteX1" fmla="*/ 426731 w 756931"/>
              <a:gd name="connsiteY1" fmla="*/ 12661 h 791610"/>
              <a:gd name="connsiteX2" fmla="*/ 37265 w 756931"/>
              <a:gd name="connsiteY2" fmla="*/ 165061 h 791610"/>
              <a:gd name="connsiteX3" fmla="*/ 62665 w 756931"/>
              <a:gd name="connsiteY3" fmla="*/ 596861 h 791610"/>
              <a:gd name="connsiteX4" fmla="*/ 452131 w 756931"/>
              <a:gd name="connsiteY4" fmla="*/ 791594 h 791610"/>
              <a:gd name="connsiteX5" fmla="*/ 748466 w 756931"/>
              <a:gd name="connsiteY5" fmla="*/ 588394 h 791610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36893 w 736893"/>
              <a:gd name="connsiteY0" fmla="*/ 298399 h 781014"/>
              <a:gd name="connsiteX1" fmla="*/ 406693 w 736893"/>
              <a:gd name="connsiteY1" fmla="*/ 2066 h 781014"/>
              <a:gd name="connsiteX2" fmla="*/ 51094 w 736893"/>
              <a:gd name="connsiteY2" fmla="*/ 188332 h 781014"/>
              <a:gd name="connsiteX3" fmla="*/ 42627 w 736893"/>
              <a:gd name="connsiteY3" fmla="*/ 586266 h 781014"/>
              <a:gd name="connsiteX4" fmla="*/ 432093 w 736893"/>
              <a:gd name="connsiteY4" fmla="*/ 780999 h 781014"/>
              <a:gd name="connsiteX5" fmla="*/ 728428 w 736893"/>
              <a:gd name="connsiteY5" fmla="*/ 577799 h 781014"/>
              <a:gd name="connsiteX0" fmla="*/ 718949 w 718949"/>
              <a:gd name="connsiteY0" fmla="*/ 298493 h 781587"/>
              <a:gd name="connsiteX1" fmla="*/ 388749 w 718949"/>
              <a:gd name="connsiteY1" fmla="*/ 2160 h 781587"/>
              <a:gd name="connsiteX2" fmla="*/ 33150 w 718949"/>
              <a:gd name="connsiteY2" fmla="*/ 188426 h 781587"/>
              <a:gd name="connsiteX3" fmla="*/ 58550 w 718949"/>
              <a:gd name="connsiteY3" fmla="*/ 620227 h 781587"/>
              <a:gd name="connsiteX4" fmla="*/ 414149 w 718949"/>
              <a:gd name="connsiteY4" fmla="*/ 781093 h 781587"/>
              <a:gd name="connsiteX5" fmla="*/ 710484 w 718949"/>
              <a:gd name="connsiteY5" fmla="*/ 577893 h 7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949" h="781587">
                <a:moveTo>
                  <a:pt x="718949" y="298493"/>
                </a:moveTo>
                <a:cubicBezTo>
                  <a:pt x="715421" y="153855"/>
                  <a:pt x="545383" y="20505"/>
                  <a:pt x="388749" y="2160"/>
                </a:cubicBezTo>
                <a:cubicBezTo>
                  <a:pt x="232115" y="-16185"/>
                  <a:pt x="88183" y="85415"/>
                  <a:pt x="33150" y="188426"/>
                </a:cubicBezTo>
                <a:cubicBezTo>
                  <a:pt x="-21883" y="291437"/>
                  <a:pt x="-4950" y="521449"/>
                  <a:pt x="58550" y="620227"/>
                </a:cubicBezTo>
                <a:cubicBezTo>
                  <a:pt x="122050" y="719005"/>
                  <a:pt x="305493" y="788149"/>
                  <a:pt x="414149" y="781093"/>
                </a:cubicBezTo>
                <a:cubicBezTo>
                  <a:pt x="522805" y="774037"/>
                  <a:pt x="710484" y="670321"/>
                  <a:pt x="710484" y="577893"/>
                </a:cubicBezTo>
              </a:path>
            </a:pathLst>
          </a:cu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71519" y="1220390"/>
            <a:ext cx="1153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Daejeon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DynamicKL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9700" y="2857520"/>
            <a:ext cx="1309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KDDI-Labs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Fujimino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033805" y="3489876"/>
            <a:ext cx="58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ACE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124650" y="2041864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411744" y="3469076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JGN-X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910782" y="3821985"/>
            <a:ext cx="90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Pionier</a:t>
            </a:r>
            <a:endParaRPr lang="en-US" sz="1600" b="1" dirty="0" smtClean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951661" y="4393304"/>
            <a:ext cx="89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GEANT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675934" y="3821985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JGN-X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Tokyo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513425" y="1628800"/>
            <a:ext cx="16305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CzechLight.ets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Prague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DRAC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4895617" y="5181600"/>
            <a:ext cx="173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UvALight.ets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University of </a:t>
            </a: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.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7" name="Straight Connector 6"/>
          <p:cNvCxnSpPr>
            <a:stCxn id="215" idx="6"/>
            <a:endCxn id="25" idx="2"/>
          </p:cNvCxnSpPr>
          <p:nvPr/>
        </p:nvCxnSpPr>
        <p:spPr>
          <a:xfrm>
            <a:off x="2176946" y="3788846"/>
            <a:ext cx="1222013" cy="45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5" idx="6"/>
            <a:endCxn id="26" idx="1"/>
          </p:cNvCxnSpPr>
          <p:nvPr/>
        </p:nvCxnSpPr>
        <p:spPr>
          <a:xfrm flipV="1">
            <a:off x="3784438" y="3661521"/>
            <a:ext cx="2435684" cy="127781"/>
          </a:xfrm>
          <a:prstGeom prst="curvedConnector4">
            <a:avLst>
              <a:gd name="adj1" fmla="val 48841"/>
              <a:gd name="adj2" fmla="val 320321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24" idx="6"/>
            <a:endCxn id="215" idx="2"/>
          </p:cNvCxnSpPr>
          <p:nvPr/>
        </p:nvCxnSpPr>
        <p:spPr>
          <a:xfrm flipV="1">
            <a:off x="785185" y="3788846"/>
            <a:ext cx="1006282" cy="45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48" idx="0"/>
            <a:endCxn id="215" idx="4"/>
          </p:cNvCxnSpPr>
          <p:nvPr/>
        </p:nvCxnSpPr>
        <p:spPr>
          <a:xfrm flipH="1" flipV="1">
            <a:off x="1984207" y="3969555"/>
            <a:ext cx="16246" cy="857961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36" idx="0"/>
            <a:endCxn id="26" idx="4"/>
          </p:cNvCxnSpPr>
          <p:nvPr/>
        </p:nvCxnSpPr>
        <p:spPr>
          <a:xfrm flipH="1" flipV="1">
            <a:off x="6356410" y="3970011"/>
            <a:ext cx="345" cy="857505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16200000">
            <a:off x="7233126" y="4385005"/>
            <a:ext cx="1324381" cy="494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26" idx="0"/>
            <a:endCxn id="123" idx="4"/>
          </p:cNvCxnSpPr>
          <p:nvPr/>
        </p:nvCxnSpPr>
        <p:spPr>
          <a:xfrm flipV="1">
            <a:off x="6356410" y="2756257"/>
            <a:ext cx="345" cy="852335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7486395" y="2774908"/>
            <a:ext cx="101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CESNET</a:t>
            </a:r>
          </a:p>
        </p:txBody>
      </p:sp>
      <p:cxnSp>
        <p:nvCxnSpPr>
          <p:cNvPr id="85" name="Straight Connector 84"/>
          <p:cNvCxnSpPr>
            <a:stCxn id="123" idx="6"/>
            <a:endCxn id="27" idx="1"/>
          </p:cNvCxnSpPr>
          <p:nvPr/>
        </p:nvCxnSpPr>
        <p:spPr>
          <a:xfrm>
            <a:off x="6549494" y="2575548"/>
            <a:ext cx="1210986" cy="1085973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421660" y="2660718"/>
            <a:ext cx="460093" cy="2296514"/>
            <a:chOff x="6824672" y="4098477"/>
            <a:chExt cx="274933" cy="1232333"/>
          </a:xfrm>
          <a:solidFill>
            <a:srgbClr val="FF0000"/>
          </a:solidFill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grpSpPr>
        <p:cxnSp>
          <p:nvCxnSpPr>
            <p:cNvPr id="232" name="Straight Connector 231"/>
            <p:cNvCxnSpPr/>
            <p:nvPr/>
          </p:nvCxnSpPr>
          <p:spPr>
            <a:xfrm flipH="1" flipV="1">
              <a:off x="6824672" y="4098477"/>
              <a:ext cx="261275" cy="230727"/>
            </a:xfrm>
            <a:prstGeom prst="line">
              <a:avLst/>
            </a:prstGeom>
            <a:grpFill/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V="1">
              <a:off x="6838330" y="5100083"/>
              <a:ext cx="261275" cy="230727"/>
            </a:xfrm>
            <a:prstGeom prst="line">
              <a:avLst/>
            </a:prstGeom>
            <a:grpFill/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7090047" y="4324697"/>
              <a:ext cx="496" cy="794684"/>
            </a:xfrm>
            <a:prstGeom prst="line">
              <a:avLst/>
            </a:prstGeom>
            <a:grpFill/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/>
          <p:cNvCxnSpPr>
            <a:stCxn id="83" idx="4"/>
            <a:endCxn id="25" idx="0"/>
          </p:cNvCxnSpPr>
          <p:nvPr/>
        </p:nvCxnSpPr>
        <p:spPr>
          <a:xfrm flipH="1">
            <a:off x="3591699" y="2754749"/>
            <a:ext cx="202" cy="853843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016984" y="1614140"/>
            <a:ext cx="1111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GLORIAD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Chicago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144" name="Straight Connector 143"/>
          <p:cNvCxnSpPr>
            <a:stCxn id="83" idx="1"/>
            <a:endCxn id="64" idx="5"/>
          </p:cNvCxnSpPr>
          <p:nvPr/>
        </p:nvCxnSpPr>
        <p:spPr>
          <a:xfrm flipH="1" flipV="1">
            <a:off x="2118430" y="1590400"/>
            <a:ext cx="1337183" cy="855859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08759" y="3889963"/>
            <a:ext cx="13644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NetherLight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Amsterdam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DRAC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5421669" y="2783286"/>
            <a:ext cx="14670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NORDUnet + 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SURFnet</a:t>
            </a:r>
          </a:p>
        </p:txBody>
      </p:sp>
      <p:cxnSp>
        <p:nvCxnSpPr>
          <p:cNvPr id="166" name="Straight Connector 165"/>
          <p:cNvCxnSpPr>
            <a:stCxn id="26" idx="6"/>
            <a:endCxn id="27" idx="2"/>
          </p:cNvCxnSpPr>
          <p:nvPr/>
        </p:nvCxnSpPr>
        <p:spPr>
          <a:xfrm>
            <a:off x="6549149" y="3789302"/>
            <a:ext cx="115487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endCxn id="26" idx="7"/>
          </p:cNvCxnSpPr>
          <p:nvPr/>
        </p:nvCxnSpPr>
        <p:spPr>
          <a:xfrm flipH="1">
            <a:off x="6492697" y="2626120"/>
            <a:ext cx="1331868" cy="103540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704028" y="239483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9706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807713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398959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791467" y="360813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704028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7704028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164015" y="239483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6164015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63670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21948" y="2946430"/>
            <a:ext cx="1108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GLORIAD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91488" y="1605111"/>
            <a:ext cx="1172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WIX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Washington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73" name="Straight Connector 72"/>
          <p:cNvCxnSpPr>
            <a:stCxn id="123" idx="2"/>
            <a:endCxn id="68" idx="6"/>
          </p:cNvCxnSpPr>
          <p:nvPr/>
        </p:nvCxnSpPr>
        <p:spPr>
          <a:xfrm flipH="1" flipV="1">
            <a:off x="5126936" y="2574040"/>
            <a:ext cx="1037079" cy="1508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789403" y="128191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87" name="Straight Connector 86"/>
          <p:cNvCxnSpPr>
            <a:stCxn id="25" idx="7"/>
            <a:endCxn id="68" idx="3"/>
          </p:cNvCxnSpPr>
          <p:nvPr/>
        </p:nvCxnSpPr>
        <p:spPr>
          <a:xfrm flipV="1">
            <a:off x="3727986" y="2701820"/>
            <a:ext cx="1069923" cy="959701"/>
          </a:xfrm>
          <a:prstGeom prst="line">
            <a:avLst/>
          </a:prstGeom>
          <a:ln w="571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3399161" y="239333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4741457" y="2393330"/>
            <a:ext cx="385479" cy="36141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75" name="Straight Connector 154"/>
          <p:cNvCxnSpPr>
            <a:stCxn id="25" idx="5"/>
            <a:endCxn id="26" idx="2"/>
          </p:cNvCxnSpPr>
          <p:nvPr/>
        </p:nvCxnSpPr>
        <p:spPr>
          <a:xfrm rot="5400000" flipH="1" flipV="1">
            <a:off x="4881938" y="2635350"/>
            <a:ext cx="127780" cy="2435684"/>
          </a:xfrm>
          <a:prstGeom prst="curvedConnector4">
            <a:avLst>
              <a:gd name="adj1" fmla="val -178901"/>
              <a:gd name="adj2" fmla="val 51159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517538" y="3143213"/>
            <a:ext cx="1105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cs typeface="News Gothic MT"/>
              </a:rPr>
              <a:t>CANARIE</a:t>
            </a:r>
            <a:endParaRPr lang="en-US" sz="1600" b="1" dirty="0" smtClean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37362" y="225158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cs typeface="News Gothic MT"/>
              </a:rPr>
              <a:t>MAX</a:t>
            </a:r>
            <a:endParaRPr lang="en-US" sz="1600" b="1" dirty="0" smtClean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75464" y="1023725"/>
            <a:ext cx="39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  <a:effectLst/>
              </a:rPr>
              <a:t>Ethernet Transport Service </a:t>
            </a:r>
          </a:p>
        </p:txBody>
      </p:sp>
      <p:cxnSp>
        <p:nvCxnSpPr>
          <p:cNvPr id="77" name="Straight Connector 76"/>
          <p:cNvCxnSpPr>
            <a:stCxn id="79" idx="0"/>
            <a:endCxn id="25" idx="4"/>
          </p:cNvCxnSpPr>
          <p:nvPr/>
        </p:nvCxnSpPr>
        <p:spPr>
          <a:xfrm flipH="1" flipV="1">
            <a:off x="3591699" y="3970011"/>
            <a:ext cx="25440" cy="908005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3424399" y="4878016"/>
            <a:ext cx="385479" cy="361419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FF0000"/>
              </a:solidFill>
              <a:latin typeface="News Gothic MT"/>
              <a:cs typeface="News Gothic M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69991" y="5213509"/>
            <a:ext cx="15545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News Gothic MT"/>
                <a:ea typeface="+mn-ea"/>
                <a:cs typeface="News Gothic MT"/>
              </a:rPr>
              <a:t>SC12.ets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FF0000"/>
                </a:solidFill>
                <a:latin typeface="News Gothic MT"/>
                <a:cs typeface="News Gothic MT"/>
              </a:rPr>
              <a:t>Salt Lake City</a:t>
            </a:r>
            <a:endParaRPr lang="en-US" sz="1600" dirty="0" smtClean="0">
              <a:solidFill>
                <a:srgbClr val="FF0000"/>
              </a:solidFill>
              <a:latin typeface="News Gothic M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92397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342" y="0"/>
            <a:ext cx="7598446" cy="1117601"/>
          </a:xfrm>
          <a:effectLst>
            <a:outerShdw blurRad="50800" dist="101600" dir="2700000" sx="139000" sy="139000" algn="tl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2400" b="1" dirty="0" smtClean="0">
                <a:ln>
                  <a:noFill/>
                </a:ln>
              </a:rPr>
              <a:t>Automated GOLE + NSI version 2</a:t>
            </a:r>
            <a:br>
              <a:rPr lang="en-US" sz="2400" b="1" dirty="0" smtClean="0">
                <a:ln>
                  <a:noFill/>
                </a:ln>
              </a:rPr>
            </a:br>
            <a:r>
              <a:rPr lang="en-US" sz="2000" b="1" dirty="0" smtClean="0">
                <a:ln>
                  <a:noFill/>
                </a:ln>
              </a:rPr>
              <a:t> </a:t>
            </a:r>
            <a:br>
              <a:rPr lang="en-US" sz="2000" b="1" dirty="0" smtClean="0">
                <a:ln>
                  <a:noFill/>
                </a:ln>
              </a:rPr>
            </a:br>
            <a:r>
              <a:rPr lang="en-US" sz="2000" dirty="0" smtClean="0">
                <a:ln>
                  <a:noFill/>
                </a:ln>
              </a:rPr>
              <a:t>Recommended Virtual Topology v2 </a:t>
            </a:r>
            <a:r>
              <a:rPr lang="en-US" sz="2000" b="1" dirty="0" smtClean="0">
                <a:ln>
                  <a:noFill/>
                </a:ln>
              </a:rPr>
              <a:t>Beta Test</a:t>
            </a:r>
            <a:r>
              <a:rPr lang="en-US" sz="2000" dirty="0">
                <a:ln>
                  <a:noFill/>
                </a:ln>
              </a:rPr>
              <a:t> </a:t>
            </a:r>
            <a:r>
              <a:rPr lang="en-US" sz="2000" b="1" dirty="0" smtClean="0">
                <a:ln>
                  <a:noFill/>
                </a:ln>
              </a:rPr>
              <a:t>Fabric</a:t>
            </a:r>
            <a:endParaRPr lang="en-US" sz="2000" b="1" dirty="0">
              <a:ln>
                <a:noFill/>
              </a:ln>
              <a:effectLst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5056027" y="1742593"/>
            <a:ext cx="14414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Aruba.etsv2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G-LAMBDA-A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2875805" y="5908184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12865" y="5823516"/>
            <a:ext cx="214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Networks (“A”=Aggregator)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4405" y="6041616"/>
            <a:ext cx="4781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382" y="6217681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336655" y="2929050"/>
            <a:ext cx="15980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Jamaica.etsv2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DynamicKL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1704867" y="4604159"/>
            <a:ext cx="17178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Dominica</a:t>
            </a: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.etsv2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OSCARS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cxnSp>
        <p:nvCxnSpPr>
          <p:cNvPr id="174" name="Straight Connector 173"/>
          <p:cNvCxnSpPr>
            <a:stCxn id="148" idx="0"/>
            <a:endCxn id="64" idx="4"/>
          </p:cNvCxnSpPr>
          <p:nvPr/>
        </p:nvCxnSpPr>
        <p:spPr>
          <a:xfrm flipH="1" flipV="1">
            <a:off x="3013343" y="3567468"/>
            <a:ext cx="545079" cy="1284348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26" idx="0"/>
          </p:cNvCxnSpPr>
          <p:nvPr/>
        </p:nvCxnSpPr>
        <p:spPr>
          <a:xfrm flipV="1">
            <a:off x="6224115" y="2760869"/>
            <a:ext cx="13012" cy="555912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5" idx="2"/>
            <a:endCxn id="64" idx="7"/>
          </p:cNvCxnSpPr>
          <p:nvPr/>
        </p:nvCxnSpPr>
        <p:spPr>
          <a:xfrm flipH="1">
            <a:off x="3149630" y="2587597"/>
            <a:ext cx="1273875" cy="671381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3365682" y="48518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262762" y="48518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70" name="Straight Connector 69"/>
          <p:cNvCxnSpPr>
            <a:stCxn id="26" idx="1"/>
            <a:endCxn id="55" idx="6"/>
          </p:cNvCxnSpPr>
          <p:nvPr/>
        </p:nvCxnSpPr>
        <p:spPr>
          <a:xfrm flipH="1" flipV="1">
            <a:off x="4808984" y="2587597"/>
            <a:ext cx="1278843" cy="782113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820603" y="3206049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22596" y="6270280"/>
            <a:ext cx="1829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Control Plane adjacencies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031375" y="3316781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55033" y="2969600"/>
            <a:ext cx="15650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Bonaire.etsv2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AutoBAHN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62762" y="4781215"/>
            <a:ext cx="20194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Curacao.etsv2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OpenDRAC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704911" y="1117601"/>
            <a:ext cx="4208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  <a:effectLst/>
              </a:rPr>
              <a:t>Ethernet Transport </a:t>
            </a:r>
            <a:r>
              <a:rPr lang="en-US" sz="2400" b="1" u="sng" dirty="0" smtClean="0">
                <a:solidFill>
                  <a:srgbClr val="0000FF"/>
                </a:solidFill>
                <a:effectLst/>
              </a:rPr>
              <a:t>Service v2  </a:t>
            </a:r>
            <a:endParaRPr lang="en-US" sz="2400" b="1" u="sng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423505" y="2406887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84" name="Straight Connector 83"/>
          <p:cNvCxnSpPr>
            <a:stCxn id="102" idx="2"/>
            <a:endCxn id="148" idx="6"/>
          </p:cNvCxnSpPr>
          <p:nvPr/>
        </p:nvCxnSpPr>
        <p:spPr>
          <a:xfrm flipH="1">
            <a:off x="3751161" y="5032526"/>
            <a:ext cx="1511601" cy="0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6" idx="4"/>
            <a:endCxn id="102" idx="7"/>
          </p:cNvCxnSpPr>
          <p:nvPr/>
        </p:nvCxnSpPr>
        <p:spPr>
          <a:xfrm flipH="1">
            <a:off x="5591789" y="3678200"/>
            <a:ext cx="632326" cy="1226545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5" idx="0"/>
            <a:endCxn id="94" idx="1"/>
          </p:cNvCxnSpPr>
          <p:nvPr/>
        </p:nvCxnSpPr>
        <p:spPr>
          <a:xfrm flipH="1" flipV="1">
            <a:off x="4594365" y="1858271"/>
            <a:ext cx="21880" cy="548616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010703" y="2688403"/>
            <a:ext cx="13012" cy="555912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3642026" y="4297985"/>
            <a:ext cx="13012" cy="555912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5462115" y="4353190"/>
            <a:ext cx="13012" cy="555912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8" idx="1"/>
            <a:endCxn id="94" idx="1"/>
          </p:cNvCxnSpPr>
          <p:nvPr/>
        </p:nvCxnSpPr>
        <p:spPr>
          <a:xfrm flipV="1">
            <a:off x="3565992" y="1858271"/>
            <a:ext cx="1028373" cy="245791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6" idx="1"/>
            <a:endCxn id="94" idx="1"/>
          </p:cNvCxnSpPr>
          <p:nvPr/>
        </p:nvCxnSpPr>
        <p:spPr>
          <a:xfrm flipV="1">
            <a:off x="2934669" y="1858271"/>
            <a:ext cx="1659696" cy="848328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1"/>
            <a:endCxn id="98" idx="1"/>
          </p:cNvCxnSpPr>
          <p:nvPr/>
        </p:nvCxnSpPr>
        <p:spPr>
          <a:xfrm>
            <a:off x="2934669" y="2706599"/>
            <a:ext cx="631323" cy="1609582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37" idx="1"/>
            <a:endCxn id="98" idx="1"/>
          </p:cNvCxnSpPr>
          <p:nvPr/>
        </p:nvCxnSpPr>
        <p:spPr>
          <a:xfrm flipH="1">
            <a:off x="3565992" y="2779065"/>
            <a:ext cx="2582089" cy="1537116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1"/>
            <a:endCxn id="237" idx="1"/>
          </p:cNvCxnSpPr>
          <p:nvPr/>
        </p:nvCxnSpPr>
        <p:spPr>
          <a:xfrm flipV="1">
            <a:off x="5386081" y="2779065"/>
            <a:ext cx="762000" cy="1592321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4" idx="1"/>
            <a:endCxn id="237" idx="1"/>
          </p:cNvCxnSpPr>
          <p:nvPr/>
        </p:nvCxnSpPr>
        <p:spPr>
          <a:xfrm>
            <a:off x="4594365" y="1858271"/>
            <a:ext cx="1553716" cy="920794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8" idx="1"/>
            <a:endCxn id="100" idx="1"/>
          </p:cNvCxnSpPr>
          <p:nvPr/>
        </p:nvCxnSpPr>
        <p:spPr>
          <a:xfrm>
            <a:off x="3565992" y="4316181"/>
            <a:ext cx="1820089" cy="55205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96" idx="1"/>
            <a:endCxn id="100" idx="1"/>
          </p:cNvCxnSpPr>
          <p:nvPr/>
        </p:nvCxnSpPr>
        <p:spPr>
          <a:xfrm>
            <a:off x="2934669" y="2706599"/>
            <a:ext cx="2451412" cy="1664787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96" idx="1"/>
            <a:endCxn id="237" idx="1"/>
          </p:cNvCxnSpPr>
          <p:nvPr/>
        </p:nvCxnSpPr>
        <p:spPr>
          <a:xfrm>
            <a:off x="2934669" y="2706599"/>
            <a:ext cx="3213412" cy="72466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4" idx="1"/>
            <a:endCxn id="100" idx="1"/>
          </p:cNvCxnSpPr>
          <p:nvPr/>
        </p:nvCxnSpPr>
        <p:spPr>
          <a:xfrm>
            <a:off x="4594365" y="1858271"/>
            <a:ext cx="791716" cy="2513115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647472" y="6428165"/>
            <a:ext cx="437060" cy="0"/>
          </a:xfrm>
          <a:prstGeom prst="line">
            <a:avLst/>
          </a:prstGeom>
          <a:ln w="28575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7" name="Cube 236"/>
          <p:cNvSpPr/>
          <p:nvPr/>
        </p:nvSpPr>
        <p:spPr>
          <a:xfrm>
            <a:off x="5818027" y="2600973"/>
            <a:ext cx="838200" cy="334665"/>
          </a:xfrm>
          <a:prstGeom prst="cube">
            <a:avLst>
              <a:gd name="adj" fmla="val 53215"/>
            </a:avLst>
          </a:prstGeom>
          <a:solidFill>
            <a:srgbClr val="0000FF"/>
          </a:solidFill>
          <a:effectLst>
            <a:outerShdw blurRad="111125" dist="635000" dir="2700000" algn="tl" rotWithShape="0">
              <a:schemeClr val="bg1">
                <a:lumMod val="50000"/>
                <a:alpha val="43000"/>
              </a:scheme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ube 93"/>
          <p:cNvSpPr/>
          <p:nvPr/>
        </p:nvSpPr>
        <p:spPr>
          <a:xfrm>
            <a:off x="4264311" y="1680179"/>
            <a:ext cx="838200" cy="334665"/>
          </a:xfrm>
          <a:prstGeom prst="cube">
            <a:avLst>
              <a:gd name="adj" fmla="val 53215"/>
            </a:avLst>
          </a:prstGeom>
          <a:solidFill>
            <a:srgbClr val="0000FF"/>
          </a:solidFill>
          <a:effectLst>
            <a:outerShdw blurRad="111125" dist="635000" dir="2700000" algn="tl" rotWithShape="0">
              <a:schemeClr val="bg1">
                <a:lumMod val="50000"/>
                <a:alpha val="43000"/>
              </a:scheme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2604615" y="2528507"/>
            <a:ext cx="838200" cy="334665"/>
          </a:xfrm>
          <a:prstGeom prst="cube">
            <a:avLst>
              <a:gd name="adj" fmla="val 53215"/>
            </a:avLst>
          </a:prstGeom>
          <a:solidFill>
            <a:srgbClr val="0000FF"/>
          </a:solidFill>
          <a:effectLst>
            <a:outerShdw blurRad="111125" dist="635000" dir="2700000" algn="tl" rotWithShape="0">
              <a:schemeClr val="bg1">
                <a:lumMod val="50000"/>
                <a:alpha val="43000"/>
              </a:scheme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3235938" y="4138089"/>
            <a:ext cx="838200" cy="334665"/>
          </a:xfrm>
          <a:prstGeom prst="cube">
            <a:avLst>
              <a:gd name="adj" fmla="val 53215"/>
            </a:avLst>
          </a:prstGeom>
          <a:solidFill>
            <a:srgbClr val="0000FF"/>
          </a:solidFill>
          <a:effectLst>
            <a:outerShdw blurRad="111125" dist="635000" dir="2700000" algn="tl" rotWithShape="0">
              <a:schemeClr val="bg1">
                <a:lumMod val="50000"/>
                <a:alpha val="43000"/>
              </a:scheme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5056027" y="4193294"/>
            <a:ext cx="838200" cy="334665"/>
          </a:xfrm>
          <a:prstGeom prst="cube">
            <a:avLst>
              <a:gd name="adj" fmla="val 53215"/>
            </a:avLst>
          </a:prstGeom>
          <a:solidFill>
            <a:srgbClr val="0000FF"/>
          </a:solidFill>
          <a:effectLst>
            <a:outerShdw blurRad="111125" dist="635000" dir="2700000" algn="tl" rotWithShape="0">
              <a:schemeClr val="bg1">
                <a:lumMod val="50000"/>
                <a:alpha val="43000"/>
              </a:scheme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Cube 166"/>
          <p:cNvSpPr/>
          <p:nvPr/>
        </p:nvSpPr>
        <p:spPr>
          <a:xfrm>
            <a:off x="2781794" y="5664137"/>
            <a:ext cx="277457" cy="143190"/>
          </a:xfrm>
          <a:prstGeom prst="cube">
            <a:avLst>
              <a:gd name="adj" fmla="val 53215"/>
            </a:avLst>
          </a:prstGeom>
          <a:solidFill>
            <a:srgbClr val="0000FF"/>
          </a:solidFill>
          <a:effectLst>
            <a:outerShdw blurRad="111125" dist="635000" dir="2700000" algn="tl" rotWithShape="0">
              <a:schemeClr val="bg1">
                <a:lumMod val="50000"/>
                <a:alpha val="43000"/>
              </a:scheme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3112865" y="5605785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Network Services Agents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79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635" y="0"/>
            <a:ext cx="7598446" cy="1231900"/>
          </a:xfrm>
          <a:effectLst>
            <a:outerShdw blurRad="50800" dist="101600" dir="2700000" sx="139000" sy="139000" algn="tl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2400" b="1" dirty="0" smtClean="0">
                <a:ln>
                  <a:noFill/>
                </a:ln>
              </a:rPr>
              <a:t>Automated GOLE + NSI version 2</a:t>
            </a:r>
            <a:br>
              <a:rPr lang="en-US" sz="2400" b="1" dirty="0" smtClean="0">
                <a:ln>
                  <a:noFill/>
                </a:ln>
              </a:rPr>
            </a:br>
            <a:r>
              <a:rPr lang="en-US" sz="2000" b="1" dirty="0" smtClean="0">
                <a:ln>
                  <a:noFill/>
                </a:ln>
              </a:rPr>
              <a:t> </a:t>
            </a:r>
            <a:br>
              <a:rPr lang="en-US" sz="2000" b="1" dirty="0" smtClean="0">
                <a:ln>
                  <a:noFill/>
                </a:ln>
              </a:rPr>
            </a:br>
            <a:r>
              <a:rPr lang="en-US" sz="2000" dirty="0" smtClean="0">
                <a:ln>
                  <a:noFill/>
                </a:ln>
              </a:rPr>
              <a:t>Potential </a:t>
            </a:r>
            <a:r>
              <a:rPr lang="en-US" sz="2000" dirty="0" err="1" smtClean="0">
                <a:ln>
                  <a:noFill/>
                </a:ln>
              </a:rPr>
              <a:t>hdw</a:t>
            </a:r>
            <a:r>
              <a:rPr lang="en-US" sz="2000" dirty="0" smtClean="0">
                <a:ln>
                  <a:noFill/>
                </a:ln>
              </a:rPr>
              <a:t> based v2 </a:t>
            </a:r>
            <a:r>
              <a:rPr lang="en-US" sz="2000" b="1" dirty="0" smtClean="0">
                <a:ln>
                  <a:noFill/>
                </a:ln>
              </a:rPr>
              <a:t>Beta Test</a:t>
            </a:r>
            <a:r>
              <a:rPr lang="en-US" sz="2000" dirty="0">
                <a:ln>
                  <a:noFill/>
                </a:ln>
              </a:rPr>
              <a:t> </a:t>
            </a:r>
            <a:r>
              <a:rPr lang="en-US" sz="2000" b="1" dirty="0" smtClean="0">
                <a:ln>
                  <a:noFill/>
                </a:ln>
              </a:rPr>
              <a:t>Fabric</a:t>
            </a:r>
            <a:endParaRPr lang="en-US" sz="2000" b="1" dirty="0">
              <a:ln>
                <a:noFill/>
              </a:ln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33606" y="3230713"/>
            <a:ext cx="1074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Pionier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POZ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2589" y="3340944"/>
            <a:ext cx="10956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ea typeface="+mn-ea"/>
                <a:cs typeface="News Gothic MT"/>
              </a:rPr>
              <a:t>StarLight</a:t>
            </a:r>
            <a:endParaRPr lang="en-US" sz="1600" b="1" dirty="0">
              <a:solidFill>
                <a:srgbClr val="000000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Chicago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268614" y="5207974"/>
            <a:ext cx="141617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AIST.etsv2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GLAMBDA-A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Tsukuba</a:t>
            </a:r>
          </a:p>
        </p:txBody>
      </p:sp>
      <p:sp>
        <p:nvSpPr>
          <p:cNvPr id="152" name="Oval 151"/>
          <p:cNvSpPr/>
          <p:nvPr/>
        </p:nvSpPr>
        <p:spPr>
          <a:xfrm>
            <a:off x="2875805" y="5908184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12865" y="5874316"/>
            <a:ext cx="214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Networks (“A”=Aggregator)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4405" y="6067016"/>
            <a:ext cx="4781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382" y="6217681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386518" y="1841497"/>
            <a:ext cx="1568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KRLight.etsv2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DynamicKL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DAE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300" y="3430914"/>
            <a:ext cx="16112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KDDI-</a:t>
            </a: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Labs.ets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   </a:t>
            </a: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Fujimino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262762" y="4077411"/>
            <a:ext cx="58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ACE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385927" y="2397441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411744" y="3668501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JGN-X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659093" y="4246688"/>
            <a:ext cx="89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GEANT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1098055" y="4077411"/>
            <a:ext cx="7544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JGNX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Tokyo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7627798" y="1872271"/>
            <a:ext cx="1264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CzechLight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OpenDRAC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PRA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4133126" y="5211719"/>
            <a:ext cx="13604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ESnet.etsv2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OSCARS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77170" y="3984912"/>
            <a:ext cx="2391092" cy="14398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5" idx="5"/>
            <a:endCxn id="26" idx="3"/>
          </p:cNvCxnSpPr>
          <p:nvPr/>
        </p:nvCxnSpPr>
        <p:spPr>
          <a:xfrm rot="16200000" flipH="1">
            <a:off x="5506935" y="3111220"/>
            <a:ext cx="2302" cy="2029438"/>
          </a:xfrm>
          <a:prstGeom prst="curvedConnector3">
            <a:avLst>
              <a:gd name="adj1" fmla="val 12329757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24" idx="6"/>
          </p:cNvCxnSpPr>
          <p:nvPr/>
        </p:nvCxnSpPr>
        <p:spPr>
          <a:xfrm flipV="1">
            <a:off x="785185" y="3984912"/>
            <a:ext cx="1192673" cy="8049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1977170" y="4007055"/>
            <a:ext cx="688" cy="101988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02" idx="0"/>
          </p:cNvCxnSpPr>
          <p:nvPr/>
        </p:nvCxnSpPr>
        <p:spPr>
          <a:xfrm flipV="1">
            <a:off x="4357080" y="3945500"/>
            <a:ext cx="0" cy="884275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208" idx="0"/>
            <a:endCxn id="26" idx="4"/>
          </p:cNvCxnSpPr>
          <p:nvPr/>
        </p:nvCxnSpPr>
        <p:spPr>
          <a:xfrm flipH="1" flipV="1">
            <a:off x="6659093" y="4180019"/>
            <a:ext cx="10647" cy="700073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6743830" y="2941577"/>
            <a:ext cx="101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CESNET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4357080" y="2760868"/>
            <a:ext cx="11182" cy="1260542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64" idx="6"/>
          </p:cNvCxnSpPr>
          <p:nvPr/>
        </p:nvCxnSpPr>
        <p:spPr>
          <a:xfrm flipH="1" flipV="1">
            <a:off x="2156205" y="2760868"/>
            <a:ext cx="2212057" cy="7821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99706" y="3812251"/>
            <a:ext cx="385479" cy="361419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784430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164340" y="3816298"/>
            <a:ext cx="385479" cy="361419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785118" y="3816028"/>
            <a:ext cx="385479" cy="361419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477000" y="48800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4147706" y="2594555"/>
            <a:ext cx="385479" cy="361419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164340" y="4829775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70" name="Straight Connector 69"/>
          <p:cNvCxnSpPr>
            <a:stCxn id="26" idx="2"/>
          </p:cNvCxnSpPr>
          <p:nvPr/>
        </p:nvCxnSpPr>
        <p:spPr>
          <a:xfrm flipH="1">
            <a:off x="4357080" y="3999310"/>
            <a:ext cx="2109273" cy="0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770726" y="258015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2634772" y="6402862"/>
            <a:ext cx="430869" cy="0"/>
          </a:xfrm>
          <a:prstGeom prst="line">
            <a:avLst/>
          </a:prstGeom>
          <a:ln w="571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104405" y="6264362"/>
            <a:ext cx="1756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Planned/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2634772" y="6541360"/>
            <a:ext cx="241033" cy="242837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22596" y="6524280"/>
            <a:ext cx="4973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Planned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NSIv2 GOLEs – Code not yet ready, circuits statically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crossconnected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308" name="Straight Connector 307"/>
          <p:cNvCxnSpPr>
            <a:stCxn id="27" idx="2"/>
            <a:endCxn id="26" idx="6"/>
          </p:cNvCxnSpPr>
          <p:nvPr/>
        </p:nvCxnSpPr>
        <p:spPr>
          <a:xfrm flipH="1">
            <a:off x="6851832" y="3997612"/>
            <a:ext cx="1038201" cy="1698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47" idx="3"/>
            <a:endCxn id="26" idx="7"/>
          </p:cNvCxnSpPr>
          <p:nvPr/>
        </p:nvCxnSpPr>
        <p:spPr>
          <a:xfrm flipH="1">
            <a:off x="6795380" y="2949461"/>
            <a:ext cx="1123136" cy="922068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862064" y="2640971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890033" y="381690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66353" y="381860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62479" y="4710755"/>
            <a:ext cx="15650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GEANT.etsv2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AutoBAHN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LON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69915" y="2012720"/>
            <a:ext cx="1588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GLORIAD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CHI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50310" y="3094723"/>
            <a:ext cx="20194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NetherLight.etsv2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OpenDRAC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</a:t>
            </a:r>
          </a:p>
        </p:txBody>
      </p:sp>
      <p:cxnSp>
        <p:nvCxnSpPr>
          <p:cNvPr id="131" name="Straight Connector 130"/>
          <p:cNvCxnSpPr>
            <a:stCxn id="132" idx="7"/>
          </p:cNvCxnSpPr>
          <p:nvPr/>
        </p:nvCxnSpPr>
        <p:spPr>
          <a:xfrm flipV="1">
            <a:off x="3366097" y="3999310"/>
            <a:ext cx="1002165" cy="884809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3037070" y="4831190"/>
            <a:ext cx="385479" cy="361419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707771" y="5172420"/>
            <a:ext cx="1313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SC12.etsv2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032075" y="1231900"/>
            <a:ext cx="4208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  <a:effectLst/>
              </a:rPr>
              <a:t>Ethernet Transport </a:t>
            </a:r>
            <a:r>
              <a:rPr lang="en-US" sz="2400" b="1" u="sng" dirty="0" smtClean="0">
                <a:solidFill>
                  <a:srgbClr val="0000FF"/>
                </a:solidFill>
                <a:effectLst/>
              </a:rPr>
              <a:t>Service v2  </a:t>
            </a:r>
            <a:endParaRPr lang="en-US" sz="2400" b="1" u="sng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869032" y="3668501"/>
            <a:ext cx="1105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CANARIE</a:t>
            </a:r>
            <a:endParaRPr lang="en-US" sz="1600" b="1" dirty="0" smtClean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4961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NSI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NSI v1 deployed in </a:t>
            </a:r>
            <a:r>
              <a:rPr lang="en-US" dirty="0" smtClean="0"/>
              <a:t>2011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NSI v2 </a:t>
            </a:r>
            <a:r>
              <a:rPr lang="en-US" b="1" dirty="0" smtClean="0">
                <a:solidFill>
                  <a:srgbClr val="0000FF"/>
                </a:solidFill>
              </a:rPr>
              <a:t>(beta)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n development now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D</a:t>
            </a:r>
            <a:r>
              <a:rPr lang="en-US" dirty="0" smtClean="0">
                <a:solidFill>
                  <a:srgbClr val="0000FF"/>
                </a:solidFill>
              </a:rPr>
              <a:t>emos at SC 2012    Nov </a:t>
            </a:r>
            <a:r>
              <a:rPr lang="en-US" dirty="0" smtClean="0">
                <a:solidFill>
                  <a:srgbClr val="0000FF"/>
                </a:solidFill>
              </a:rPr>
              <a:t>2012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NSI v2 Network Engineering Workshop</a:t>
            </a:r>
          </a:p>
          <a:p>
            <a:pPr lvl="1"/>
            <a:r>
              <a:rPr lang="en-US" dirty="0" smtClean="0"/>
              <a:t>TIP 2013    Jan 2013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17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947" y="0"/>
            <a:ext cx="6961209" cy="100493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  <a:t>Automated GOLE +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  <a:t>NSI version 1   </a:t>
            </a:r>
            <a:br>
              <a:rPr lang="en-US" sz="28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</a:br>
            <a:r>
              <a:rPr lang="en-US" sz="20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  <a:t>(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  <a:t>2012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  <a:t>-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latin typeface="Bangla MN"/>
                <a:cs typeface="Bangla MN"/>
              </a:rPr>
              <a:t>11)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  <a:t/>
            </a:r>
            <a:br>
              <a:rPr lang="en-US" sz="2000" dirty="0" smtClean="0">
                <a:ln>
                  <a:solidFill>
                    <a:schemeClr val="tx1"/>
                  </a:solidFill>
                </a:ln>
                <a:effectLst/>
                <a:latin typeface="Bangla MN"/>
                <a:cs typeface="Bangla MN"/>
              </a:rPr>
            </a:br>
            <a:endParaRPr lang="en-US" sz="2000" dirty="0">
              <a:ln>
                <a:solidFill>
                  <a:schemeClr val="tx1"/>
                </a:solidFill>
              </a:ln>
              <a:effectLst/>
              <a:latin typeface="Bangla MN"/>
              <a:cs typeface="Bangla M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68346" y="3284984"/>
            <a:ext cx="12484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Pionier.ets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Poznan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4934" y="3843940"/>
            <a:ext cx="1528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ea typeface="+mn-ea"/>
                <a:cs typeface="News Gothic MT"/>
              </a:rPr>
              <a:t>StarLight.ets</a:t>
            </a:r>
            <a:endParaRPr lang="en-US" sz="1600" b="1" dirty="0">
              <a:solidFill>
                <a:srgbClr val="000000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Chicago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/</a:t>
            </a: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Argia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98933" y="5226161"/>
            <a:ext cx="1230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GEANT.ets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Paris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562600" y="1668959"/>
            <a:ext cx="1946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NorthernLight.ets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Copenhagen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243057" y="5246074"/>
            <a:ext cx="12788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AIST.ets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Tsukuba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G-LAMBDA-A</a:t>
            </a:r>
          </a:p>
        </p:txBody>
      </p:sp>
      <p:sp>
        <p:nvSpPr>
          <p:cNvPr id="152" name="Oval 151"/>
          <p:cNvSpPr/>
          <p:nvPr/>
        </p:nvSpPr>
        <p:spPr>
          <a:xfrm>
            <a:off x="2875805" y="6098684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07903" y="6047601"/>
            <a:ext cx="214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Networks (“A”=Aggregator)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4405" y="6257516"/>
            <a:ext cx="4781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382" y="6408181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1101075" y="1668959"/>
            <a:ext cx="1337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KRLight.ets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Daejeon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DynamicKL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9700" y="2857520"/>
            <a:ext cx="1611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KDDI-</a:t>
            </a: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Labs.ets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Fujimino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563797" y="3457684"/>
            <a:ext cx="58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ACE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418829" y="2563638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411744" y="3469076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JGN-X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790884" y="3471446"/>
            <a:ext cx="90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Pionier</a:t>
            </a:r>
            <a:endParaRPr lang="en-US" sz="1600" b="1" dirty="0" smtClean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868346" y="4260443"/>
            <a:ext cx="89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GEANT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675934" y="3821985"/>
            <a:ext cx="12875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JGNX.ets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Tokyo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513425" y="1668959"/>
            <a:ext cx="16305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CzechLight.ets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Prague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OpenDRAC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181848" y="5237119"/>
            <a:ext cx="11296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ESnet.ets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Chicago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OSCARS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5005254" y="5188935"/>
            <a:ext cx="17349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UvALight.ets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University of </a:t>
            </a: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.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7" name="Straight Connector 6"/>
          <p:cNvCxnSpPr>
            <a:stCxn id="215" idx="6"/>
            <a:endCxn id="25" idx="2"/>
          </p:cNvCxnSpPr>
          <p:nvPr/>
        </p:nvCxnSpPr>
        <p:spPr>
          <a:xfrm>
            <a:off x="2189647" y="3788846"/>
            <a:ext cx="1217779" cy="45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5" idx="6"/>
            <a:endCxn id="26" idx="2"/>
          </p:cNvCxnSpPr>
          <p:nvPr/>
        </p:nvCxnSpPr>
        <p:spPr>
          <a:xfrm>
            <a:off x="3792905" y="3789302"/>
            <a:ext cx="2362298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24" idx="6"/>
            <a:endCxn id="215" idx="2"/>
          </p:cNvCxnSpPr>
          <p:nvPr/>
        </p:nvCxnSpPr>
        <p:spPr>
          <a:xfrm flipV="1">
            <a:off x="785185" y="3788846"/>
            <a:ext cx="1018983" cy="45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48" idx="0"/>
            <a:endCxn id="215" idx="4"/>
          </p:cNvCxnSpPr>
          <p:nvPr/>
        </p:nvCxnSpPr>
        <p:spPr>
          <a:xfrm flipH="1" flipV="1">
            <a:off x="1996908" y="3969555"/>
            <a:ext cx="7779" cy="857961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36" idx="0"/>
            <a:endCxn id="26" idx="4"/>
          </p:cNvCxnSpPr>
          <p:nvPr/>
        </p:nvCxnSpPr>
        <p:spPr>
          <a:xfrm flipH="1" flipV="1">
            <a:off x="6347943" y="3970011"/>
            <a:ext cx="8812" cy="857505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208" idx="0"/>
            <a:endCxn id="27" idx="4"/>
          </p:cNvCxnSpPr>
          <p:nvPr/>
        </p:nvCxnSpPr>
        <p:spPr>
          <a:xfrm flipV="1">
            <a:off x="7896768" y="3970011"/>
            <a:ext cx="0" cy="857505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26" idx="0"/>
            <a:endCxn id="123" idx="4"/>
          </p:cNvCxnSpPr>
          <p:nvPr/>
        </p:nvCxnSpPr>
        <p:spPr>
          <a:xfrm flipH="1" flipV="1">
            <a:off x="6339821" y="2756257"/>
            <a:ext cx="8122" cy="852335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7446004" y="2863596"/>
            <a:ext cx="101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CESNET</a:t>
            </a:r>
          </a:p>
        </p:txBody>
      </p:sp>
      <p:cxnSp>
        <p:nvCxnSpPr>
          <p:cNvPr id="85" name="Straight Connector 84"/>
          <p:cNvCxnSpPr>
            <a:stCxn id="123" idx="6"/>
            <a:endCxn id="27" idx="1"/>
          </p:cNvCxnSpPr>
          <p:nvPr/>
        </p:nvCxnSpPr>
        <p:spPr>
          <a:xfrm>
            <a:off x="6532560" y="2575548"/>
            <a:ext cx="1227920" cy="1085973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421658" y="2660720"/>
            <a:ext cx="308045" cy="2296512"/>
            <a:chOff x="6824674" y="4098479"/>
            <a:chExt cx="265869" cy="1232332"/>
          </a:xfrm>
          <a:solidFill>
            <a:srgbClr val="FF0000"/>
          </a:solidFill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grpSpPr>
        <p:cxnSp>
          <p:nvCxnSpPr>
            <p:cNvPr id="232" name="Straight Connector 231"/>
            <p:cNvCxnSpPr/>
            <p:nvPr/>
          </p:nvCxnSpPr>
          <p:spPr>
            <a:xfrm flipH="1" flipV="1">
              <a:off x="6824674" y="4098479"/>
              <a:ext cx="265869" cy="164221"/>
            </a:xfrm>
            <a:prstGeom prst="line">
              <a:avLst/>
            </a:prstGeom>
            <a:grpFill/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V="1">
              <a:off x="6838330" y="5164981"/>
              <a:ext cx="252213" cy="165830"/>
            </a:xfrm>
            <a:prstGeom prst="line">
              <a:avLst/>
            </a:prstGeom>
            <a:grpFill/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7090047" y="4262701"/>
              <a:ext cx="496" cy="902281"/>
            </a:xfrm>
            <a:prstGeom prst="line">
              <a:avLst/>
            </a:prstGeom>
            <a:grpFill/>
            <a:ln w="571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/>
          <p:cNvCxnSpPr>
            <a:stCxn id="83" idx="4"/>
            <a:endCxn id="25" idx="0"/>
          </p:cNvCxnSpPr>
          <p:nvPr/>
        </p:nvCxnSpPr>
        <p:spPr>
          <a:xfrm>
            <a:off x="3591901" y="2754749"/>
            <a:ext cx="8265" cy="853843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425618" y="1668959"/>
            <a:ext cx="14603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GLORIAD.ets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Chicago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144" name="Straight Connector 143"/>
          <p:cNvCxnSpPr>
            <a:stCxn id="83" idx="2"/>
            <a:endCxn id="192" idx="6"/>
          </p:cNvCxnSpPr>
          <p:nvPr/>
        </p:nvCxnSpPr>
        <p:spPr>
          <a:xfrm flipH="1">
            <a:off x="2185707" y="2574040"/>
            <a:ext cx="1213454" cy="1508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60754" y="3851640"/>
            <a:ext cx="17348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NetherLight.ets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Amsterdam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OpenDRAC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877809" y="2887127"/>
            <a:ext cx="14670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NORDUnet + 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SURFnet</a:t>
            </a:r>
          </a:p>
        </p:txBody>
      </p:sp>
      <p:cxnSp>
        <p:nvCxnSpPr>
          <p:cNvPr id="166" name="Straight Connector 165"/>
          <p:cNvCxnSpPr>
            <a:stCxn id="26" idx="6"/>
            <a:endCxn id="27" idx="2"/>
          </p:cNvCxnSpPr>
          <p:nvPr/>
        </p:nvCxnSpPr>
        <p:spPr>
          <a:xfrm>
            <a:off x="6540682" y="3789302"/>
            <a:ext cx="1163346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47" idx="3"/>
            <a:endCxn id="26" idx="7"/>
          </p:cNvCxnSpPr>
          <p:nvPr/>
        </p:nvCxnSpPr>
        <p:spPr>
          <a:xfrm flipH="1">
            <a:off x="6484230" y="2703328"/>
            <a:ext cx="1276250" cy="958193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704028" y="239483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800228" y="239483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9706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811947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07426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804168" y="360813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704028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7704028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147081" y="239483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6164015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399161" y="239333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55203" y="36085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03532" y="2966754"/>
            <a:ext cx="1108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GLORIAD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634244" y="6615500"/>
            <a:ext cx="430869" cy="0"/>
          </a:xfrm>
          <a:prstGeom prst="line">
            <a:avLst/>
          </a:prstGeom>
          <a:ln w="571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103877" y="6477000"/>
            <a:ext cx="2505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In-progress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or GOLEs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6185" y="1004930"/>
            <a:ext cx="3902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Ethernet Transport Service </a:t>
            </a:r>
          </a:p>
        </p:txBody>
      </p:sp>
    </p:spTree>
    <p:extLst>
      <p:ext uri="{BB962C8B-B14F-4D97-AF65-F5344CB8AC3E}">
        <p14:creationId xmlns:p14="http://schemas.microsoft.com/office/powerpoint/2010/main" val="61963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traight Connector 310"/>
          <p:cNvCxnSpPr>
            <a:stCxn id="26" idx="0"/>
            <a:endCxn id="123" idx="5"/>
          </p:cNvCxnSpPr>
          <p:nvPr/>
        </p:nvCxnSpPr>
        <p:spPr>
          <a:xfrm rot="16200000" flipV="1">
            <a:off x="5588177" y="2743450"/>
            <a:ext cx="2083221" cy="58613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2" y="0"/>
            <a:ext cx="7567843" cy="768556"/>
          </a:xfrm>
          <a:effectLst>
            <a:outerShdw blurRad="50800" dist="101600" dir="2700000" sx="139000" sy="139000" algn="tl" rotWithShape="0">
              <a:srgbClr val="00000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2400" b="1" cap="all" dirty="0" smtClean="0">
                <a:ln>
                  <a:noFill/>
                </a:ln>
              </a:rPr>
              <a:t>Evolution </a:t>
            </a:r>
            <a:r>
              <a:rPr lang="en-US" sz="2400" b="1" cap="all" dirty="0" err="1" smtClean="0">
                <a:ln>
                  <a:noFill/>
                </a:ln>
              </a:rPr>
              <a:t>PLAn</a:t>
            </a:r>
            <a:r>
              <a:rPr lang="en-US" sz="2400" b="1" cap="all" dirty="0" smtClean="0">
                <a:ln>
                  <a:noFill/>
                </a:ln>
              </a:rPr>
              <a:t>:</a:t>
            </a:r>
            <a:r>
              <a:rPr lang="en-US" sz="2400" cap="all" dirty="0">
                <a:ln>
                  <a:noFill/>
                </a:ln>
              </a:rPr>
              <a:t> </a:t>
            </a:r>
            <a:r>
              <a:rPr lang="en-US" sz="2400" b="1" cap="all" dirty="0" smtClean="0">
                <a:ln>
                  <a:noFill/>
                </a:ln>
              </a:rPr>
              <a:t>2013 </a:t>
            </a:r>
            <a:r>
              <a:rPr lang="en-US" sz="2400" b="1" cap="all" dirty="0" smtClean="0">
                <a:ln>
                  <a:noFill/>
                </a:ln>
                <a:effectLst/>
              </a:rPr>
              <a:t/>
            </a:r>
            <a:br>
              <a:rPr lang="en-US" sz="2400" b="1" cap="all" dirty="0" smtClean="0">
                <a:ln>
                  <a:noFill/>
                </a:ln>
                <a:effectLst/>
              </a:rPr>
            </a:br>
            <a:endParaRPr lang="en-US" sz="2400" b="1" cap="all" dirty="0">
              <a:ln>
                <a:noFill/>
              </a:ln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8894" y="3552913"/>
            <a:ext cx="9158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Pionier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POX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64825" y="4002360"/>
            <a:ext cx="10956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ea typeface="+mn-ea"/>
                <a:cs typeface="News Gothic MT"/>
              </a:rPr>
              <a:t>StarLight</a:t>
            </a:r>
            <a:endParaRPr lang="en-US" sz="1600" b="1" dirty="0">
              <a:solidFill>
                <a:srgbClr val="000000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Chicago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497057" y="5207974"/>
            <a:ext cx="9917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AIST.ets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Tsukuba</a:t>
            </a:r>
          </a:p>
        </p:txBody>
      </p:sp>
      <p:sp>
        <p:nvSpPr>
          <p:cNvPr id="152" name="Oval 151"/>
          <p:cNvSpPr/>
          <p:nvPr/>
        </p:nvSpPr>
        <p:spPr>
          <a:xfrm>
            <a:off x="2875805" y="5908184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23825" dist="114300" dir="4200000" sx="122000" sy="122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12865" y="5874316"/>
            <a:ext cx="2149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Networks (“A”=Aggregator)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4405" y="6067016"/>
            <a:ext cx="4781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382" y="6217681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710292" y="1140791"/>
            <a:ext cx="1337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KRLight.ets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DAE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1300" y="3430914"/>
            <a:ext cx="16112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KDDI-</a:t>
            </a: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Labs.ets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   </a:t>
            </a: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Fujimino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633817" y="4038021"/>
            <a:ext cx="58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ACE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1977170" y="1616505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411744" y="3668501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JGN-X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645698" y="4705085"/>
            <a:ext cx="89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GEANT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48958" y="4021410"/>
            <a:ext cx="11145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JGNX.ets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Tokyo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879111" y="2057400"/>
            <a:ext cx="12648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CzechLight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PRA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3447878" y="5211719"/>
            <a:ext cx="1129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ESnet.ets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7306293" y="4320364"/>
            <a:ext cx="1090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UvALight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AMS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7" name="Straight Connector 6"/>
          <p:cNvCxnSpPr>
            <a:stCxn id="215" idx="6"/>
            <a:endCxn id="25" idx="2"/>
          </p:cNvCxnSpPr>
          <p:nvPr/>
        </p:nvCxnSpPr>
        <p:spPr>
          <a:xfrm flipV="1">
            <a:off x="2170597" y="3971610"/>
            <a:ext cx="1621195" cy="25128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25" idx="5"/>
            <a:endCxn id="26" idx="3"/>
          </p:cNvCxnSpPr>
          <p:nvPr/>
        </p:nvCxnSpPr>
        <p:spPr>
          <a:xfrm rot="16200000" flipH="1">
            <a:off x="5310079" y="2910130"/>
            <a:ext cx="23467" cy="2401986"/>
          </a:xfrm>
          <a:prstGeom prst="curvedConnector3">
            <a:avLst>
              <a:gd name="adj1" fmla="val 1299680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24" idx="6"/>
            <a:endCxn id="215" idx="2"/>
          </p:cNvCxnSpPr>
          <p:nvPr/>
        </p:nvCxnSpPr>
        <p:spPr>
          <a:xfrm>
            <a:off x="785185" y="3992961"/>
            <a:ext cx="999933" cy="377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215" idx="4"/>
          </p:cNvCxnSpPr>
          <p:nvPr/>
        </p:nvCxnSpPr>
        <p:spPr>
          <a:xfrm flipV="1">
            <a:off x="1977170" y="4177447"/>
            <a:ext cx="688" cy="849494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02" idx="0"/>
            <a:endCxn id="25" idx="4"/>
          </p:cNvCxnSpPr>
          <p:nvPr/>
        </p:nvCxnSpPr>
        <p:spPr>
          <a:xfrm flipV="1">
            <a:off x="3984532" y="4152319"/>
            <a:ext cx="0" cy="677456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36" idx="1"/>
            <a:endCxn id="26" idx="5"/>
          </p:cNvCxnSpPr>
          <p:nvPr/>
        </p:nvCxnSpPr>
        <p:spPr>
          <a:xfrm flipH="1" flipV="1">
            <a:off x="6795380" y="4122857"/>
            <a:ext cx="123551" cy="258662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208" idx="0"/>
            <a:endCxn id="26" idx="4"/>
          </p:cNvCxnSpPr>
          <p:nvPr/>
        </p:nvCxnSpPr>
        <p:spPr>
          <a:xfrm flipH="1" flipV="1">
            <a:off x="6659093" y="4175786"/>
            <a:ext cx="10647" cy="109800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7990373" y="3002390"/>
            <a:ext cx="101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CESNET</a:t>
            </a:r>
          </a:p>
        </p:txBody>
      </p:sp>
      <p:cxnSp>
        <p:nvCxnSpPr>
          <p:cNvPr id="85" name="Straight Connector 84"/>
          <p:cNvCxnSpPr>
            <a:stCxn id="123" idx="7"/>
            <a:endCxn id="27" idx="0"/>
          </p:cNvCxnSpPr>
          <p:nvPr/>
        </p:nvCxnSpPr>
        <p:spPr>
          <a:xfrm rot="16200000" flipH="1">
            <a:off x="6121021" y="1970248"/>
            <a:ext cx="2323577" cy="1364660"/>
          </a:xfrm>
          <a:prstGeom prst="curvedConnector3">
            <a:avLst>
              <a:gd name="adj1" fmla="val -11981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83" idx="4"/>
            <a:endCxn id="25" idx="0"/>
          </p:cNvCxnSpPr>
          <p:nvPr/>
        </p:nvCxnSpPr>
        <p:spPr>
          <a:xfrm>
            <a:off x="3967898" y="2941878"/>
            <a:ext cx="16634" cy="849022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98" idx="1"/>
            <a:endCxn id="64" idx="5"/>
          </p:cNvCxnSpPr>
          <p:nvPr/>
        </p:nvCxnSpPr>
        <p:spPr>
          <a:xfrm flipH="1" flipV="1">
            <a:off x="1749495" y="1770789"/>
            <a:ext cx="1334140" cy="862407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2693190" y="4524554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US </a:t>
            </a: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LHCnet</a:t>
            </a:r>
            <a:endParaRPr lang="en-US" sz="1600" b="1" dirty="0" smtClean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441002" y="2583442"/>
            <a:ext cx="385479" cy="36141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99706" y="3812251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784430" y="482751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791792" y="379090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785118" y="381602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477000" y="527379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775158" y="2580459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791792" y="4829775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70" name="Straight Connector 69"/>
          <p:cNvCxnSpPr>
            <a:stCxn id="96" idx="2"/>
            <a:endCxn id="25" idx="6"/>
          </p:cNvCxnSpPr>
          <p:nvPr/>
        </p:nvCxnSpPr>
        <p:spPr>
          <a:xfrm flipH="1" flipV="1">
            <a:off x="4177271" y="3971610"/>
            <a:ext cx="1232929" cy="22752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46" idx="4"/>
            <a:endCxn id="96" idx="0"/>
          </p:cNvCxnSpPr>
          <p:nvPr/>
        </p:nvCxnSpPr>
        <p:spPr>
          <a:xfrm rot="16200000" flipH="1">
            <a:off x="5112308" y="3323020"/>
            <a:ext cx="774396" cy="206868"/>
          </a:xfrm>
          <a:prstGeom prst="curvedConnector3">
            <a:avLst>
              <a:gd name="adj1" fmla="val 50000"/>
            </a:avLst>
          </a:prstGeom>
          <a:ln w="571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420468" y="1462299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99706" y="2582423"/>
            <a:ext cx="385479" cy="36141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71" name="Straight Connector 70"/>
          <p:cNvCxnSpPr>
            <a:stCxn id="64" idx="4"/>
            <a:endCxn id="192" idx="0"/>
          </p:cNvCxnSpPr>
          <p:nvPr/>
        </p:nvCxnSpPr>
        <p:spPr>
          <a:xfrm rot="16200000" flipH="1">
            <a:off x="1243613" y="2193313"/>
            <a:ext cx="759724" cy="20534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92" idx="4"/>
            <a:endCxn id="215" idx="0"/>
          </p:cNvCxnSpPr>
          <p:nvPr/>
        </p:nvCxnSpPr>
        <p:spPr>
          <a:xfrm rot="16200000" flipH="1">
            <a:off x="1370217" y="3208386"/>
            <a:ext cx="871167" cy="344116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6"/>
            <a:endCxn id="192" idx="2"/>
          </p:cNvCxnSpPr>
          <p:nvPr/>
        </p:nvCxnSpPr>
        <p:spPr>
          <a:xfrm>
            <a:off x="785185" y="2763133"/>
            <a:ext cx="655817" cy="1019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3" idx="2"/>
            <a:endCxn id="98" idx="6"/>
          </p:cNvCxnSpPr>
          <p:nvPr/>
        </p:nvCxnSpPr>
        <p:spPr>
          <a:xfrm flipH="1" flipV="1">
            <a:off x="3412662" y="2760977"/>
            <a:ext cx="362496" cy="192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633743" y="2244238"/>
            <a:ext cx="9180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HKOEP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HKG</a:t>
            </a:r>
          </a:p>
        </p:txBody>
      </p:sp>
      <p:cxnSp>
        <p:nvCxnSpPr>
          <p:cNvPr id="87" name="Straight Connector 86"/>
          <p:cNvCxnSpPr>
            <a:stCxn id="26" idx="2"/>
            <a:endCxn id="96" idx="6"/>
          </p:cNvCxnSpPr>
          <p:nvPr/>
        </p:nvCxnSpPr>
        <p:spPr>
          <a:xfrm flipH="1" flipV="1">
            <a:off x="5795679" y="3994362"/>
            <a:ext cx="670674" cy="715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72776" y="2057400"/>
            <a:ext cx="9051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CSTnet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BEJ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2634772" y="6402862"/>
            <a:ext cx="430869" cy="0"/>
          </a:xfrm>
          <a:prstGeom prst="line">
            <a:avLst/>
          </a:prstGeom>
          <a:ln w="571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104405" y="6264362"/>
            <a:ext cx="1756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Planned/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95" name="Straight Connector 94"/>
          <p:cNvCxnSpPr>
            <a:stCxn id="83" idx="0"/>
            <a:endCxn id="91" idx="1"/>
          </p:cNvCxnSpPr>
          <p:nvPr/>
        </p:nvCxnSpPr>
        <p:spPr>
          <a:xfrm rot="5400000" flipH="1" flipV="1">
            <a:off x="4104201" y="1369338"/>
            <a:ext cx="1074819" cy="1347425"/>
          </a:xfrm>
          <a:prstGeom prst="curvedConnector3">
            <a:avLst>
              <a:gd name="adj1" fmla="val 125900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3027183" y="2580267"/>
            <a:ext cx="385479" cy="36141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100" name="Straight Connector 99"/>
          <p:cNvCxnSpPr>
            <a:stCxn id="98" idx="2"/>
            <a:endCxn id="192" idx="6"/>
          </p:cNvCxnSpPr>
          <p:nvPr/>
        </p:nvCxnSpPr>
        <p:spPr>
          <a:xfrm rot="10800000" flipV="1">
            <a:off x="1826481" y="2760976"/>
            <a:ext cx="1200702" cy="3175"/>
          </a:xfrm>
          <a:prstGeom prst="curvedConnector3">
            <a:avLst>
              <a:gd name="adj1" fmla="val 50000"/>
            </a:avLst>
          </a:prstGeom>
          <a:ln w="571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882397" y="3391502"/>
            <a:ext cx="6078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WIX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WDC</a:t>
            </a:r>
          </a:p>
        </p:txBody>
      </p:sp>
      <p:sp>
        <p:nvSpPr>
          <p:cNvPr id="125" name="Oval 124"/>
          <p:cNvSpPr/>
          <p:nvPr/>
        </p:nvSpPr>
        <p:spPr>
          <a:xfrm>
            <a:off x="2634772" y="6541360"/>
            <a:ext cx="433666" cy="242837"/>
          </a:xfrm>
          <a:prstGeom prst="ellipse">
            <a:avLst/>
          </a:prstGeom>
          <a:solidFill>
            <a:srgbClr val="CBE6F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22596" y="6524280"/>
            <a:ext cx="4632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Planned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federated networks (GOLEs under single administrative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mgmt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410200" y="3813652"/>
            <a:ext cx="385479" cy="361419"/>
          </a:xfrm>
          <a:prstGeom prst="ellipse">
            <a:avLst/>
          </a:prstGeom>
          <a:solidFill>
            <a:srgbClr val="BBC0AC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308" name="Straight Connector 307"/>
          <p:cNvCxnSpPr>
            <a:stCxn id="27" idx="2"/>
            <a:endCxn id="26" idx="6"/>
          </p:cNvCxnSpPr>
          <p:nvPr/>
        </p:nvCxnSpPr>
        <p:spPr>
          <a:xfrm flipH="1">
            <a:off x="6851832" y="3995077"/>
            <a:ext cx="920568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47" idx="3"/>
            <a:endCxn id="26" idx="7"/>
          </p:cNvCxnSpPr>
          <p:nvPr/>
        </p:nvCxnSpPr>
        <p:spPr>
          <a:xfrm flipH="1">
            <a:off x="6795380" y="2919888"/>
            <a:ext cx="1380851" cy="947408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8119779" y="2611398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772400" y="3814367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466353" y="3814367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311" name="Straight Connector 310"/>
          <p:cNvCxnSpPr>
            <a:stCxn id="336" idx="6"/>
            <a:endCxn id="123" idx="6"/>
          </p:cNvCxnSpPr>
          <p:nvPr/>
        </p:nvCxnSpPr>
        <p:spPr>
          <a:xfrm flipH="1" flipV="1">
            <a:off x="6649480" y="1610968"/>
            <a:ext cx="598478" cy="2898332"/>
          </a:xfrm>
          <a:prstGeom prst="curvedConnector3">
            <a:avLst>
              <a:gd name="adj1" fmla="val -38197"/>
            </a:avLst>
          </a:prstGeom>
          <a:ln w="57150" cmpd="sng">
            <a:solidFill>
              <a:schemeClr val="tx1"/>
            </a:solidFill>
          </a:ln>
          <a:effectLst>
            <a:glow rad="63500">
              <a:schemeClr val="bg1"/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6862479" y="432859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052164" y="1077657"/>
            <a:ext cx="1757316" cy="1660076"/>
            <a:chOff x="4882888" y="834812"/>
            <a:chExt cx="2024558" cy="1765094"/>
          </a:xfrm>
        </p:grpSpPr>
        <p:cxnSp>
          <p:nvCxnSpPr>
            <p:cNvPr id="81" name="Straight Connector 80"/>
            <p:cNvCxnSpPr>
              <a:stCxn id="91" idx="7"/>
              <a:endCxn id="123" idx="1"/>
            </p:cNvCxnSpPr>
            <p:nvPr/>
          </p:nvCxnSpPr>
          <p:spPr>
            <a:xfrm rot="5400000" flipH="1" flipV="1">
              <a:off x="5951364" y="847149"/>
              <a:ext cx="15790" cy="869656"/>
            </a:xfrm>
            <a:prstGeom prst="curvedConnector3">
              <a:avLst>
                <a:gd name="adj1" fmla="val 1974487"/>
              </a:avLst>
            </a:prstGeom>
            <a:ln w="57150" cmpd="sng"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/>
            <p:nvPr/>
          </p:nvSpPr>
          <p:spPr>
            <a:xfrm>
              <a:off x="5115988" y="1236941"/>
              <a:ext cx="478522" cy="36141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News Gothic MT"/>
                  <a:cs typeface="News Gothic MT"/>
                </a:rPr>
                <a:t>A</a:t>
              </a: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6337635" y="1221151"/>
              <a:ext cx="385479" cy="36141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News Gothic MT"/>
                  <a:cs typeface="News Gothic MT"/>
                </a:rPr>
                <a:t>A</a:t>
              </a: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6104075" y="1676823"/>
              <a:ext cx="385479" cy="36141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News Gothic MT"/>
                  <a:cs typeface="News Gothic MT"/>
                </a:rPr>
                <a:t>A</a:t>
              </a: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cxnSp>
          <p:nvCxnSpPr>
            <p:cNvPr id="88" name="Straight Connector 80"/>
            <p:cNvCxnSpPr>
              <a:stCxn id="86" idx="0"/>
              <a:endCxn id="123" idx="3"/>
            </p:cNvCxnSpPr>
            <p:nvPr/>
          </p:nvCxnSpPr>
          <p:spPr>
            <a:xfrm rot="5400000" flipH="1" flipV="1">
              <a:off x="6271861" y="1554597"/>
              <a:ext cx="147182" cy="97272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80"/>
            <p:cNvCxnSpPr>
              <a:stCxn id="113" idx="6"/>
              <a:endCxn id="302" idx="2"/>
            </p:cNvCxnSpPr>
            <p:nvPr/>
          </p:nvCxnSpPr>
          <p:spPr>
            <a:xfrm>
              <a:off x="5863838" y="1965799"/>
              <a:ext cx="53001" cy="391417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5478359" y="1785090"/>
              <a:ext cx="385479" cy="36141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News Gothic MT"/>
                  <a:cs typeface="News Gothic MT"/>
                </a:rPr>
                <a:t>A</a:t>
              </a: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cxnSp>
          <p:nvCxnSpPr>
            <p:cNvPr id="115" name="Straight Connector 80"/>
            <p:cNvCxnSpPr>
              <a:stCxn id="91" idx="4"/>
              <a:endCxn id="113" idx="0"/>
            </p:cNvCxnSpPr>
            <p:nvPr/>
          </p:nvCxnSpPr>
          <p:spPr>
            <a:xfrm rot="16200000" flipH="1">
              <a:off x="5419810" y="1533800"/>
              <a:ext cx="186729" cy="315849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Oval 301"/>
            <p:cNvSpPr/>
            <p:nvPr/>
          </p:nvSpPr>
          <p:spPr>
            <a:xfrm>
              <a:off x="5916840" y="2176507"/>
              <a:ext cx="385479" cy="361419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white"/>
                  </a:solidFill>
                  <a:latin typeface="News Gothic MT"/>
                  <a:cs typeface="News Gothic MT"/>
                </a:rPr>
                <a:t>A</a:t>
              </a: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cxnSp>
          <p:nvCxnSpPr>
            <p:cNvPr id="309" name="Straight Connector 80"/>
            <p:cNvCxnSpPr>
              <a:stCxn id="302" idx="6"/>
              <a:endCxn id="86" idx="4"/>
            </p:cNvCxnSpPr>
            <p:nvPr/>
          </p:nvCxnSpPr>
          <p:spPr>
            <a:xfrm flipH="1" flipV="1">
              <a:off x="6296815" y="2038243"/>
              <a:ext cx="5505" cy="318974"/>
            </a:xfrm>
            <a:prstGeom prst="curvedConnector4">
              <a:avLst>
                <a:gd name="adj1" fmla="val -4784429"/>
                <a:gd name="adj2" fmla="val 78327"/>
              </a:avLst>
            </a:prstGeom>
            <a:ln w="57150" cmpd="sng">
              <a:solidFill>
                <a:srgbClr val="00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4882888" y="834812"/>
              <a:ext cx="2024558" cy="1765094"/>
            </a:xfrm>
            <a:prstGeom prst="ellipse">
              <a:avLst/>
            </a:prstGeom>
            <a:solidFill>
              <a:srgbClr val="CBE6F9">
                <a:alpha val="55000"/>
              </a:srgbClr>
            </a:solidFill>
            <a:ln w="19050" cap="rnd">
              <a:solidFill>
                <a:srgbClr val="000000"/>
              </a:solidFill>
              <a:prstDash val="sysDash"/>
              <a:round/>
            </a:ln>
            <a:effectLst>
              <a:outerShdw blurRad="203200" dist="114300" dir="2700000" algn="tl" rotWithShape="0">
                <a:srgbClr val="000000">
                  <a:alpha val="5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146" name="Oval 145"/>
          <p:cNvSpPr/>
          <p:nvPr/>
        </p:nvSpPr>
        <p:spPr>
          <a:xfrm>
            <a:off x="5203332" y="2677837"/>
            <a:ext cx="385479" cy="361419"/>
          </a:xfrm>
          <a:prstGeom prst="ellipse">
            <a:avLst/>
          </a:prstGeom>
          <a:solidFill>
            <a:srgbClr val="BBC0AC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153" name="Straight Connector 94"/>
          <p:cNvCxnSpPr>
            <a:stCxn id="113" idx="2"/>
            <a:endCxn id="146" idx="0"/>
          </p:cNvCxnSpPr>
          <p:nvPr/>
        </p:nvCxnSpPr>
        <p:spPr>
          <a:xfrm rot="10800000" flipV="1">
            <a:off x="5396073" y="2141353"/>
            <a:ext cx="172961" cy="536483"/>
          </a:xfrm>
          <a:prstGeom prst="curvedConnector2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94"/>
          <p:cNvCxnSpPr>
            <a:stCxn id="113" idx="4"/>
            <a:endCxn id="96" idx="7"/>
          </p:cNvCxnSpPr>
          <p:nvPr/>
        </p:nvCxnSpPr>
        <p:spPr>
          <a:xfrm rot="16200000" flipH="1">
            <a:off x="4960145" y="3087498"/>
            <a:ext cx="1555269" cy="2896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94"/>
          <p:cNvCxnSpPr>
            <a:stCxn id="25" idx="7"/>
            <a:endCxn id="91" idx="3"/>
          </p:cNvCxnSpPr>
          <p:nvPr/>
        </p:nvCxnSpPr>
        <p:spPr>
          <a:xfrm rot="5400000" flipH="1" flipV="1">
            <a:off x="3669155" y="2197661"/>
            <a:ext cx="2097833" cy="1194504"/>
          </a:xfrm>
          <a:prstGeom prst="curvedConnector3">
            <a:avLst>
              <a:gd name="adj1" fmla="val 68162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2944225" y="2358236"/>
            <a:ext cx="1323653" cy="758994"/>
          </a:xfrm>
          <a:prstGeom prst="ellipse">
            <a:avLst/>
          </a:prstGeom>
          <a:solidFill>
            <a:srgbClr val="CBE6F9">
              <a:alpha val="55000"/>
            </a:srgbClr>
          </a:solidFill>
          <a:ln w="19050" cap="rnd">
            <a:solidFill>
              <a:srgbClr val="000000"/>
            </a:solidFill>
            <a:prstDash val="sysDash"/>
            <a:round/>
          </a:ln>
          <a:effectLst>
            <a:outerShdw blurRad="203200" dist="1143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6795380" y="578440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7055218" y="5172420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466140" y="5622103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191" name="Straight Connector 154"/>
          <p:cNvCxnSpPr>
            <a:stCxn id="208" idx="6"/>
            <a:endCxn id="189" idx="2"/>
          </p:cNvCxnSpPr>
          <p:nvPr/>
        </p:nvCxnSpPr>
        <p:spPr>
          <a:xfrm flipV="1">
            <a:off x="6862479" y="5353130"/>
            <a:ext cx="192739" cy="101372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54"/>
          <p:cNvCxnSpPr>
            <a:stCxn id="190" idx="0"/>
            <a:endCxn id="189" idx="6"/>
          </p:cNvCxnSpPr>
          <p:nvPr/>
        </p:nvCxnSpPr>
        <p:spPr>
          <a:xfrm rot="16200000" flipV="1">
            <a:off x="7415303" y="5378525"/>
            <a:ext cx="268973" cy="218183"/>
          </a:xfrm>
          <a:prstGeom prst="curvedConnector2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54"/>
          <p:cNvCxnSpPr>
            <a:stCxn id="188" idx="6"/>
            <a:endCxn id="190" idx="2"/>
          </p:cNvCxnSpPr>
          <p:nvPr/>
        </p:nvCxnSpPr>
        <p:spPr>
          <a:xfrm flipV="1">
            <a:off x="7180859" y="5802813"/>
            <a:ext cx="285281" cy="162297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54"/>
          <p:cNvCxnSpPr>
            <a:stCxn id="188" idx="1"/>
            <a:endCxn id="208" idx="4"/>
          </p:cNvCxnSpPr>
          <p:nvPr/>
        </p:nvCxnSpPr>
        <p:spPr>
          <a:xfrm rot="16200000" flipV="1">
            <a:off x="6659727" y="5645224"/>
            <a:ext cx="202118" cy="182092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6248400" y="5103141"/>
            <a:ext cx="1741973" cy="1145259"/>
          </a:xfrm>
          <a:prstGeom prst="ellipse">
            <a:avLst/>
          </a:prstGeom>
          <a:solidFill>
            <a:srgbClr val="CBE6F9">
              <a:alpha val="55000"/>
            </a:srgbClr>
          </a:solidFill>
          <a:ln w="19050" cap="rnd">
            <a:solidFill>
              <a:srgbClr val="000000"/>
            </a:solidFill>
            <a:prstDash val="sysDash"/>
            <a:round/>
          </a:ln>
          <a:effectLst>
            <a:outerShdw blurRad="203200" dist="1143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38180" y="4990603"/>
            <a:ext cx="898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GEANT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LON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29021" y="768556"/>
            <a:ext cx="19771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NorthernLight</a:t>
            </a:r>
            <a:endParaRPr lang="en-US" sz="1600" b="1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CHI     CPH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NYC   HAM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 ASH          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775491" y="1870840"/>
            <a:ext cx="1588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GLORIAD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SEA         CHI</a:t>
            </a:r>
          </a:p>
        </p:txBody>
      </p:sp>
      <p:cxnSp>
        <p:nvCxnSpPr>
          <p:cNvPr id="213" name="Straight Connector 94"/>
          <p:cNvCxnSpPr>
            <a:stCxn id="25" idx="7"/>
            <a:endCxn id="146" idx="2"/>
          </p:cNvCxnSpPr>
          <p:nvPr/>
        </p:nvCxnSpPr>
        <p:spPr>
          <a:xfrm rot="5400000" flipH="1" flipV="1">
            <a:off x="4169434" y="2809932"/>
            <a:ext cx="985282" cy="1082513"/>
          </a:xfrm>
          <a:prstGeom prst="curvedConnector2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5079554" y="4875788"/>
            <a:ext cx="385479" cy="361419"/>
          </a:xfrm>
          <a:prstGeom prst="ellipse">
            <a:avLst/>
          </a:prstGeom>
          <a:solidFill>
            <a:srgbClr val="BBC0AC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110" name="Straight Connector 109"/>
          <p:cNvCxnSpPr>
            <a:stCxn id="96" idx="4"/>
            <a:endCxn id="109" idx="0"/>
          </p:cNvCxnSpPr>
          <p:nvPr/>
        </p:nvCxnSpPr>
        <p:spPr>
          <a:xfrm rot="5400000">
            <a:off x="5087259" y="4360106"/>
            <a:ext cx="700717" cy="330646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750546" y="5215274"/>
            <a:ext cx="945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RNP.ets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027183" y="3191494"/>
            <a:ext cx="385479" cy="361419"/>
          </a:xfrm>
          <a:prstGeom prst="ellipse">
            <a:avLst/>
          </a:prstGeom>
          <a:solidFill>
            <a:srgbClr val="BBC0AC"/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News Gothic MT"/>
                <a:cs typeface="News Gothic MT"/>
              </a:rPr>
              <a:t>A</a:t>
            </a: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cxnSp>
        <p:nvCxnSpPr>
          <p:cNvPr id="116" name="Straight Connector 109"/>
          <p:cNvCxnSpPr>
            <a:stCxn id="25" idx="1"/>
            <a:endCxn id="114" idx="5"/>
          </p:cNvCxnSpPr>
          <p:nvPr/>
        </p:nvCxnSpPr>
        <p:spPr>
          <a:xfrm rot="16200000" flipV="1">
            <a:off x="3430305" y="3425890"/>
            <a:ext cx="343845" cy="492034"/>
          </a:xfrm>
          <a:prstGeom prst="curvedConnector3">
            <a:avLst>
              <a:gd name="adj1" fmla="val 50000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243988" y="3022217"/>
            <a:ext cx="898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PWAVE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127" name="Straight Connector 94"/>
          <p:cNvCxnSpPr>
            <a:stCxn id="187" idx="7"/>
          </p:cNvCxnSpPr>
          <p:nvPr/>
        </p:nvCxnSpPr>
        <p:spPr>
          <a:xfrm rot="16200000" flipH="1">
            <a:off x="7883930" y="5122196"/>
            <a:ext cx="364351" cy="661678"/>
          </a:xfrm>
          <a:prstGeom prst="curvedConnector4">
            <a:avLst>
              <a:gd name="adj1" fmla="val -62742"/>
              <a:gd name="adj2" fmla="val 69277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8176231" y="5622103"/>
            <a:ext cx="88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NRENs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cxnSp>
        <p:nvCxnSpPr>
          <p:cNvPr id="130" name="Straight Connector 94"/>
          <p:cNvCxnSpPr>
            <a:stCxn id="187" idx="7"/>
          </p:cNvCxnSpPr>
          <p:nvPr/>
        </p:nvCxnSpPr>
        <p:spPr>
          <a:xfrm rot="16200000" flipH="1">
            <a:off x="8241893" y="4764233"/>
            <a:ext cx="262981" cy="1276234"/>
          </a:xfrm>
          <a:prstGeom prst="curvedConnector4">
            <a:avLst>
              <a:gd name="adj1" fmla="val -86926"/>
              <a:gd name="adj2" fmla="val 59994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94"/>
          <p:cNvCxnSpPr>
            <a:stCxn id="187" idx="7"/>
          </p:cNvCxnSpPr>
          <p:nvPr/>
        </p:nvCxnSpPr>
        <p:spPr>
          <a:xfrm rot="16200000" flipH="1">
            <a:off x="8090827" y="4915299"/>
            <a:ext cx="279415" cy="990536"/>
          </a:xfrm>
          <a:prstGeom prst="curvedConnector4">
            <a:avLst>
              <a:gd name="adj1" fmla="val -81814"/>
              <a:gd name="adj2" fmla="val 62877"/>
            </a:avLst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364925" y="2947953"/>
            <a:ext cx="1081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MANLAN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97901" y="4309110"/>
            <a:ext cx="13644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NetherLight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</a:t>
            </a:r>
          </a:p>
        </p:txBody>
      </p:sp>
    </p:spTree>
    <p:extLst>
      <p:ext uri="{BB962C8B-B14F-4D97-AF65-F5344CB8AC3E}">
        <p14:creationId xmlns:p14="http://schemas.microsoft.com/office/powerpoint/2010/main" val="420043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RDUnet-US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NORDUnet-US.potx</Template>
  <TotalTime>1411</TotalTime>
  <Words>716</Words>
  <Application>Microsoft Macintosh PowerPoint</Application>
  <PresentationFormat>On-screen Show (4:3)</PresentationFormat>
  <Paragraphs>299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NORDUnet-US</vt:lpstr>
      <vt:lpstr>Automated GOLE + NSI demos Supercomputing 2012 Salt Lake City</vt:lpstr>
      <vt:lpstr>Plan for Supercomputing</vt:lpstr>
      <vt:lpstr>    Automated GOLE Fabric</vt:lpstr>
      <vt:lpstr>Automated GOLE + NSI version 1  Demo Network 2012-11 </vt:lpstr>
      <vt:lpstr>Automated GOLE + NSI version 2   Recommended Virtual Topology v2 Beta Test Fabric</vt:lpstr>
      <vt:lpstr>Automated GOLE + NSI version 2   Potential hdw based v2 Beta Test Fabric</vt:lpstr>
      <vt:lpstr>NSI Deployment</vt:lpstr>
      <vt:lpstr>Automated GOLE + NSI version 1    (2012-11) </vt:lpstr>
      <vt:lpstr>Evolution PLAn: 2013  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Sobieski</dc:creator>
  <cp:lastModifiedBy>Jerry Sobieski</cp:lastModifiedBy>
  <cp:revision>48</cp:revision>
  <dcterms:created xsi:type="dcterms:W3CDTF">2011-09-08T20:09:24Z</dcterms:created>
  <dcterms:modified xsi:type="dcterms:W3CDTF">2012-10-31T02:23:43Z</dcterms:modified>
</cp:coreProperties>
</file>