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10" r:id="rId2"/>
    <p:sldId id="30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FFF"/>
    <a:srgbClr val="FFEFEF"/>
    <a:srgbClr val="FFCCCC"/>
    <a:srgbClr val="CC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27" autoAdjust="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0200D-2FFF-4D41-8AA6-9B62B3D20EE4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417365-35BE-47F8-9C54-74340983858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962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  <a:ea typeface="ＭＳ Ｐゴシック" pitchFamily="50" charset="-128"/>
              </a:rPr>
              <a:pPr/>
              <a:t>1</a:t>
            </a:fld>
            <a:endParaRPr lang="ja-JP" altLang="en-US" smtClean="0">
              <a:solidFill>
                <a:srgbClr val="000000"/>
              </a:solidFill>
              <a:latin typeface="Arial" pitchFamily="34" charset="0"/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1" lang="ja-JP" altLang="en-US" smtClean="0">
              <a:latin typeface="Arial" pitchFamily="34" charset="0"/>
              <a:ea typeface="ＭＳ Ｐゴシック" pitchFamily="50" charset="-128"/>
            </a:endParaRPr>
          </a:p>
        </p:txBody>
      </p:sp>
      <p:sp>
        <p:nvSpPr>
          <p:cNvPr id="1638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80AEB6-1484-4914-8EA0-191E9F958646}" type="slidenum">
              <a:rPr lang="ja-JP" altLang="en-US" smtClean="0">
                <a:solidFill>
                  <a:srgbClr val="000000"/>
                </a:solidFill>
                <a:latin typeface="Arial" pitchFamily="34" charset="0"/>
              </a:rPr>
              <a:pPr/>
              <a:t>2</a:t>
            </a:fld>
            <a:endParaRPr lang="ja-JP" altLang="en-US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36884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4389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35876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0389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478164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84338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67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46089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38849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24598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038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42AE12-4D3C-4898-8478-B3B5EDF4F752}" type="datetimeFigureOut">
              <a:rPr kumimoji="1" lang="ja-JP" altLang="en-US" smtClean="0"/>
              <a:pPr/>
              <a:t>2012/2/9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FAE55E-7086-4FEF-BAB3-C6A0E0FF39A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7032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円/楕円 8"/>
          <p:cNvSpPr/>
          <p:nvPr/>
        </p:nvSpPr>
        <p:spPr>
          <a:xfrm>
            <a:off x="490046" y="167570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Scheduled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Releasing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032458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89" name="直線矢印コネクタ 88"/>
          <p:cNvCxnSpPr>
            <a:endCxn id="9" idx="0"/>
          </p:cNvCxnSpPr>
          <p:nvPr/>
        </p:nvCxnSpPr>
        <p:spPr>
          <a:xfrm>
            <a:off x="842437" y="692696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endCxn id="88" idx="0"/>
          </p:cNvCxnSpPr>
          <p:nvPr/>
        </p:nvCxnSpPr>
        <p:spPr>
          <a:xfrm rot="16200000" flipH="1">
            <a:off x="396469" y="2779996"/>
            <a:ext cx="885539" cy="233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Terminated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334266" cy="184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220072" y="4797152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Any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State*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555776" y="479715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275776" y="5157152"/>
            <a:ext cx="19442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15" idx="6"/>
          </p:cNvCxnSpPr>
          <p:nvPr/>
        </p:nvCxnSpPr>
        <p:spPr>
          <a:xfrm rot="5400000">
            <a:off x="5440816" y="1709280"/>
            <a:ext cx="941260" cy="145961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15" idx="6"/>
          </p:cNvCxnSpPr>
          <p:nvPr/>
        </p:nvCxnSpPr>
        <p:spPr>
          <a:xfrm rot="16200000" flipV="1">
            <a:off x="5451973" y="2639382"/>
            <a:ext cx="1027708" cy="156837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sp>
        <p:nvSpPr>
          <p:cNvPr id="88" name="円/楕円 87"/>
          <p:cNvSpPr/>
          <p:nvPr/>
        </p:nvSpPr>
        <p:spPr>
          <a:xfrm flipH="1">
            <a:off x="490893" y="323442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794118" y="2011197"/>
            <a:ext cx="1202731" cy="4369179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</p:cNvCxnSpPr>
          <p:nvPr/>
        </p:nvCxnSpPr>
        <p:spPr>
          <a:xfrm rot="16200000" flipH="1">
            <a:off x="467492" y="4337821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6724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4295511" y="60489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Auto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000" dirty="0" smtClean="0">
                <a:solidFill>
                  <a:prstClr val="white"/>
                </a:solidFill>
              </a:rPr>
              <a:t>Provision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 rot="16200000" flipH="1">
            <a:off x="3507448" y="1991523"/>
            <a:ext cx="622698" cy="12136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127" idx="3"/>
          </p:cNvCxnSpPr>
          <p:nvPr/>
        </p:nvCxnSpPr>
        <p:spPr>
          <a:xfrm rot="5400000" flipH="1" flipV="1">
            <a:off x="3527229" y="904176"/>
            <a:ext cx="558448" cy="118899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63"/>
          <p:cNvCxnSpPr>
            <a:stCxn id="127" idx="6"/>
            <a:endCxn id="18" idx="1"/>
          </p:cNvCxnSpPr>
          <p:nvPr/>
        </p:nvCxnSpPr>
        <p:spPr>
          <a:xfrm>
            <a:off x="5015511" y="964892"/>
            <a:ext cx="1371182" cy="38900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9570" y="143598"/>
            <a:ext cx="8229600" cy="309987"/>
          </a:xfrm>
        </p:spPr>
        <p:txBody>
          <a:bodyPr>
            <a:noAutofit/>
          </a:bodyPr>
          <a:lstStyle/>
          <a:p>
            <a:r>
              <a:rPr lang="en-US" sz="2400" dirty="0" smtClean="0"/>
              <a:t>NSI State Machine (original)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251520" y="849474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259633" y="166825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465470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491880" y="4835056"/>
          <a:ext cx="16561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380510" y="1228436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5121564" y="812614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895262" y="179647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324436" y="1533236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6017481" y="2045854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106823" y="3289118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198400" y="322476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1385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359087"/>
          <a:ext cx="17149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91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211545" y="2788624"/>
            <a:ext cx="18492" cy="4209446"/>
          </a:xfrm>
          <a:prstGeom prst="curvedConnector3">
            <a:avLst>
              <a:gd name="adj1" fmla="val 19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251520" y="4030251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331640" y="4811966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68595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0718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4491994" y="5733256"/>
          <a:ext cx="1376150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150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594015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738031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449999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594015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220418" y="4075023"/>
          <a:ext cx="17035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3510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/>
        </p:nvGraphicFramePr>
        <p:xfrm>
          <a:off x="305983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/>
        </p:nvGraphicFramePr>
        <p:xfrm>
          <a:off x="3059832" y="5733256"/>
          <a:ext cx="1368245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245"/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flipH="1">
            <a:off x="7737863" y="262673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000"/>
          </a:p>
        </p:txBody>
      </p:sp>
      <p:graphicFrame>
        <p:nvGraphicFramePr>
          <p:cNvPr id="63" name="表 62"/>
          <p:cNvGraphicFramePr>
            <a:graphicFrameLocks noGrp="1"/>
          </p:cNvGraphicFramePr>
          <p:nvPr/>
        </p:nvGraphicFramePr>
        <p:xfrm>
          <a:off x="7336611" y="271151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6340344" y="5002750"/>
            <a:ext cx="245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*: excluding  “Initial”, “Cleaning”, “ </a:t>
            </a:r>
            <a:r>
              <a:rPr lang="en-US" altLang="ja-JP" sz="1200" dirty="0" smtClean="0"/>
              <a:t>T</a:t>
            </a:r>
            <a:r>
              <a:rPr kumimoji="1" lang="en-US" altLang="ja-JP" sz="1200" dirty="0" smtClean="0"/>
              <a:t>erminating” and “Terminated” states</a:t>
            </a:r>
            <a:endParaRPr kumimoji="1" lang="ja-JP" altLang="en-US" sz="1200" dirty="0"/>
          </a:p>
        </p:txBody>
      </p:sp>
      <p:cxnSp>
        <p:nvCxnSpPr>
          <p:cNvPr id="68" name="直線矢印コネクタ 159"/>
          <p:cNvCxnSpPr>
            <a:stCxn id="15" idx="5"/>
            <a:endCxn id="19" idx="1"/>
          </p:cNvCxnSpPr>
          <p:nvPr/>
        </p:nvCxnSpPr>
        <p:spPr>
          <a:xfrm rot="16200000" flipH="1">
            <a:off x="5343896" y="2891304"/>
            <a:ext cx="878590" cy="14245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 70"/>
          <p:cNvGraphicFramePr>
            <a:graphicFrameLocks noGrp="1"/>
          </p:cNvGraphicFramePr>
          <p:nvPr/>
        </p:nvGraphicFramePr>
        <p:xfrm>
          <a:off x="5235979" y="324115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6" name="曲線コネクタ 46"/>
          <p:cNvCxnSpPr>
            <a:stCxn id="92" idx="5"/>
            <a:endCxn id="107" idx="3"/>
          </p:cNvCxnSpPr>
          <p:nvPr/>
        </p:nvCxnSpPr>
        <p:spPr>
          <a:xfrm rot="5400000" flipH="1">
            <a:off x="1879397" y="4629890"/>
            <a:ext cx="18492" cy="1545150"/>
          </a:xfrm>
          <a:prstGeom prst="curvedConnector3">
            <a:avLst>
              <a:gd name="adj1" fmla="val -18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表 72"/>
          <p:cNvGraphicFramePr>
            <a:graphicFrameLocks noGrp="1"/>
          </p:cNvGraphicFramePr>
          <p:nvPr/>
        </p:nvGraphicFramePr>
        <p:xfrm>
          <a:off x="1331640" y="5517232"/>
          <a:ext cx="1224136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117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曲線コネクタ 46"/>
          <p:cNvCxnSpPr>
            <a:stCxn id="127" idx="6"/>
            <a:endCxn id="17" idx="0"/>
          </p:cNvCxnSpPr>
          <p:nvPr/>
        </p:nvCxnSpPr>
        <p:spPr>
          <a:xfrm>
            <a:off x="7164208" y="764664"/>
            <a:ext cx="1429892" cy="178505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円/楕円 8"/>
          <p:cNvSpPr/>
          <p:nvPr/>
        </p:nvSpPr>
        <p:spPr>
          <a:xfrm>
            <a:off x="490046" y="167570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Reserving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4425640" y="2549715"/>
            <a:ext cx="756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Scheduled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8234100" y="254971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6281251" y="1248455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6390014" y="3937423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Releasing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21" name="直線矢印コネクタ 20"/>
          <p:cNvCxnSpPr>
            <a:stCxn id="9" idx="6"/>
            <a:endCxn id="126" idx="2"/>
          </p:cNvCxnSpPr>
          <p:nvPr/>
        </p:nvCxnSpPr>
        <p:spPr>
          <a:xfrm flipV="1">
            <a:off x="1210046" y="2032458"/>
            <a:ext cx="1387350" cy="3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曲線コネクタ 46"/>
          <p:cNvCxnSpPr>
            <a:stCxn id="17" idx="4"/>
            <a:endCxn id="19" idx="6"/>
          </p:cNvCxnSpPr>
          <p:nvPr/>
        </p:nvCxnSpPr>
        <p:spPr>
          <a:xfrm rot="5400000">
            <a:off x="7338203" y="3041526"/>
            <a:ext cx="1027708" cy="1484086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曲線コネクタ 46"/>
          <p:cNvCxnSpPr>
            <a:stCxn id="15" idx="0"/>
            <a:endCxn id="18" idx="2"/>
          </p:cNvCxnSpPr>
          <p:nvPr/>
        </p:nvCxnSpPr>
        <p:spPr>
          <a:xfrm rot="5400000" flipH="1" flipV="1">
            <a:off x="5071815" y="1340280"/>
            <a:ext cx="941260" cy="1477611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線コネクタ 46"/>
          <p:cNvCxnSpPr>
            <a:stCxn id="19" idx="2"/>
            <a:endCxn id="15" idx="4"/>
          </p:cNvCxnSpPr>
          <p:nvPr/>
        </p:nvCxnSpPr>
        <p:spPr>
          <a:xfrm rot="10800000">
            <a:off x="4803640" y="3269715"/>
            <a:ext cx="1586374" cy="1027708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曲線コネクタ 46"/>
          <p:cNvCxnSpPr>
            <a:stCxn id="18" idx="6"/>
            <a:endCxn id="17" idx="0"/>
          </p:cNvCxnSpPr>
          <p:nvPr/>
        </p:nvCxnSpPr>
        <p:spPr>
          <a:xfrm>
            <a:off x="7001251" y="1608455"/>
            <a:ext cx="1592849" cy="941260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円/楕円 85"/>
          <p:cNvSpPr/>
          <p:nvPr/>
        </p:nvSpPr>
        <p:spPr>
          <a:xfrm>
            <a:off x="482437" y="46858"/>
            <a:ext cx="720000" cy="720000"/>
          </a:xfrm>
          <a:prstGeom prst="ellipse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Initial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89" name="直線矢印コネクタ 88"/>
          <p:cNvCxnSpPr>
            <a:endCxn id="9" idx="0"/>
          </p:cNvCxnSpPr>
          <p:nvPr/>
        </p:nvCxnSpPr>
        <p:spPr>
          <a:xfrm>
            <a:off x="842437" y="692696"/>
            <a:ext cx="7609" cy="98300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矢印コネクタ 136"/>
          <p:cNvCxnSpPr>
            <a:endCxn id="88" idx="0"/>
          </p:cNvCxnSpPr>
          <p:nvPr/>
        </p:nvCxnSpPr>
        <p:spPr>
          <a:xfrm rot="16200000" flipH="1">
            <a:off x="396469" y="2779996"/>
            <a:ext cx="885539" cy="233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円/楕円 106"/>
          <p:cNvSpPr/>
          <p:nvPr/>
        </p:nvSpPr>
        <p:spPr>
          <a:xfrm flipH="1">
            <a:off x="501510" y="4778660"/>
            <a:ext cx="720000" cy="7200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Terminated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18" name="直線矢印コネクタ 117"/>
          <p:cNvCxnSpPr>
            <a:stCxn id="92" idx="6"/>
            <a:endCxn id="107" idx="2"/>
          </p:cNvCxnSpPr>
          <p:nvPr/>
        </p:nvCxnSpPr>
        <p:spPr>
          <a:xfrm rot="10800000">
            <a:off x="1221510" y="5138660"/>
            <a:ext cx="1334266" cy="184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円/楕円 82"/>
          <p:cNvSpPr/>
          <p:nvPr/>
        </p:nvSpPr>
        <p:spPr>
          <a:xfrm flipH="1">
            <a:off x="5220072" y="4797152"/>
            <a:ext cx="720000" cy="7200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>
                <a:solidFill>
                  <a:prstClr val="white"/>
                </a:solidFill>
              </a:rPr>
              <a:t>Any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State*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92" name="円/楕円 91"/>
          <p:cNvSpPr/>
          <p:nvPr/>
        </p:nvSpPr>
        <p:spPr>
          <a:xfrm flipH="1">
            <a:off x="2555776" y="4797152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Terminating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95" name="直線矢印コネクタ 94"/>
          <p:cNvCxnSpPr>
            <a:stCxn id="83" idx="6"/>
            <a:endCxn id="92" idx="2"/>
          </p:cNvCxnSpPr>
          <p:nvPr/>
        </p:nvCxnSpPr>
        <p:spPr>
          <a:xfrm rot="10800000">
            <a:off x="3275776" y="5157152"/>
            <a:ext cx="1944296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曲線コネクタ 46"/>
          <p:cNvCxnSpPr>
            <a:stCxn id="18" idx="4"/>
            <a:endCxn id="87" idx="2"/>
          </p:cNvCxnSpPr>
          <p:nvPr/>
        </p:nvCxnSpPr>
        <p:spPr>
          <a:xfrm rot="5400000">
            <a:off x="5991852" y="2306454"/>
            <a:ext cx="987399" cy="311401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曲線コネクタ 46"/>
          <p:cNvCxnSpPr>
            <a:stCxn id="19" idx="0"/>
            <a:endCxn id="87" idx="2"/>
          </p:cNvCxnSpPr>
          <p:nvPr/>
        </p:nvCxnSpPr>
        <p:spPr>
          <a:xfrm rot="16200000" flipV="1">
            <a:off x="6049148" y="3236557"/>
            <a:ext cx="981569" cy="420164"/>
          </a:xfrm>
          <a:prstGeom prst="curvedConnector2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円弧 75"/>
          <p:cNvSpPr/>
          <p:nvPr/>
        </p:nvSpPr>
        <p:spPr>
          <a:xfrm rot="16200000" flipH="1">
            <a:off x="560942" y="5421358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000">
              <a:solidFill>
                <a:prstClr val="black"/>
              </a:solidFill>
            </a:endParaRPr>
          </a:p>
        </p:txBody>
      </p:sp>
      <p:sp>
        <p:nvSpPr>
          <p:cNvPr id="88" name="円/楕円 87"/>
          <p:cNvSpPr/>
          <p:nvPr/>
        </p:nvSpPr>
        <p:spPr>
          <a:xfrm flipH="1">
            <a:off x="490893" y="3234421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Cleaning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57" name="直線矢印コネクタ 156"/>
          <p:cNvCxnSpPr>
            <a:stCxn id="83" idx="0"/>
            <a:endCxn id="88" idx="2"/>
          </p:cNvCxnSpPr>
          <p:nvPr/>
        </p:nvCxnSpPr>
        <p:spPr>
          <a:xfrm rot="16200000" flipV="1">
            <a:off x="2794118" y="2011197"/>
            <a:ext cx="1202731" cy="4369179"/>
          </a:xfrm>
          <a:prstGeom prst="curved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>
            <a:stCxn id="88" idx="4"/>
          </p:cNvCxnSpPr>
          <p:nvPr/>
        </p:nvCxnSpPr>
        <p:spPr>
          <a:xfrm rot="16200000" flipH="1">
            <a:off x="467492" y="4337821"/>
            <a:ext cx="777418" cy="1061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円/楕円 149"/>
          <p:cNvSpPr/>
          <p:nvPr/>
        </p:nvSpPr>
        <p:spPr>
          <a:xfrm>
            <a:off x="2597396" y="1672458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Reserved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sp>
        <p:nvSpPr>
          <p:cNvPr id="127" name="円/楕円 154"/>
          <p:cNvSpPr/>
          <p:nvPr/>
        </p:nvSpPr>
        <p:spPr>
          <a:xfrm>
            <a:off x="6444208" y="40466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Auto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128" name="直線矢印コネクタ 155"/>
          <p:cNvCxnSpPr>
            <a:stCxn id="126" idx="5"/>
            <a:endCxn id="15" idx="2"/>
          </p:cNvCxnSpPr>
          <p:nvPr/>
        </p:nvCxnSpPr>
        <p:spPr>
          <a:xfrm rot="16200000" flipH="1">
            <a:off x="3507448" y="1991523"/>
            <a:ext cx="622698" cy="12136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矢印コネクタ 159"/>
          <p:cNvCxnSpPr>
            <a:stCxn id="126" idx="7"/>
            <a:endCxn id="69" idx="3"/>
          </p:cNvCxnSpPr>
          <p:nvPr/>
        </p:nvCxnSpPr>
        <p:spPr>
          <a:xfrm flipV="1">
            <a:off x="3211954" y="1019223"/>
            <a:ext cx="1105488" cy="75867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0" name="Title 14359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29600" cy="309987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>
                <a:solidFill>
                  <a:srgbClr val="000000"/>
                </a:solidFill>
                <a:latin typeface="Calibri" pitchFamily="34" charset="0"/>
              </a:rPr>
              <a:t>NSI State Machine (new)</a:t>
            </a:r>
            <a:endParaRPr lang="en-US" sz="2400" dirty="0"/>
          </a:p>
        </p:txBody>
      </p:sp>
      <p:graphicFrame>
        <p:nvGraphicFramePr>
          <p:cNvPr id="144" name="表 143"/>
          <p:cNvGraphicFramePr>
            <a:graphicFrameLocks noGrp="1"/>
          </p:cNvGraphicFramePr>
          <p:nvPr/>
        </p:nvGraphicFramePr>
        <p:xfrm>
          <a:off x="251520" y="849474"/>
          <a:ext cx="107851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517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(reservation)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5" name="表 144"/>
          <p:cNvGraphicFramePr>
            <a:graphicFrameLocks noGrp="1"/>
          </p:cNvGraphicFramePr>
          <p:nvPr/>
        </p:nvGraphicFramePr>
        <p:xfrm>
          <a:off x="1259633" y="1668257"/>
          <a:ext cx="1296143" cy="66727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</a:tblGrid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5" name="表 154"/>
          <p:cNvGraphicFramePr>
            <a:graphicFrameLocks noGrp="1"/>
          </p:cNvGraphicFramePr>
          <p:nvPr/>
        </p:nvGraphicFramePr>
        <p:xfrm>
          <a:off x="138548" y="2465470"/>
          <a:ext cx="1533233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3233"/>
              </a:tblGrid>
              <a:tr h="11083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algn="l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solidFill>
                          <a:srgbClr val="0000FF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r>
                        <a:rPr kumimoji="1" lang="en-US" altLang="ja-JP" sz="1000" i="1" dirty="0" smtClean="0"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9" name="表 158"/>
          <p:cNvGraphicFramePr>
            <a:graphicFrameLocks noGrp="1"/>
          </p:cNvGraphicFramePr>
          <p:nvPr/>
        </p:nvGraphicFramePr>
        <p:xfrm>
          <a:off x="3491880" y="4835056"/>
          <a:ext cx="165618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618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(terminate)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7" name="表 166"/>
          <p:cNvGraphicFramePr>
            <a:graphicFrameLocks noGrp="1"/>
          </p:cNvGraphicFramePr>
          <p:nvPr/>
        </p:nvGraphicFramePr>
        <p:xfrm>
          <a:off x="3491880" y="1268760"/>
          <a:ext cx="831272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1272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9" name="表 168"/>
          <p:cNvGraphicFramePr>
            <a:graphicFrameLocks noGrp="1"/>
          </p:cNvGraphicFramePr>
          <p:nvPr/>
        </p:nvGraphicFramePr>
        <p:xfrm>
          <a:off x="3297382" y="2313523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7" name="表 176"/>
          <p:cNvGraphicFramePr>
            <a:graphicFrameLocks noGrp="1"/>
          </p:cNvGraphicFramePr>
          <p:nvPr/>
        </p:nvGraphicFramePr>
        <p:xfrm>
          <a:off x="7380312" y="548680"/>
          <a:ext cx="9975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75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start_time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367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6" name="表 185"/>
          <p:cNvGraphicFramePr>
            <a:graphicFrameLocks noGrp="1"/>
          </p:cNvGraphicFramePr>
          <p:nvPr/>
        </p:nvGraphicFramePr>
        <p:xfrm>
          <a:off x="4572000" y="1556792"/>
          <a:ext cx="1057564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7564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(provision)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表 186"/>
          <p:cNvGraphicFramePr>
            <a:graphicFrameLocks noGrp="1"/>
          </p:cNvGraphicFramePr>
          <p:nvPr/>
        </p:nvGraphicFramePr>
        <p:xfrm>
          <a:off x="7092280" y="1700808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8" name="表 187"/>
          <p:cNvGraphicFramePr>
            <a:graphicFrameLocks noGrp="1"/>
          </p:cNvGraphicFramePr>
          <p:nvPr/>
        </p:nvGraphicFramePr>
        <p:xfrm>
          <a:off x="5652120" y="206681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9" name="表 188"/>
          <p:cNvGraphicFramePr>
            <a:graphicFrameLocks noGrp="1"/>
          </p:cNvGraphicFramePr>
          <p:nvPr/>
        </p:nvGraphicFramePr>
        <p:xfrm>
          <a:off x="7495309" y="369454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0" name="表 189"/>
          <p:cNvGraphicFramePr>
            <a:graphicFrameLocks noGrp="1"/>
          </p:cNvGraphicFramePr>
          <p:nvPr/>
        </p:nvGraphicFramePr>
        <p:xfrm>
          <a:off x="4355976" y="3429000"/>
          <a:ext cx="1039091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39091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3392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1" name="表 190"/>
          <p:cNvGraphicFramePr>
            <a:graphicFrameLocks noGrp="1"/>
          </p:cNvGraphicFramePr>
          <p:nvPr/>
        </p:nvGraphicFramePr>
        <p:xfrm>
          <a:off x="6228184" y="3218938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13854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2" name="表 191"/>
          <p:cNvGraphicFramePr>
            <a:graphicFrameLocks noGrp="1"/>
          </p:cNvGraphicFramePr>
          <p:nvPr/>
        </p:nvGraphicFramePr>
        <p:xfrm>
          <a:off x="1560946" y="3359087"/>
          <a:ext cx="17149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4910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forced_end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fcd_end</a:t>
                      </a: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, 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195" name="曲線コネクタ 145"/>
          <p:cNvCxnSpPr>
            <a:stCxn id="83" idx="7"/>
            <a:endCxn id="107" idx="1"/>
          </p:cNvCxnSpPr>
          <p:nvPr/>
        </p:nvCxnSpPr>
        <p:spPr>
          <a:xfrm rot="16200000" flipV="1">
            <a:off x="3211545" y="2788624"/>
            <a:ext cx="18492" cy="4209446"/>
          </a:xfrm>
          <a:prstGeom prst="curvedConnector3">
            <a:avLst>
              <a:gd name="adj1" fmla="val 19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9" name="表 208"/>
          <p:cNvGraphicFramePr>
            <a:graphicFrameLocks noGrp="1"/>
          </p:cNvGraphicFramePr>
          <p:nvPr/>
        </p:nvGraphicFramePr>
        <p:xfrm>
          <a:off x="251520" y="4030251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kumimoji="1"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kumimoji="1"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 smtClean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CC00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2" name="表 221"/>
          <p:cNvGraphicFramePr>
            <a:graphicFrameLocks noGrp="1"/>
          </p:cNvGraphicFramePr>
          <p:nvPr/>
        </p:nvGraphicFramePr>
        <p:xfrm>
          <a:off x="1331640" y="4811966"/>
          <a:ext cx="1152128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128"/>
              </a:tblGrid>
              <a:tr h="95804">
                <a:tc>
                  <a:txBody>
                    <a:bodyPr/>
                    <a:lstStyle/>
                    <a:p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52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3" name="表 222"/>
          <p:cNvGraphicFramePr>
            <a:graphicFrameLocks noGrp="1"/>
          </p:cNvGraphicFramePr>
          <p:nvPr/>
        </p:nvGraphicFramePr>
        <p:xfrm>
          <a:off x="526472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4" name="表 223"/>
          <p:cNvGraphicFramePr>
            <a:graphicFrameLocks noGrp="1"/>
          </p:cNvGraphicFramePr>
          <p:nvPr/>
        </p:nvGraphicFramePr>
        <p:xfrm>
          <a:off x="1368595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5" name="表 224"/>
          <p:cNvGraphicFramePr>
            <a:graphicFrameLocks noGrp="1"/>
          </p:cNvGraphicFramePr>
          <p:nvPr/>
        </p:nvGraphicFramePr>
        <p:xfrm>
          <a:off x="2210718" y="611478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6" name="表 225"/>
          <p:cNvGraphicFramePr>
            <a:graphicFrameLocks noGrp="1"/>
          </p:cNvGraphicFramePr>
          <p:nvPr/>
        </p:nvGraphicFramePr>
        <p:xfrm>
          <a:off x="4491994" y="5733256"/>
          <a:ext cx="1376150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6150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7" name="表 226"/>
          <p:cNvGraphicFramePr>
            <a:graphicFrameLocks noGrp="1"/>
          </p:cNvGraphicFramePr>
          <p:nvPr/>
        </p:nvGraphicFramePr>
        <p:xfrm>
          <a:off x="594015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&lt;rel.cf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8" name="表 227"/>
          <p:cNvGraphicFramePr>
            <a:graphicFrameLocks noGrp="1"/>
          </p:cNvGraphicFramePr>
          <p:nvPr/>
        </p:nvGraphicFramePr>
        <p:xfrm>
          <a:off x="7380312" y="5733256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&lt;term.cf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9" name="表 228"/>
          <p:cNvGraphicFramePr>
            <a:graphicFrameLocks noGrp="1"/>
          </p:cNvGraphicFramePr>
          <p:nvPr/>
        </p:nvGraphicFramePr>
        <p:xfrm>
          <a:off x="449999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0" name="表 229"/>
          <p:cNvGraphicFramePr>
            <a:graphicFrameLocks noGrp="1"/>
          </p:cNvGraphicFramePr>
          <p:nvPr/>
        </p:nvGraphicFramePr>
        <p:xfrm>
          <a:off x="594015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release_fl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" name="表 193"/>
          <p:cNvGraphicFramePr>
            <a:graphicFrameLocks noGrp="1"/>
          </p:cNvGraphicFramePr>
          <p:nvPr/>
        </p:nvGraphicFramePr>
        <p:xfrm>
          <a:off x="2220418" y="4075023"/>
          <a:ext cx="1703510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3510"/>
              </a:tblGrid>
              <a:tr h="138545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end_time</a:t>
                      </a: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dirty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r>
                        <a:rPr lang="en-US" altLang="ja-JP" sz="1000" i="1" baseline="0" dirty="0" smtClean="0">
                          <a:solidFill>
                            <a:prstClr val="black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(terminate)</a:t>
                      </a:r>
                      <a:endParaRPr lang="ja-JP" altLang="en-US" sz="1000" dirty="0" smtClean="0">
                        <a:solidFill>
                          <a:prstClr val="black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8" name="表 57"/>
          <p:cNvGraphicFramePr>
            <a:graphicFrameLocks noGrp="1"/>
          </p:cNvGraphicFramePr>
          <p:nvPr/>
        </p:nvGraphicFramePr>
        <p:xfrm>
          <a:off x="3059832" y="6293974"/>
          <a:ext cx="1368152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2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rsv.fl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9" name="表 58"/>
          <p:cNvGraphicFramePr>
            <a:graphicFrameLocks noGrp="1"/>
          </p:cNvGraphicFramePr>
          <p:nvPr/>
        </p:nvGraphicFramePr>
        <p:xfrm>
          <a:off x="3059832" y="5733256"/>
          <a:ext cx="1368245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245"/>
              </a:tblGrid>
              <a:tr h="1524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reservation_cf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&lt;rsv.cf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0" name="円弧 59"/>
          <p:cNvSpPr/>
          <p:nvPr/>
        </p:nvSpPr>
        <p:spPr>
          <a:xfrm flipH="1">
            <a:off x="7737863" y="2626732"/>
            <a:ext cx="576064" cy="576064"/>
          </a:xfrm>
          <a:prstGeom prst="arc">
            <a:avLst>
              <a:gd name="adj1" fmla="val 13167279"/>
              <a:gd name="adj2" fmla="val 8793822"/>
            </a:avLst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kumimoji="1" lang="ja-JP" altLang="en-US" sz="1000">
              <a:solidFill>
                <a:prstClr val="black"/>
              </a:solidFill>
            </a:endParaRPr>
          </a:p>
        </p:txBody>
      </p:sp>
      <p:graphicFrame>
        <p:nvGraphicFramePr>
          <p:cNvPr id="63" name="表 62"/>
          <p:cNvGraphicFramePr>
            <a:graphicFrameLocks noGrp="1"/>
          </p:cNvGraphicFramePr>
          <p:nvPr/>
        </p:nvGraphicFramePr>
        <p:xfrm>
          <a:off x="7336611" y="2711515"/>
          <a:ext cx="775855" cy="4342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5855"/>
              </a:tblGrid>
              <a:tr h="67287">
                <a:tc>
                  <a:txBody>
                    <a:bodyPr/>
                    <a:lstStyle/>
                    <a:p>
                      <a:endParaRPr kumimoji="1" lang="ja-JP" altLang="en-US" sz="3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5" name="テキスト ボックス 64"/>
          <p:cNvSpPr txBox="1"/>
          <p:nvPr/>
        </p:nvSpPr>
        <p:spPr>
          <a:xfrm>
            <a:off x="6340344" y="5002750"/>
            <a:ext cx="24560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ja-JP" sz="1200" dirty="0" smtClean="0">
                <a:solidFill>
                  <a:prstClr val="black"/>
                </a:solidFill>
                <a:latin typeface="Calibri"/>
                <a:ea typeface="ＭＳ Ｐゴシック"/>
              </a:rPr>
              <a:t>*: excluding  “Initial”, “Cleaning”, “ Terminating” and “Terminated” states</a:t>
            </a:r>
            <a:endParaRPr kumimoji="1" lang="ja-JP" altLang="en-US" sz="12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cxnSp>
        <p:nvCxnSpPr>
          <p:cNvPr id="68" name="直線矢印コネクタ 159"/>
          <p:cNvCxnSpPr>
            <a:stCxn id="15" idx="5"/>
            <a:endCxn id="19" idx="1"/>
          </p:cNvCxnSpPr>
          <p:nvPr/>
        </p:nvCxnSpPr>
        <p:spPr>
          <a:xfrm rot="16200000" flipH="1">
            <a:off x="5343896" y="2891304"/>
            <a:ext cx="878590" cy="142453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表 70"/>
          <p:cNvGraphicFramePr>
            <a:graphicFrameLocks noGrp="1"/>
          </p:cNvGraphicFramePr>
          <p:nvPr/>
        </p:nvGraphicFramePr>
        <p:xfrm>
          <a:off x="5235979" y="3241155"/>
          <a:ext cx="826655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6655"/>
              </a:tblGrid>
              <a:tr h="95804">
                <a:tc>
                  <a:txBody>
                    <a:bodyPr/>
                    <a:lstStyle/>
                    <a:p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&gt;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rel.rq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(release)</a:t>
                      </a:r>
                      <a:endParaRPr kumimoji="1" lang="ja-JP" altLang="en-US" sz="10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66" name="曲線コネクタ 46"/>
          <p:cNvCxnSpPr>
            <a:stCxn id="92" idx="5"/>
            <a:endCxn id="107" idx="3"/>
          </p:cNvCxnSpPr>
          <p:nvPr/>
        </p:nvCxnSpPr>
        <p:spPr>
          <a:xfrm rot="5400000" flipH="1">
            <a:off x="1879397" y="4629890"/>
            <a:ext cx="18492" cy="1545150"/>
          </a:xfrm>
          <a:prstGeom prst="curvedConnector3">
            <a:avLst>
              <a:gd name="adj1" fmla="val -1806408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表 72"/>
          <p:cNvGraphicFramePr>
            <a:graphicFrameLocks noGrp="1"/>
          </p:cNvGraphicFramePr>
          <p:nvPr/>
        </p:nvGraphicFramePr>
        <p:xfrm>
          <a:off x="1331640" y="5517232"/>
          <a:ext cx="1224136" cy="5194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</a:tblGrid>
              <a:tr h="6728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terminate_fl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24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169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term.fl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6220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3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cxnSp>
        <p:nvCxnSpPr>
          <p:cNvPr id="74" name="直線矢印コネクタ 159"/>
          <p:cNvCxnSpPr>
            <a:stCxn id="69" idx="6"/>
            <a:endCxn id="127" idx="2"/>
          </p:cNvCxnSpPr>
          <p:nvPr/>
        </p:nvCxnSpPr>
        <p:spPr>
          <a:xfrm>
            <a:off x="4932000" y="764664"/>
            <a:ext cx="15122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0" name="表 69"/>
          <p:cNvGraphicFramePr>
            <a:graphicFrameLocks noGrp="1"/>
          </p:cNvGraphicFramePr>
          <p:nvPr/>
        </p:nvGraphicFramePr>
        <p:xfrm>
          <a:off x="5076056" y="548680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provision_cf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&lt;prov.cf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69" name="円/楕円 154"/>
          <p:cNvSpPr/>
          <p:nvPr/>
        </p:nvSpPr>
        <p:spPr>
          <a:xfrm>
            <a:off x="4212000" y="404664"/>
            <a:ext cx="720000" cy="72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Auto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000" dirty="0" smtClean="0">
                <a:solidFill>
                  <a:prstClr val="white"/>
                </a:solidFill>
              </a:rPr>
              <a:t>Provisioning</a:t>
            </a:r>
            <a:endParaRPr kumimoji="1" lang="ja-JP" altLang="en-US" sz="1000" dirty="0">
              <a:solidFill>
                <a:prstClr val="white"/>
              </a:solidFill>
            </a:endParaRPr>
          </a:p>
        </p:txBody>
      </p:sp>
      <p:cxnSp>
        <p:nvCxnSpPr>
          <p:cNvPr id="72" name="曲線コネクタ 46"/>
          <p:cNvCxnSpPr>
            <a:stCxn id="69" idx="2"/>
          </p:cNvCxnSpPr>
          <p:nvPr/>
        </p:nvCxnSpPr>
        <p:spPr>
          <a:xfrm rot="10800000" flipV="1">
            <a:off x="2051720" y="764664"/>
            <a:ext cx="2160280" cy="40"/>
          </a:xfrm>
          <a:prstGeom prst="curvedConnector3">
            <a:avLst>
              <a:gd name="adj1" fmla="val 50000"/>
            </a:avLst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表 80"/>
          <p:cNvGraphicFramePr>
            <a:graphicFrameLocks noGrp="1"/>
          </p:cNvGraphicFramePr>
          <p:nvPr/>
        </p:nvGraphicFramePr>
        <p:xfrm>
          <a:off x="2411760" y="476672"/>
          <a:ext cx="1200727" cy="642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727"/>
              </a:tblGrid>
              <a:tr h="958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ja-JP" sz="1000" i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provision_fl</a:t>
                      </a:r>
                      <a:r>
                        <a:rPr lang="en-US" altLang="ja-JP" sz="1000" i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ja-JP" altLang="en-US" sz="1000" i="1" dirty="0" smtClean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7756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n w="38100">
                          <a:solidFill>
                            <a:srgbClr val="FF0000"/>
                          </a:solidFill>
                        </a:ln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5715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FEF"/>
                    </a:solidFill>
                  </a:tcPr>
                </a:tc>
              </a:tr>
              <a:tr h="1597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&lt;</a:t>
                      </a:r>
                      <a:r>
                        <a:rPr kumimoji="1" lang="en-US" altLang="ja-JP" sz="1000" dirty="0" err="1" smtClean="0">
                          <a:solidFill>
                            <a:srgbClr val="0000FF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prov.fl</a:t>
                      </a: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  <a:tr h="12605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FFF"/>
                    </a:solidFill>
                  </a:tcPr>
                </a:tc>
              </a:tr>
            </a:tbl>
          </a:graphicData>
        </a:graphic>
      </p:graphicFrame>
      <p:sp>
        <p:nvSpPr>
          <p:cNvPr id="85" name="円/楕円 84"/>
          <p:cNvSpPr/>
          <p:nvPr/>
        </p:nvSpPr>
        <p:spPr>
          <a:xfrm flipH="1">
            <a:off x="1691680" y="548680"/>
            <a:ext cx="389698" cy="3498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solidFill>
                  <a:prstClr val="white"/>
                </a:solidFill>
              </a:rPr>
              <a:t>?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  <p:sp>
        <p:nvSpPr>
          <p:cNvPr id="87" name="円/楕円 86"/>
          <p:cNvSpPr/>
          <p:nvPr/>
        </p:nvSpPr>
        <p:spPr>
          <a:xfrm flipH="1">
            <a:off x="5940152" y="2780928"/>
            <a:ext cx="389698" cy="34985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ja-JP" sz="1600" dirty="0" smtClean="0">
                <a:solidFill>
                  <a:prstClr val="white"/>
                </a:solidFill>
              </a:rPr>
              <a:t>?</a:t>
            </a:r>
            <a:endParaRPr kumimoji="1" lang="ja-JP" altLang="en-US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7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21660</TotalTime>
  <Words>508</Words>
  <Application>Microsoft Office PowerPoint</Application>
  <PresentationFormat>画面に合わせる (4:3)</PresentationFormat>
  <Paragraphs>208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Theme</vt:lpstr>
      <vt:lpstr>NSI State Machine (original)</vt:lpstr>
      <vt:lpstr>NSI State Machine (new)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Tomohiro Kudoh</dc:creator>
  <cp:lastModifiedBy>Tomohiro Kudoh</cp:lastModifiedBy>
  <cp:revision>104</cp:revision>
  <dcterms:created xsi:type="dcterms:W3CDTF">2011-01-30T10:09:39Z</dcterms:created>
  <dcterms:modified xsi:type="dcterms:W3CDTF">2012-02-08T15:11:55Z</dcterms:modified>
</cp:coreProperties>
</file>