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97" r:id="rId2"/>
    <p:sldId id="298" r:id="rId3"/>
    <p:sldId id="294" r:id="rId4"/>
    <p:sldId id="295" r:id="rId5"/>
    <p:sldId id="296" r:id="rId6"/>
    <p:sldId id="293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EFFF"/>
    <a:srgbClr val="FFEFEF"/>
    <a:srgbClr val="FFCCCC"/>
    <a:srgbClr val="CC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27" autoAdjust="0"/>
  </p:normalViewPr>
  <p:slideViewPr>
    <p:cSldViewPr>
      <p:cViewPr varScale="1">
        <p:scale>
          <a:sx n="83" d="100"/>
          <a:sy n="83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0200D-2FFF-4D41-8AA6-9B62B3D20EE4}" type="datetimeFigureOut">
              <a:rPr kumimoji="1" lang="ja-JP" altLang="en-US" smtClean="0"/>
              <a:pPr/>
              <a:t>2011/7/6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17365-35BE-47F8-9C54-7434098385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39624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ja-JP" altLang="en-US" smtClean="0"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638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80AEB6-1484-4914-8EA0-191E9F958646}" type="slidenum">
              <a:rPr lang="ja-JP" altLang="en-US" smtClean="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pPr/>
              <a:t>6</a:t>
            </a:fld>
            <a:endParaRPr lang="ja-JP" altLang="en-US" smtClean="0">
              <a:solidFill>
                <a:srgbClr val="000000"/>
              </a:solidFill>
              <a:latin typeface="Arial" pitchFamily="34" charset="0"/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636884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43896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535876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60389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478164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2011/7/6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784338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2011/7/6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76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2011/7/6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046089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2011/7/6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388493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2011/7/6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524598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2011/7/6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603809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2AE12-4D3C-4898-8478-B3B5EDF4F752}" type="datetimeFigureOut">
              <a:rPr kumimoji="1" lang="ja-JP" altLang="en-US" smtClean="0"/>
              <a:pPr/>
              <a:t>2011/7/6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970323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OGF NSI CS Protocol State Machine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Converged single view</a:t>
            </a:r>
          </a:p>
          <a:p>
            <a:r>
              <a:rPr lang="en-US" dirty="0" smtClean="0"/>
              <a:t>July 6, </a:t>
            </a:r>
            <a:r>
              <a:rPr lang="en-US" dirty="0" smtClean="0"/>
              <a:t>2011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38292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This slide package provides a consolidated state machine for the NSI connection services protocol</a:t>
            </a:r>
          </a:p>
          <a:p>
            <a:pPr lvl="1"/>
            <a:r>
              <a:rPr lang="en-US" sz="2000" dirty="0" smtClean="0"/>
              <a:t>Combines aspects of the Ultimate Provider, Ultimate Requestor, Aggregator, and Behavioral state machines for an NSA.</a:t>
            </a:r>
          </a:p>
          <a:p>
            <a:r>
              <a:rPr lang="en-US" sz="2400" dirty="0" smtClean="0"/>
              <a:t>After extensive discussions it was decided that combining all four state machines provided a clearer view of message flow and behaviors within the protocol</a:t>
            </a:r>
          </a:p>
          <a:p>
            <a:pPr lvl="1"/>
            <a:r>
              <a:rPr lang="en-US" sz="2000" dirty="0" smtClean="0"/>
              <a:t>Messages not needed by the implementing NSA can be ignored (i.e. the Ultimate Requestor can ignore messages up to parent NSA).</a:t>
            </a:r>
          </a:p>
          <a:p>
            <a:pPr lvl="1"/>
            <a:r>
              <a:rPr lang="en-US" sz="2000" dirty="0" smtClean="0"/>
              <a:t>The Ultimate Provider can use </a:t>
            </a:r>
            <a:r>
              <a:rPr lang="en-US" sz="2000" dirty="0"/>
              <a:t>internal </a:t>
            </a:r>
            <a:r>
              <a:rPr lang="en-US" sz="2000" dirty="0" smtClean="0"/>
              <a:t>events or child messages to model NRM interactions.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1164000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333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State Machine Notation</a:t>
            </a:r>
            <a:endParaRPr lang="en-US" sz="36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199" y="1035728"/>
            <a:ext cx="7676400" cy="47924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Transition notation</a:t>
            </a:r>
          </a:p>
          <a:p>
            <a:pPr marL="400050" lvl="1" indent="0">
              <a:buNone/>
            </a:pPr>
            <a:r>
              <a:rPr lang="en-US" sz="1600" dirty="0" smtClean="0"/>
              <a:t>black: an internal event representing either a timer or result of an operation within the NSI protocol.</a:t>
            </a:r>
          </a:p>
          <a:p>
            <a:pPr marL="400050" lvl="1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red</a:t>
            </a:r>
            <a:r>
              <a:rPr lang="en-US" sz="1600" dirty="0" smtClean="0"/>
              <a:t> : an input event which is an NSI message</a:t>
            </a:r>
          </a:p>
          <a:p>
            <a:pPr marL="400050" lvl="1" indent="0">
              <a:buNone/>
            </a:pPr>
            <a:r>
              <a:rPr lang="en-US" sz="1600" dirty="0">
                <a:solidFill>
                  <a:srgbClr val="0000FF"/>
                </a:solidFill>
              </a:rPr>
              <a:t>b</a:t>
            </a:r>
            <a:r>
              <a:rPr lang="en-US" sz="1600" dirty="0" smtClean="0">
                <a:solidFill>
                  <a:srgbClr val="0000FF"/>
                </a:solidFill>
              </a:rPr>
              <a:t>lue</a:t>
            </a:r>
            <a:r>
              <a:rPr lang="en-US" sz="1600" dirty="0" smtClean="0"/>
              <a:t>: an output event which is a NSI message</a:t>
            </a:r>
          </a:p>
          <a:p>
            <a:pPr marL="0" indent="0">
              <a:buNone/>
            </a:pPr>
            <a:r>
              <a:rPr lang="en-US" sz="1800" dirty="0" smtClean="0"/>
              <a:t>Message direction</a:t>
            </a:r>
          </a:p>
          <a:p>
            <a:pPr marL="400050" lvl="1" indent="0"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&gt;</a:t>
            </a:r>
            <a:r>
              <a:rPr lang="en-US" sz="1600" dirty="0" smtClean="0"/>
              <a:t>: Downstream input/output</a:t>
            </a:r>
          </a:p>
          <a:p>
            <a:pPr marL="400050" lvl="1" indent="0"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&lt;</a:t>
            </a:r>
            <a:r>
              <a:rPr lang="en-US" sz="1600" dirty="0" smtClean="0"/>
              <a:t>: Upstream input/output</a:t>
            </a:r>
          </a:p>
          <a:p>
            <a:pPr marL="0" indent="0">
              <a:buNone/>
            </a:pPr>
            <a:r>
              <a:rPr lang="en-US" sz="1800" dirty="0" smtClean="0"/>
              <a:t>Message notation</a:t>
            </a:r>
          </a:p>
          <a:p>
            <a:pPr marL="400050" lvl="1" indent="0">
              <a:buNone/>
            </a:pPr>
            <a:r>
              <a:rPr lang="en-US" sz="1600" dirty="0" err="1" smtClean="0">
                <a:solidFill>
                  <a:srgbClr val="FF0000"/>
                </a:solidFill>
              </a:rPr>
              <a:t>rsv</a:t>
            </a:r>
            <a:r>
              <a:rPr lang="en-US" sz="1600" dirty="0" smtClean="0"/>
              <a:t>: reserve, </a:t>
            </a:r>
            <a:r>
              <a:rPr lang="en-US" sz="1600" dirty="0" err="1" smtClean="0">
                <a:solidFill>
                  <a:srgbClr val="FF0000"/>
                </a:solidFill>
              </a:rPr>
              <a:t>prov</a:t>
            </a:r>
            <a:r>
              <a:rPr lang="en-US" sz="1600" dirty="0" smtClean="0"/>
              <a:t>: provision, </a:t>
            </a:r>
            <a:r>
              <a:rPr lang="en-US" sz="1600" dirty="0" err="1" smtClean="0">
                <a:solidFill>
                  <a:srgbClr val="FF0000"/>
                </a:solidFill>
              </a:rPr>
              <a:t>rel</a:t>
            </a:r>
            <a:r>
              <a:rPr lang="en-US" sz="1600" dirty="0" smtClean="0"/>
              <a:t>: release, </a:t>
            </a:r>
            <a:r>
              <a:rPr lang="en-US" sz="1600" dirty="0" err="1" smtClean="0">
                <a:solidFill>
                  <a:srgbClr val="FF0000"/>
                </a:solidFill>
              </a:rPr>
              <a:t>cncl</a:t>
            </a:r>
            <a:r>
              <a:rPr lang="en-US" sz="1600" dirty="0" smtClean="0"/>
              <a:t>: cancel, </a:t>
            </a:r>
            <a:r>
              <a:rPr lang="en-US" sz="1600" dirty="0" err="1" smtClean="0">
                <a:solidFill>
                  <a:srgbClr val="FF0000"/>
                </a:solidFill>
              </a:rPr>
              <a:t>fcd_end</a:t>
            </a:r>
            <a:r>
              <a:rPr lang="en-US" sz="1600" dirty="0" smtClean="0"/>
              <a:t>: forced end</a:t>
            </a:r>
          </a:p>
          <a:p>
            <a:pPr marL="400050" lvl="1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.</a:t>
            </a:r>
            <a:r>
              <a:rPr lang="en-US" sz="1600" dirty="0" err="1" smtClean="0">
                <a:solidFill>
                  <a:srgbClr val="FF0000"/>
                </a:solidFill>
              </a:rPr>
              <a:t>rq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/>
              <a:t>: request, </a:t>
            </a:r>
            <a:r>
              <a:rPr lang="en-US" sz="1600" dirty="0" smtClean="0">
                <a:solidFill>
                  <a:srgbClr val="FF0000"/>
                </a:solidFill>
              </a:rPr>
              <a:t>.</a:t>
            </a:r>
            <a:r>
              <a:rPr lang="en-US" sz="1600" dirty="0" err="1" smtClean="0">
                <a:solidFill>
                  <a:srgbClr val="FF0000"/>
                </a:solidFill>
              </a:rPr>
              <a:t>cf</a:t>
            </a:r>
            <a:r>
              <a:rPr lang="en-US" sz="1600" dirty="0" smtClean="0"/>
              <a:t>: confirm</a:t>
            </a:r>
          </a:p>
          <a:p>
            <a:pPr marL="0" indent="0">
              <a:buNone/>
            </a:pPr>
            <a:r>
              <a:rPr lang="en-US" sz="1800" dirty="0" smtClean="0"/>
              <a:t>Message interaction with children NSA</a:t>
            </a:r>
          </a:p>
          <a:p>
            <a:pPr marL="400050" lvl="1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*</a:t>
            </a:r>
            <a:r>
              <a:rPr lang="en-US" sz="1600" dirty="0" smtClean="0"/>
              <a:t>: for input, receive from all children and for output, send to all children</a:t>
            </a:r>
          </a:p>
          <a:p>
            <a:pPr marL="400050" lvl="1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&amp;</a:t>
            </a:r>
            <a:r>
              <a:rPr lang="en-US" sz="1600" dirty="0" smtClean="0"/>
              <a:t>: received one or more of this message</a:t>
            </a:r>
          </a:p>
          <a:p>
            <a:pPr marL="400050" lvl="1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#</a:t>
            </a:r>
            <a:r>
              <a:rPr lang="en-US" sz="1600" dirty="0" smtClean="0"/>
              <a:t>: received one or more .</a:t>
            </a:r>
            <a:r>
              <a:rPr lang="en-US" sz="1600" dirty="0" err="1" smtClean="0"/>
              <a:t>fl</a:t>
            </a:r>
            <a:r>
              <a:rPr lang="en-US" sz="1600" dirty="0" smtClean="0"/>
              <a:t> messages from children, and received .</a:t>
            </a:r>
            <a:r>
              <a:rPr lang="en-US" sz="1600" dirty="0" err="1" smtClean="0"/>
              <a:t>cf</a:t>
            </a:r>
            <a:r>
              <a:rPr lang="en-US" sz="1600" dirty="0" smtClean="0"/>
              <a:t> messages from other children (if exist)</a:t>
            </a:r>
          </a:p>
        </p:txBody>
      </p:sp>
      <p:graphicFrame>
        <p:nvGraphicFramePr>
          <p:cNvPr id="16" name="表 15"/>
          <p:cNvGraphicFramePr>
            <a:graphicFrameLocks noGrp="1"/>
          </p:cNvGraphicFramePr>
          <p:nvPr/>
        </p:nvGraphicFramePr>
        <p:xfrm>
          <a:off x="6280728" y="2041240"/>
          <a:ext cx="1939635" cy="97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39635"/>
              </a:tblGrid>
              <a:tr h="9580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Input Event</a:t>
                      </a:r>
                      <a:endParaRPr kumimoji="1" lang="ja-JP" altLang="en-US" sz="1600" b="1" dirty="0" smtClean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algn="ctr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6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Input Message</a:t>
                      </a:r>
                      <a:endParaRPr kumimoji="1" lang="ja-JP" altLang="en-US" sz="1600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algn="ctr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6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Output Message</a:t>
                      </a:r>
                      <a:endParaRPr kumimoji="1" lang="ja-JP" alt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Output Event</a:t>
                      </a:r>
                      <a:endParaRPr kumimoji="1" lang="ja-JP" altLang="en-US" sz="1600" b="1" dirty="0" smtClean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817409" y="5842004"/>
          <a:ext cx="762010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10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3500572" y="5832768"/>
          <a:ext cx="762010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10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6183735" y="5823532"/>
          <a:ext cx="762010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10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8" name="右中かっこ 7"/>
          <p:cNvSpPr/>
          <p:nvPr/>
        </p:nvSpPr>
        <p:spPr>
          <a:xfrm>
            <a:off x="1625599" y="5828151"/>
            <a:ext cx="92363" cy="332509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35055" y="661324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791856" y="5763495"/>
            <a:ext cx="15794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When all possible messages and event are received</a:t>
            </a:r>
            <a:endParaRPr kumimoji="1" lang="ja-JP" altLang="en-US" sz="1400" dirty="0"/>
          </a:p>
        </p:txBody>
      </p:sp>
      <p:sp>
        <p:nvSpPr>
          <p:cNvPr id="18" name="右中かっこ 17"/>
          <p:cNvSpPr/>
          <p:nvPr/>
        </p:nvSpPr>
        <p:spPr>
          <a:xfrm>
            <a:off x="4308763" y="5818915"/>
            <a:ext cx="92363" cy="332509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475020" y="5754259"/>
            <a:ext cx="15794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When one or more message or event is received</a:t>
            </a:r>
            <a:endParaRPr kumimoji="1" lang="ja-JP" altLang="en-US" sz="1400" dirty="0"/>
          </a:p>
        </p:txBody>
      </p:sp>
      <p:sp>
        <p:nvSpPr>
          <p:cNvPr id="20" name="右中かっこ 19"/>
          <p:cNvSpPr/>
          <p:nvPr/>
        </p:nvSpPr>
        <p:spPr>
          <a:xfrm>
            <a:off x="6991927" y="5809679"/>
            <a:ext cx="92363" cy="332509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158183" y="5745023"/>
            <a:ext cx="185650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Messages/event is received from all possible children, and one or more of them is .fl or _</a:t>
            </a:r>
            <a:r>
              <a:rPr lang="en-US" altLang="ja-JP" sz="1400" dirty="0" err="1" smtClean="0"/>
              <a:t>ng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113213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333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Protocol Events</a:t>
            </a:r>
            <a:endParaRPr lang="en-US" sz="36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199" y="1118852"/>
            <a:ext cx="8068996" cy="50073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i="1" dirty="0">
                <a:latin typeface="Courier New"/>
                <a:cs typeface="Courier New"/>
              </a:rPr>
              <a:t>*_ok</a:t>
            </a:r>
            <a:r>
              <a:rPr lang="en-US" sz="1600" dirty="0"/>
              <a:t>: successful operation resulting in a positive state transition and generation of a confirmation message.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b="1" i="1" dirty="0">
                <a:latin typeface="Courier New"/>
                <a:cs typeface="Courier New"/>
              </a:rPr>
              <a:t>*_</a:t>
            </a:r>
            <a:r>
              <a:rPr lang="en-US" sz="1600" b="1" i="1" dirty="0" err="1">
                <a:latin typeface="Courier New"/>
                <a:cs typeface="Courier New"/>
              </a:rPr>
              <a:t>ng</a:t>
            </a:r>
            <a:r>
              <a:rPr lang="en-US" sz="1600" dirty="0"/>
              <a:t>: a negative result on the operation resulting in a negative state transition and generation of a failed response.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altLang="ja-JP" sz="1600" b="1" i="1" dirty="0" err="1">
                <a:latin typeface="Courier New" pitchFamily="49" charset="0"/>
                <a:cs typeface="Courier New" pitchFamily="49" charset="0"/>
              </a:rPr>
              <a:t>reserve_ok</a:t>
            </a:r>
            <a:r>
              <a:rPr lang="en-US" altLang="ja-JP" sz="1600" dirty="0">
                <a:cs typeface="Courier New" pitchFamily="49" charset="0"/>
              </a:rPr>
              <a:t>: reservation of resources within local NRM and child NSA was completed successfully for the specified schedule criteria.</a:t>
            </a:r>
          </a:p>
          <a:p>
            <a:pPr marL="0" indent="0">
              <a:buNone/>
            </a:pPr>
            <a:r>
              <a:rPr kumimoji="1" lang="en-US" altLang="ja-JP" sz="1600" b="1" i="1" dirty="0" err="1" smtClean="0">
                <a:latin typeface="Courier New" pitchFamily="49" charset="0"/>
                <a:cs typeface="Courier New" pitchFamily="49" charset="0"/>
              </a:rPr>
              <a:t>reserve_ng</a:t>
            </a:r>
            <a:r>
              <a:rPr lang="en-US" altLang="ja-JP" sz="1600" dirty="0">
                <a:cs typeface="Courier New" pitchFamily="49" charset="0"/>
              </a:rPr>
              <a:t>: reservation of resources failed within one or more of the local NRM or child NSA.</a:t>
            </a:r>
          </a:p>
          <a:p>
            <a:pPr marL="0" indent="0">
              <a:buNone/>
            </a:pPr>
            <a:endParaRPr kumimoji="1" lang="en-US" altLang="ja-JP" sz="1600" i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altLang="ja-JP" sz="1600" b="1" i="1" dirty="0" err="1">
                <a:latin typeface="Courier New" pitchFamily="49" charset="0"/>
                <a:cs typeface="Courier New" pitchFamily="49" charset="0"/>
              </a:rPr>
              <a:t>provision_ok</a:t>
            </a:r>
            <a:r>
              <a:rPr lang="en-US" altLang="ja-JP" sz="1600" dirty="0">
                <a:cs typeface="Courier New" pitchFamily="49" charset="0"/>
              </a:rPr>
              <a:t>: provisioning of resources within local NRM and child NSA was completed successfully for the reservation.</a:t>
            </a:r>
          </a:p>
          <a:p>
            <a:pPr marL="0" indent="0">
              <a:buNone/>
            </a:pPr>
            <a:r>
              <a:rPr lang="en-US" altLang="ja-JP" sz="1600" b="1" i="1" dirty="0" err="1">
                <a:latin typeface="Courier New" pitchFamily="49" charset="0"/>
                <a:cs typeface="Courier New" pitchFamily="49" charset="0"/>
              </a:rPr>
              <a:t>provision_ng</a:t>
            </a:r>
            <a:r>
              <a:rPr lang="en-US" altLang="ja-JP" sz="1600" dirty="0">
                <a:cs typeface="Courier New" pitchFamily="49" charset="0"/>
              </a:rPr>
              <a:t>: provisioning of resources failed within one or more of the local NRM components or child NSA.</a:t>
            </a:r>
          </a:p>
          <a:p>
            <a:pPr marL="0" indent="0">
              <a:buNone/>
            </a:pPr>
            <a:r>
              <a:rPr lang="en-US" altLang="ja-JP" sz="1600" b="1" i="1" dirty="0">
                <a:latin typeface="Courier New" pitchFamily="49" charset="0"/>
                <a:cs typeface="Courier New" pitchFamily="49" charset="0"/>
              </a:rPr>
              <a:t>provision</a:t>
            </a:r>
            <a:r>
              <a:rPr lang="en-US" altLang="ja-JP" sz="1600" dirty="0">
                <a:cs typeface="Courier New" pitchFamily="49" charset="0"/>
              </a:rPr>
              <a:t>: output event indicating that provisioning of resources relating to the reservation should begin.</a:t>
            </a:r>
            <a:endParaRPr lang="en-US" altLang="ja-JP" sz="1600" i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814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333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Protocol Events</a:t>
            </a:r>
            <a:endParaRPr lang="en-US" sz="36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199" y="1118852"/>
            <a:ext cx="8108378" cy="50073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en-US" altLang="ja-JP" sz="1600" b="1" i="1" dirty="0" err="1">
                <a:latin typeface="Courier New" pitchFamily="49" charset="0"/>
                <a:cs typeface="Courier New" pitchFamily="49" charset="0"/>
              </a:rPr>
              <a:t>release_ok</a:t>
            </a:r>
            <a:r>
              <a:rPr lang="en-US" altLang="ja-JP" sz="1600" dirty="0">
                <a:cs typeface="Courier New" pitchFamily="49" charset="0"/>
              </a:rPr>
              <a:t>: release of resources within the local NRM and child NSA was completed successfully for the reservation.</a:t>
            </a:r>
            <a:endParaRPr lang="en-US" altLang="ja-JP" sz="1600" i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kumimoji="1" lang="en-US" altLang="ja-JP" sz="1600" b="1" i="1" dirty="0" err="1">
                <a:latin typeface="Courier New" pitchFamily="49" charset="0"/>
                <a:cs typeface="Courier New" pitchFamily="49" charset="0"/>
              </a:rPr>
              <a:t>release_ng</a:t>
            </a:r>
            <a:r>
              <a:rPr lang="en-US" altLang="ja-JP" sz="1600" dirty="0">
                <a:cs typeface="Courier New" pitchFamily="49" charset="0"/>
              </a:rPr>
              <a:t>: release of resources failed within one or more of the local NRM components or child NSA.</a:t>
            </a:r>
          </a:p>
          <a:p>
            <a:pPr marL="0" indent="0">
              <a:buNone/>
            </a:pPr>
            <a:r>
              <a:rPr lang="en-US" sz="1600" b="1" i="1" dirty="0">
                <a:latin typeface="Courier New"/>
                <a:cs typeface="Courier New"/>
              </a:rPr>
              <a:t>release</a:t>
            </a:r>
            <a:r>
              <a:rPr lang="en-US" altLang="ja-JP" sz="1600" dirty="0">
                <a:cs typeface="Courier New" pitchFamily="49" charset="0"/>
              </a:rPr>
              <a:t>: : output event indicating resources allocated to the reservation are released.</a:t>
            </a:r>
            <a:endParaRPr lang="en-US" sz="1600" i="1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kumimoji="1" lang="en-US" altLang="ja-JP" sz="1600" i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kumimoji="1" lang="en-US" sz="1600" b="1" i="1" dirty="0" err="1">
                <a:latin typeface="Courier New" pitchFamily="49" charset="0"/>
                <a:cs typeface="Courier New" pitchFamily="49" charset="0"/>
              </a:rPr>
              <a:t>cancel_ok</a:t>
            </a:r>
            <a:r>
              <a:rPr lang="en-US" altLang="ja-JP" sz="1600" dirty="0">
                <a:cs typeface="Courier New" pitchFamily="49" charset="0"/>
              </a:rPr>
              <a:t>: cancel of a reservation within local NRM components and child NSA was completed successfully for the reservation.</a:t>
            </a:r>
            <a:endParaRPr kumimoji="1" lang="en-US" sz="1600" i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kumimoji="1" lang="en-US" sz="1600" b="1" i="1" dirty="0" err="1">
                <a:latin typeface="Courier New" pitchFamily="49" charset="0"/>
                <a:cs typeface="Courier New" pitchFamily="49" charset="0"/>
              </a:rPr>
              <a:t>cancel_ng</a:t>
            </a:r>
            <a:r>
              <a:rPr lang="en-US" altLang="ja-JP" sz="1600" dirty="0">
                <a:cs typeface="Courier New" pitchFamily="49" charset="0"/>
              </a:rPr>
              <a:t>: cancel of a reservation failed within one or more of the local NRM components or child NSA.</a:t>
            </a:r>
          </a:p>
          <a:p>
            <a:pPr marL="0" indent="0">
              <a:buNone/>
            </a:pPr>
            <a:r>
              <a:rPr lang="en-US" sz="1600" b="1" i="1" dirty="0">
                <a:latin typeface="Courier New"/>
                <a:cs typeface="Courier New"/>
              </a:rPr>
              <a:t>cancel</a:t>
            </a:r>
            <a:r>
              <a:rPr lang="en-US" altLang="ja-JP" sz="1600" dirty="0">
                <a:cs typeface="Courier New" pitchFamily="49" charset="0"/>
              </a:rPr>
              <a:t>: output event indicating resources allocated to the reservation are released and schedule is terminated.</a:t>
            </a:r>
            <a:endParaRPr lang="en-US" sz="1600" i="1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b="1" i="1" dirty="0" err="1">
                <a:latin typeface="Courier New"/>
                <a:cs typeface="Courier New"/>
              </a:rPr>
              <a:t>start_time</a:t>
            </a:r>
            <a:r>
              <a:rPr lang="en-US" altLang="ja-JP" sz="1600" dirty="0">
                <a:cs typeface="Courier New" pitchFamily="49" charset="0"/>
              </a:rPr>
              <a:t>: start time of the reservation.</a:t>
            </a:r>
            <a:endParaRPr lang="en-US" sz="1600" i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600" b="1" i="1" dirty="0" err="1">
                <a:latin typeface="Courier New"/>
                <a:cs typeface="Courier New"/>
              </a:rPr>
              <a:t>end_time</a:t>
            </a:r>
            <a:r>
              <a:rPr lang="en-US" altLang="ja-JP" sz="1600" dirty="0">
                <a:cs typeface="Courier New" pitchFamily="49" charset="0"/>
              </a:rPr>
              <a:t>: end time of the reservation.</a:t>
            </a:r>
          </a:p>
          <a:p>
            <a:pPr marL="0" indent="0">
              <a:buNone/>
            </a:pPr>
            <a:endParaRPr lang="en-US" sz="1600" i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600" b="1" i="1" dirty="0" err="1">
                <a:latin typeface="Courier New"/>
                <a:cs typeface="Courier New"/>
              </a:rPr>
              <a:t>forced_end</a:t>
            </a:r>
            <a:r>
              <a:rPr lang="en-US" sz="1600" dirty="0">
                <a:cs typeface="Courier New" pitchFamily="49" charset="0"/>
              </a:rPr>
              <a:t>: resources allocated to the schedule were (administratively) released by the local NRM outside of the NSI protocol</a:t>
            </a:r>
            <a:r>
              <a:rPr lang="en-US" sz="1600" dirty="0" smtClean="0">
                <a:cs typeface="Courier New" pitchFamily="49" charset="0"/>
              </a:rPr>
              <a:t>.</a:t>
            </a:r>
            <a:endParaRPr lang="en-US" sz="16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557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円/楕円 8"/>
          <p:cNvSpPr/>
          <p:nvPr/>
        </p:nvSpPr>
        <p:spPr>
          <a:xfrm>
            <a:off x="490046" y="1749864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</a:rPr>
              <a:t>Reserving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4425640" y="2549715"/>
            <a:ext cx="756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</a:rPr>
              <a:t>Scheduled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8234100" y="2549715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</a:rPr>
              <a:t>Provisioned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6281251" y="1248455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</a:rPr>
              <a:t>Provisioning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sp>
        <p:nvSpPr>
          <p:cNvPr id="19" name="円/楕円 18"/>
          <p:cNvSpPr/>
          <p:nvPr/>
        </p:nvSpPr>
        <p:spPr>
          <a:xfrm>
            <a:off x="6390014" y="3937423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</a:rPr>
              <a:t>Releasing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cxnSp>
        <p:nvCxnSpPr>
          <p:cNvPr id="21" name="直線矢印コネクタ 20"/>
          <p:cNvCxnSpPr>
            <a:stCxn id="9" idx="6"/>
            <a:endCxn id="126" idx="2"/>
          </p:cNvCxnSpPr>
          <p:nvPr/>
        </p:nvCxnSpPr>
        <p:spPr>
          <a:xfrm flipV="1">
            <a:off x="1210046" y="2106620"/>
            <a:ext cx="1387350" cy="324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曲線コネクタ 46"/>
          <p:cNvCxnSpPr>
            <a:stCxn id="17" idx="4"/>
            <a:endCxn id="19" idx="6"/>
          </p:cNvCxnSpPr>
          <p:nvPr/>
        </p:nvCxnSpPr>
        <p:spPr>
          <a:xfrm rot="5400000">
            <a:off x="7338203" y="3041526"/>
            <a:ext cx="1027708" cy="1484086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曲線コネクタ 46"/>
          <p:cNvCxnSpPr>
            <a:stCxn id="15" idx="0"/>
            <a:endCxn id="18" idx="2"/>
          </p:cNvCxnSpPr>
          <p:nvPr/>
        </p:nvCxnSpPr>
        <p:spPr>
          <a:xfrm rot="5400000" flipH="1" flipV="1">
            <a:off x="5071815" y="1340280"/>
            <a:ext cx="941260" cy="1477611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曲線コネクタ 46"/>
          <p:cNvCxnSpPr>
            <a:stCxn id="19" idx="2"/>
            <a:endCxn id="15" idx="4"/>
          </p:cNvCxnSpPr>
          <p:nvPr/>
        </p:nvCxnSpPr>
        <p:spPr>
          <a:xfrm rot="10800000">
            <a:off x="4803640" y="3269715"/>
            <a:ext cx="1586374" cy="102770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曲線コネクタ 46"/>
          <p:cNvCxnSpPr>
            <a:stCxn id="18" idx="6"/>
            <a:endCxn id="17" idx="0"/>
          </p:cNvCxnSpPr>
          <p:nvPr/>
        </p:nvCxnSpPr>
        <p:spPr>
          <a:xfrm>
            <a:off x="7001251" y="1608455"/>
            <a:ext cx="1592849" cy="941260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円/楕円 85"/>
          <p:cNvSpPr/>
          <p:nvPr/>
        </p:nvSpPr>
        <p:spPr>
          <a:xfrm>
            <a:off x="482437" y="46858"/>
            <a:ext cx="720000" cy="72000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</a:rPr>
              <a:t>Initial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cxnSp>
        <p:nvCxnSpPr>
          <p:cNvPr id="89" name="直線矢印コネクタ 88"/>
          <p:cNvCxnSpPr>
            <a:stCxn id="86" idx="4"/>
            <a:endCxn id="9" idx="0"/>
          </p:cNvCxnSpPr>
          <p:nvPr/>
        </p:nvCxnSpPr>
        <p:spPr>
          <a:xfrm>
            <a:off x="842437" y="766858"/>
            <a:ext cx="7609" cy="98300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矢印コネクタ 136"/>
          <p:cNvCxnSpPr>
            <a:stCxn id="9" idx="4"/>
            <a:endCxn id="88" idx="0"/>
          </p:cNvCxnSpPr>
          <p:nvPr/>
        </p:nvCxnSpPr>
        <p:spPr>
          <a:xfrm rot="16200000" flipH="1">
            <a:off x="444780" y="2875129"/>
            <a:ext cx="811378" cy="84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円/楕円 106"/>
          <p:cNvSpPr/>
          <p:nvPr/>
        </p:nvSpPr>
        <p:spPr>
          <a:xfrm flipH="1">
            <a:off x="501510" y="4778660"/>
            <a:ext cx="720000" cy="72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</a:rPr>
              <a:t>Terminated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cxnSp>
        <p:nvCxnSpPr>
          <p:cNvPr id="118" name="直線矢印コネクタ 117"/>
          <p:cNvCxnSpPr>
            <a:stCxn id="92" idx="6"/>
            <a:endCxn id="107" idx="2"/>
          </p:cNvCxnSpPr>
          <p:nvPr/>
        </p:nvCxnSpPr>
        <p:spPr>
          <a:xfrm rot="10800000">
            <a:off x="1221510" y="5138660"/>
            <a:ext cx="1400432" cy="1819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円/楕円 82"/>
          <p:cNvSpPr/>
          <p:nvPr/>
        </p:nvSpPr>
        <p:spPr>
          <a:xfrm flipH="1">
            <a:off x="5160037" y="4796854"/>
            <a:ext cx="720000" cy="7200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</a:rPr>
              <a:t>Any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</a:rPr>
              <a:t>State*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sp>
        <p:nvSpPr>
          <p:cNvPr id="92" name="円/楕円 91"/>
          <p:cNvSpPr/>
          <p:nvPr/>
        </p:nvSpPr>
        <p:spPr>
          <a:xfrm flipH="1">
            <a:off x="2621942" y="4796856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</a:rPr>
              <a:t>Canceling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cxnSp>
        <p:nvCxnSpPr>
          <p:cNvPr id="95" name="直線矢印コネクタ 94"/>
          <p:cNvCxnSpPr>
            <a:stCxn id="83" idx="6"/>
            <a:endCxn id="92" idx="2"/>
          </p:cNvCxnSpPr>
          <p:nvPr/>
        </p:nvCxnSpPr>
        <p:spPr>
          <a:xfrm rot="10800000" flipV="1">
            <a:off x="3341943" y="5156854"/>
            <a:ext cx="1818095" cy="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曲線コネクタ 46"/>
          <p:cNvCxnSpPr>
            <a:stCxn id="18" idx="4"/>
            <a:endCxn id="15" idx="6"/>
          </p:cNvCxnSpPr>
          <p:nvPr/>
        </p:nvCxnSpPr>
        <p:spPr>
          <a:xfrm rot="5400000">
            <a:off x="5440816" y="1709280"/>
            <a:ext cx="941260" cy="1459611"/>
          </a:xfrm>
          <a:prstGeom prst="curvedConnector2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曲線コネクタ 46"/>
          <p:cNvCxnSpPr>
            <a:stCxn id="19" idx="0"/>
            <a:endCxn id="15" idx="6"/>
          </p:cNvCxnSpPr>
          <p:nvPr/>
        </p:nvCxnSpPr>
        <p:spPr>
          <a:xfrm rot="16200000" flipV="1">
            <a:off x="5451973" y="2639382"/>
            <a:ext cx="1027708" cy="1568374"/>
          </a:xfrm>
          <a:prstGeom prst="curvedConnector2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円弧 75"/>
          <p:cNvSpPr/>
          <p:nvPr/>
        </p:nvSpPr>
        <p:spPr>
          <a:xfrm rot="16200000" flipH="1">
            <a:off x="560942" y="5421358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88" name="円/楕円 87"/>
          <p:cNvSpPr/>
          <p:nvPr/>
        </p:nvSpPr>
        <p:spPr>
          <a:xfrm flipH="1">
            <a:off x="490893" y="3281242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00" dirty="0" smtClean="0">
                <a:solidFill>
                  <a:prstClr val="white"/>
                </a:solidFill>
              </a:rPr>
              <a:t>Cleaning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cxnSp>
        <p:nvCxnSpPr>
          <p:cNvPr id="157" name="直線矢印コネクタ 156"/>
          <p:cNvCxnSpPr>
            <a:stCxn id="83" idx="0"/>
            <a:endCxn id="88" idx="2"/>
          </p:cNvCxnSpPr>
          <p:nvPr/>
        </p:nvCxnSpPr>
        <p:spPr>
          <a:xfrm rot="16200000" flipV="1">
            <a:off x="2787659" y="2064476"/>
            <a:ext cx="1155612" cy="4309144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矢印コネクタ 98"/>
          <p:cNvCxnSpPr>
            <a:stCxn id="88" idx="4"/>
            <a:endCxn id="107" idx="0"/>
          </p:cNvCxnSpPr>
          <p:nvPr/>
        </p:nvCxnSpPr>
        <p:spPr>
          <a:xfrm rot="16200000" flipH="1">
            <a:off x="467492" y="4384642"/>
            <a:ext cx="777418" cy="1061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円/楕円 149"/>
          <p:cNvSpPr/>
          <p:nvPr/>
        </p:nvSpPr>
        <p:spPr>
          <a:xfrm>
            <a:off x="2597396" y="17466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</a:rPr>
              <a:t>Reserved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sp>
        <p:nvSpPr>
          <p:cNvPr id="127" name="円/楕円 154"/>
          <p:cNvSpPr/>
          <p:nvPr/>
        </p:nvSpPr>
        <p:spPr>
          <a:xfrm>
            <a:off x="4295511" y="604892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</a:rPr>
              <a:t>Auto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00" dirty="0" smtClean="0">
                <a:solidFill>
                  <a:prstClr val="white"/>
                </a:solidFill>
              </a:rPr>
              <a:t>Provision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cxnSp>
        <p:nvCxnSpPr>
          <p:cNvPr id="128" name="直線矢印コネクタ 155"/>
          <p:cNvCxnSpPr>
            <a:stCxn id="126" idx="5"/>
            <a:endCxn id="15" idx="2"/>
          </p:cNvCxnSpPr>
          <p:nvPr/>
        </p:nvCxnSpPr>
        <p:spPr>
          <a:xfrm>
            <a:off x="3211954" y="2361178"/>
            <a:ext cx="1213686" cy="5485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矢印コネクタ 159"/>
          <p:cNvCxnSpPr>
            <a:stCxn id="126" idx="7"/>
            <a:endCxn id="127" idx="3"/>
          </p:cNvCxnSpPr>
          <p:nvPr/>
        </p:nvCxnSpPr>
        <p:spPr>
          <a:xfrm flipV="1">
            <a:off x="3211954" y="1219450"/>
            <a:ext cx="1188999" cy="6326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矢印コネクタ 163"/>
          <p:cNvCxnSpPr>
            <a:stCxn id="127" idx="6"/>
            <a:endCxn id="18" idx="1"/>
          </p:cNvCxnSpPr>
          <p:nvPr/>
        </p:nvCxnSpPr>
        <p:spPr>
          <a:xfrm>
            <a:off x="5015511" y="964892"/>
            <a:ext cx="1371182" cy="38900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0" name="Title 14359"/>
          <p:cNvSpPr>
            <a:spLocks noGrp="1"/>
          </p:cNvSpPr>
          <p:nvPr>
            <p:ph type="title"/>
          </p:nvPr>
        </p:nvSpPr>
        <p:spPr>
          <a:xfrm>
            <a:off x="759570" y="143598"/>
            <a:ext cx="8229600" cy="309987"/>
          </a:xfrm>
        </p:spPr>
        <p:txBody>
          <a:bodyPr>
            <a:noAutofit/>
          </a:bodyPr>
          <a:lstStyle/>
          <a:p>
            <a:r>
              <a:rPr kumimoji="1" lang="en-US" altLang="ja-JP" sz="2400" dirty="0" smtClean="0">
                <a:solidFill>
                  <a:srgbClr val="000000"/>
                </a:solidFill>
                <a:latin typeface="Calibri" pitchFamily="34" charset="0"/>
              </a:rPr>
              <a:t>Combined State Diagram with events and NSI messages</a:t>
            </a:r>
            <a:endParaRPr lang="en-US" sz="2400" dirty="0"/>
          </a:p>
        </p:txBody>
      </p:sp>
      <p:graphicFrame>
        <p:nvGraphicFramePr>
          <p:cNvPr id="144" name="表 143"/>
          <p:cNvGraphicFramePr>
            <a:graphicFrameLocks noGrp="1"/>
          </p:cNvGraphicFramePr>
          <p:nvPr/>
        </p:nvGraphicFramePr>
        <p:xfrm>
          <a:off x="360219" y="923636"/>
          <a:ext cx="969818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9818"/>
              </a:tblGrid>
              <a:tr h="95804">
                <a:tc>
                  <a:txBody>
                    <a:bodyPr/>
                    <a:lstStyle/>
                    <a:p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rsv.rq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(reserve)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5" name="表 144"/>
          <p:cNvGraphicFramePr>
            <a:graphicFrameLocks noGrp="1"/>
          </p:cNvGraphicFramePr>
          <p:nvPr/>
        </p:nvGraphicFramePr>
        <p:xfrm>
          <a:off x="1353129" y="1742419"/>
          <a:ext cx="1011379" cy="6672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1379"/>
              </a:tblGrid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reserve_ok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&lt;rsv.cf*</a:t>
                      </a:r>
                      <a:endParaRPr kumimoji="1" lang="ja-JP" altLang="en-US" sz="1000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&lt;rsv.cf</a:t>
                      </a:r>
                      <a:endParaRPr kumimoji="1" lang="ja-JP" altLang="en-US" sz="1000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5" name="表 154"/>
          <p:cNvGraphicFramePr>
            <a:graphicFrameLocks noGrp="1"/>
          </p:cNvGraphicFramePr>
          <p:nvPr/>
        </p:nvGraphicFramePr>
        <p:xfrm>
          <a:off x="138548" y="2512291"/>
          <a:ext cx="1533233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3233"/>
              </a:tblGrid>
              <a:tr h="11083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reserve_ng</a:t>
                      </a:r>
                      <a:r>
                        <a:rPr kumimoji="1"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rsv.fl</a:t>
                      </a: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&amp;</a:t>
                      </a:r>
                      <a:endParaRPr kumimoji="1" lang="ja-JP" altLang="en-US" sz="1000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rsv.fl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  <a:r>
                        <a:rPr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cncl.rq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</a:t>
                      </a:r>
                      <a:endParaRPr kumimoji="1" lang="ja-JP" altLang="en-US" sz="1000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(cancel)</a:t>
                      </a:r>
                      <a:endParaRPr kumimoji="1" lang="ja-JP" altLang="en-US" sz="10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9" name="表 158"/>
          <p:cNvGraphicFramePr>
            <a:graphicFrameLocks noGrp="1"/>
          </p:cNvGraphicFramePr>
          <p:nvPr/>
        </p:nvGraphicFramePr>
        <p:xfrm>
          <a:off x="3576791" y="4835056"/>
          <a:ext cx="1422400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2400"/>
              </a:tblGrid>
              <a:tr h="95804">
                <a:tc>
                  <a:txBody>
                    <a:bodyPr/>
                    <a:lstStyle/>
                    <a:p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cncl.rq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cncl.rq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5221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(release)</a:t>
                      </a:r>
                      <a:r>
                        <a:rPr lang="en-US" altLang="ja-JP" sz="1000" i="1" baseline="0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(cancel)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7" name="表 166"/>
          <p:cNvGraphicFramePr>
            <a:graphicFrameLocks noGrp="1"/>
          </p:cNvGraphicFramePr>
          <p:nvPr/>
        </p:nvGraphicFramePr>
        <p:xfrm>
          <a:off x="3380510" y="1228436"/>
          <a:ext cx="831272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1272"/>
              </a:tblGrid>
              <a:tr h="95804">
                <a:tc>
                  <a:txBody>
                    <a:bodyPr/>
                    <a:lstStyle/>
                    <a:p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9" name="表 168"/>
          <p:cNvGraphicFramePr>
            <a:graphicFrameLocks noGrp="1"/>
          </p:cNvGraphicFramePr>
          <p:nvPr/>
        </p:nvGraphicFramePr>
        <p:xfrm>
          <a:off x="3297382" y="2313523"/>
          <a:ext cx="997528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7528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start_time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67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7" name="表 176"/>
          <p:cNvGraphicFramePr>
            <a:graphicFrameLocks noGrp="1"/>
          </p:cNvGraphicFramePr>
          <p:nvPr/>
        </p:nvGraphicFramePr>
        <p:xfrm>
          <a:off x="5121564" y="812614"/>
          <a:ext cx="997528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7528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start_time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67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(provision)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6" name="表 185"/>
          <p:cNvGraphicFramePr>
            <a:graphicFrameLocks noGrp="1"/>
          </p:cNvGraphicFramePr>
          <p:nvPr/>
        </p:nvGraphicFramePr>
        <p:xfrm>
          <a:off x="4895262" y="1796472"/>
          <a:ext cx="1057564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7564"/>
              </a:tblGrid>
              <a:tr h="95804">
                <a:tc>
                  <a:txBody>
                    <a:bodyPr/>
                    <a:lstStyle/>
                    <a:p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(provision)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7" name="表 186"/>
          <p:cNvGraphicFramePr>
            <a:graphicFrameLocks noGrp="1"/>
          </p:cNvGraphicFramePr>
          <p:nvPr/>
        </p:nvGraphicFramePr>
        <p:xfrm>
          <a:off x="7324436" y="1533236"/>
          <a:ext cx="1200727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0727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provision_ok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&lt;prov.cf*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8" name="表 187"/>
          <p:cNvGraphicFramePr>
            <a:graphicFrameLocks noGrp="1"/>
          </p:cNvGraphicFramePr>
          <p:nvPr/>
        </p:nvGraphicFramePr>
        <p:xfrm>
          <a:off x="6017481" y="2045854"/>
          <a:ext cx="1200727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0727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provision_ng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prov.fl</a:t>
                      </a: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#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9" name="表 188"/>
          <p:cNvGraphicFramePr>
            <a:graphicFrameLocks noGrp="1"/>
          </p:cNvGraphicFramePr>
          <p:nvPr/>
        </p:nvGraphicFramePr>
        <p:xfrm>
          <a:off x="7495309" y="3694545"/>
          <a:ext cx="826655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6655"/>
              </a:tblGrid>
              <a:tr h="95804">
                <a:tc>
                  <a:txBody>
                    <a:bodyPr/>
                    <a:lstStyle/>
                    <a:p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(release)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0" name="表 189"/>
          <p:cNvGraphicFramePr>
            <a:graphicFrameLocks noGrp="1"/>
          </p:cNvGraphicFramePr>
          <p:nvPr/>
        </p:nvGraphicFramePr>
        <p:xfrm>
          <a:off x="4106823" y="3289118"/>
          <a:ext cx="1039091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9091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release_ok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&lt;rel.cf*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&lt;rel.cf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3392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1" name="表 190"/>
          <p:cNvGraphicFramePr>
            <a:graphicFrameLocks noGrp="1"/>
          </p:cNvGraphicFramePr>
          <p:nvPr/>
        </p:nvGraphicFramePr>
        <p:xfrm>
          <a:off x="6198400" y="3224760"/>
          <a:ext cx="1200727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0727"/>
              </a:tblGrid>
              <a:tr h="1385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release_ng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rel.fl</a:t>
                      </a: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#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2" name="表 191"/>
          <p:cNvGraphicFramePr>
            <a:graphicFrameLocks noGrp="1"/>
          </p:cNvGraphicFramePr>
          <p:nvPr/>
        </p:nvGraphicFramePr>
        <p:xfrm>
          <a:off x="1560946" y="3405908"/>
          <a:ext cx="1588654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8654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forced_end</a:t>
                      </a: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dirty="0" smtClean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fcd_end</a:t>
                      </a: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&amp;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fcd_end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cncl.rq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(release)</a:t>
                      </a:r>
                      <a:r>
                        <a:rPr lang="en-US" altLang="ja-JP" sz="1000" i="1" baseline="0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(cancel)</a:t>
                      </a:r>
                      <a:endParaRPr lang="ja-JP" altLang="en-US" sz="1000" dirty="0" smtClean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195" name="曲線コネクタ 145"/>
          <p:cNvCxnSpPr>
            <a:stCxn id="83" idx="7"/>
            <a:endCxn id="107" idx="1"/>
          </p:cNvCxnSpPr>
          <p:nvPr/>
        </p:nvCxnSpPr>
        <p:spPr>
          <a:xfrm rot="16200000" flipV="1">
            <a:off x="3181677" y="2818492"/>
            <a:ext cx="18194" cy="4149411"/>
          </a:xfrm>
          <a:prstGeom prst="curvedConnector3">
            <a:avLst>
              <a:gd name="adj1" fmla="val 1935995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9" name="表 208"/>
          <p:cNvGraphicFramePr>
            <a:graphicFrameLocks noGrp="1"/>
          </p:cNvGraphicFramePr>
          <p:nvPr/>
        </p:nvGraphicFramePr>
        <p:xfrm>
          <a:off x="350982" y="4045345"/>
          <a:ext cx="969818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9818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cancel_ok</a:t>
                      </a:r>
                      <a:r>
                        <a:rPr kumimoji="1"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&lt;cncl.cf*</a:t>
                      </a:r>
                      <a:endParaRPr kumimoji="1" lang="ja-JP" altLang="en-US" sz="1000" dirty="0" smtClean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5221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2" name="表 221"/>
          <p:cNvGraphicFramePr>
            <a:graphicFrameLocks noGrp="1"/>
          </p:cNvGraphicFramePr>
          <p:nvPr/>
        </p:nvGraphicFramePr>
        <p:xfrm>
          <a:off x="1476086" y="4811966"/>
          <a:ext cx="969818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9818"/>
              </a:tblGrid>
              <a:tr h="95804">
                <a:tc>
                  <a:txBody>
                    <a:bodyPr/>
                    <a:lstStyle/>
                    <a:p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cancel_ok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&lt;cncl.cf*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&lt;cncl.cf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5221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3" name="表 222"/>
          <p:cNvGraphicFramePr>
            <a:graphicFrameLocks noGrp="1"/>
          </p:cNvGraphicFramePr>
          <p:nvPr/>
        </p:nvGraphicFramePr>
        <p:xfrm>
          <a:off x="526472" y="6095803"/>
          <a:ext cx="775855" cy="4342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67287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4" name="表 223"/>
          <p:cNvGraphicFramePr>
            <a:graphicFrameLocks noGrp="1"/>
          </p:cNvGraphicFramePr>
          <p:nvPr/>
        </p:nvGraphicFramePr>
        <p:xfrm>
          <a:off x="1368595" y="6095803"/>
          <a:ext cx="775855" cy="4342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67287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5" name="表 224"/>
          <p:cNvGraphicFramePr>
            <a:graphicFrameLocks noGrp="1"/>
          </p:cNvGraphicFramePr>
          <p:nvPr/>
        </p:nvGraphicFramePr>
        <p:xfrm>
          <a:off x="2210718" y="6095803"/>
          <a:ext cx="775855" cy="4342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67287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cncl.rq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&lt;cncl.cf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6" name="表 225"/>
          <p:cNvGraphicFramePr>
            <a:graphicFrameLocks noGrp="1"/>
          </p:cNvGraphicFramePr>
          <p:nvPr/>
        </p:nvGraphicFramePr>
        <p:xfrm>
          <a:off x="3899500" y="6095803"/>
          <a:ext cx="780391" cy="4342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391"/>
              </a:tblGrid>
              <a:tr h="67287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&lt;prov.cf*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7" name="表 226"/>
          <p:cNvGraphicFramePr>
            <a:graphicFrameLocks noGrp="1"/>
          </p:cNvGraphicFramePr>
          <p:nvPr/>
        </p:nvGraphicFramePr>
        <p:xfrm>
          <a:off x="4746159" y="6095803"/>
          <a:ext cx="775855" cy="4342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67287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&lt;rel.cf*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&lt;rel.cf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8" name="表 227"/>
          <p:cNvGraphicFramePr>
            <a:graphicFrameLocks noGrp="1"/>
          </p:cNvGraphicFramePr>
          <p:nvPr/>
        </p:nvGraphicFramePr>
        <p:xfrm>
          <a:off x="5588282" y="6095803"/>
          <a:ext cx="775855" cy="4342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67287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&lt;cncl.cf*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&lt;cncl.cf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9" name="表 228"/>
          <p:cNvGraphicFramePr>
            <a:graphicFrameLocks noGrp="1"/>
          </p:cNvGraphicFramePr>
          <p:nvPr/>
        </p:nvGraphicFramePr>
        <p:xfrm>
          <a:off x="7272528" y="6095803"/>
          <a:ext cx="775855" cy="4342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67287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prov.fl</a:t>
                      </a: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#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0" name="表 229"/>
          <p:cNvGraphicFramePr>
            <a:graphicFrameLocks noGrp="1"/>
          </p:cNvGraphicFramePr>
          <p:nvPr/>
        </p:nvGraphicFramePr>
        <p:xfrm>
          <a:off x="8114650" y="6095803"/>
          <a:ext cx="775855" cy="4342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67287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rel.fl</a:t>
                      </a: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#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4" name="表 193"/>
          <p:cNvGraphicFramePr>
            <a:graphicFrameLocks noGrp="1"/>
          </p:cNvGraphicFramePr>
          <p:nvPr/>
        </p:nvGraphicFramePr>
        <p:xfrm>
          <a:off x="2220419" y="4121844"/>
          <a:ext cx="1468584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8584"/>
              </a:tblGrid>
              <a:tr h="138545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end_time</a:t>
                      </a: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dirty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(release)</a:t>
                      </a:r>
                      <a:r>
                        <a:rPr lang="en-US" altLang="ja-JP" sz="1000" i="1" baseline="0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(cancel)</a:t>
                      </a:r>
                      <a:endParaRPr lang="ja-JP" altLang="en-US" sz="1000" dirty="0" smtClean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8" name="表 57"/>
          <p:cNvGraphicFramePr>
            <a:graphicFrameLocks noGrp="1"/>
          </p:cNvGraphicFramePr>
          <p:nvPr/>
        </p:nvGraphicFramePr>
        <p:xfrm>
          <a:off x="6430405" y="6095803"/>
          <a:ext cx="775855" cy="4342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67287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rsv.fl</a:t>
                      </a: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&amp;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9" name="表 58"/>
          <p:cNvGraphicFramePr>
            <a:graphicFrameLocks noGrp="1"/>
          </p:cNvGraphicFramePr>
          <p:nvPr/>
        </p:nvGraphicFramePr>
        <p:xfrm>
          <a:off x="3052841" y="6095803"/>
          <a:ext cx="780391" cy="4342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391"/>
              </a:tblGrid>
              <a:tr h="67287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&lt;rsv.cf*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&lt;rsv.cf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60" name="円弧 59"/>
          <p:cNvSpPr/>
          <p:nvPr/>
        </p:nvSpPr>
        <p:spPr>
          <a:xfrm flipH="1">
            <a:off x="7737863" y="2626732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graphicFrame>
        <p:nvGraphicFramePr>
          <p:cNvPr id="63" name="表 62"/>
          <p:cNvGraphicFramePr>
            <a:graphicFrameLocks noGrp="1"/>
          </p:cNvGraphicFramePr>
          <p:nvPr/>
        </p:nvGraphicFramePr>
        <p:xfrm>
          <a:off x="7336611" y="2711515"/>
          <a:ext cx="775855" cy="4342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67287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65" name="テキスト ボックス 64"/>
          <p:cNvSpPr txBox="1"/>
          <p:nvPr/>
        </p:nvSpPr>
        <p:spPr>
          <a:xfrm>
            <a:off x="6340344" y="5002750"/>
            <a:ext cx="2456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*: excluding  “Initial”, “Cleaning”, “ Canceling” and “Terminated” states</a:t>
            </a:r>
            <a:endParaRPr kumimoji="1" lang="ja-JP" altLang="en-US" sz="1200" dirty="0"/>
          </a:p>
        </p:txBody>
      </p:sp>
      <p:cxnSp>
        <p:nvCxnSpPr>
          <p:cNvPr id="68" name="直線矢印コネクタ 159"/>
          <p:cNvCxnSpPr>
            <a:stCxn id="15" idx="5"/>
            <a:endCxn id="19" idx="1"/>
          </p:cNvCxnSpPr>
          <p:nvPr/>
        </p:nvCxnSpPr>
        <p:spPr>
          <a:xfrm rot="16200000" flipH="1">
            <a:off x="5343896" y="2891304"/>
            <a:ext cx="878590" cy="142453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" name="表 70"/>
          <p:cNvGraphicFramePr>
            <a:graphicFrameLocks noGrp="1"/>
          </p:cNvGraphicFramePr>
          <p:nvPr/>
        </p:nvGraphicFramePr>
        <p:xfrm>
          <a:off x="5235979" y="3241155"/>
          <a:ext cx="826655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6655"/>
              </a:tblGrid>
              <a:tr h="95804">
                <a:tc>
                  <a:txBody>
                    <a:bodyPr/>
                    <a:lstStyle/>
                    <a:p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(release)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1170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6850</TotalTime>
  <Words>816</Words>
  <Application>Microsoft Office PowerPoint</Application>
  <PresentationFormat>画面に合わせる (4:3)</PresentationFormat>
  <Paragraphs>144</Paragraphs>
  <Slides>6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Theme</vt:lpstr>
      <vt:lpstr>OGF NSI CS Protocol State Machine</vt:lpstr>
      <vt:lpstr>Overview</vt:lpstr>
      <vt:lpstr>State Machine Notation</vt:lpstr>
      <vt:lpstr>Protocol Events</vt:lpstr>
      <vt:lpstr>Protocol Events</vt:lpstr>
      <vt:lpstr>Combined State Diagram with events and NSI messages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Tomohiro Kudoh</dc:creator>
  <cp:lastModifiedBy>Tomohiro Kudoh</cp:lastModifiedBy>
  <cp:revision>84</cp:revision>
  <dcterms:created xsi:type="dcterms:W3CDTF">2011-01-30T10:09:39Z</dcterms:created>
  <dcterms:modified xsi:type="dcterms:W3CDTF">2011-07-06T14:08:02Z</dcterms:modified>
</cp:coreProperties>
</file>