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97" r:id="rId2"/>
    <p:sldId id="298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FFF"/>
    <a:srgbClr val="FFEFEF"/>
    <a:srgbClr val="FFCCCC"/>
    <a:srgbClr val="CC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962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6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3688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389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3587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0389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781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8433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7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0460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8849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2459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6038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2011/7/6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7032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OGF NSI CS Protocol State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Converged single view</a:t>
            </a:r>
          </a:p>
          <a:p>
            <a:r>
              <a:rPr lang="en-US" dirty="0" smtClean="0"/>
              <a:t>July 6,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829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slide package provides a consolidated state machine for the NSI connection services protocol</a:t>
            </a:r>
          </a:p>
          <a:p>
            <a:pPr lvl="1"/>
            <a:r>
              <a:rPr lang="en-US" sz="2000" dirty="0" smtClean="0"/>
              <a:t>Combines aspects of the Ultimate Provider, Ultimate Requestor, Aggregator, and Behavioral state machines for an NSA.</a:t>
            </a:r>
          </a:p>
          <a:p>
            <a:r>
              <a:rPr lang="en-US" sz="2400" dirty="0" smtClean="0"/>
              <a:t>After extensive discussions it was decided that combining all four state machines provided a clearer view of message flow and behaviors within the protocol</a:t>
            </a:r>
          </a:p>
          <a:p>
            <a:pPr lvl="1"/>
            <a:r>
              <a:rPr lang="en-US" sz="2000" dirty="0" smtClean="0"/>
              <a:t>Messages not needed by the implementing NSA can be ignored (i.e. the Ultimate Requestor can ignore messages up to parent NSA).</a:t>
            </a:r>
          </a:p>
          <a:p>
            <a:pPr lvl="1"/>
            <a:r>
              <a:rPr lang="en-US" sz="2000" dirty="0" smtClean="0"/>
              <a:t>The Ultimate Provider can use </a:t>
            </a:r>
            <a:r>
              <a:rPr lang="en-US" sz="2000" dirty="0"/>
              <a:t>internal </a:t>
            </a:r>
            <a:r>
              <a:rPr lang="en-US" sz="2000" dirty="0" smtClean="0"/>
              <a:t>events or child messages to model NRM interactions.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16400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State Machine Notation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035728"/>
            <a:ext cx="7676400" cy="47924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Transition notation</a:t>
            </a:r>
          </a:p>
          <a:p>
            <a:pPr marL="400050" lvl="1" indent="0">
              <a:buNone/>
            </a:pPr>
            <a:r>
              <a:rPr lang="en-US" sz="1600" dirty="0" smtClean="0"/>
              <a:t>black: an internal event representing either a timer or result of an operation within the NSI protocol.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red</a:t>
            </a:r>
            <a:r>
              <a:rPr lang="en-US" sz="1600" dirty="0" smtClean="0"/>
              <a:t> : an input event which is an NSI message</a:t>
            </a:r>
          </a:p>
          <a:p>
            <a:pPr marL="400050" lvl="1" indent="0">
              <a:buNone/>
            </a:pPr>
            <a:r>
              <a:rPr lang="en-US" sz="1600" dirty="0">
                <a:solidFill>
                  <a:srgbClr val="0000FF"/>
                </a:solidFill>
              </a:rPr>
              <a:t>b</a:t>
            </a:r>
            <a:r>
              <a:rPr lang="en-US" sz="1600" dirty="0" smtClean="0">
                <a:solidFill>
                  <a:srgbClr val="0000FF"/>
                </a:solidFill>
              </a:rPr>
              <a:t>lue</a:t>
            </a:r>
            <a:r>
              <a:rPr lang="en-US" sz="1600" dirty="0" smtClean="0"/>
              <a:t>: an output event which is a NSI message</a:t>
            </a:r>
          </a:p>
          <a:p>
            <a:pPr marL="0" indent="0">
              <a:buNone/>
            </a:pPr>
            <a:r>
              <a:rPr lang="en-US" sz="1800" dirty="0" smtClean="0"/>
              <a:t>Message direction</a:t>
            </a:r>
          </a:p>
          <a:p>
            <a:pPr marL="400050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&gt;</a:t>
            </a:r>
            <a:r>
              <a:rPr lang="en-US" sz="1600" dirty="0" smtClean="0"/>
              <a:t>: Downstream input/output</a:t>
            </a:r>
          </a:p>
          <a:p>
            <a:pPr marL="400050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&lt;</a:t>
            </a:r>
            <a:r>
              <a:rPr lang="en-US" sz="1600" dirty="0" smtClean="0"/>
              <a:t>: Upstream input/output</a:t>
            </a:r>
          </a:p>
          <a:p>
            <a:pPr marL="0" indent="0">
              <a:buNone/>
            </a:pPr>
            <a:r>
              <a:rPr lang="en-US" sz="1800" dirty="0" smtClean="0"/>
              <a:t>Message notation</a:t>
            </a:r>
          </a:p>
          <a:p>
            <a:pPr marL="400050" lvl="1" indent="0"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rsv</a:t>
            </a:r>
            <a:r>
              <a:rPr lang="en-US" sz="1600" dirty="0" smtClean="0"/>
              <a:t>: reserve, </a:t>
            </a:r>
            <a:r>
              <a:rPr lang="en-US" sz="1600" dirty="0" err="1" smtClean="0">
                <a:solidFill>
                  <a:srgbClr val="FF0000"/>
                </a:solidFill>
              </a:rPr>
              <a:t>prov</a:t>
            </a:r>
            <a:r>
              <a:rPr lang="en-US" sz="1600" dirty="0" smtClean="0"/>
              <a:t>: provision, </a:t>
            </a:r>
            <a:r>
              <a:rPr lang="en-US" sz="1600" dirty="0" err="1" smtClean="0">
                <a:solidFill>
                  <a:srgbClr val="FF0000"/>
                </a:solidFill>
              </a:rPr>
              <a:t>rel</a:t>
            </a:r>
            <a:r>
              <a:rPr lang="en-US" sz="1600" dirty="0" smtClean="0"/>
              <a:t>: release, </a:t>
            </a:r>
            <a:r>
              <a:rPr lang="en-US" sz="1600" dirty="0" err="1" smtClean="0">
                <a:solidFill>
                  <a:srgbClr val="FF0000"/>
                </a:solidFill>
              </a:rPr>
              <a:t>cncl</a:t>
            </a:r>
            <a:r>
              <a:rPr lang="en-US" sz="1600" dirty="0" smtClean="0"/>
              <a:t>: cancel, </a:t>
            </a:r>
            <a:r>
              <a:rPr lang="en-US" sz="1600" dirty="0" err="1" smtClean="0">
                <a:solidFill>
                  <a:srgbClr val="FF0000"/>
                </a:solidFill>
              </a:rPr>
              <a:t>fcd_end</a:t>
            </a:r>
            <a:r>
              <a:rPr lang="en-US" sz="1600" dirty="0" smtClean="0"/>
              <a:t>: forced end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 err="1" smtClean="0">
                <a:solidFill>
                  <a:srgbClr val="FF0000"/>
                </a:solidFill>
              </a:rPr>
              <a:t>rq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: request, 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r>
              <a:rPr lang="en-US" sz="1600" dirty="0" err="1" smtClean="0">
                <a:solidFill>
                  <a:srgbClr val="FF0000"/>
                </a:solidFill>
              </a:rPr>
              <a:t>cf</a:t>
            </a:r>
            <a:r>
              <a:rPr lang="en-US" sz="1600" dirty="0" smtClean="0"/>
              <a:t>: confirm</a:t>
            </a:r>
          </a:p>
          <a:p>
            <a:pPr marL="0" indent="0">
              <a:buNone/>
            </a:pPr>
            <a:r>
              <a:rPr lang="en-US" sz="1800" dirty="0" smtClean="0"/>
              <a:t>Message interaction with children NSA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*</a:t>
            </a:r>
            <a:r>
              <a:rPr lang="en-US" sz="1600" dirty="0" smtClean="0"/>
              <a:t>: for input, receive from all children and for output, send to all children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&amp;</a:t>
            </a:r>
            <a:r>
              <a:rPr lang="en-US" sz="1600" dirty="0" smtClean="0"/>
              <a:t>: received one or more of this message</a:t>
            </a:r>
          </a:p>
          <a:p>
            <a:pPr marL="400050" lvl="1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#</a:t>
            </a:r>
            <a:r>
              <a:rPr lang="en-US" sz="1600" dirty="0" smtClean="0"/>
              <a:t>: received one or more .</a:t>
            </a:r>
            <a:r>
              <a:rPr lang="en-US" sz="1600" dirty="0" err="1" smtClean="0"/>
              <a:t>fl</a:t>
            </a:r>
            <a:r>
              <a:rPr lang="en-US" sz="1600" dirty="0" smtClean="0"/>
              <a:t> messages from children, and received .</a:t>
            </a:r>
            <a:r>
              <a:rPr lang="en-US" sz="1600" dirty="0" err="1" smtClean="0"/>
              <a:t>cf</a:t>
            </a:r>
            <a:r>
              <a:rPr lang="en-US" sz="1600" dirty="0" smtClean="0"/>
              <a:t> messages from other children (if exist)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/>
        </p:nvGraphicFramePr>
        <p:xfrm>
          <a:off x="6280728" y="2041240"/>
          <a:ext cx="1939635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9635"/>
              </a:tblGrid>
              <a:tr h="9580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Input Event</a:t>
                      </a:r>
                      <a:endParaRPr kumimoji="1" lang="ja-JP" altLang="en-US" sz="1600" b="1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Input Message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Message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Output Event</a:t>
                      </a:r>
                      <a:endParaRPr kumimoji="1" lang="ja-JP" altLang="en-US" sz="1600" b="1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817409" y="5842004"/>
          <a:ext cx="7620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1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3500572" y="5832768"/>
          <a:ext cx="7620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1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6183735" y="5823532"/>
          <a:ext cx="7620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1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8" name="右中かっこ 7"/>
          <p:cNvSpPr/>
          <p:nvPr/>
        </p:nvSpPr>
        <p:spPr>
          <a:xfrm>
            <a:off x="1625599" y="5828151"/>
            <a:ext cx="92363" cy="332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5055" y="66132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1856" y="5763495"/>
            <a:ext cx="15794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When all possible messages and event are received</a:t>
            </a:r>
            <a:endParaRPr kumimoji="1" lang="ja-JP" altLang="en-US" sz="1400" dirty="0"/>
          </a:p>
        </p:txBody>
      </p:sp>
      <p:sp>
        <p:nvSpPr>
          <p:cNvPr id="18" name="右中かっこ 17"/>
          <p:cNvSpPr/>
          <p:nvPr/>
        </p:nvSpPr>
        <p:spPr>
          <a:xfrm>
            <a:off x="4308763" y="5818915"/>
            <a:ext cx="92363" cy="332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75020" y="5754259"/>
            <a:ext cx="15794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When one or more message or event is received</a:t>
            </a:r>
            <a:endParaRPr kumimoji="1" lang="ja-JP" altLang="en-US" sz="1400" dirty="0"/>
          </a:p>
        </p:txBody>
      </p:sp>
      <p:sp>
        <p:nvSpPr>
          <p:cNvPr id="20" name="右中かっこ 19"/>
          <p:cNvSpPr/>
          <p:nvPr/>
        </p:nvSpPr>
        <p:spPr>
          <a:xfrm>
            <a:off x="6991927" y="5809679"/>
            <a:ext cx="92363" cy="332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58183" y="5745023"/>
            <a:ext cx="18565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Messages/event is received from all possible children, and one or more of them is .fl or _</a:t>
            </a:r>
            <a:r>
              <a:rPr lang="en-US" altLang="ja-JP" sz="1400" dirty="0" err="1" smtClean="0"/>
              <a:t>ng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1321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Protocol Events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118852"/>
            <a:ext cx="8068996" cy="500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*_ok</a:t>
            </a:r>
            <a:r>
              <a:rPr lang="en-US" sz="1600" dirty="0"/>
              <a:t>: successful operation resulting in a positive state transition and generation of a confirmation message.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*_</a:t>
            </a:r>
            <a:r>
              <a:rPr lang="en-US" sz="1600" b="1" i="1" dirty="0" err="1">
                <a:latin typeface="Courier New"/>
                <a:cs typeface="Courier New"/>
              </a:rPr>
              <a:t>ng</a:t>
            </a:r>
            <a:r>
              <a:rPr lang="en-US" sz="1600" dirty="0"/>
              <a:t>: a negative result on the operation resulting in a negative state transition and generation of a failed response.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altLang="ja-JP" sz="1600" b="1" i="1" dirty="0" err="1">
                <a:latin typeface="Courier New" pitchFamily="49" charset="0"/>
                <a:cs typeface="Courier New" pitchFamily="49" charset="0"/>
              </a:rPr>
              <a:t>reserve_ok</a:t>
            </a:r>
            <a:r>
              <a:rPr lang="en-US" altLang="ja-JP" sz="1600" dirty="0">
                <a:cs typeface="Courier New" pitchFamily="49" charset="0"/>
              </a:rPr>
              <a:t>: reservation of resources within local NRM and child NSA was completed successfully for the specified schedule criteria.</a:t>
            </a:r>
          </a:p>
          <a:p>
            <a:pPr marL="0" indent="0">
              <a:buNone/>
            </a:pPr>
            <a:r>
              <a:rPr kumimoji="1" lang="en-US" altLang="ja-JP" sz="1600" b="1" i="1" dirty="0" err="1" smtClean="0">
                <a:latin typeface="Courier New" pitchFamily="49" charset="0"/>
                <a:cs typeface="Courier New" pitchFamily="49" charset="0"/>
              </a:rPr>
              <a:t>reserve_ng</a:t>
            </a:r>
            <a:r>
              <a:rPr lang="en-US" altLang="ja-JP" sz="1600" dirty="0">
                <a:cs typeface="Courier New" pitchFamily="49" charset="0"/>
              </a:rPr>
              <a:t>: reservation of resources failed within one or more of the local NRM or child NSA.</a:t>
            </a:r>
          </a:p>
          <a:p>
            <a:pPr marL="0" indent="0">
              <a:buNone/>
            </a:pPr>
            <a:endParaRPr kumimoji="1" lang="en-US" altLang="ja-JP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altLang="ja-JP" sz="1600" b="1" i="1" dirty="0" err="1">
                <a:latin typeface="Courier New" pitchFamily="49" charset="0"/>
                <a:cs typeface="Courier New" pitchFamily="49" charset="0"/>
              </a:rPr>
              <a:t>provision_ok</a:t>
            </a:r>
            <a:r>
              <a:rPr lang="en-US" altLang="ja-JP" sz="1600" dirty="0">
                <a:cs typeface="Courier New" pitchFamily="49" charset="0"/>
              </a:rPr>
              <a:t>: provisioning of resources within local NRM and child NSA was completed successfully for the reservation.</a:t>
            </a:r>
          </a:p>
          <a:p>
            <a:pPr marL="0" indent="0">
              <a:buNone/>
            </a:pPr>
            <a:r>
              <a:rPr lang="en-US" altLang="ja-JP" sz="1600" b="1" i="1" dirty="0" err="1">
                <a:latin typeface="Courier New" pitchFamily="49" charset="0"/>
                <a:cs typeface="Courier New" pitchFamily="49" charset="0"/>
              </a:rPr>
              <a:t>provision_ng</a:t>
            </a:r>
            <a:r>
              <a:rPr lang="en-US" altLang="ja-JP" sz="1600" dirty="0">
                <a:cs typeface="Courier New" pitchFamily="49" charset="0"/>
              </a:rPr>
              <a:t>: provisioning of resources failed within one or more of the local NRM components or child NSA.</a:t>
            </a:r>
          </a:p>
          <a:p>
            <a:pPr marL="0" indent="0">
              <a:buNone/>
            </a:pPr>
            <a:r>
              <a:rPr lang="en-US" altLang="ja-JP" sz="1600" b="1" i="1" dirty="0">
                <a:latin typeface="Courier New" pitchFamily="49" charset="0"/>
                <a:cs typeface="Courier New" pitchFamily="49" charset="0"/>
              </a:rPr>
              <a:t>provision</a:t>
            </a:r>
            <a:r>
              <a:rPr lang="en-US" altLang="ja-JP" sz="1600" dirty="0">
                <a:cs typeface="Courier New" pitchFamily="49" charset="0"/>
              </a:rPr>
              <a:t>: output event indicating that provisioning of resources relating to the reservation should begin.</a:t>
            </a:r>
            <a:endParaRPr lang="en-US" altLang="ja-JP" sz="16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81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Protocol Events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1118852"/>
            <a:ext cx="8108378" cy="500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1600" b="1" i="1" dirty="0" err="1">
                <a:latin typeface="Courier New" pitchFamily="49" charset="0"/>
                <a:cs typeface="Courier New" pitchFamily="49" charset="0"/>
              </a:rPr>
              <a:t>release_ok</a:t>
            </a:r>
            <a:r>
              <a:rPr lang="en-US" altLang="ja-JP" sz="1600" dirty="0">
                <a:cs typeface="Courier New" pitchFamily="49" charset="0"/>
              </a:rPr>
              <a:t>: release of resources within the local NRM and child NSA was completed successfully for the reservation.</a:t>
            </a:r>
            <a:endParaRPr lang="en-US" altLang="ja-JP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kumimoji="1" lang="en-US" altLang="ja-JP" sz="1600" b="1" i="1" dirty="0" err="1">
                <a:latin typeface="Courier New" pitchFamily="49" charset="0"/>
                <a:cs typeface="Courier New" pitchFamily="49" charset="0"/>
              </a:rPr>
              <a:t>release_ng</a:t>
            </a:r>
            <a:r>
              <a:rPr lang="en-US" altLang="ja-JP" sz="1600" dirty="0">
                <a:cs typeface="Courier New" pitchFamily="49" charset="0"/>
              </a:rPr>
              <a:t>: release of resources failed within one or more of the local NRM components or child NSA.</a:t>
            </a:r>
          </a:p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release</a:t>
            </a:r>
            <a:r>
              <a:rPr lang="en-US" altLang="ja-JP" sz="1600" dirty="0">
                <a:cs typeface="Courier New" pitchFamily="49" charset="0"/>
              </a:rPr>
              <a:t>: : output event indicating resources allocated to the reservation are released.</a:t>
            </a: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kumimoji="1" lang="en-US" altLang="ja-JP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kumimoji="1" lang="en-US" sz="1600" b="1" i="1" dirty="0" err="1">
                <a:latin typeface="Courier New" pitchFamily="49" charset="0"/>
                <a:cs typeface="Courier New" pitchFamily="49" charset="0"/>
              </a:rPr>
              <a:t>cancel_ok</a:t>
            </a:r>
            <a:r>
              <a:rPr lang="en-US" altLang="ja-JP" sz="1600" dirty="0">
                <a:cs typeface="Courier New" pitchFamily="49" charset="0"/>
              </a:rPr>
              <a:t>: cancel of a reservation within local NRM components and child NSA was completed successfully for the reservation.</a:t>
            </a:r>
            <a:endParaRPr kumimoji="1" lang="en-US" sz="1600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kumimoji="1" lang="en-US" sz="1600" b="1" i="1" dirty="0" err="1">
                <a:latin typeface="Courier New" pitchFamily="49" charset="0"/>
                <a:cs typeface="Courier New" pitchFamily="49" charset="0"/>
              </a:rPr>
              <a:t>cancel_ng</a:t>
            </a:r>
            <a:r>
              <a:rPr lang="en-US" altLang="ja-JP" sz="1600" dirty="0">
                <a:cs typeface="Courier New" pitchFamily="49" charset="0"/>
              </a:rPr>
              <a:t>: cancel of a reservation failed within one or more of the local NRM components or child NSA.</a:t>
            </a:r>
          </a:p>
          <a:p>
            <a:pPr marL="0" indent="0">
              <a:buNone/>
            </a:pPr>
            <a:r>
              <a:rPr lang="en-US" sz="1600" b="1" i="1" dirty="0">
                <a:latin typeface="Courier New"/>
                <a:cs typeface="Courier New"/>
              </a:rPr>
              <a:t>cancel</a:t>
            </a:r>
            <a:r>
              <a:rPr lang="en-US" altLang="ja-JP" sz="1600" dirty="0">
                <a:cs typeface="Courier New" pitchFamily="49" charset="0"/>
              </a:rPr>
              <a:t>: output event indicating resources allocated to the reservation are released and schedule is terminated.</a:t>
            </a: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i="1" dirty="0" err="1">
                <a:latin typeface="Courier New"/>
                <a:cs typeface="Courier New"/>
              </a:rPr>
              <a:t>start_time</a:t>
            </a:r>
            <a:r>
              <a:rPr lang="en-US" altLang="ja-JP" sz="1600" dirty="0">
                <a:cs typeface="Courier New" pitchFamily="49" charset="0"/>
              </a:rPr>
              <a:t>: start time of the reservation.</a:t>
            </a: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i="1" dirty="0" err="1">
                <a:latin typeface="Courier New"/>
                <a:cs typeface="Courier New"/>
              </a:rPr>
              <a:t>end_time</a:t>
            </a:r>
            <a:r>
              <a:rPr lang="en-US" altLang="ja-JP" sz="1600" dirty="0">
                <a:cs typeface="Courier New" pitchFamily="49" charset="0"/>
              </a:rPr>
              <a:t>: end time of the reservation.</a:t>
            </a:r>
          </a:p>
          <a:p>
            <a:pPr marL="0" indent="0">
              <a:buNone/>
            </a:pPr>
            <a:endParaRPr lang="en-US" sz="1600" i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i="1" dirty="0" err="1">
                <a:latin typeface="Courier New"/>
                <a:cs typeface="Courier New"/>
              </a:rPr>
              <a:t>forced_end</a:t>
            </a:r>
            <a:r>
              <a:rPr lang="en-US" sz="1600" dirty="0">
                <a:cs typeface="Courier New" pitchFamily="49" charset="0"/>
              </a:rPr>
              <a:t>: resources allocated to the schedule were (administratively) released by the local NRM outside of the NSI protocol</a:t>
            </a:r>
            <a:r>
              <a:rPr lang="en-US" sz="1600" dirty="0" smtClean="0">
                <a:cs typeface="Courier New" pitchFamily="49" charset="0"/>
              </a:rPr>
              <a:t>.</a:t>
            </a:r>
            <a:endParaRPr lang="en-US" sz="16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557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490046" y="174986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425640" y="2549715"/>
            <a:ext cx="756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Scheduled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234100" y="25497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6281251" y="124845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390014" y="393742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Releasing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1210046" y="2106620"/>
            <a:ext cx="1387350" cy="3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338203" y="3041526"/>
            <a:ext cx="1027708" cy="148408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5071815" y="1340280"/>
            <a:ext cx="941260" cy="147761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4803640" y="3269715"/>
            <a:ext cx="1586374" cy="10277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7001251" y="1608455"/>
            <a:ext cx="1592849" cy="9412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482437" y="46858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Initial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>
            <a:off x="842437" y="766858"/>
            <a:ext cx="7609" cy="983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88" idx="0"/>
          </p:cNvCxnSpPr>
          <p:nvPr/>
        </p:nvCxnSpPr>
        <p:spPr>
          <a:xfrm rot="16200000" flipH="1">
            <a:off x="444780" y="2875129"/>
            <a:ext cx="811378" cy="84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501510" y="477866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Terminated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221510" y="5138660"/>
            <a:ext cx="1400432" cy="181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5160037" y="4796854"/>
            <a:ext cx="720000" cy="7200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Any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State*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92" name="円/楕円 91"/>
          <p:cNvSpPr/>
          <p:nvPr/>
        </p:nvSpPr>
        <p:spPr>
          <a:xfrm flipH="1">
            <a:off x="2621942" y="479685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Canceling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 flipV="1">
            <a:off x="3341943" y="5156854"/>
            <a:ext cx="1818095" cy="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46"/>
          <p:cNvCxnSpPr>
            <a:stCxn id="18" idx="4"/>
            <a:endCxn id="15" idx="6"/>
          </p:cNvCxnSpPr>
          <p:nvPr/>
        </p:nvCxnSpPr>
        <p:spPr>
          <a:xfrm rot="5400000">
            <a:off x="5440816" y="1709280"/>
            <a:ext cx="941260" cy="145961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線コネクタ 46"/>
          <p:cNvCxnSpPr>
            <a:stCxn id="19" idx="0"/>
            <a:endCxn id="15" idx="6"/>
          </p:cNvCxnSpPr>
          <p:nvPr/>
        </p:nvCxnSpPr>
        <p:spPr>
          <a:xfrm rot="16200000" flipV="1">
            <a:off x="5451973" y="2639382"/>
            <a:ext cx="1027708" cy="156837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6200000" flipH="1">
            <a:off x="560942" y="542135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88" name="円/楕円 87"/>
          <p:cNvSpPr/>
          <p:nvPr/>
        </p:nvSpPr>
        <p:spPr>
          <a:xfrm flipH="1">
            <a:off x="490893" y="328124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57" name="直線矢印コネクタ 156"/>
          <p:cNvCxnSpPr>
            <a:stCxn id="83" idx="0"/>
            <a:endCxn id="88" idx="2"/>
          </p:cNvCxnSpPr>
          <p:nvPr/>
        </p:nvCxnSpPr>
        <p:spPr>
          <a:xfrm rot="16200000" flipV="1">
            <a:off x="2787659" y="2064476"/>
            <a:ext cx="1155612" cy="4309144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8" idx="4"/>
            <a:endCxn id="107" idx="0"/>
          </p:cNvCxnSpPr>
          <p:nvPr/>
        </p:nvCxnSpPr>
        <p:spPr>
          <a:xfrm rot="16200000" flipH="1">
            <a:off x="467492" y="4384642"/>
            <a:ext cx="777418" cy="106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2597396" y="17466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4295511" y="60489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Provision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55"/>
          <p:cNvCxnSpPr>
            <a:stCxn id="126" idx="5"/>
            <a:endCxn id="15" idx="2"/>
          </p:cNvCxnSpPr>
          <p:nvPr/>
        </p:nvCxnSpPr>
        <p:spPr>
          <a:xfrm>
            <a:off x="3211954" y="2361178"/>
            <a:ext cx="1213686" cy="5485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7"/>
            <a:endCxn id="127" idx="3"/>
          </p:cNvCxnSpPr>
          <p:nvPr/>
        </p:nvCxnSpPr>
        <p:spPr>
          <a:xfrm flipV="1">
            <a:off x="3211954" y="1219450"/>
            <a:ext cx="1188999" cy="6326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6"/>
            <a:endCxn id="18" idx="1"/>
          </p:cNvCxnSpPr>
          <p:nvPr/>
        </p:nvCxnSpPr>
        <p:spPr>
          <a:xfrm>
            <a:off x="5015511" y="964892"/>
            <a:ext cx="1371182" cy="389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alibri" pitchFamily="34" charset="0"/>
              </a:rPr>
              <a:t>Combined State Diagram with events and NSI messages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360219" y="923636"/>
          <a:ext cx="96981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8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/>
        </p:nvGraphicFramePr>
        <p:xfrm>
          <a:off x="1353129" y="1742419"/>
          <a:ext cx="1011379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1379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reserve_ok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&lt;rsv.cf*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138548" y="2512291"/>
          <a:ext cx="153323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33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reserve_ng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(cancel)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/>
        </p:nvGraphicFramePr>
        <p:xfrm>
          <a:off x="3576791" y="4835056"/>
          <a:ext cx="14224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00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(cancel)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3380510" y="1228436"/>
          <a:ext cx="83127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297382" y="2313523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表 176"/>
          <p:cNvGraphicFramePr>
            <a:graphicFrameLocks noGrp="1"/>
          </p:cNvGraphicFramePr>
          <p:nvPr/>
        </p:nvGraphicFramePr>
        <p:xfrm>
          <a:off x="5121564" y="812614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4895262" y="1796472"/>
          <a:ext cx="105756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56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/>
        </p:nvGraphicFramePr>
        <p:xfrm>
          <a:off x="7324436" y="1533236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/>
        </p:nvGraphicFramePr>
        <p:xfrm>
          <a:off x="6017481" y="2045854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provision_ng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/>
        </p:nvGraphicFramePr>
        <p:xfrm>
          <a:off x="7495309" y="369454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表 189"/>
          <p:cNvGraphicFramePr>
            <a:graphicFrameLocks noGrp="1"/>
          </p:cNvGraphicFramePr>
          <p:nvPr/>
        </p:nvGraphicFramePr>
        <p:xfrm>
          <a:off x="4106823" y="3289118"/>
          <a:ext cx="10390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339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/>
        </p:nvGraphicFramePr>
        <p:xfrm>
          <a:off x="6198400" y="322476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1385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release_ng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表 191"/>
          <p:cNvGraphicFramePr>
            <a:graphicFrameLocks noGrp="1"/>
          </p:cNvGraphicFramePr>
          <p:nvPr/>
        </p:nvGraphicFramePr>
        <p:xfrm>
          <a:off x="1560946" y="3405908"/>
          <a:ext cx="158865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654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forced_end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(cancel)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曲線コネクタ 145"/>
          <p:cNvCxnSpPr>
            <a:stCxn id="83" idx="7"/>
            <a:endCxn id="107" idx="1"/>
          </p:cNvCxnSpPr>
          <p:nvPr/>
        </p:nvCxnSpPr>
        <p:spPr>
          <a:xfrm rot="16200000" flipV="1">
            <a:off x="3181677" y="2818492"/>
            <a:ext cx="18194" cy="4149411"/>
          </a:xfrm>
          <a:prstGeom prst="curvedConnector3">
            <a:avLst>
              <a:gd name="adj1" fmla="val 193599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" name="表 208"/>
          <p:cNvGraphicFramePr>
            <a:graphicFrameLocks noGrp="1"/>
          </p:cNvGraphicFramePr>
          <p:nvPr/>
        </p:nvGraphicFramePr>
        <p:xfrm>
          <a:off x="350982" y="4045345"/>
          <a:ext cx="96981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cancel_ok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&lt;cncl.cf*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" name="表 221"/>
          <p:cNvGraphicFramePr>
            <a:graphicFrameLocks noGrp="1"/>
          </p:cNvGraphicFramePr>
          <p:nvPr/>
        </p:nvGraphicFramePr>
        <p:xfrm>
          <a:off x="1476086" y="4811966"/>
          <a:ext cx="96981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818"/>
              </a:tblGrid>
              <a:tr h="95804">
                <a:tc>
                  <a:txBody>
                    <a:bodyPr/>
                    <a:lstStyle/>
                    <a:p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cancel_ok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表 222"/>
          <p:cNvGraphicFramePr>
            <a:graphicFrameLocks noGrp="1"/>
          </p:cNvGraphicFramePr>
          <p:nvPr/>
        </p:nvGraphicFramePr>
        <p:xfrm>
          <a:off x="526472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表 223"/>
          <p:cNvGraphicFramePr>
            <a:graphicFrameLocks noGrp="1"/>
          </p:cNvGraphicFramePr>
          <p:nvPr/>
        </p:nvGraphicFramePr>
        <p:xfrm>
          <a:off x="1368595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表 224"/>
          <p:cNvGraphicFramePr>
            <a:graphicFrameLocks noGrp="1"/>
          </p:cNvGraphicFramePr>
          <p:nvPr/>
        </p:nvGraphicFramePr>
        <p:xfrm>
          <a:off x="2210718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cncl.rq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6" name="表 225"/>
          <p:cNvGraphicFramePr>
            <a:graphicFrameLocks noGrp="1"/>
          </p:cNvGraphicFramePr>
          <p:nvPr/>
        </p:nvGraphicFramePr>
        <p:xfrm>
          <a:off x="3899500" y="6095803"/>
          <a:ext cx="780391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391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表 226"/>
          <p:cNvGraphicFramePr>
            <a:graphicFrameLocks noGrp="1"/>
          </p:cNvGraphicFramePr>
          <p:nvPr/>
        </p:nvGraphicFramePr>
        <p:xfrm>
          <a:off x="4746159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表 227"/>
          <p:cNvGraphicFramePr>
            <a:graphicFrameLocks noGrp="1"/>
          </p:cNvGraphicFramePr>
          <p:nvPr/>
        </p:nvGraphicFramePr>
        <p:xfrm>
          <a:off x="5588282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&lt;cncl.cf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9" name="表 228"/>
          <p:cNvGraphicFramePr>
            <a:graphicFrameLocks noGrp="1"/>
          </p:cNvGraphicFramePr>
          <p:nvPr/>
        </p:nvGraphicFramePr>
        <p:xfrm>
          <a:off x="7272528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0" name="表 229"/>
          <p:cNvGraphicFramePr>
            <a:graphicFrameLocks noGrp="1"/>
          </p:cNvGraphicFramePr>
          <p:nvPr/>
        </p:nvGraphicFramePr>
        <p:xfrm>
          <a:off x="8114650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2220419" y="4121844"/>
          <a:ext cx="146858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8584"/>
              </a:tblGrid>
              <a:tr h="13854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(cancel)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/>
        </p:nvGraphicFramePr>
        <p:xfrm>
          <a:off x="6430405" y="6095803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/>
        </p:nvGraphicFramePr>
        <p:xfrm>
          <a:off x="3052841" y="6095803"/>
          <a:ext cx="780391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391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&lt;rsv.cf*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flipH="1">
            <a:off x="7737863" y="262673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aphicFrame>
        <p:nvGraphicFramePr>
          <p:cNvPr id="63" name="表 62"/>
          <p:cNvGraphicFramePr>
            <a:graphicFrameLocks noGrp="1"/>
          </p:cNvGraphicFramePr>
          <p:nvPr/>
        </p:nvGraphicFramePr>
        <p:xfrm>
          <a:off x="7336611" y="271151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6340344" y="5002750"/>
            <a:ext cx="245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*: excluding  “Initial”, “Cleaning”, “ Canceling” and “Terminated” states</a:t>
            </a:r>
            <a:endParaRPr kumimoji="1" lang="ja-JP" altLang="en-US" sz="1200" dirty="0"/>
          </a:p>
        </p:txBody>
      </p:sp>
      <p:cxnSp>
        <p:nvCxnSpPr>
          <p:cNvPr id="68" name="直線矢印コネクタ 159"/>
          <p:cNvCxnSpPr>
            <a:stCxn id="15" idx="5"/>
            <a:endCxn id="19" idx="1"/>
          </p:cNvCxnSpPr>
          <p:nvPr/>
        </p:nvCxnSpPr>
        <p:spPr>
          <a:xfrm rot="16200000" flipH="1">
            <a:off x="5343896" y="2891304"/>
            <a:ext cx="878590" cy="14245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 70"/>
          <p:cNvGraphicFramePr>
            <a:graphicFrameLocks noGrp="1"/>
          </p:cNvGraphicFramePr>
          <p:nvPr/>
        </p:nvGraphicFramePr>
        <p:xfrm>
          <a:off x="5235979" y="324115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117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6850</TotalTime>
  <Words>816</Words>
  <Application>Microsoft Office PowerPoint</Application>
  <PresentationFormat>画面に合わせる (4:3)</PresentationFormat>
  <Paragraphs>144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Theme</vt:lpstr>
      <vt:lpstr>OGF NSI CS Protocol State Machine</vt:lpstr>
      <vt:lpstr>Overview</vt:lpstr>
      <vt:lpstr>State Machine Notation</vt:lpstr>
      <vt:lpstr>Protocol Events</vt:lpstr>
      <vt:lpstr>Protocol Events</vt:lpstr>
      <vt:lpstr>Combined State Diagram with events and NSI messages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Tomohiro Kudoh</cp:lastModifiedBy>
  <cp:revision>84</cp:revision>
  <dcterms:created xsi:type="dcterms:W3CDTF">2011-01-30T10:09:39Z</dcterms:created>
  <dcterms:modified xsi:type="dcterms:W3CDTF">2011-07-06T14:08:02Z</dcterms:modified>
</cp:coreProperties>
</file>