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315" r:id="rId2"/>
    <p:sldId id="332" r:id="rId3"/>
    <p:sldId id="327" r:id="rId4"/>
    <p:sldId id="330" r:id="rId5"/>
    <p:sldId id="328" r:id="rId6"/>
    <p:sldId id="329" r:id="rId7"/>
    <p:sldId id="331" r:id="rId8"/>
    <p:sldId id="320" r:id="rId9"/>
    <p:sldId id="321" r:id="rId10"/>
    <p:sldId id="325" r:id="rId11"/>
    <p:sldId id="324" r:id="rId12"/>
    <p:sldId id="323" r:id="rId13"/>
    <p:sldId id="334" r:id="rId14"/>
    <p:sldId id="335" r:id="rId15"/>
    <p:sldId id="336" r:id="rId16"/>
    <p:sldId id="333" r:id="rId17"/>
    <p:sldId id="338" r:id="rId18"/>
    <p:sldId id="340" r:id="rId19"/>
    <p:sldId id="318" r:id="rId20"/>
    <p:sldId id="341" r:id="rId21"/>
    <p:sldId id="312" r:id="rId22"/>
    <p:sldId id="337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DAD41"/>
    <a:srgbClr val="99CC66"/>
    <a:srgbClr val="FF8000"/>
    <a:srgbClr val="E1EFFF"/>
    <a:srgbClr val="FFEFEF"/>
    <a:srgbClr val="FF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7" autoAdjust="0"/>
  </p:normalViewPr>
  <p:slideViewPr>
    <p:cSldViewPr snapToGrid="0">
      <p:cViewPr varScale="1">
        <p:scale>
          <a:sx n="148" d="100"/>
          <a:sy n="148" d="100"/>
        </p:scale>
        <p:origin x="-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93D73-0E77-214C-AAF0-FE3F7B9D2C6E}" type="datetimeFigureOut">
              <a:rPr lang="en-US" smtClean="0"/>
              <a:pPr/>
              <a:t>12-07-02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BCE0E-D4A3-B24E-AEF1-8B064CF4C6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401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200D-2FFF-4D41-8AA6-9B62B3D20EE4}" type="datetimeFigureOut">
              <a:rPr kumimoji="1" lang="ja-JP" altLang="en-US" smtClean="0"/>
              <a:pPr/>
              <a:t>12-07-02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7365-35BE-47F8-9C54-7434098385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244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8</a:t>
            </a:fld>
            <a:endParaRPr lang="ja-JP" altLang="en-US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9</a:t>
            </a:fld>
            <a:endParaRPr lang="ja-JP" altLang="en-US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14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dirty="0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15</a:t>
            </a:fld>
            <a:endParaRPr lang="ja-JP" altLang="en-US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21</a:t>
            </a:fld>
            <a:endParaRPr lang="ja-JP" altLang="en-US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22</a:t>
            </a:fld>
            <a:endParaRPr lang="ja-JP" altLang="en-US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altLang="ja-JP" sz="600" smtClean="0"/>
              <a:t>© 2006 Open Grid Forum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91914" y="2729244"/>
            <a:ext cx="7696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altLang="ja-JP" dirty="0" smtClean="0"/>
              <a:t>Main Title</a:t>
            </a:r>
            <a:endParaRPr lang="en-US" altLang="ja-JP" dirty="0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161135" y="4411265"/>
            <a:ext cx="7620000" cy="533400"/>
          </a:xfrm>
          <a:solidFill>
            <a:srgbClr val="5DAD41"/>
          </a:solidFill>
        </p:spPr>
        <p:txBody>
          <a:bodyPr>
            <a:noAutofit/>
          </a:bodyPr>
          <a:lstStyle>
            <a:lvl1pPr marL="0" indent="0">
              <a:buFont typeface="Times" pitchFamily="18" charset="0"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altLang="ja-JP" dirty="0" smtClean="0"/>
              <a:t>Sub Title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9146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79061-B7C3-5A45-BEEA-FA78D1EECFB9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80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7BD6-AF8B-F64D-B240-01E07BCD9D78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96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17F1-C529-6047-8E42-836BDD6A3496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87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B1624-DB41-0941-9010-A028F29221B9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8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7337-01EA-AA46-A725-C5C3D47EF828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9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59F8-CBFA-3D47-BC6F-D8505C905172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16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C04C-47F7-824A-B29F-CB902C4C5BA5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33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AA2E-B57D-9F40-B5F3-5992668682A3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88C-1998-B64F-9539-2E87016B6C3B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08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DC0F-F877-274E-AEC6-8B73F127CCA5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493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5A1A-451F-5442-BBBE-4A6B94DE856D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59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7E4C4-A22D-1D4A-B26C-65CD22090B38}" type="datetime1">
              <a:rPr kumimoji="1" lang="en-CA" altLang="ja-JP" smtClean="0"/>
              <a:pPr/>
              <a:t>12-07-02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2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in@es.net" TargetMode="External"/><Relationship Id="rId4" Type="http://schemas.openxmlformats.org/officeDocument/2006/relationships/hyperlink" Target="mailto:t.kudoh@aist.go.jp" TargetMode="External"/><Relationship Id="rId5" Type="http://schemas.openxmlformats.org/officeDocument/2006/relationships/hyperlink" Target="mailto:john@surfnet.nl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htj@nordu.ne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Network Services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Interface</a:t>
            </a:r>
            <a:br>
              <a:rPr lang="en-US" altLang="ja-JP" dirty="0" smtClean="0">
                <a:latin typeface="Arial" charset="0"/>
                <a:ea typeface="ＭＳ Ｐゴシック" charset="0"/>
              </a:rPr>
            </a:br>
            <a:r>
              <a:rPr lang="en-US" altLang="ja-JP" dirty="0" smtClean="0">
                <a:latin typeface="Arial" charset="0"/>
                <a:ea typeface="ＭＳ Ｐゴシック" charset="0"/>
              </a:rPr>
              <a:t>CS State Machine (Utrecht v2)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161135" y="4205553"/>
            <a:ext cx="7620000" cy="5334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Two phase reserve and modify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2331" y="5007927"/>
            <a:ext cx="3072326" cy="12865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1" hangingPunct="1">
              <a:spcBef>
                <a:spcPct val="20000"/>
              </a:spcBef>
              <a:buClr>
                <a:schemeClr val="accent2"/>
              </a:buClr>
              <a:buFont typeface="Times" pitchFamily="18" charset="0"/>
              <a:buNone/>
              <a:defRPr/>
            </a:pPr>
            <a:r>
              <a:rPr lang="en-US" sz="1400" b="0" dirty="0" err="1" smtClean="0"/>
              <a:t>Henrik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Thostrup</a:t>
            </a:r>
            <a:r>
              <a:rPr lang="en-US" sz="1400" b="0" dirty="0" smtClean="0"/>
              <a:t> Jensen, </a:t>
            </a:r>
            <a:r>
              <a:rPr lang="en-US" sz="1400" b="0" dirty="0" smtClean="0">
                <a:hlinkClick r:id="rId2"/>
              </a:rPr>
              <a:t>htj@nordu.net</a:t>
            </a:r>
            <a:endParaRPr lang="en-US" sz="1400" b="0" dirty="0" smtClean="0"/>
          </a:p>
          <a:p>
            <a:pPr algn="l" eaLnBrk="1" hangingPunct="1"/>
            <a:r>
              <a:rPr lang="en-US" altLang="ja-JP" sz="1400" b="0" dirty="0" smtClean="0"/>
              <a:t>Chin </a:t>
            </a:r>
            <a:r>
              <a:rPr lang="en-US" altLang="ja-JP" sz="1400" b="0" dirty="0" err="1" smtClean="0"/>
              <a:t>Guok</a:t>
            </a:r>
            <a:r>
              <a:rPr lang="en-US" altLang="ja-JP" sz="1400" b="0" dirty="0" smtClean="0"/>
              <a:t>, </a:t>
            </a:r>
            <a:r>
              <a:rPr lang="en-US" altLang="ja-JP" sz="1400" b="0" dirty="0" smtClean="0">
                <a:hlinkClick r:id="rId3"/>
              </a:rPr>
              <a:t>chin@es.net</a:t>
            </a:r>
            <a:endParaRPr lang="en-US" altLang="ja-JP" sz="1400" b="0" dirty="0" smtClean="0"/>
          </a:p>
          <a:p>
            <a:pPr algn="l" eaLnBrk="1" hangingPunct="1"/>
            <a:r>
              <a:rPr lang="en-US" altLang="ja-JP" sz="1400" b="0" dirty="0" smtClean="0"/>
              <a:t>Tomohiro </a:t>
            </a:r>
            <a:r>
              <a:rPr lang="en-US" altLang="ja-JP" sz="1400" b="0" dirty="0" err="1" smtClean="0"/>
              <a:t>Kudoh</a:t>
            </a:r>
            <a:r>
              <a:rPr lang="en-US" altLang="ja-JP" sz="1400" b="0" dirty="0" smtClean="0"/>
              <a:t>, </a:t>
            </a:r>
            <a:r>
              <a:rPr lang="en-US" altLang="ja-JP" sz="1400" b="0" dirty="0" smtClean="0">
                <a:hlinkClick r:id="rId4"/>
              </a:rPr>
              <a:t>t.kudoh@aist.go.jp</a:t>
            </a:r>
            <a:endParaRPr lang="en-US" altLang="ja-JP" sz="14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kern="0" dirty="0" smtClean="0">
                <a:latin typeface="+mn-lt"/>
                <a:ea typeface="+mn-ea"/>
                <a:cs typeface="+mn-cs"/>
              </a:rPr>
              <a:t>John MacAuley, </a:t>
            </a:r>
            <a:r>
              <a:rPr lang="en-US" altLang="ja-JP" sz="1400" kern="0" dirty="0" smtClean="0">
                <a:latin typeface="+mn-lt"/>
                <a:ea typeface="+mn-ea"/>
                <a:cs typeface="+mn-cs"/>
                <a:hlinkClick r:id="rId5"/>
              </a:rPr>
              <a:t>john@surfnet.nl</a:t>
            </a:r>
            <a:endParaRPr lang="en-US" altLang="ja-JP" sz="1400" b="0" kern="0" dirty="0" smtClean="0">
              <a:latin typeface="+mn-lt"/>
              <a:ea typeface="+mn-ea"/>
              <a:cs typeface="+mn-cs"/>
            </a:endParaRPr>
          </a:p>
          <a:p>
            <a:pPr algn="l" eaLnBrk="1" hangingPunct="1">
              <a:spcBef>
                <a:spcPct val="20000"/>
              </a:spcBef>
              <a:buClr>
                <a:schemeClr val="accent2"/>
              </a:buClr>
              <a:buFont typeface="Times" pitchFamily="18" charset="0"/>
              <a:buNone/>
              <a:defRPr/>
            </a:pPr>
            <a:r>
              <a:rPr lang="en-US" altLang="ja-JP" kern="0" dirty="0" smtClean="0"/>
              <a:t>2</a:t>
            </a:r>
            <a:r>
              <a:rPr lang="en-US" altLang="ja-JP" kern="0" baseline="30000" dirty="0" smtClean="0"/>
              <a:t>nd</a:t>
            </a:r>
            <a:r>
              <a:rPr lang="en-US" altLang="ja-JP" sz="1800" kern="0" dirty="0" smtClean="0">
                <a:latin typeface="+mn-lt"/>
                <a:ea typeface="+mn-ea"/>
                <a:cs typeface="+mn-cs"/>
              </a:rPr>
              <a:t> July 2012</a:t>
            </a:r>
            <a:endParaRPr lang="en-US" altLang="ja-JP" sz="1800" kern="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7601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Reservation </a:t>
            </a:r>
            <a:r>
              <a:rPr lang="en-US" dirty="0" smtClean="0"/>
              <a:t>– </a:t>
            </a:r>
            <a:r>
              <a:rPr lang="en-US" dirty="0"/>
              <a:t>Phase </a:t>
            </a:r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 </a:t>
            </a:r>
            <a:r>
              <a:rPr lang="en-US" sz="2000" b="1" i="1" dirty="0" err="1" smtClean="0">
                <a:solidFill>
                  <a:srgbClr val="5DAD41"/>
                </a:solidFill>
              </a:rPr>
              <a:t>reserveRequest</a:t>
            </a:r>
            <a:r>
              <a:rPr lang="en-US" sz="2000" dirty="0" smtClean="0">
                <a:solidFill>
                  <a:srgbClr val="5DAD41"/>
                </a:solidFill>
              </a:rPr>
              <a:t> </a:t>
            </a:r>
            <a:r>
              <a:rPr lang="en-US" sz="2000" dirty="0" smtClean="0"/>
              <a:t>is </a:t>
            </a:r>
            <a:r>
              <a:rPr lang="en-US" sz="2000" dirty="0"/>
              <a:t>issued </a:t>
            </a:r>
            <a:r>
              <a:rPr lang="en-US" sz="2000" dirty="0" smtClean="0"/>
              <a:t>down the tree to </a:t>
            </a:r>
            <a:r>
              <a:rPr lang="en-US" sz="2000" dirty="0"/>
              <a:t>check the feasibility of the desired </a:t>
            </a:r>
            <a:r>
              <a:rPr lang="en-US" sz="2000" dirty="0" smtClean="0"/>
              <a:t>reservation, </a:t>
            </a:r>
            <a:r>
              <a:rPr lang="en-US" sz="2000" dirty="0"/>
              <a:t>and to reserve any </a:t>
            </a:r>
            <a:r>
              <a:rPr lang="en-US" sz="2000" dirty="0" smtClean="0"/>
              <a:t>network </a:t>
            </a:r>
            <a:r>
              <a:rPr lang="en-US" sz="2000" dirty="0"/>
              <a:t>resources associated with the </a:t>
            </a:r>
            <a:r>
              <a:rPr lang="en-US" sz="2000" dirty="0" smtClean="0"/>
              <a:t>request, and a </a:t>
            </a:r>
            <a:r>
              <a:rPr lang="en-US" sz="2000" dirty="0" err="1" smtClean="0"/>
              <a:t>commit_timeout</a:t>
            </a:r>
            <a:r>
              <a:rPr lang="en-US" sz="2000" dirty="0" smtClean="0"/>
              <a:t> timer is started.</a:t>
            </a:r>
          </a:p>
          <a:p>
            <a:r>
              <a:rPr lang="en-US" sz="2000" dirty="0" smtClean="0"/>
              <a:t>A </a:t>
            </a:r>
            <a:r>
              <a:rPr lang="en-US" sz="2000" b="1" i="1" dirty="0" err="1" smtClean="0">
                <a:solidFill>
                  <a:srgbClr val="5DAD41"/>
                </a:solidFill>
              </a:rPr>
              <a:t>reserveConfirm</a:t>
            </a:r>
            <a:r>
              <a:rPr lang="en-US" sz="2000" dirty="0" smtClean="0">
                <a:solidFill>
                  <a:srgbClr val="5DAD41"/>
                </a:solidFill>
              </a:rPr>
              <a:t> </a:t>
            </a:r>
            <a:r>
              <a:rPr lang="en-US" sz="2000" dirty="0"/>
              <a:t>message will be sent back to the requester if the requested </a:t>
            </a:r>
            <a:r>
              <a:rPr lang="en-US" sz="2000" dirty="0" smtClean="0"/>
              <a:t>reservation is </a:t>
            </a:r>
            <a:r>
              <a:rPr lang="en-US" sz="2000" dirty="0"/>
              <a:t>possible, and as an acknowledgment to successfully securing any </a:t>
            </a:r>
            <a:r>
              <a:rPr lang="en-US" sz="2000" dirty="0" smtClean="0"/>
              <a:t>required network resources.</a:t>
            </a:r>
          </a:p>
          <a:p>
            <a:r>
              <a:rPr lang="en-US" sz="2000" dirty="0" smtClean="0"/>
              <a:t>A </a:t>
            </a:r>
            <a:r>
              <a:rPr lang="en-US" sz="2000" b="1" i="1" dirty="0" err="1" smtClean="0">
                <a:solidFill>
                  <a:srgbClr val="5DAD41"/>
                </a:solidFill>
              </a:rPr>
              <a:t>reserveFailed</a:t>
            </a:r>
            <a:r>
              <a:rPr lang="en-US" sz="2000" dirty="0" smtClean="0">
                <a:solidFill>
                  <a:srgbClr val="5DAD41"/>
                </a:solidFill>
              </a:rPr>
              <a:t> </a:t>
            </a:r>
            <a:r>
              <a:rPr lang="en-US" sz="2000" dirty="0"/>
              <a:t>message will be sent back to the requester if the requested </a:t>
            </a:r>
            <a:r>
              <a:rPr lang="en-US" sz="2000" dirty="0" smtClean="0"/>
              <a:t>reservation is </a:t>
            </a:r>
            <a:r>
              <a:rPr lang="en-US" sz="2000" dirty="0"/>
              <a:t>not </a:t>
            </a:r>
            <a:r>
              <a:rPr lang="en-US" sz="2000" dirty="0" smtClean="0"/>
              <a:t>possible, and the reservation state machine is terminated.</a:t>
            </a:r>
          </a:p>
          <a:p>
            <a:r>
              <a:rPr lang="en-US" sz="2000" dirty="0" smtClean="0"/>
              <a:t>On successful completion of phase one, any resources associated with the requested reservation </a:t>
            </a:r>
            <a:r>
              <a:rPr lang="en-US" sz="2000" dirty="0"/>
              <a:t>are pre-</a:t>
            </a:r>
            <a:r>
              <a:rPr lang="en-US" sz="2000" dirty="0" smtClean="0"/>
              <a:t>allocated on all participating NSA and will be held until </a:t>
            </a:r>
            <a:r>
              <a:rPr lang="en-US" sz="2000" dirty="0"/>
              <a:t>the </a:t>
            </a:r>
            <a:r>
              <a:rPr lang="en-US" sz="2000" dirty="0" smtClean="0"/>
              <a:t>commit timer expires, or until a </a:t>
            </a:r>
            <a:r>
              <a:rPr lang="en-US" sz="2000" b="1" i="1" dirty="0" err="1" smtClean="0">
                <a:solidFill>
                  <a:srgbClr val="5DAD41"/>
                </a:solidFill>
              </a:rPr>
              <a:t>reserveCommit</a:t>
            </a:r>
            <a:r>
              <a:rPr lang="en-US" sz="2000" dirty="0" smtClean="0">
                <a:solidFill>
                  <a:srgbClr val="5DAD41"/>
                </a:solidFill>
              </a:rPr>
              <a:t> </a:t>
            </a:r>
            <a:r>
              <a:rPr lang="en-US" sz="2000" dirty="0" smtClean="0"/>
              <a:t>operation is received.</a:t>
            </a:r>
          </a:p>
          <a:p>
            <a:r>
              <a:rPr lang="en-US" sz="2000" dirty="0" smtClean="0"/>
              <a:t>If the first phase ends in failure then the reservation is </a:t>
            </a:r>
            <a:r>
              <a:rPr lang="en-US" sz="2000" b="1" i="1" dirty="0" smtClean="0">
                <a:solidFill>
                  <a:srgbClr val="FF0000"/>
                </a:solidFill>
              </a:rPr>
              <a:t>terminated</a:t>
            </a:r>
            <a:r>
              <a:rPr lang="en-US" sz="20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51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Reservation </a:t>
            </a:r>
            <a:r>
              <a:rPr lang="en-US" dirty="0"/>
              <a:t>–</a:t>
            </a:r>
            <a:r>
              <a:rPr lang="en-US" dirty="0" smtClean="0"/>
              <a:t> Phase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reserveCommitRequest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is issued down the tree to </a:t>
            </a:r>
            <a:r>
              <a:rPr lang="en-US" dirty="0" smtClean="0"/>
              <a:t>commit the associated reservation.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reserveCommitConfirm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the requested </a:t>
            </a:r>
            <a:r>
              <a:rPr lang="en-US" dirty="0" smtClean="0"/>
              <a:t>reservation is committed successfully </a:t>
            </a:r>
            <a:r>
              <a:rPr lang="en-US" dirty="0"/>
              <a:t>and </a:t>
            </a:r>
            <a:r>
              <a:rPr lang="en-US" dirty="0" smtClean="0"/>
              <a:t>the schedule is in effect.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reserveCommitFailed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the </a:t>
            </a:r>
            <a:r>
              <a:rPr lang="en-US" dirty="0" smtClean="0"/>
              <a:t>reservation commit is </a:t>
            </a:r>
            <a:r>
              <a:rPr lang="en-US" dirty="0"/>
              <a:t>not </a:t>
            </a:r>
            <a:r>
              <a:rPr lang="en-US" dirty="0" smtClean="0"/>
              <a:t>possible, resulting in the termination of the schedule.</a:t>
            </a:r>
            <a:endParaRPr lang="en-US" dirty="0"/>
          </a:p>
          <a:p>
            <a:r>
              <a:rPr lang="en-US" dirty="0"/>
              <a:t>At successful completion of the </a:t>
            </a:r>
            <a:r>
              <a:rPr lang="en-US" dirty="0" smtClean="0"/>
              <a:t>second phase </a:t>
            </a:r>
            <a:r>
              <a:rPr lang="en-US" dirty="0"/>
              <a:t>the </a:t>
            </a:r>
            <a:r>
              <a:rPr lang="en-US" dirty="0" smtClean="0"/>
              <a:t>reservation has been committed and the network resources allocated.</a:t>
            </a:r>
          </a:p>
          <a:p>
            <a:r>
              <a:rPr lang="en-US" dirty="0" smtClean="0"/>
              <a:t>If the second phase ends in a failure then a critical error has occurred and the reservation is </a:t>
            </a:r>
            <a:r>
              <a:rPr lang="en-US" b="1" i="1" dirty="0" smtClean="0">
                <a:solidFill>
                  <a:srgbClr val="FF0000"/>
                </a:solidFill>
              </a:rPr>
              <a:t>terminated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810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Reserve Commit Timeout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altLang="ja-JP" sz="3100" i="1" dirty="0" err="1" smtClean="0">
                <a:latin typeface="Courier New" pitchFamily="49" charset="0"/>
                <a:cs typeface="Courier New" pitchFamily="49" charset="0"/>
              </a:rPr>
              <a:t>commit_timeout</a:t>
            </a:r>
            <a:r>
              <a:rPr lang="en-US" altLang="ja-JP" sz="3100" i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avoid leakage of uncommitted reservation resources we implement a commit timeout with a default of </a:t>
            </a:r>
            <a:r>
              <a:rPr lang="en-US" sz="2800" b="1" i="1" dirty="0" smtClean="0">
                <a:solidFill>
                  <a:srgbClr val="5DAD41"/>
                </a:solidFill>
              </a:rPr>
              <a:t>10 minutes.</a:t>
            </a:r>
          </a:p>
          <a:p>
            <a:r>
              <a:rPr lang="en-US" sz="2800" dirty="0" smtClean="0"/>
              <a:t>If a corresponding  </a:t>
            </a:r>
            <a:r>
              <a:rPr lang="en-US" sz="2800" b="1" i="1" dirty="0" err="1" smtClean="0">
                <a:solidFill>
                  <a:srgbClr val="5DAD41"/>
                </a:solidFill>
              </a:rPr>
              <a:t>reverveCommitRequest</a:t>
            </a:r>
            <a:r>
              <a:rPr lang="en-US" sz="2800" dirty="0" smtClean="0">
                <a:solidFill>
                  <a:srgbClr val="5DAD41"/>
                </a:solidFill>
              </a:rPr>
              <a:t> </a:t>
            </a:r>
            <a:r>
              <a:rPr lang="en-US" sz="2800" dirty="0" smtClean="0"/>
              <a:t>is not received within </a:t>
            </a:r>
            <a:r>
              <a:rPr lang="en-US" sz="2800" b="1" i="1" dirty="0">
                <a:solidFill>
                  <a:srgbClr val="5DAD41"/>
                </a:solidFill>
              </a:rPr>
              <a:t>10 </a:t>
            </a:r>
            <a:r>
              <a:rPr lang="en-US" sz="2800" b="1" i="1" dirty="0" smtClean="0">
                <a:solidFill>
                  <a:srgbClr val="5DAD41"/>
                </a:solidFill>
              </a:rPr>
              <a:t>minutes </a:t>
            </a:r>
            <a:r>
              <a:rPr lang="en-US" sz="2800" dirty="0" smtClean="0"/>
              <a:t>of a </a:t>
            </a:r>
            <a:r>
              <a:rPr lang="en-US" sz="2800" b="1" i="1" dirty="0" err="1" smtClean="0">
                <a:solidFill>
                  <a:srgbClr val="5DAD41"/>
                </a:solidFill>
              </a:rPr>
              <a:t>reserveConfirmed</a:t>
            </a:r>
            <a:r>
              <a:rPr lang="en-US" sz="2800" dirty="0" smtClean="0">
                <a:solidFill>
                  <a:srgbClr val="5DAD41"/>
                </a:solidFill>
              </a:rPr>
              <a:t> </a:t>
            </a:r>
            <a:r>
              <a:rPr lang="en-US" sz="2800" dirty="0" smtClean="0"/>
              <a:t>message then any pending resources against that reservation must be released, and the reservation transitions into a </a:t>
            </a:r>
            <a:r>
              <a:rPr lang="en-US" sz="2800" b="1" i="1" dirty="0" smtClean="0">
                <a:solidFill>
                  <a:srgbClr val="FF0000"/>
                </a:solidFill>
              </a:rPr>
              <a:t>terminated</a:t>
            </a:r>
            <a:r>
              <a:rPr lang="en-US" sz="2800" dirty="0" smtClean="0"/>
              <a:t> state.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864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Provision/</a:t>
            </a:r>
            <a:r>
              <a:rPr lang="en-US" dirty="0" smtClean="0"/>
              <a:t>Activate/Release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383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曲線コネクタ 46"/>
          <p:cNvCxnSpPr>
            <a:stCxn id="69" idx="7"/>
            <a:endCxn id="71" idx="1"/>
          </p:cNvCxnSpPr>
          <p:nvPr/>
        </p:nvCxnSpPr>
        <p:spPr>
          <a:xfrm rot="5400000" flipH="1" flipV="1">
            <a:off x="4246201" y="1569720"/>
            <a:ext cx="12700" cy="6348884"/>
          </a:xfrm>
          <a:prstGeom prst="curvedConnector3">
            <a:avLst>
              <a:gd name="adj1" fmla="val 3616236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51" idx="2"/>
            <a:endCxn id="126" idx="6"/>
          </p:cNvCxnSpPr>
          <p:nvPr/>
        </p:nvCxnSpPr>
        <p:spPr>
          <a:xfrm rot="10800000">
            <a:off x="1795228" y="2095669"/>
            <a:ext cx="2937600" cy="1588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円弧 75"/>
          <p:cNvSpPr/>
          <p:nvPr/>
        </p:nvSpPr>
        <p:spPr>
          <a:xfrm rot="10800000" flipH="1">
            <a:off x="7924800" y="47244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26" name="円/楕円 149"/>
          <p:cNvSpPr/>
          <p:nvPr/>
        </p:nvSpPr>
        <p:spPr>
          <a:xfrm>
            <a:off x="1075228" y="173566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914400" y="3"/>
            <a:ext cx="8229600" cy="838199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/>
                <a:cs typeface="Arial"/>
              </a:rPr>
              <a:t>NSI State Machine – </a:t>
            </a:r>
            <a:r>
              <a:rPr lang="en-US" sz="2400" dirty="0" err="1">
                <a:latin typeface="Arial"/>
                <a:cs typeface="Arial"/>
              </a:rPr>
              <a:t>uRA</a:t>
            </a:r>
            <a:r>
              <a:rPr lang="en-US" sz="2400" dirty="0">
                <a:latin typeface="Arial"/>
                <a:cs typeface="Arial"/>
              </a:rPr>
              <a:t>/Aggregator -  </a:t>
            </a:r>
            <a:r>
              <a:rPr lang="en-US" sz="2400" dirty="0" smtClean="0">
                <a:latin typeface="Arial"/>
                <a:cs typeface="Arial"/>
              </a:rPr>
              <a:t>(Utrecht v1)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60" name="円弧 59"/>
          <p:cNvSpPr/>
          <p:nvPr/>
        </p:nvSpPr>
        <p:spPr>
          <a:xfrm rot="5400000" flipH="1">
            <a:off x="7171229" y="1278469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109" name="曲線コネクタ 46"/>
          <p:cNvCxnSpPr>
            <a:stCxn id="56" idx="6"/>
            <a:endCxn id="41" idx="4"/>
          </p:cNvCxnSpPr>
          <p:nvPr/>
        </p:nvCxnSpPr>
        <p:spPr>
          <a:xfrm flipV="1">
            <a:off x="3700228" y="2455669"/>
            <a:ext cx="3754800" cy="630600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円/楕円 40"/>
          <p:cNvSpPr/>
          <p:nvPr/>
        </p:nvSpPr>
        <p:spPr>
          <a:xfrm>
            <a:off x="7095028" y="173566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48" name="直線矢印コネクタ 155"/>
          <p:cNvCxnSpPr>
            <a:stCxn id="41" idx="2"/>
            <a:endCxn id="51" idx="6"/>
          </p:cNvCxnSpPr>
          <p:nvPr/>
        </p:nvCxnSpPr>
        <p:spPr>
          <a:xfrm rot="10800000">
            <a:off x="5452828" y="2095669"/>
            <a:ext cx="1642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円弧 31"/>
          <p:cNvSpPr/>
          <p:nvPr/>
        </p:nvSpPr>
        <p:spPr>
          <a:xfrm rot="7200000" flipH="1">
            <a:off x="5066856" y="1307697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179435"/>
              </p:ext>
            </p:extLst>
          </p:nvPr>
        </p:nvGraphicFramePr>
        <p:xfrm>
          <a:off x="4961430" y="1049869"/>
          <a:ext cx="775855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51" name="円/楕円 50"/>
          <p:cNvSpPr/>
          <p:nvPr/>
        </p:nvSpPr>
        <p:spPr>
          <a:xfrm>
            <a:off x="4732828" y="173566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99" name="表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745698"/>
              </p:ext>
            </p:extLst>
          </p:nvPr>
        </p:nvGraphicFramePr>
        <p:xfrm>
          <a:off x="5571028" y="1895394"/>
          <a:ext cx="12954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表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986043"/>
              </p:ext>
            </p:extLst>
          </p:nvPr>
        </p:nvGraphicFramePr>
        <p:xfrm>
          <a:off x="2675428" y="1888069"/>
          <a:ext cx="12954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42" name="直線矢印コネクタ 141"/>
          <p:cNvCxnSpPr>
            <a:stCxn id="70" idx="6"/>
            <a:endCxn id="71" idx="2"/>
          </p:cNvCxnSpPr>
          <p:nvPr/>
        </p:nvCxnSpPr>
        <p:spPr>
          <a:xfrm>
            <a:off x="4872900" y="4998720"/>
            <a:ext cx="24423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5713050" y="4800600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9" name="円/楕円 149"/>
          <p:cNvSpPr/>
          <p:nvPr/>
        </p:nvSpPr>
        <p:spPr>
          <a:xfrm>
            <a:off x="457200" y="46387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0" name="円/楕円 149"/>
          <p:cNvSpPr/>
          <p:nvPr/>
        </p:nvSpPr>
        <p:spPr>
          <a:xfrm>
            <a:off x="4152900" y="463872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71" name="円/楕円 149"/>
          <p:cNvSpPr/>
          <p:nvPr/>
        </p:nvSpPr>
        <p:spPr>
          <a:xfrm>
            <a:off x="7315200" y="463872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9" name="曲線コネクタ 46"/>
          <p:cNvCxnSpPr>
            <a:stCxn id="69" idx="4"/>
            <a:endCxn id="71" idx="4"/>
          </p:cNvCxnSpPr>
          <p:nvPr/>
        </p:nvCxnSpPr>
        <p:spPr>
          <a:xfrm rot="16200000" flipH="1">
            <a:off x="4246201" y="1929720"/>
            <a:ext cx="1588" cy="6858000"/>
          </a:xfrm>
          <a:prstGeom prst="curvedConnector3">
            <a:avLst>
              <a:gd name="adj1" fmla="val 31873929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曲線コネクタ 46"/>
          <p:cNvCxnSpPr>
            <a:stCxn id="69" idx="0"/>
            <a:endCxn id="71" idx="0"/>
          </p:cNvCxnSpPr>
          <p:nvPr/>
        </p:nvCxnSpPr>
        <p:spPr>
          <a:xfrm rot="5400000" flipH="1" flipV="1">
            <a:off x="4246201" y="1209720"/>
            <a:ext cx="1588" cy="6858000"/>
          </a:xfrm>
          <a:prstGeom prst="curvedConnector3">
            <a:avLst>
              <a:gd name="adj1" fmla="val 48670277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848707"/>
              </p:ext>
            </p:extLst>
          </p:nvPr>
        </p:nvGraphicFramePr>
        <p:xfrm>
          <a:off x="2017350" y="4191000"/>
          <a:ext cx="12954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&lt;+.fl,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4093800" y="5638800"/>
          <a:ext cx="838200" cy="501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0891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23" name="直線矢印コネクタ 20"/>
          <p:cNvCxnSpPr>
            <a:stCxn id="69" idx="6"/>
            <a:endCxn id="70" idx="2"/>
          </p:cNvCxnSpPr>
          <p:nvPr/>
        </p:nvCxnSpPr>
        <p:spPr>
          <a:xfrm>
            <a:off x="1177201" y="4998720"/>
            <a:ext cx="29757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7" name="表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041853"/>
              </p:ext>
            </p:extLst>
          </p:nvPr>
        </p:nvGraphicFramePr>
        <p:xfrm>
          <a:off x="5334000" y="3810000"/>
          <a:ext cx="1524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kumimoji="1" lang="en-US" altLang="ja-JP" sz="1000" baseline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795302"/>
              </p:ext>
            </p:extLst>
          </p:nvPr>
        </p:nvGraphicFramePr>
        <p:xfrm>
          <a:off x="2284051" y="4800600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表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403675"/>
              </p:ext>
            </p:extLst>
          </p:nvPr>
        </p:nvGraphicFramePr>
        <p:xfrm>
          <a:off x="6104428" y="1049869"/>
          <a:ext cx="1905000" cy="592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08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表 154"/>
          <p:cNvGraphicFramePr>
            <a:graphicFrameLocks noGrp="1"/>
          </p:cNvGraphicFramePr>
          <p:nvPr/>
        </p:nvGraphicFramePr>
        <p:xfrm>
          <a:off x="8153400" y="4419600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42"/>
          <p:cNvGrpSpPr/>
          <p:nvPr/>
        </p:nvGrpSpPr>
        <p:grpSpPr>
          <a:xfrm>
            <a:off x="1140053" y="6019802"/>
            <a:ext cx="6863894" cy="762000"/>
            <a:chOff x="685800" y="6096000"/>
            <a:chExt cx="6863894" cy="762000"/>
          </a:xfrm>
        </p:grpSpPr>
        <p:sp>
          <p:nvSpPr>
            <p:cNvPr id="145" name="Rectangle 144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/>
                <a:t>Transitional States</a:t>
              </a:r>
            </a:p>
            <a:p>
              <a:pPr algn="l"/>
              <a:r>
                <a:rPr lang="en-US" sz="1000" i="1" dirty="0"/>
                <a:t>NB: Requests received in this state is queued and processed only when it transitions to a Stable State.</a:t>
              </a:r>
            </a:p>
          </p:txBody>
        </p:sp>
        <p:sp>
          <p:nvSpPr>
            <p:cNvPr id="147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8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49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1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/>
                <a:t>Initial State</a:t>
              </a: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/>
                <a:t>Stable States</a:t>
              </a: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/>
                <a:t>Final State</a:t>
              </a:r>
            </a:p>
          </p:txBody>
        </p:sp>
      </p:grpSp>
      <p:sp>
        <p:nvSpPr>
          <p:cNvPr id="56" name="円/楕円 16"/>
          <p:cNvSpPr/>
          <p:nvPr/>
        </p:nvSpPr>
        <p:spPr>
          <a:xfrm>
            <a:off x="2980228" y="2726269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</a:p>
        </p:txBody>
      </p:sp>
      <p:cxnSp>
        <p:nvCxnSpPr>
          <p:cNvPr id="63" name="曲線コネクタ 46"/>
          <p:cNvCxnSpPr>
            <a:stCxn id="17" idx="2"/>
            <a:endCxn id="126" idx="0"/>
          </p:cNvCxnSpPr>
          <p:nvPr/>
        </p:nvCxnSpPr>
        <p:spPr>
          <a:xfrm rot="10800000" flipV="1">
            <a:off x="1435229" y="1181269"/>
            <a:ext cx="1545000" cy="554400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曲線コネクタ 46"/>
          <p:cNvCxnSpPr>
            <a:stCxn id="51" idx="1"/>
            <a:endCxn id="17" idx="6"/>
          </p:cNvCxnSpPr>
          <p:nvPr/>
        </p:nvCxnSpPr>
        <p:spPr>
          <a:xfrm rot="16200000" flipV="1">
            <a:off x="3939329" y="942169"/>
            <a:ext cx="659842" cy="1138042"/>
          </a:xfrm>
          <a:prstGeom prst="curvedConnector2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2980228" y="821269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86" name="表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977666"/>
              </p:ext>
            </p:extLst>
          </p:nvPr>
        </p:nvGraphicFramePr>
        <p:xfrm>
          <a:off x="1989629" y="897469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表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579433"/>
              </p:ext>
            </p:extLst>
          </p:nvPr>
        </p:nvGraphicFramePr>
        <p:xfrm>
          <a:off x="3894629" y="1059349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95" name="直線矢印コネクタ 20"/>
          <p:cNvCxnSpPr>
            <a:stCxn id="56" idx="1"/>
            <a:endCxn id="126" idx="5"/>
          </p:cNvCxnSpPr>
          <p:nvPr/>
        </p:nvCxnSpPr>
        <p:spPr>
          <a:xfrm rot="16200000" flipV="1">
            <a:off x="2146987" y="1893028"/>
            <a:ext cx="481484" cy="139588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矢印コネクタ 20"/>
          <p:cNvCxnSpPr>
            <a:stCxn id="51" idx="3"/>
            <a:endCxn id="56" idx="7"/>
          </p:cNvCxnSpPr>
          <p:nvPr/>
        </p:nvCxnSpPr>
        <p:spPr>
          <a:xfrm rot="5400000">
            <a:off x="3975787" y="1969227"/>
            <a:ext cx="481484" cy="12434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表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769950"/>
              </p:ext>
            </p:extLst>
          </p:nvPr>
        </p:nvGraphicFramePr>
        <p:xfrm>
          <a:off x="3970828" y="2388445"/>
          <a:ext cx="6858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03" name="曲線コネクタ 46"/>
          <p:cNvCxnSpPr>
            <a:stCxn id="56" idx="2"/>
            <a:endCxn id="126" idx="4"/>
          </p:cNvCxnSpPr>
          <p:nvPr/>
        </p:nvCxnSpPr>
        <p:spPr>
          <a:xfrm rot="10800000">
            <a:off x="1435229" y="2455669"/>
            <a:ext cx="1545000" cy="630600"/>
          </a:xfrm>
          <a:prstGeom prst="curvedConnector2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28030"/>
              </p:ext>
            </p:extLst>
          </p:nvPr>
        </p:nvGraphicFramePr>
        <p:xfrm>
          <a:off x="1989628" y="2388445"/>
          <a:ext cx="6858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表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157897"/>
              </p:ext>
            </p:extLst>
          </p:nvPr>
        </p:nvGraphicFramePr>
        <p:xfrm>
          <a:off x="5266228" y="2802469"/>
          <a:ext cx="6858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5" name="表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10603"/>
              </p:ext>
            </p:extLst>
          </p:nvPr>
        </p:nvGraphicFramePr>
        <p:xfrm>
          <a:off x="1989628" y="2878669"/>
          <a:ext cx="6858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74" name="直線矢印コネクタ 20"/>
          <p:cNvCxnSpPr>
            <a:stCxn id="126" idx="7"/>
            <a:endCxn id="17" idx="3"/>
          </p:cNvCxnSpPr>
          <p:nvPr/>
        </p:nvCxnSpPr>
        <p:spPr>
          <a:xfrm flipV="1">
            <a:off x="1689787" y="1435828"/>
            <a:ext cx="1395884" cy="405284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表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036996"/>
              </p:ext>
            </p:extLst>
          </p:nvPr>
        </p:nvGraphicFramePr>
        <p:xfrm>
          <a:off x="1989629" y="1415629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77" name="曲線コネクタ 46"/>
          <p:cNvCxnSpPr>
            <a:stCxn id="56" idx="3"/>
            <a:endCxn id="126" idx="3"/>
          </p:cNvCxnSpPr>
          <p:nvPr/>
        </p:nvCxnSpPr>
        <p:spPr>
          <a:xfrm rot="5400000" flipH="1">
            <a:off x="1637870" y="1893028"/>
            <a:ext cx="990600" cy="1905000"/>
          </a:xfrm>
          <a:prstGeom prst="curvedConnector3">
            <a:avLst>
              <a:gd name="adj1" fmla="val -24628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表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688095"/>
              </p:ext>
            </p:extLst>
          </p:nvPr>
        </p:nvGraphicFramePr>
        <p:xfrm>
          <a:off x="1989628" y="3335869"/>
          <a:ext cx="6858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276600" y="4267201"/>
            <a:ext cx="1676400" cy="404258"/>
          </a:xfrm>
          <a:prstGeom prst="rect">
            <a:avLst/>
          </a:prstGeom>
          <a:noFill/>
        </p:spPr>
        <p:txBody>
          <a:bodyPr wrap="square" lIns="91430" tIns="45714" rIns="91430" bIns="45714" rtlCol="0">
            <a:spAutoFit/>
          </a:bodyPr>
          <a:lstStyle/>
          <a:p>
            <a:r>
              <a:rPr lang="en-US" sz="1000" i="1" dirty="0"/>
              <a:t>+.</a:t>
            </a:r>
            <a:r>
              <a:rPr lang="en-US" sz="1000" i="1" dirty="0" err="1"/>
              <a:t>fl</a:t>
            </a:r>
            <a:r>
              <a:rPr lang="en-US" sz="1000" i="1" dirty="0"/>
              <a:t> =&gt; all failed messages except </a:t>
            </a:r>
            <a:r>
              <a:rPr lang="en-US" sz="1000" i="1" dirty="0" err="1"/>
              <a:t>prov.fl</a:t>
            </a:r>
            <a:r>
              <a:rPr lang="en-US" sz="1000" i="1" dirty="0"/>
              <a:t> and </a:t>
            </a:r>
            <a:r>
              <a:rPr lang="en-US" sz="1000" i="1" dirty="0" err="1"/>
              <a:t>rel.fl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139177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直線矢印コネクタ 155"/>
          <p:cNvCxnSpPr>
            <a:stCxn id="100" idx="6"/>
            <a:endCxn id="193" idx="2"/>
          </p:cNvCxnSpPr>
          <p:nvPr/>
        </p:nvCxnSpPr>
        <p:spPr>
          <a:xfrm>
            <a:off x="2652905" y="3069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00" idx="1"/>
            <a:endCxn id="98" idx="3"/>
          </p:cNvCxnSpPr>
          <p:nvPr/>
        </p:nvCxnSpPr>
        <p:spPr>
          <a:xfrm rot="5400000" flipH="1" flipV="1">
            <a:off x="1340406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98" idx="6"/>
            <a:endCxn id="219" idx="2"/>
          </p:cNvCxnSpPr>
          <p:nvPr/>
        </p:nvCxnSpPr>
        <p:spPr>
          <a:xfrm>
            <a:off x="2652905" y="1164000"/>
            <a:ext cx="172532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0" y="0"/>
            <a:ext cx="7086600" cy="6096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/>
                <a:cs typeface="Arial"/>
              </a:rPr>
              <a:t>NSI State Machine – </a:t>
            </a:r>
            <a:r>
              <a:rPr lang="en-US" sz="2400" dirty="0" err="1">
                <a:latin typeface="Arial"/>
                <a:cs typeface="Arial"/>
              </a:rPr>
              <a:t>uPA</a:t>
            </a:r>
            <a:r>
              <a:rPr lang="en-US" sz="2400" dirty="0">
                <a:latin typeface="Arial"/>
                <a:cs typeface="Arial"/>
              </a:rPr>
              <a:t> – (Delft v2)</a:t>
            </a:r>
          </a:p>
        </p:txBody>
      </p:sp>
      <p:graphicFrame>
        <p:nvGraphicFramePr>
          <p:cNvPr id="169" name="表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176471"/>
              </p:ext>
            </p:extLst>
          </p:nvPr>
        </p:nvGraphicFramePr>
        <p:xfrm>
          <a:off x="3016806" y="2917961"/>
          <a:ext cx="997528" cy="3475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rot="1800000" flipH="1">
            <a:off x="1527799" y="638829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98" name="円/楕円 149"/>
          <p:cNvSpPr/>
          <p:nvPr/>
        </p:nvSpPr>
        <p:spPr>
          <a:xfrm>
            <a:off x="1932905" y="804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Provision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00" name="円/楕円 154"/>
          <p:cNvSpPr/>
          <p:nvPr/>
        </p:nvSpPr>
        <p:spPr>
          <a:xfrm>
            <a:off x="1932905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Reserved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1" name="直線矢印コネクタ 159"/>
          <p:cNvCxnSpPr>
            <a:stCxn id="98" idx="5"/>
            <a:endCxn id="100" idx="7"/>
          </p:cNvCxnSpPr>
          <p:nvPr/>
        </p:nvCxnSpPr>
        <p:spPr>
          <a:xfrm rot="5400000">
            <a:off x="1849522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>
          <a:xfrm>
            <a:off x="7197633" y="803999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Activated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曲線コネクタ 46"/>
          <p:cNvCxnSpPr>
            <a:stCxn id="116" idx="2"/>
            <a:endCxn id="219" idx="6"/>
          </p:cNvCxnSpPr>
          <p:nvPr/>
        </p:nvCxnSpPr>
        <p:spPr>
          <a:xfrm rot="10800000" flipV="1">
            <a:off x="5098233" y="1164001"/>
            <a:ext cx="2099400" cy="1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円弧 120"/>
          <p:cNvSpPr/>
          <p:nvPr/>
        </p:nvSpPr>
        <p:spPr>
          <a:xfrm rot="5400000" flipH="1">
            <a:off x="7269602" y="330466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22" name="表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681937"/>
              </p:ext>
            </p:extLst>
          </p:nvPr>
        </p:nvGraphicFramePr>
        <p:xfrm>
          <a:off x="6360555" y="210001"/>
          <a:ext cx="1981200" cy="6023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646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308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prov.cf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" name="表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69057"/>
              </p:ext>
            </p:extLst>
          </p:nvPr>
        </p:nvGraphicFramePr>
        <p:xfrm>
          <a:off x="951319" y="685800"/>
          <a:ext cx="775855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6" name="表 1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082561"/>
              </p:ext>
            </p:extLst>
          </p:nvPr>
        </p:nvGraphicFramePr>
        <p:xfrm>
          <a:off x="1406435" y="1918380"/>
          <a:ext cx="775855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7" name="表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444897"/>
              </p:ext>
            </p:extLst>
          </p:nvPr>
        </p:nvGraphicFramePr>
        <p:xfrm>
          <a:off x="2397035" y="1915814"/>
          <a:ext cx="775855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93" name="円/楕円 154"/>
          <p:cNvSpPr/>
          <p:nvPr/>
        </p:nvSpPr>
        <p:spPr>
          <a:xfrm>
            <a:off x="4378233" y="270900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Scheduled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219" name="円/楕円 154"/>
          <p:cNvSpPr/>
          <p:nvPr/>
        </p:nvSpPr>
        <p:spPr>
          <a:xfrm>
            <a:off x="4378233" y="804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Activating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228" name="曲線コネクタ 46"/>
          <p:cNvCxnSpPr>
            <a:stCxn id="64" idx="0"/>
            <a:endCxn id="116" idx="4"/>
          </p:cNvCxnSpPr>
          <p:nvPr/>
        </p:nvCxnSpPr>
        <p:spPr>
          <a:xfrm rot="5400000" flipH="1" flipV="1">
            <a:off x="6965136" y="2116500"/>
            <a:ext cx="1185001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1" name="表 2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75448"/>
              </p:ext>
            </p:extLst>
          </p:nvPr>
        </p:nvGraphicFramePr>
        <p:xfrm>
          <a:off x="3016806" y="965880"/>
          <a:ext cx="997528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246" name="直線矢印コネクタ 245"/>
          <p:cNvCxnSpPr>
            <a:stCxn id="65" idx="7"/>
            <a:endCxn id="66" idx="1"/>
          </p:cNvCxnSpPr>
          <p:nvPr/>
        </p:nvCxnSpPr>
        <p:spPr>
          <a:xfrm rot="16200000" flipH="1">
            <a:off x="4165260" y="2260261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円弧 246"/>
          <p:cNvSpPr/>
          <p:nvPr/>
        </p:nvSpPr>
        <p:spPr>
          <a:xfrm rot="10800000" flipH="1">
            <a:off x="7120136" y="4648200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248" name="直線矢印コネクタ 247"/>
          <p:cNvCxnSpPr>
            <a:stCxn id="65" idx="5"/>
            <a:endCxn id="66" idx="3"/>
          </p:cNvCxnSpPr>
          <p:nvPr/>
        </p:nvCxnSpPr>
        <p:spPr>
          <a:xfrm rot="16200000" flipH="1">
            <a:off x="4165260" y="2769376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7" name="表 256"/>
          <p:cNvGraphicFramePr>
            <a:graphicFrameLocks noGrp="1"/>
          </p:cNvGraphicFramePr>
          <p:nvPr/>
        </p:nvGraphicFramePr>
        <p:xfrm>
          <a:off x="4645378" y="4487714"/>
          <a:ext cx="1109464" cy="527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464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fatal_event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8" name="表 257"/>
          <p:cNvGraphicFramePr>
            <a:graphicFrameLocks noGrp="1"/>
          </p:cNvGraphicFramePr>
          <p:nvPr/>
        </p:nvGraphicFramePr>
        <p:xfrm>
          <a:off x="2813758" y="5042488"/>
          <a:ext cx="880864" cy="527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019040"/>
              </p:ext>
            </p:extLst>
          </p:nvPr>
        </p:nvGraphicFramePr>
        <p:xfrm>
          <a:off x="7175839" y="1918380"/>
          <a:ext cx="762000" cy="592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08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" name="表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03549"/>
              </p:ext>
            </p:extLst>
          </p:nvPr>
        </p:nvGraphicFramePr>
        <p:xfrm>
          <a:off x="5530366" y="967008"/>
          <a:ext cx="1235139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39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activate_ok.nt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53" name="直線矢印コネクタ 159"/>
          <p:cNvCxnSpPr>
            <a:stCxn id="193" idx="1"/>
            <a:endCxn id="219" idx="3"/>
          </p:cNvCxnSpPr>
          <p:nvPr/>
        </p:nvCxnSpPr>
        <p:spPr>
          <a:xfrm rot="5400000" flipH="1" flipV="1">
            <a:off x="3785734" y="2116500"/>
            <a:ext cx="1395884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242"/>
          <p:cNvCxnSpPr>
            <a:stCxn id="219" idx="5"/>
            <a:endCxn id="193" idx="7"/>
          </p:cNvCxnSpPr>
          <p:nvPr/>
        </p:nvCxnSpPr>
        <p:spPr>
          <a:xfrm rot="5400000">
            <a:off x="4294849" y="2116500"/>
            <a:ext cx="1395884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4" name="表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40804"/>
              </p:ext>
            </p:extLst>
          </p:nvPr>
        </p:nvGraphicFramePr>
        <p:xfrm>
          <a:off x="4851372" y="1918380"/>
          <a:ext cx="12954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400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activation_ng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activate_ng.nt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2" name="表 2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818507"/>
              </p:ext>
            </p:extLst>
          </p:nvPr>
        </p:nvGraphicFramePr>
        <p:xfrm>
          <a:off x="3784572" y="1865040"/>
          <a:ext cx="838200" cy="682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08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(activate)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円/楕円 149"/>
          <p:cNvSpPr/>
          <p:nvPr/>
        </p:nvSpPr>
        <p:spPr>
          <a:xfrm>
            <a:off x="1143000" y="4562520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66" name="円/楕円 149"/>
          <p:cNvSpPr/>
          <p:nvPr/>
        </p:nvSpPr>
        <p:spPr>
          <a:xfrm>
            <a:off x="6477000" y="457200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71" name="曲線コネクタ 46"/>
          <p:cNvCxnSpPr>
            <a:stCxn id="66" idx="4"/>
            <a:endCxn id="65" idx="4"/>
          </p:cNvCxnSpPr>
          <p:nvPr/>
        </p:nvCxnSpPr>
        <p:spPr>
          <a:xfrm rot="5400000" flipH="1">
            <a:off x="4165260" y="2620260"/>
            <a:ext cx="9480" cy="5334000"/>
          </a:xfrm>
          <a:prstGeom prst="curvedConnector3">
            <a:avLst>
              <a:gd name="adj1" fmla="val -516177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曲線コネクタ 46"/>
          <p:cNvCxnSpPr>
            <a:stCxn id="66" idx="0"/>
            <a:endCxn id="65" idx="0"/>
          </p:cNvCxnSpPr>
          <p:nvPr/>
        </p:nvCxnSpPr>
        <p:spPr>
          <a:xfrm rot="16200000" flipV="1">
            <a:off x="4165260" y="1900260"/>
            <a:ext cx="9480" cy="5334000"/>
          </a:xfrm>
          <a:prstGeom prst="curvedConnector3">
            <a:avLst>
              <a:gd name="adj1" fmla="val 4906888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0" name="表 249"/>
          <p:cNvGraphicFramePr>
            <a:graphicFrameLocks noGrp="1"/>
          </p:cNvGraphicFramePr>
          <p:nvPr/>
        </p:nvGraphicFramePr>
        <p:xfrm>
          <a:off x="4759678" y="5486401"/>
          <a:ext cx="880864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15445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059733"/>
              </p:ext>
            </p:extLst>
          </p:nvPr>
        </p:nvGraphicFramePr>
        <p:xfrm>
          <a:off x="2585158" y="3962400"/>
          <a:ext cx="1338064" cy="527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064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request_failed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表 154"/>
          <p:cNvGraphicFramePr>
            <a:graphicFrameLocks noGrp="1"/>
          </p:cNvGraphicFramePr>
          <p:nvPr/>
        </p:nvGraphicFramePr>
        <p:xfrm>
          <a:off x="7391400" y="4724400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92"/>
          <p:cNvGrpSpPr/>
          <p:nvPr/>
        </p:nvGrpSpPr>
        <p:grpSpPr>
          <a:xfrm>
            <a:off x="1140053" y="6019802"/>
            <a:ext cx="6863894" cy="762000"/>
            <a:chOff x="685800" y="6096000"/>
            <a:chExt cx="6863894" cy="762000"/>
          </a:xfrm>
        </p:grpSpPr>
        <p:sp>
          <p:nvSpPr>
            <p:cNvPr id="92" name="Rectangle 91"/>
            <p:cNvSpPr/>
            <p:nvPr/>
          </p:nvSpPr>
          <p:spPr>
            <a:xfrm>
              <a:off x="685800" y="6096000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/>
                <a:t>Transitional States</a:t>
              </a:r>
            </a:p>
            <a:p>
              <a:pPr algn="l"/>
              <a:r>
                <a:rPr lang="en-US" sz="1000" i="1" dirty="0"/>
                <a:t>NB: Requests received in this state is queued and processed only when it transitions to a Stable State.</a:t>
              </a:r>
            </a:p>
          </p:txBody>
        </p:sp>
        <p:sp>
          <p:nvSpPr>
            <p:cNvPr id="83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4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5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7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/>
                <a:t>Initial State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/>
                <a:t>Stable States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/>
                <a:t>Final State</a:t>
              </a:r>
            </a:p>
          </p:txBody>
        </p:sp>
      </p:grpSp>
      <p:sp>
        <p:nvSpPr>
          <p:cNvPr id="64" name="円/楕円 154"/>
          <p:cNvSpPr/>
          <p:nvPr/>
        </p:nvSpPr>
        <p:spPr>
          <a:xfrm>
            <a:off x="7197633" y="2709000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Releasing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68" name="曲線コネクタ 46"/>
          <p:cNvCxnSpPr>
            <a:stCxn id="193" idx="6"/>
            <a:endCxn id="64" idx="2"/>
          </p:cNvCxnSpPr>
          <p:nvPr/>
        </p:nvCxnSpPr>
        <p:spPr>
          <a:xfrm>
            <a:off x="5098233" y="3069000"/>
            <a:ext cx="2099400" cy="1588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表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545186"/>
              </p:ext>
            </p:extLst>
          </p:nvPr>
        </p:nvGraphicFramePr>
        <p:xfrm>
          <a:off x="5618436" y="2872465"/>
          <a:ext cx="1058999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999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release_ok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1" name="円弧 59"/>
          <p:cNvSpPr/>
          <p:nvPr/>
        </p:nvSpPr>
        <p:spPr>
          <a:xfrm rot="17845237" flipH="1">
            <a:off x="4175024" y="3286052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269" name="表 2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277779"/>
              </p:ext>
            </p:extLst>
          </p:nvPr>
        </p:nvGraphicFramePr>
        <p:xfrm>
          <a:off x="3618319" y="3505200"/>
          <a:ext cx="775855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3886200" y="4114801"/>
            <a:ext cx="1676400" cy="404258"/>
          </a:xfrm>
          <a:prstGeom prst="rect">
            <a:avLst/>
          </a:prstGeom>
          <a:noFill/>
        </p:spPr>
        <p:txBody>
          <a:bodyPr wrap="square" lIns="91430" tIns="45714" rIns="91430" bIns="45714" rtlCol="0">
            <a:spAutoFit/>
          </a:bodyPr>
          <a:lstStyle/>
          <a:p>
            <a:r>
              <a:rPr lang="en-US" sz="1000" i="1" dirty="0"/>
              <a:t>+.</a:t>
            </a:r>
            <a:r>
              <a:rPr lang="en-US" sz="1000" i="1" dirty="0" err="1"/>
              <a:t>fl</a:t>
            </a:r>
            <a:r>
              <a:rPr lang="en-US" sz="1000" i="1" dirty="0"/>
              <a:t> =&gt; all failed messages except </a:t>
            </a:r>
            <a:r>
              <a:rPr lang="en-US" sz="1000" i="1" dirty="0" err="1"/>
              <a:t>rel.fl</a:t>
            </a:r>
            <a:endParaRPr lang="en-US" sz="1000" i="1" dirty="0"/>
          </a:p>
        </p:txBody>
      </p:sp>
      <p:cxnSp>
        <p:nvCxnSpPr>
          <p:cNvPr id="67" name="曲線コネクタ 46"/>
          <p:cNvCxnSpPr>
            <a:stCxn id="193" idx="5"/>
            <a:endCxn id="64" idx="3"/>
          </p:cNvCxnSpPr>
          <p:nvPr/>
        </p:nvCxnSpPr>
        <p:spPr>
          <a:xfrm rot="16200000" flipH="1">
            <a:off x="6147934" y="2168416"/>
            <a:ext cx="12700" cy="2310284"/>
          </a:xfrm>
          <a:prstGeom prst="curvedConnector3">
            <a:avLst>
              <a:gd name="adj1" fmla="val 263025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表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368559"/>
              </p:ext>
            </p:extLst>
          </p:nvPr>
        </p:nvGraphicFramePr>
        <p:xfrm>
          <a:off x="5613374" y="3489955"/>
          <a:ext cx="1058999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999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release_ng</a:t>
                      </a:r>
                      <a:r>
                        <a:rPr lang="en-US" altLang="ja-JP" sz="1000" i="1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70" name="Rectangular Callout 69"/>
          <p:cNvSpPr/>
          <p:nvPr/>
        </p:nvSpPr>
        <p:spPr>
          <a:xfrm>
            <a:off x="6859496" y="3812976"/>
            <a:ext cx="2209800" cy="533400"/>
          </a:xfrm>
          <a:prstGeom prst="wedgeRectCallout">
            <a:avLst>
              <a:gd name="adj1" fmla="val -57840"/>
              <a:gd name="adj2" fmla="val -89160"/>
            </a:avLst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en-US" sz="1200" i="1" dirty="0">
                <a:solidFill>
                  <a:schemeClr val="tx1"/>
                </a:solidFill>
              </a:rPr>
              <a:t>NRM release failed transitions to Scheduled. </a:t>
            </a:r>
            <a:r>
              <a:rPr lang="en-US" sz="1200" b="1" i="1" dirty="0">
                <a:solidFill>
                  <a:schemeClr val="tx1"/>
                </a:solidFill>
              </a:rPr>
              <a:t>This MAY not reflect actual end-to-end </a:t>
            </a:r>
            <a:r>
              <a:rPr lang="en-US" sz="1200" b="1" i="1" dirty="0" err="1">
                <a:solidFill>
                  <a:schemeClr val="tx1"/>
                </a:solidFill>
              </a:rPr>
              <a:t>dataplane</a:t>
            </a:r>
            <a:r>
              <a:rPr lang="en-US" sz="1200" i="1" dirty="0">
                <a:solidFill>
                  <a:schemeClr val="tx1"/>
                </a:solidFill>
              </a:rPr>
              <a:t>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26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Two-Phase Modify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15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Modify– </a:t>
            </a:r>
            <a:r>
              <a:rPr lang="en-US" dirty="0"/>
              <a:t>Phase </a:t>
            </a:r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A </a:t>
            </a:r>
            <a:r>
              <a:rPr lang="en-US" sz="1800" b="1" i="1" dirty="0" err="1" smtClean="0">
                <a:solidFill>
                  <a:srgbClr val="5DAD41"/>
                </a:solidFill>
              </a:rPr>
              <a:t>modifyRequest</a:t>
            </a:r>
            <a:r>
              <a:rPr lang="en-US" sz="1800" dirty="0" smtClean="0">
                <a:solidFill>
                  <a:srgbClr val="5DAD41"/>
                </a:solidFill>
              </a:rPr>
              <a:t> </a:t>
            </a:r>
            <a:r>
              <a:rPr lang="en-US" sz="1800" dirty="0" smtClean="0"/>
              <a:t>is </a:t>
            </a:r>
            <a:r>
              <a:rPr lang="en-US" sz="1800" dirty="0"/>
              <a:t>issued </a:t>
            </a:r>
            <a:r>
              <a:rPr lang="en-US" sz="1800" dirty="0" smtClean="0"/>
              <a:t>down the tree to </a:t>
            </a:r>
            <a:r>
              <a:rPr lang="en-US" sz="1800" dirty="0"/>
              <a:t>check the feasibility of the desired </a:t>
            </a:r>
            <a:r>
              <a:rPr lang="en-US" sz="1800" dirty="0" smtClean="0"/>
              <a:t>reservation modification, and to </a:t>
            </a:r>
            <a:r>
              <a:rPr lang="en-US" sz="1800" dirty="0"/>
              <a:t>reserve any </a:t>
            </a:r>
            <a:r>
              <a:rPr lang="en-US" sz="1800" dirty="0" smtClean="0"/>
              <a:t>network </a:t>
            </a:r>
            <a:r>
              <a:rPr lang="en-US" sz="1800" dirty="0"/>
              <a:t>resources associated with the </a:t>
            </a:r>
            <a:r>
              <a:rPr lang="en-US" sz="1800" dirty="0" smtClean="0"/>
              <a:t>request.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</a:t>
            </a:r>
            <a:r>
              <a:rPr lang="en-US" sz="1800" dirty="0" err="1" smtClean="0"/>
              <a:t>commit_timeout</a:t>
            </a:r>
            <a:r>
              <a:rPr lang="en-US" sz="1800" dirty="0" smtClean="0"/>
              <a:t> timer is started.</a:t>
            </a:r>
          </a:p>
          <a:p>
            <a:r>
              <a:rPr lang="en-US" sz="1800" dirty="0" smtClean="0"/>
              <a:t>A </a:t>
            </a:r>
            <a:r>
              <a:rPr lang="en-US" sz="1800" b="1" i="1" dirty="0" err="1" smtClean="0">
                <a:solidFill>
                  <a:srgbClr val="5DAD41"/>
                </a:solidFill>
              </a:rPr>
              <a:t>modifyConfirm</a:t>
            </a:r>
            <a:r>
              <a:rPr lang="en-US" sz="1800" dirty="0" smtClean="0">
                <a:solidFill>
                  <a:srgbClr val="5DAD41"/>
                </a:solidFill>
              </a:rPr>
              <a:t> </a:t>
            </a:r>
            <a:r>
              <a:rPr lang="en-US" sz="1800" dirty="0"/>
              <a:t>message will be sent back to the requester if the requested </a:t>
            </a:r>
            <a:r>
              <a:rPr lang="en-US" sz="1800" dirty="0" smtClean="0"/>
              <a:t>reservation modification is </a:t>
            </a:r>
            <a:r>
              <a:rPr lang="en-US" sz="1800" dirty="0"/>
              <a:t>possible, and as an acknowledgment to successfully securing any </a:t>
            </a:r>
            <a:r>
              <a:rPr lang="en-US" sz="1800" dirty="0" smtClean="0"/>
              <a:t>required network resources.</a:t>
            </a:r>
          </a:p>
          <a:p>
            <a:r>
              <a:rPr lang="en-US" sz="1800" dirty="0" smtClean="0"/>
              <a:t>A </a:t>
            </a:r>
            <a:r>
              <a:rPr lang="en-US" sz="1800" b="1" i="1" dirty="0" err="1" smtClean="0">
                <a:solidFill>
                  <a:srgbClr val="5DAD41"/>
                </a:solidFill>
              </a:rPr>
              <a:t>modifiedFailed</a:t>
            </a:r>
            <a:r>
              <a:rPr lang="en-US" sz="1800" dirty="0" smtClean="0">
                <a:solidFill>
                  <a:srgbClr val="5DAD41"/>
                </a:solidFill>
              </a:rPr>
              <a:t> </a:t>
            </a:r>
            <a:r>
              <a:rPr lang="en-US" sz="1800" dirty="0"/>
              <a:t>message will be sent back to the requester if the requested </a:t>
            </a:r>
            <a:r>
              <a:rPr lang="en-US" sz="1800" dirty="0" smtClean="0"/>
              <a:t>reservation modification is </a:t>
            </a:r>
            <a:r>
              <a:rPr lang="en-US" sz="1800" dirty="0"/>
              <a:t>not </a:t>
            </a:r>
            <a:r>
              <a:rPr lang="en-US" sz="1800" dirty="0" smtClean="0"/>
              <a:t>possible, and the reservation is returned to its original pre-modification state.</a:t>
            </a:r>
          </a:p>
          <a:p>
            <a:r>
              <a:rPr lang="en-US" sz="1800" dirty="0" smtClean="0"/>
              <a:t>On successful completion of phase </a:t>
            </a:r>
            <a:r>
              <a:rPr lang="en-US" sz="1800" dirty="0"/>
              <a:t>one the original reservation is still preserved, </a:t>
            </a:r>
            <a:r>
              <a:rPr lang="en-US" sz="1800" dirty="0" smtClean="0"/>
              <a:t>however, any resources associated with the requested reservation change are </a:t>
            </a:r>
            <a:r>
              <a:rPr lang="en-US" sz="1800" dirty="0"/>
              <a:t>pre-</a:t>
            </a:r>
            <a:r>
              <a:rPr lang="en-US" sz="1800" dirty="0" smtClean="0"/>
              <a:t>allocated on all participating NSA and will be held until </a:t>
            </a:r>
            <a:r>
              <a:rPr lang="en-US" sz="1800" dirty="0"/>
              <a:t>the </a:t>
            </a:r>
            <a:r>
              <a:rPr lang="en-US" sz="1800" dirty="0" smtClean="0"/>
              <a:t>commit timer expires, or until a </a:t>
            </a:r>
            <a:r>
              <a:rPr lang="en-US" sz="1800" b="1" i="1" dirty="0" err="1">
                <a:solidFill>
                  <a:srgbClr val="5DAD41"/>
                </a:solidFill>
              </a:rPr>
              <a:t>modifyCancel</a:t>
            </a:r>
            <a:r>
              <a:rPr lang="en-US" sz="1800" b="1" i="1" dirty="0">
                <a:solidFill>
                  <a:srgbClr val="5DAD41"/>
                </a:solidFill>
              </a:rPr>
              <a:t> </a:t>
            </a:r>
            <a:r>
              <a:rPr lang="en-US" sz="1800" b="1" i="1" dirty="0" smtClean="0">
                <a:solidFill>
                  <a:srgbClr val="5DAD41"/>
                </a:solidFill>
              </a:rPr>
              <a:t> </a:t>
            </a:r>
            <a:r>
              <a:rPr lang="en-US" sz="1800" dirty="0" smtClean="0"/>
              <a:t>or a</a:t>
            </a:r>
            <a:r>
              <a:rPr lang="en-US" sz="1800" b="1" i="1" dirty="0" smtClean="0">
                <a:solidFill>
                  <a:srgbClr val="5DAD41"/>
                </a:solidFill>
              </a:rPr>
              <a:t> </a:t>
            </a:r>
            <a:r>
              <a:rPr lang="en-US" sz="1800" b="1" i="1" dirty="0" err="1" smtClean="0">
                <a:solidFill>
                  <a:srgbClr val="5DAD41"/>
                </a:solidFill>
              </a:rPr>
              <a:t>modifyCommit</a:t>
            </a:r>
            <a:r>
              <a:rPr lang="en-US" sz="1800" dirty="0" smtClean="0">
                <a:solidFill>
                  <a:srgbClr val="5DAD41"/>
                </a:solidFill>
              </a:rPr>
              <a:t> </a:t>
            </a:r>
            <a:r>
              <a:rPr lang="en-US" sz="1800" dirty="0" smtClean="0"/>
              <a:t>operation is received.</a:t>
            </a:r>
          </a:p>
          <a:p>
            <a:r>
              <a:rPr lang="en-US" sz="1800" dirty="0" smtClean="0"/>
              <a:t>If </a:t>
            </a:r>
            <a:r>
              <a:rPr lang="en-US" sz="1800" dirty="0"/>
              <a:t>the first phase ends in failure then the original reservation is </a:t>
            </a:r>
            <a:r>
              <a:rPr lang="en-US" sz="1800" dirty="0" smtClean="0"/>
              <a:t>preserved, and will remain in its pre-modification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8276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Modify Commit Timeout</a:t>
            </a:r>
            <a:br>
              <a:rPr lang="en-US" dirty="0" smtClean="0"/>
            </a:br>
            <a:r>
              <a:rPr lang="en-US" sz="3100" dirty="0" smtClean="0"/>
              <a:t>(</a:t>
            </a:r>
            <a:r>
              <a:rPr lang="en-US" altLang="ja-JP" sz="3100" i="1" dirty="0" err="1" smtClean="0">
                <a:latin typeface="Courier New" pitchFamily="49" charset="0"/>
                <a:cs typeface="Courier New" pitchFamily="49" charset="0"/>
              </a:rPr>
              <a:t>commit_timeout</a:t>
            </a:r>
            <a:r>
              <a:rPr lang="en-US" altLang="ja-JP" sz="3100" i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avoid leakage of uncommitted modify resources we implement a commit timeout with a default of </a:t>
            </a:r>
            <a:r>
              <a:rPr lang="en-US" sz="2800" b="1" i="1" dirty="0" smtClean="0">
                <a:solidFill>
                  <a:srgbClr val="5DAD41"/>
                </a:solidFill>
              </a:rPr>
              <a:t>10 minutes.</a:t>
            </a:r>
          </a:p>
          <a:p>
            <a:r>
              <a:rPr lang="en-US" sz="2800" dirty="0" smtClean="0"/>
              <a:t>If a corresponding  </a:t>
            </a:r>
            <a:r>
              <a:rPr lang="en-US" sz="2800" b="1" i="1" dirty="0" err="1" smtClean="0">
                <a:solidFill>
                  <a:srgbClr val="5DAD41"/>
                </a:solidFill>
              </a:rPr>
              <a:t>modifyCommitRequest</a:t>
            </a:r>
            <a:r>
              <a:rPr lang="en-US" sz="2800" dirty="0" smtClean="0">
                <a:solidFill>
                  <a:srgbClr val="5DAD41"/>
                </a:solidFill>
              </a:rPr>
              <a:t> </a:t>
            </a:r>
            <a:r>
              <a:rPr lang="en-US" sz="2800" dirty="0" smtClean="0"/>
              <a:t>is not received within </a:t>
            </a:r>
            <a:r>
              <a:rPr lang="en-US" sz="2800" b="1" i="1" dirty="0">
                <a:solidFill>
                  <a:srgbClr val="5DAD41"/>
                </a:solidFill>
              </a:rPr>
              <a:t>10 </a:t>
            </a:r>
            <a:r>
              <a:rPr lang="en-US" sz="2800" b="1" i="1" dirty="0" smtClean="0">
                <a:solidFill>
                  <a:srgbClr val="5DAD41"/>
                </a:solidFill>
              </a:rPr>
              <a:t>minutes </a:t>
            </a:r>
            <a:r>
              <a:rPr lang="en-US" sz="2800" dirty="0" smtClean="0"/>
              <a:t>of a </a:t>
            </a:r>
            <a:r>
              <a:rPr lang="en-US" sz="2800" b="1" i="1" dirty="0" err="1" smtClean="0">
                <a:solidFill>
                  <a:srgbClr val="5DAD41"/>
                </a:solidFill>
              </a:rPr>
              <a:t>modifyConfirmed</a:t>
            </a:r>
            <a:r>
              <a:rPr lang="en-US" sz="2800" dirty="0" smtClean="0">
                <a:solidFill>
                  <a:srgbClr val="5DAD41"/>
                </a:solidFill>
              </a:rPr>
              <a:t> </a:t>
            </a:r>
            <a:r>
              <a:rPr lang="en-US" sz="2800" dirty="0" smtClean="0"/>
              <a:t>message then any pending resources against that reservation must be released, and the reservation remains in the pre-modified state.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2461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modifyCommitRequest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is issued down the tree to </a:t>
            </a:r>
            <a:r>
              <a:rPr lang="en-US" dirty="0" smtClean="0"/>
              <a:t>commit the reservation modification.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modifyCommitConfirm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the requested </a:t>
            </a:r>
            <a:r>
              <a:rPr lang="en-US" dirty="0" smtClean="0"/>
              <a:t>modification commit </a:t>
            </a:r>
            <a:r>
              <a:rPr lang="en-US" dirty="0"/>
              <a:t>is </a:t>
            </a:r>
            <a:r>
              <a:rPr lang="en-US" dirty="0" smtClean="0"/>
              <a:t>successful, </a:t>
            </a:r>
            <a:r>
              <a:rPr lang="en-US" dirty="0"/>
              <a:t>and </a:t>
            </a:r>
            <a:r>
              <a:rPr lang="en-US" dirty="0" smtClean="0"/>
              <a:t>the modified schedule is in effect.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modifyCommitFailed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the </a:t>
            </a:r>
            <a:r>
              <a:rPr lang="en-US" dirty="0" smtClean="0"/>
              <a:t>modification commit is </a:t>
            </a:r>
            <a:r>
              <a:rPr lang="en-US" dirty="0"/>
              <a:t>not </a:t>
            </a:r>
            <a:r>
              <a:rPr lang="en-US" dirty="0" smtClean="0"/>
              <a:t>possible (would not be due to lack of resources).</a:t>
            </a:r>
            <a:endParaRPr lang="en-US" dirty="0"/>
          </a:p>
          <a:p>
            <a:r>
              <a:rPr lang="en-US" dirty="0"/>
              <a:t>At successful completion of the </a:t>
            </a:r>
            <a:r>
              <a:rPr lang="en-US" dirty="0" smtClean="0"/>
              <a:t>second phase </a:t>
            </a:r>
            <a:r>
              <a:rPr lang="en-US" dirty="0"/>
              <a:t>the original reservation </a:t>
            </a:r>
            <a:r>
              <a:rPr lang="en-US" dirty="0" smtClean="0"/>
              <a:t>has been replaced with the modified version.</a:t>
            </a:r>
          </a:p>
          <a:p>
            <a:r>
              <a:rPr lang="en-US" dirty="0" smtClean="0"/>
              <a:t>If the second phase ends in failure then a critical error has occurred and the reservation is in an indeterminate state within the network.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4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738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Cancelling a Modification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modification can be backed out either through the </a:t>
            </a:r>
            <a:r>
              <a:rPr lang="en-US" b="1" i="1" dirty="0" err="1" smtClean="0">
                <a:solidFill>
                  <a:srgbClr val="5DAD41"/>
                </a:solidFill>
              </a:rPr>
              <a:t>commit_timeout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 smtClean="0"/>
              <a:t>occurring, or if a </a:t>
            </a:r>
            <a:r>
              <a:rPr lang="en-US" b="1" i="1" dirty="0" err="1" smtClean="0">
                <a:solidFill>
                  <a:srgbClr val="5DAD41"/>
                </a:solidFill>
              </a:rPr>
              <a:t>modifyCancelRequest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is issued down the tree to </a:t>
            </a:r>
            <a:r>
              <a:rPr lang="en-US" dirty="0" smtClean="0"/>
              <a:t>stop the reservation modification.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modifyCancelConfirm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</a:t>
            </a:r>
            <a:r>
              <a:rPr lang="en-US" dirty="0" smtClean="0"/>
              <a:t>cancellation of the </a:t>
            </a:r>
            <a:r>
              <a:rPr lang="en-US" dirty="0"/>
              <a:t>requested </a:t>
            </a:r>
            <a:r>
              <a:rPr lang="en-US" dirty="0" smtClean="0"/>
              <a:t>modification is successful.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modifyCancelFailed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the </a:t>
            </a:r>
            <a:r>
              <a:rPr lang="en-US" dirty="0" smtClean="0"/>
              <a:t>modification cancel is </a:t>
            </a:r>
            <a:r>
              <a:rPr lang="en-US" dirty="0"/>
              <a:t>not </a:t>
            </a:r>
            <a:r>
              <a:rPr lang="en-US" dirty="0" smtClean="0"/>
              <a:t>possible (improper state or communication error).</a:t>
            </a:r>
            <a:endParaRPr lang="en-US" dirty="0"/>
          </a:p>
          <a:p>
            <a:r>
              <a:rPr lang="en-US" dirty="0" smtClean="0"/>
              <a:t>A cancel can only be issued against a reservation if there is a pending modification on the reservation that has not already been committed, or is in the process of committing.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81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3720078" y="1336268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7823892" y="5284350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Committed++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4440078" y="1680658"/>
            <a:ext cx="1725604" cy="15610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19" idx="6"/>
            <a:endCxn id="39" idx="4"/>
          </p:cNvCxnSpPr>
          <p:nvPr/>
        </p:nvCxnSpPr>
        <p:spPr>
          <a:xfrm rot="10800000">
            <a:off x="788282" y="2811518"/>
            <a:ext cx="2157843" cy="1247791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26" idx="4"/>
            <a:endCxn id="119" idx="2"/>
          </p:cNvCxnSpPr>
          <p:nvPr/>
        </p:nvCxnSpPr>
        <p:spPr>
          <a:xfrm rot="5400000">
            <a:off x="4086578" y="1620204"/>
            <a:ext cx="2018650" cy="2859558"/>
          </a:xfrm>
          <a:prstGeom prst="curvedConnector2">
            <a:avLst/>
          </a:prstGeom>
          <a:ln w="19050">
            <a:solidFill>
              <a:srgbClr val="FF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>
            <a:stCxn id="114" idx="6"/>
            <a:endCxn id="9" idx="2"/>
          </p:cNvCxnSpPr>
          <p:nvPr/>
        </p:nvCxnSpPr>
        <p:spPr>
          <a:xfrm>
            <a:off x="2134211" y="1691594"/>
            <a:ext cx="1585867" cy="4674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6165682" y="132065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7851333" y="2759908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Committing</a:t>
            </a:r>
            <a:endParaRPr kumimoji="1" lang="en-US" altLang="ja-JP" sz="1000" dirty="0" smtClean="0">
              <a:solidFill>
                <a:prstClr val="white"/>
              </a:solidFill>
            </a:endParaRPr>
          </a:p>
        </p:txBody>
      </p:sp>
      <p:cxnSp>
        <p:nvCxnSpPr>
          <p:cNvPr id="150" name="直線矢印コネクタ 159"/>
          <p:cNvCxnSpPr>
            <a:stCxn id="126" idx="5"/>
            <a:endCxn id="127" idx="1"/>
          </p:cNvCxnSpPr>
          <p:nvPr/>
        </p:nvCxnSpPr>
        <p:spPr>
          <a:xfrm>
            <a:off x="6780240" y="1935216"/>
            <a:ext cx="1176535" cy="930134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4"/>
            <a:endCxn id="17" idx="0"/>
          </p:cNvCxnSpPr>
          <p:nvPr/>
        </p:nvCxnSpPr>
        <p:spPr>
          <a:xfrm>
            <a:off x="8211333" y="3479908"/>
            <a:ext cx="16996" cy="1804442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477344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Two Phase Modify - </a:t>
            </a:r>
            <a:r>
              <a:rPr lang="en-US" sz="2400" dirty="0" err="1">
                <a:cs typeface="Arial"/>
              </a:rPr>
              <a:t>uRA</a:t>
            </a:r>
            <a:r>
              <a:rPr lang="en-US" sz="2400" dirty="0">
                <a:cs typeface="Arial"/>
              </a:rPr>
              <a:t>/Aggregator -  (Utrecht v1)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983405"/>
              </p:ext>
            </p:extLst>
          </p:nvPr>
        </p:nvGraphicFramePr>
        <p:xfrm>
          <a:off x="2378885" y="1364778"/>
          <a:ext cx="107851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6087"/>
              </p:ext>
            </p:extLst>
          </p:nvPr>
        </p:nvGraphicFramePr>
        <p:xfrm>
          <a:off x="4732783" y="1342761"/>
          <a:ext cx="1126045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045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204611"/>
              </p:ext>
            </p:extLst>
          </p:nvPr>
        </p:nvGraphicFramePr>
        <p:xfrm>
          <a:off x="6840833" y="2014442"/>
          <a:ext cx="1414956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4956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8640"/>
              </p:ext>
            </p:extLst>
          </p:nvPr>
        </p:nvGraphicFramePr>
        <p:xfrm>
          <a:off x="7553874" y="4308833"/>
          <a:ext cx="1296143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72" name="Rectangle 71"/>
          <p:cNvSpPr/>
          <p:nvPr/>
        </p:nvSpPr>
        <p:spPr>
          <a:xfrm>
            <a:off x="6777072" y="5473598"/>
            <a:ext cx="936104" cy="50405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Reservation A’</a:t>
            </a:r>
            <a:endParaRPr lang="en-US" sz="1000" dirty="0"/>
          </a:p>
        </p:txBody>
      </p:sp>
      <p:graphicFrame>
        <p:nvGraphicFramePr>
          <p:cNvPr id="103" name="表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583558"/>
              </p:ext>
            </p:extLst>
          </p:nvPr>
        </p:nvGraphicFramePr>
        <p:xfrm>
          <a:off x="4840063" y="3139384"/>
          <a:ext cx="1376710" cy="787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71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commit_timeout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modify_end.nt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14" name="円/楕円 16"/>
          <p:cNvSpPr/>
          <p:nvPr/>
        </p:nvSpPr>
        <p:spPr>
          <a:xfrm>
            <a:off x="1325338" y="1307173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Initial**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268034" y="683994"/>
            <a:ext cx="936104" cy="50405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Reservation A</a:t>
            </a:r>
            <a:endParaRPr lang="en-US" sz="1000" dirty="0"/>
          </a:p>
        </p:txBody>
      </p:sp>
      <p:sp>
        <p:nvSpPr>
          <p:cNvPr id="119" name="円/楕円 87"/>
          <p:cNvSpPr/>
          <p:nvPr/>
        </p:nvSpPr>
        <p:spPr>
          <a:xfrm flipH="1">
            <a:off x="2946124" y="3699308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Cleaning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32" name="直線矢印コネクタ 155"/>
          <p:cNvCxnSpPr>
            <a:stCxn id="9" idx="4"/>
            <a:endCxn id="119" idx="0"/>
          </p:cNvCxnSpPr>
          <p:nvPr/>
        </p:nvCxnSpPr>
        <p:spPr>
          <a:xfrm flipH="1">
            <a:off x="3306124" y="2056268"/>
            <a:ext cx="773954" cy="16430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581409"/>
              </p:ext>
            </p:extLst>
          </p:nvPr>
        </p:nvGraphicFramePr>
        <p:xfrm>
          <a:off x="3284379" y="2191858"/>
          <a:ext cx="1331398" cy="787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1398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  <p:sp>
        <p:nvSpPr>
          <p:cNvPr id="3" name="TextBox 2"/>
          <p:cNvSpPr txBox="1"/>
          <p:nvPr/>
        </p:nvSpPr>
        <p:spPr>
          <a:xfrm>
            <a:off x="857631" y="5353271"/>
            <a:ext cx="39967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 “Initial” state are as follows:</a:t>
            </a:r>
          </a:p>
          <a:p>
            <a:pPr marL="625475" lvl="1" indent="-168275">
              <a:buFont typeface="Arial"/>
              <a:buChar char="•"/>
            </a:pPr>
            <a:r>
              <a:rPr lang="en-US" sz="1400" dirty="0" err="1" smtClean="0"/>
              <a:t>uRA</a:t>
            </a:r>
            <a:r>
              <a:rPr lang="en-US" sz="1400" dirty="0" smtClean="0"/>
              <a:t>/Aggregator: “Reserved”, “Activated”</a:t>
            </a:r>
          </a:p>
          <a:p>
            <a:pPr marL="625475" lvl="1" indent="-168275">
              <a:buFont typeface="Arial"/>
              <a:buChar char="•"/>
            </a:pPr>
            <a:r>
              <a:rPr lang="en-US" sz="1400" dirty="0" smtClean="0"/>
              <a:t>UPA: “Reserved”, “Scheduled”, “Activated”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0358" y="6042544"/>
            <a:ext cx="4772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/>
            <a:r>
              <a:rPr lang="en-US" sz="1400" dirty="0" smtClean="0"/>
              <a:t>++ </a:t>
            </a:r>
            <a:r>
              <a:rPr lang="en-US" sz="1400" dirty="0"/>
              <a:t>“Committed” state MUST return to the initial state when modify request was </a:t>
            </a:r>
            <a:r>
              <a:rPr lang="en-US" sz="1400" dirty="0" smtClean="0"/>
              <a:t>issued.</a:t>
            </a:r>
            <a:endParaRPr lang="en-US" sz="1400" dirty="0"/>
          </a:p>
        </p:txBody>
      </p:sp>
      <p:cxnSp>
        <p:nvCxnSpPr>
          <p:cNvPr id="31" name="直線矢印コネクタ 155"/>
          <p:cNvCxnSpPr>
            <a:stCxn id="126" idx="3"/>
            <a:endCxn id="119" idx="1"/>
          </p:cNvCxnSpPr>
          <p:nvPr/>
        </p:nvCxnSpPr>
        <p:spPr>
          <a:xfrm flipH="1">
            <a:off x="3560682" y="1935216"/>
            <a:ext cx="2710442" cy="18695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666653"/>
              </p:ext>
            </p:extLst>
          </p:nvPr>
        </p:nvGraphicFramePr>
        <p:xfrm>
          <a:off x="4796200" y="2234190"/>
          <a:ext cx="13477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7710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92" name="直線矢印コネクタ 155"/>
          <p:cNvCxnSpPr>
            <a:stCxn id="119" idx="7"/>
            <a:endCxn id="114" idx="4"/>
          </p:cNvCxnSpPr>
          <p:nvPr/>
        </p:nvCxnSpPr>
        <p:spPr>
          <a:xfrm flipH="1" flipV="1">
            <a:off x="1729775" y="2076014"/>
            <a:ext cx="1321791" cy="172873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612513"/>
              </p:ext>
            </p:extLst>
          </p:nvPr>
        </p:nvGraphicFramePr>
        <p:xfrm>
          <a:off x="1722861" y="2334802"/>
          <a:ext cx="13452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20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modifyCancel.fl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modifyCancel.fl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9" name="Oval 38"/>
          <p:cNvSpPr/>
          <p:nvPr/>
        </p:nvSpPr>
        <p:spPr>
          <a:xfrm>
            <a:off x="543034" y="2443645"/>
            <a:ext cx="490493" cy="367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曲線コネクタ 46"/>
          <p:cNvCxnSpPr>
            <a:stCxn id="39" idx="0"/>
            <a:endCxn id="114" idx="2"/>
          </p:cNvCxnSpPr>
          <p:nvPr/>
        </p:nvCxnSpPr>
        <p:spPr>
          <a:xfrm rot="5400000" flipH="1" flipV="1">
            <a:off x="680784" y="1799092"/>
            <a:ext cx="752051" cy="537057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8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547656"/>
              </p:ext>
            </p:extLst>
          </p:nvPr>
        </p:nvGraphicFramePr>
        <p:xfrm>
          <a:off x="169089" y="2322545"/>
          <a:ext cx="13452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20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modifyCancel.cf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modifyCancel.cf</a:t>
                      </a:r>
                      <a:endParaRPr kumimoji="1" lang="en-US" altLang="ja-JP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41" name="曲線コネクタ 46"/>
          <p:cNvCxnSpPr>
            <a:stCxn id="127" idx="3"/>
            <a:endCxn id="119" idx="3"/>
          </p:cNvCxnSpPr>
          <p:nvPr/>
        </p:nvCxnSpPr>
        <p:spPr>
          <a:xfrm rot="5400000">
            <a:off x="5289029" y="1646120"/>
            <a:ext cx="939400" cy="4396093"/>
          </a:xfrm>
          <a:prstGeom prst="curvedConnector3">
            <a:avLst>
              <a:gd name="adj1" fmla="val 135559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8" name="表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747689"/>
              </p:ext>
            </p:extLst>
          </p:nvPr>
        </p:nvGraphicFramePr>
        <p:xfrm>
          <a:off x="5054586" y="4241381"/>
          <a:ext cx="1444156" cy="787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4156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165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l 56"/>
          <p:cNvSpPr/>
          <p:nvPr/>
        </p:nvSpPr>
        <p:spPr>
          <a:xfrm>
            <a:off x="2366647" y="1675856"/>
            <a:ext cx="490493" cy="367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円/楕円 8"/>
          <p:cNvSpPr/>
          <p:nvPr/>
        </p:nvSpPr>
        <p:spPr>
          <a:xfrm>
            <a:off x="2349751" y="3198250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7408062" y="5209971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Committed++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3069751" y="3555006"/>
            <a:ext cx="1795800" cy="3244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19" idx="6"/>
            <a:endCxn id="50" idx="4"/>
          </p:cNvCxnSpPr>
          <p:nvPr/>
        </p:nvCxnSpPr>
        <p:spPr>
          <a:xfrm rot="10800000">
            <a:off x="1635734" y="3667512"/>
            <a:ext cx="737207" cy="1828247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26" idx="0"/>
            <a:endCxn id="114" idx="6"/>
          </p:cNvCxnSpPr>
          <p:nvPr/>
        </p:nvCxnSpPr>
        <p:spPr>
          <a:xfrm rot="16200000" flipV="1">
            <a:off x="3416721" y="1386176"/>
            <a:ext cx="1503412" cy="2114248"/>
          </a:xfrm>
          <a:prstGeom prst="curvedConnector2">
            <a:avLst/>
          </a:prstGeom>
          <a:ln w="19050">
            <a:solidFill>
              <a:srgbClr val="FF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>
            <a:stCxn id="114" idx="4"/>
            <a:endCxn id="9" idx="0"/>
          </p:cNvCxnSpPr>
          <p:nvPr/>
        </p:nvCxnSpPr>
        <p:spPr>
          <a:xfrm>
            <a:off x="2706867" y="2076014"/>
            <a:ext cx="2884" cy="1122236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4865551" y="319500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7462021" y="3196152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Committing</a:t>
            </a:r>
            <a:endParaRPr kumimoji="1" lang="en-US" altLang="ja-JP" sz="1000" dirty="0" smtClean="0">
              <a:solidFill>
                <a:prstClr val="white"/>
              </a:solidFill>
            </a:endParaRPr>
          </a:p>
        </p:txBody>
      </p:sp>
      <p:cxnSp>
        <p:nvCxnSpPr>
          <p:cNvPr id="128" name="直線矢印コネクタ 155"/>
          <p:cNvCxnSpPr>
            <a:stCxn id="127" idx="3"/>
            <a:endCxn id="119" idx="2"/>
          </p:cNvCxnSpPr>
          <p:nvPr/>
        </p:nvCxnSpPr>
        <p:spPr>
          <a:xfrm flipH="1">
            <a:off x="3092940" y="3810710"/>
            <a:ext cx="4474523" cy="168504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26" idx="6"/>
            <a:endCxn id="127" idx="2"/>
          </p:cNvCxnSpPr>
          <p:nvPr/>
        </p:nvCxnSpPr>
        <p:spPr>
          <a:xfrm>
            <a:off x="5585551" y="3555006"/>
            <a:ext cx="1876470" cy="1146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4"/>
            <a:endCxn id="17" idx="0"/>
          </p:cNvCxnSpPr>
          <p:nvPr/>
        </p:nvCxnSpPr>
        <p:spPr>
          <a:xfrm flipH="1">
            <a:off x="7812499" y="3916152"/>
            <a:ext cx="9522" cy="1293819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477344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/>
              <a:t>Two Phase Modify </a:t>
            </a:r>
            <a:r>
              <a:rPr lang="en-US" sz="2400" dirty="0" smtClean="0"/>
              <a:t>– </a:t>
            </a:r>
            <a:r>
              <a:rPr lang="en-US" sz="2400" dirty="0" err="1" smtClean="0">
                <a:cs typeface="Arial"/>
              </a:rPr>
              <a:t>uPA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>
                <a:cs typeface="Arial"/>
              </a:rPr>
              <a:t>-  (Utrecht v1)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995550"/>
              </p:ext>
            </p:extLst>
          </p:nvPr>
        </p:nvGraphicFramePr>
        <p:xfrm>
          <a:off x="2163234" y="2282897"/>
          <a:ext cx="107851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(allocate)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405547"/>
              </p:ext>
            </p:extLst>
          </p:nvPr>
        </p:nvGraphicFramePr>
        <p:xfrm>
          <a:off x="3328969" y="3198232"/>
          <a:ext cx="1126045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045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allocate_cf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174152"/>
              </p:ext>
            </p:extLst>
          </p:nvPr>
        </p:nvGraphicFramePr>
        <p:xfrm>
          <a:off x="5754777" y="3168682"/>
          <a:ext cx="1414956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4956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(commit)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表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864243"/>
              </p:ext>
            </p:extLst>
          </p:nvPr>
        </p:nvGraphicFramePr>
        <p:xfrm>
          <a:off x="5506825" y="4127570"/>
          <a:ext cx="1444156" cy="787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4156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commit_fl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713013"/>
              </p:ext>
            </p:extLst>
          </p:nvPr>
        </p:nvGraphicFramePr>
        <p:xfrm>
          <a:off x="7155565" y="4146367"/>
          <a:ext cx="1296143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commit_cf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72" name="Rectangle 71"/>
          <p:cNvSpPr/>
          <p:nvPr/>
        </p:nvSpPr>
        <p:spPr>
          <a:xfrm>
            <a:off x="7371043" y="6066336"/>
            <a:ext cx="936104" cy="50405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Reservation A’</a:t>
            </a:r>
            <a:endParaRPr lang="en-US" sz="1000" dirty="0"/>
          </a:p>
        </p:txBody>
      </p:sp>
      <p:graphicFrame>
        <p:nvGraphicFramePr>
          <p:cNvPr id="103" name="表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452178"/>
              </p:ext>
            </p:extLst>
          </p:nvPr>
        </p:nvGraphicFramePr>
        <p:xfrm>
          <a:off x="4040400" y="1896967"/>
          <a:ext cx="13767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71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commit_timeout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modify_end.nt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deallocate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14" name="円/楕円 16"/>
          <p:cNvSpPr/>
          <p:nvPr/>
        </p:nvSpPr>
        <p:spPr>
          <a:xfrm>
            <a:off x="2302430" y="1307173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Initial**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245126" y="683994"/>
            <a:ext cx="936104" cy="50405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Reservation A</a:t>
            </a:r>
            <a:endParaRPr lang="en-US" sz="1000" dirty="0"/>
          </a:p>
        </p:txBody>
      </p:sp>
      <p:sp>
        <p:nvSpPr>
          <p:cNvPr id="119" name="円/楕円 87"/>
          <p:cNvSpPr/>
          <p:nvPr/>
        </p:nvSpPr>
        <p:spPr>
          <a:xfrm flipH="1">
            <a:off x="2372940" y="5135758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Cleaning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32" name="直線矢印コネクタ 155"/>
          <p:cNvCxnSpPr>
            <a:stCxn id="9" idx="4"/>
            <a:endCxn id="119" idx="0"/>
          </p:cNvCxnSpPr>
          <p:nvPr/>
        </p:nvCxnSpPr>
        <p:spPr>
          <a:xfrm>
            <a:off x="2709751" y="3918250"/>
            <a:ext cx="23189" cy="12175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989939"/>
              </p:ext>
            </p:extLst>
          </p:nvPr>
        </p:nvGraphicFramePr>
        <p:xfrm>
          <a:off x="1990867" y="4121707"/>
          <a:ext cx="1428491" cy="787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8491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allocate_fl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deallocate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037855" y="883178"/>
            <a:ext cx="39967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 “Initial” state are as follows:</a:t>
            </a:r>
          </a:p>
          <a:p>
            <a:pPr marL="625475" lvl="1" indent="-168275">
              <a:buFont typeface="Arial"/>
              <a:buChar char="•"/>
            </a:pPr>
            <a:r>
              <a:rPr lang="en-US" sz="1400" dirty="0" err="1" smtClean="0"/>
              <a:t>uRA</a:t>
            </a:r>
            <a:r>
              <a:rPr lang="en-US" sz="1400" dirty="0" smtClean="0"/>
              <a:t>/Aggregator: “Reserved”, “Activated”</a:t>
            </a:r>
          </a:p>
          <a:p>
            <a:pPr marL="625475" lvl="1" indent="-168275">
              <a:buFont typeface="Arial"/>
              <a:buChar char="•"/>
            </a:pPr>
            <a:r>
              <a:rPr lang="en-US" sz="1400" dirty="0" smtClean="0"/>
              <a:t>UPA: “Reserved”, “Scheduled”, “Activated”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76641" y="6042544"/>
            <a:ext cx="4772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/>
            <a:r>
              <a:rPr lang="en-US" sz="1400" dirty="0" smtClean="0"/>
              <a:t>++ </a:t>
            </a:r>
            <a:r>
              <a:rPr lang="en-US" sz="1400" dirty="0"/>
              <a:t>“Committed” state MUST return to the initial state when modify request was </a:t>
            </a:r>
            <a:r>
              <a:rPr lang="en-US" sz="1400" dirty="0" smtClean="0"/>
              <a:t>issued.</a:t>
            </a:r>
            <a:endParaRPr lang="en-US" sz="1400" dirty="0"/>
          </a:p>
        </p:txBody>
      </p:sp>
      <p:cxnSp>
        <p:nvCxnSpPr>
          <p:cNvPr id="31" name="直線矢印コネクタ 155"/>
          <p:cNvCxnSpPr>
            <a:stCxn id="126" idx="4"/>
            <a:endCxn id="119" idx="1"/>
          </p:cNvCxnSpPr>
          <p:nvPr/>
        </p:nvCxnSpPr>
        <p:spPr>
          <a:xfrm flipH="1">
            <a:off x="2987498" y="3915006"/>
            <a:ext cx="2238053" cy="132619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336273"/>
              </p:ext>
            </p:extLst>
          </p:nvPr>
        </p:nvGraphicFramePr>
        <p:xfrm>
          <a:off x="3671207" y="4126065"/>
          <a:ext cx="1414956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4956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deallocate</a:t>
                      </a: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9" name="Oval 38"/>
          <p:cNvSpPr/>
          <p:nvPr/>
        </p:nvSpPr>
        <p:spPr>
          <a:xfrm>
            <a:off x="414319" y="2512293"/>
            <a:ext cx="490493" cy="367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曲線コネクタ 46"/>
          <p:cNvCxnSpPr>
            <a:stCxn id="39" idx="0"/>
            <a:endCxn id="114" idx="2"/>
          </p:cNvCxnSpPr>
          <p:nvPr/>
        </p:nvCxnSpPr>
        <p:spPr>
          <a:xfrm rot="5400000" flipH="1" flipV="1">
            <a:off x="1070649" y="1280512"/>
            <a:ext cx="820699" cy="164286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6"/>
          <p:cNvCxnSpPr>
            <a:stCxn id="119" idx="6"/>
            <a:endCxn id="39" idx="4"/>
          </p:cNvCxnSpPr>
          <p:nvPr/>
        </p:nvCxnSpPr>
        <p:spPr>
          <a:xfrm rot="10800000">
            <a:off x="659566" y="2880166"/>
            <a:ext cx="1713374" cy="2615593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390486" y="3299639"/>
            <a:ext cx="490493" cy="367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曲線コネクタ 46"/>
          <p:cNvCxnSpPr>
            <a:stCxn id="50" idx="0"/>
            <a:endCxn id="57" idx="2"/>
          </p:cNvCxnSpPr>
          <p:nvPr/>
        </p:nvCxnSpPr>
        <p:spPr>
          <a:xfrm rot="5400000" flipH="1" flipV="1">
            <a:off x="1281267" y="2214259"/>
            <a:ext cx="1439847" cy="73091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8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009298"/>
              </p:ext>
            </p:extLst>
          </p:nvPr>
        </p:nvGraphicFramePr>
        <p:xfrm>
          <a:off x="904518" y="3189824"/>
          <a:ext cx="13452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20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deallocate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_cf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modifyCancel.fl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modifyCancel.fl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004604"/>
              </p:ext>
            </p:extLst>
          </p:nvPr>
        </p:nvGraphicFramePr>
        <p:xfrm>
          <a:off x="254900" y="2365456"/>
          <a:ext cx="13452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20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deallocate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_cf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modifyCancel.cf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modifyCancel.cf</a:t>
                      </a:r>
                      <a:endParaRPr kumimoji="1" lang="en-US" altLang="ja-JP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27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- Operations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918808"/>
              </p:ext>
            </p:extLst>
          </p:nvPr>
        </p:nvGraphicFramePr>
        <p:xfrm>
          <a:off x="457200" y="1600200"/>
          <a:ext cx="8229600" cy="4885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632"/>
                <a:gridCol w="64499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Abbreviation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rsv</a:t>
                      </a:r>
                      <a:r>
                        <a:rPr lang="en-US" sz="1400" dirty="0" smtClean="0"/>
                        <a:t> (reserve)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RA requests the PA to reserve network resources for a connection between two STP’s constrained by certain service parameters.</a:t>
                      </a:r>
                      <a:r>
                        <a:rPr lang="en-US" sz="1400" baseline="0" dirty="0" smtClean="0"/>
                        <a:t>  These resources are held temporarily (</a:t>
                      </a:r>
                      <a:r>
                        <a:rPr lang="en-US" sz="1400" baseline="0" dirty="0" err="1" smtClean="0"/>
                        <a:t>commit_timeout</a:t>
                      </a:r>
                      <a:r>
                        <a:rPr lang="en-US" sz="1400" baseline="0" dirty="0" smtClean="0"/>
                        <a:t>) and must be confirmed with a </a:t>
                      </a:r>
                      <a:r>
                        <a:rPr lang="en-US" sz="1400" dirty="0" err="1" smtClean="0"/>
                        <a:t>reserve</a:t>
                      </a:r>
                      <a:r>
                        <a:rPr lang="en-US" sz="1400" baseline="0" dirty="0" err="1" smtClean="0"/>
                        <a:t>Commit</a:t>
                      </a:r>
                      <a:r>
                        <a:rPr lang="en-US" sz="1400" baseline="0" dirty="0" smtClean="0"/>
                        <a:t> operation.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rsvCommit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reserveCommit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</a:t>
                      </a:r>
                      <a:r>
                        <a:rPr lang="en-US" sz="1400" dirty="0" err="1" smtClean="0"/>
                        <a:t>reserve</a:t>
                      </a:r>
                      <a:r>
                        <a:rPr lang="en-US" sz="1400" baseline="0" dirty="0" err="1" smtClean="0"/>
                        <a:t>Commit</a:t>
                      </a:r>
                      <a:r>
                        <a:rPr lang="en-US" sz="1400" baseline="0" dirty="0" smtClean="0"/>
                        <a:t> operation will commit a previously allocated resources for a connection.</a:t>
                      </a:r>
                      <a:endParaRPr lang="en-US" sz="1400" dirty="0"/>
                    </a:p>
                  </a:txBody>
                  <a:tcPr/>
                </a:tc>
              </a:tr>
              <a:tr h="7554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mod (modify)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modify operation allows 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connection reservation to</a:t>
                      </a:r>
                      <a:r>
                        <a:rPr lang="en-US" sz="1400" baseline="0" dirty="0" smtClean="0"/>
                        <a:t> be modified.  The resources associated with the modify are only held temporarily (</a:t>
                      </a:r>
                      <a:r>
                        <a:rPr lang="en-US" sz="1400" baseline="0" dirty="0" err="1" smtClean="0"/>
                        <a:t>commit_timeout</a:t>
                      </a:r>
                      <a:r>
                        <a:rPr lang="en-US" sz="1400" baseline="0" dirty="0" smtClean="0"/>
                        <a:t>) and must be confirmed with a </a:t>
                      </a:r>
                      <a:r>
                        <a:rPr lang="en-US" sz="1400" baseline="0" dirty="0" err="1" smtClean="0"/>
                        <a:t>modifyCommit</a:t>
                      </a:r>
                      <a:r>
                        <a:rPr lang="en-US" sz="1400" baseline="0" dirty="0" smtClean="0"/>
                        <a:t> operation.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modCommit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modifyCommit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</a:t>
                      </a:r>
                      <a:r>
                        <a:rPr lang="en-US" sz="1400" dirty="0" err="1" smtClean="0"/>
                        <a:t>modify</a:t>
                      </a:r>
                      <a:r>
                        <a:rPr lang="en-US" sz="1400" baseline="0" dirty="0" err="1" smtClean="0"/>
                        <a:t>Commit</a:t>
                      </a:r>
                      <a:r>
                        <a:rPr lang="en-US" sz="1400" baseline="0" dirty="0" smtClean="0"/>
                        <a:t> operation will commit a pending modified connection.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prov</a:t>
                      </a:r>
                      <a:r>
                        <a:rPr lang="en-US" sz="1400" baseline="0" dirty="0" smtClean="0"/>
                        <a:t> (provision)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RA requests the PA to provision a previously committed reservation.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rel</a:t>
                      </a:r>
                      <a:r>
                        <a:rPr lang="en-US" sz="1400" baseline="0" dirty="0" smtClean="0"/>
                        <a:t> (release)</a:t>
                      </a:r>
                      <a:r>
                        <a:rPr lang="en-US" sz="1400" dirty="0" smtClean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RA request for the PA to de-provision resources without removing the reservation.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term</a:t>
                      </a:r>
                      <a:r>
                        <a:rPr lang="en-US" sz="1400" baseline="0" dirty="0" smtClean="0"/>
                        <a:t> (terminate)</a:t>
                      </a:r>
                      <a:r>
                        <a:rPr lang="en-US" sz="1400" dirty="0" smtClean="0"/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RA request for the PA to release the provisioned resources and terminate the reservation.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query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Mechanism for either RA or PA to query the other NSA for a set of connection service instances between the RA-PA pair. This operation can be used as a status polling mechanism.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879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- Messages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636379"/>
              </p:ext>
            </p:extLst>
          </p:nvPr>
        </p:nvGraphicFramePr>
        <p:xfrm>
          <a:off x="457200" y="1600200"/>
          <a:ext cx="8229600" cy="314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20"/>
                <a:gridCol w="6487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Abbreviation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rq</a:t>
                      </a:r>
                      <a:r>
                        <a:rPr lang="en-US" sz="1400" dirty="0" smtClean="0"/>
                        <a:t> (request)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RA sends the request to the PA, for example </a:t>
                      </a:r>
                      <a:r>
                        <a:rPr lang="en-US" sz="1400" dirty="0" err="1" smtClean="0"/>
                        <a:t>reserveRequest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cf</a:t>
                      </a:r>
                      <a:r>
                        <a:rPr lang="en-US" sz="1400" dirty="0" smtClean="0"/>
                        <a:t> (confirmed)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PA sends this positive operation response message (such as </a:t>
                      </a:r>
                      <a:r>
                        <a:rPr lang="en-US" sz="1400" dirty="0" err="1" smtClean="0"/>
                        <a:t>reserveConfirmed</a:t>
                      </a:r>
                      <a:r>
                        <a:rPr lang="en-US" sz="1400" dirty="0" smtClean="0"/>
                        <a:t>) to the Requester NSA that issued the original request message (</a:t>
                      </a:r>
                      <a:r>
                        <a:rPr lang="en-US" sz="1400" dirty="0" err="1" smtClean="0"/>
                        <a:t>reserveRequest</a:t>
                      </a:r>
                      <a:r>
                        <a:rPr lang="en-US" sz="1400" dirty="0" smtClean="0"/>
                        <a:t>).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fl</a:t>
                      </a:r>
                      <a:r>
                        <a:rPr lang="en-US" sz="1400" dirty="0" smtClean="0"/>
                        <a:t> (failed)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Provider NSA sends this negative operation response message (such as </a:t>
                      </a:r>
                      <a:r>
                        <a:rPr lang="en-US" sz="1400" dirty="0" err="1" smtClean="0"/>
                        <a:t>reserveFailed</a:t>
                      </a:r>
                      <a:r>
                        <a:rPr lang="en-US" sz="1400" dirty="0" smtClean="0"/>
                        <a:t>) to the Requester NSA that issued the original request message (</a:t>
                      </a:r>
                      <a:r>
                        <a:rPr lang="en-US" sz="1400" dirty="0" err="1" smtClean="0"/>
                        <a:t>reserveRequest</a:t>
                      </a:r>
                      <a:r>
                        <a:rPr lang="en-US" sz="1400" dirty="0" smtClean="0"/>
                        <a:t>).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nt</a:t>
                      </a:r>
                      <a:r>
                        <a:rPr lang="en-US" sz="1400" dirty="0" smtClean="0"/>
                        <a:t> (notification)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Provider NSA can send an unsolicited messages to the RA (or notification) to communicate to the RA a local event in the PA that resulted in an autonomous  state transition in the state machine.  An example of this is the “</a:t>
                      </a:r>
                      <a:r>
                        <a:rPr lang="en-US" sz="1400" dirty="0" err="1" smtClean="0"/>
                        <a:t>activate_ok.nt</a:t>
                      </a:r>
                      <a:r>
                        <a:rPr lang="en-US" sz="1400" dirty="0" smtClean="0"/>
                        <a:t>” and “</a:t>
                      </a:r>
                      <a:r>
                        <a:rPr lang="en-US" sz="1400" dirty="0" err="1" smtClean="0"/>
                        <a:t>activate_ng.nt</a:t>
                      </a:r>
                      <a:r>
                        <a:rPr lang="en-US" sz="1400" dirty="0" smtClean="0"/>
                        <a:t>” notify messages sent from the PA to the RA to indicate a success or failure of the circuit setup in the PA.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846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- Notifications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737139"/>
              </p:ext>
            </p:extLst>
          </p:nvPr>
        </p:nvGraphicFramePr>
        <p:xfrm>
          <a:off x="457200" y="1600200"/>
          <a:ext cx="8229600" cy="2443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20"/>
                <a:gridCol w="6487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Abbreviation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fcd_end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forcedEnd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This notification is reported by the PA to the RA to notify that the PA has forced a termination of the reservation.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modify_end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This notification is generated when an NSA has triggered the </a:t>
                      </a:r>
                      <a:r>
                        <a:rPr lang="en-US" sz="1400" dirty="0" err="1" smtClean="0"/>
                        <a:t>commit_timeout</a:t>
                      </a:r>
                      <a:r>
                        <a:rPr lang="en-US" sz="1400" dirty="0" smtClean="0"/>
                        <a:t> for a</a:t>
                      </a:r>
                      <a:r>
                        <a:rPr lang="en-US" sz="1400" baseline="0" dirty="0" smtClean="0"/>
                        <a:t> pending modify operation, or if the modify operation was administratively overridden.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activate_ok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This notification is reported by the PA to the RA to notify that the PA has successfully activated the network resources associated</a:t>
                      </a:r>
                      <a:r>
                        <a:rPr lang="en-US" sz="1400" baseline="0" dirty="0" smtClean="0"/>
                        <a:t> with a</a:t>
                      </a:r>
                      <a:r>
                        <a:rPr lang="en-US" sz="1400" dirty="0" smtClean="0"/>
                        <a:t> reservation.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activate_ng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This notification is reported by the PA to the RA to notify that the PA has failed to activate the network resources associated</a:t>
                      </a:r>
                      <a:r>
                        <a:rPr lang="en-US" sz="1400" baseline="0" dirty="0" smtClean="0"/>
                        <a:t> with a</a:t>
                      </a:r>
                      <a:r>
                        <a:rPr lang="en-US" sz="1400" dirty="0" smtClean="0"/>
                        <a:t> reservation.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123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Terminology – NRM operations/events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051007"/>
              </p:ext>
            </p:extLst>
          </p:nvPr>
        </p:nvGraphicFramePr>
        <p:xfrm>
          <a:off x="457200" y="1600200"/>
          <a:ext cx="8229600" cy="4734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20"/>
                <a:gridCol w="6487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Abbreviation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start_time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internal NRM </a:t>
                      </a:r>
                      <a:r>
                        <a:rPr lang="en-US" sz="1400" baseline="0" dirty="0" smtClean="0"/>
                        <a:t>event associated with the </a:t>
                      </a:r>
                      <a:r>
                        <a:rPr lang="en-US" sz="1400" dirty="0" smtClean="0"/>
                        <a:t>start time of a</a:t>
                      </a:r>
                      <a:r>
                        <a:rPr lang="en-US" sz="1400" baseline="0" dirty="0" smtClean="0"/>
                        <a:t> connection reservation.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end_time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internal NRM </a:t>
                      </a:r>
                      <a:r>
                        <a:rPr lang="en-US" sz="1400" baseline="0" dirty="0" smtClean="0"/>
                        <a:t>event associated with the </a:t>
                      </a:r>
                      <a:r>
                        <a:rPr lang="en-US" sz="1400" dirty="0" smtClean="0"/>
                        <a:t>end time of a</a:t>
                      </a:r>
                      <a:r>
                        <a:rPr lang="en-US" sz="1400" baseline="0" dirty="0" smtClean="0"/>
                        <a:t> connection reservation.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commit_timeout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internal NRM </a:t>
                      </a:r>
                      <a:r>
                        <a:rPr lang="en-US" sz="1400" baseline="0" dirty="0" smtClean="0"/>
                        <a:t>event associated with the </a:t>
                      </a:r>
                      <a:r>
                        <a:rPr lang="en-US" sz="1400" dirty="0" smtClean="0"/>
                        <a:t>commit message timeout for either the </a:t>
                      </a:r>
                      <a:r>
                        <a:rPr lang="en-US" sz="1400" dirty="0" err="1" smtClean="0"/>
                        <a:t>reserveCommit</a:t>
                      </a:r>
                      <a:r>
                        <a:rPr lang="en-US" sz="1400" baseline="0" dirty="0" smtClean="0"/>
                        <a:t> or </a:t>
                      </a:r>
                      <a:r>
                        <a:rPr lang="en-US" sz="1400" baseline="0" dirty="0" err="1" smtClean="0"/>
                        <a:t>modifyCommit</a:t>
                      </a:r>
                      <a:r>
                        <a:rPr lang="en-US" sz="1400" baseline="0" dirty="0" smtClean="0"/>
                        <a:t>.  If the associated commit message is not received by this time then the reserve or modify message exchange is failed.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(reserve)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local NRM must perform a</a:t>
                      </a:r>
                      <a:r>
                        <a:rPr lang="en-US" sz="1400" baseline="0" dirty="0" smtClean="0"/>
                        <a:t>n internal reserve operation.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reserve_ok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result</a:t>
                      </a:r>
                      <a:r>
                        <a:rPr lang="en-US" sz="1400" baseline="0" dirty="0" smtClean="0"/>
                        <a:t> of the local NRM reserve operation was successful.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reserve_fl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result</a:t>
                      </a:r>
                      <a:r>
                        <a:rPr lang="en-US" sz="1400" baseline="0" dirty="0" smtClean="0"/>
                        <a:t> of the local NRM reserve operation was a failure.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(commit)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local NRM must perform a</a:t>
                      </a:r>
                      <a:r>
                        <a:rPr lang="en-US" sz="1400" baseline="0" dirty="0" smtClean="0"/>
                        <a:t>n internal commit operation for either a pending reserve or modify operation.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commit_ok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result</a:t>
                      </a:r>
                      <a:r>
                        <a:rPr lang="en-US" sz="1400" baseline="0" dirty="0" smtClean="0"/>
                        <a:t> of the local NRM commit operation was successful.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commit_fl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result</a:t>
                      </a:r>
                      <a:r>
                        <a:rPr lang="en-US" sz="1400" baseline="0" dirty="0" smtClean="0"/>
                        <a:t> of the local NRM commit operation was a failure.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clean_up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reservation was terminated and the local NRM must clean up any associated resources.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764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Two-Phase Reserve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8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2485599" y="1286779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Reserving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7892218" y="3222684"/>
            <a:ext cx="808873" cy="76884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Reserved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3205599" y="1643535"/>
            <a:ext cx="1856114" cy="3244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>
            <a:stCxn id="114" idx="6"/>
            <a:endCxn id="9" idx="2"/>
          </p:cNvCxnSpPr>
          <p:nvPr/>
        </p:nvCxnSpPr>
        <p:spPr>
          <a:xfrm flipV="1">
            <a:off x="962937" y="1646779"/>
            <a:ext cx="1522662" cy="376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5061713" y="128353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7832439" y="1232110"/>
            <a:ext cx="896887" cy="772571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Committing</a:t>
            </a:r>
            <a:endParaRPr kumimoji="1" lang="en-US" altLang="ja-JP" sz="1000" dirty="0" smtClean="0">
              <a:solidFill>
                <a:prstClr val="white"/>
              </a:solidFill>
            </a:endParaRPr>
          </a:p>
        </p:txBody>
      </p:sp>
      <p:cxnSp>
        <p:nvCxnSpPr>
          <p:cNvPr id="128" name="直線矢印コネクタ 155"/>
          <p:cNvCxnSpPr>
            <a:stCxn id="127" idx="3"/>
            <a:endCxn id="40" idx="6"/>
          </p:cNvCxnSpPr>
          <p:nvPr/>
        </p:nvCxnSpPr>
        <p:spPr>
          <a:xfrm flipH="1">
            <a:off x="5854125" y="1891541"/>
            <a:ext cx="2109660" cy="180585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26" idx="6"/>
            <a:endCxn id="127" idx="2"/>
          </p:cNvCxnSpPr>
          <p:nvPr/>
        </p:nvCxnSpPr>
        <p:spPr>
          <a:xfrm flipV="1">
            <a:off x="5781713" y="1618396"/>
            <a:ext cx="2050726" cy="25139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4"/>
            <a:endCxn id="17" idx="0"/>
          </p:cNvCxnSpPr>
          <p:nvPr/>
        </p:nvCxnSpPr>
        <p:spPr>
          <a:xfrm>
            <a:off x="8280883" y="2004681"/>
            <a:ext cx="15772" cy="1218003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477344" y="143598"/>
            <a:ext cx="8229600" cy="794653"/>
          </a:xfrm>
        </p:spPr>
        <p:txBody>
          <a:bodyPr>
            <a:noAutofit/>
          </a:bodyPr>
          <a:lstStyle/>
          <a:p>
            <a:r>
              <a:rPr lang="en-US" sz="2800" dirty="0" smtClean="0"/>
              <a:t>Reserving State Machine – </a:t>
            </a:r>
            <a:r>
              <a:rPr lang="en-US" sz="2800" dirty="0" err="1">
                <a:latin typeface="Arial"/>
                <a:cs typeface="Arial"/>
              </a:rPr>
              <a:t>uRA</a:t>
            </a:r>
            <a:r>
              <a:rPr lang="en-US" sz="2800" dirty="0">
                <a:latin typeface="Arial"/>
                <a:cs typeface="Arial"/>
              </a:rPr>
              <a:t>/</a:t>
            </a:r>
            <a:r>
              <a:rPr lang="en-US" sz="2800" dirty="0" smtClean="0">
                <a:latin typeface="Arial"/>
                <a:cs typeface="Arial"/>
              </a:rPr>
              <a:t>Aggregator</a:t>
            </a:r>
            <a:br>
              <a:rPr lang="en-US" sz="2800" dirty="0" smtClean="0">
                <a:latin typeface="Arial"/>
                <a:cs typeface="Arial"/>
              </a:rPr>
            </a:br>
            <a:r>
              <a:rPr lang="en-US" sz="2800" dirty="0" smtClean="0"/>
              <a:t>Two Phase</a:t>
            </a:r>
            <a:endParaRPr lang="en-US" sz="28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603712"/>
              </p:ext>
            </p:extLst>
          </p:nvPr>
        </p:nvGraphicFramePr>
        <p:xfrm>
          <a:off x="1274780" y="1309686"/>
          <a:ext cx="74654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540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883640"/>
              </p:ext>
            </p:extLst>
          </p:nvPr>
        </p:nvGraphicFramePr>
        <p:xfrm>
          <a:off x="3660269" y="1286761"/>
          <a:ext cx="829561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9561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205476"/>
              </p:ext>
            </p:extLst>
          </p:nvPr>
        </p:nvGraphicFramePr>
        <p:xfrm>
          <a:off x="6176191" y="1292987"/>
          <a:ext cx="1113073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3073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rsvCommit.rq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rsvCommit.rq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表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229473"/>
              </p:ext>
            </p:extLst>
          </p:nvPr>
        </p:nvGraphicFramePr>
        <p:xfrm>
          <a:off x="6404811" y="2185801"/>
          <a:ext cx="1215577" cy="787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57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rsvCommit.fl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rsvCommit.fl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60838"/>
              </p:ext>
            </p:extLst>
          </p:nvPr>
        </p:nvGraphicFramePr>
        <p:xfrm>
          <a:off x="7799950" y="2225419"/>
          <a:ext cx="1128415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8415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rsvCommit.cf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rsvCommit.cf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14" name="円/楕円 16"/>
          <p:cNvSpPr/>
          <p:nvPr/>
        </p:nvSpPr>
        <p:spPr>
          <a:xfrm>
            <a:off x="154064" y="1262734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Initial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32" name="直線矢印コネクタ 155"/>
          <p:cNvCxnSpPr>
            <a:stCxn id="9" idx="4"/>
            <a:endCxn id="40" idx="2"/>
          </p:cNvCxnSpPr>
          <p:nvPr/>
        </p:nvCxnSpPr>
        <p:spPr>
          <a:xfrm>
            <a:off x="2845599" y="2006779"/>
            <a:ext cx="2133959" cy="169061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396371"/>
              </p:ext>
            </p:extLst>
          </p:nvPr>
        </p:nvGraphicFramePr>
        <p:xfrm>
          <a:off x="3036603" y="2200759"/>
          <a:ext cx="862929" cy="787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2929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  <p:cxnSp>
        <p:nvCxnSpPr>
          <p:cNvPr id="34" name="直線矢印コネクタ 155"/>
          <p:cNvCxnSpPr>
            <a:stCxn id="126" idx="4"/>
            <a:endCxn id="40" idx="0"/>
          </p:cNvCxnSpPr>
          <p:nvPr/>
        </p:nvCxnSpPr>
        <p:spPr>
          <a:xfrm flipH="1">
            <a:off x="5416842" y="2003535"/>
            <a:ext cx="4871" cy="128443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" name="表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18832"/>
              </p:ext>
            </p:extLst>
          </p:nvPr>
        </p:nvGraphicFramePr>
        <p:xfrm>
          <a:off x="4664296" y="2191099"/>
          <a:ext cx="1471032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1032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commit_timeout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kumimoji="1" lang="en-US" altLang="ja-JP" sz="10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17" name="円弧 75"/>
          <p:cNvSpPr/>
          <p:nvPr/>
        </p:nvSpPr>
        <p:spPr>
          <a:xfrm rot="10800000" flipH="1">
            <a:off x="7943756" y="5226681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118" name="直線矢印コネクタ 141"/>
          <p:cNvCxnSpPr>
            <a:stCxn id="122" idx="6"/>
            <a:endCxn id="123" idx="2"/>
          </p:cNvCxnSpPr>
          <p:nvPr/>
        </p:nvCxnSpPr>
        <p:spPr>
          <a:xfrm>
            <a:off x="4749686" y="5501001"/>
            <a:ext cx="2434716" cy="731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0" name="表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039849"/>
              </p:ext>
            </p:extLst>
          </p:nvPr>
        </p:nvGraphicFramePr>
        <p:xfrm>
          <a:off x="5684616" y="5302881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21" name="円/楕円 149"/>
          <p:cNvSpPr/>
          <p:nvPr/>
        </p:nvSpPr>
        <p:spPr>
          <a:xfrm>
            <a:off x="476156" y="5141001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22" name="円/楕円 149"/>
          <p:cNvSpPr/>
          <p:nvPr/>
        </p:nvSpPr>
        <p:spPr>
          <a:xfrm>
            <a:off x="4029686" y="5141001"/>
            <a:ext cx="720000" cy="72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123" name="円/楕円 149"/>
          <p:cNvSpPr/>
          <p:nvPr/>
        </p:nvSpPr>
        <p:spPr>
          <a:xfrm>
            <a:off x="7184402" y="5089300"/>
            <a:ext cx="869754" cy="838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125" name="曲線コネクタ 46"/>
          <p:cNvCxnSpPr>
            <a:stCxn id="121" idx="0"/>
            <a:endCxn id="123" idx="0"/>
          </p:cNvCxnSpPr>
          <p:nvPr/>
        </p:nvCxnSpPr>
        <p:spPr>
          <a:xfrm rot="5400000" flipH="1" flipV="1">
            <a:off x="4201867" y="1723590"/>
            <a:ext cx="51701" cy="6783123"/>
          </a:xfrm>
          <a:prstGeom prst="curvedConnector3">
            <a:avLst>
              <a:gd name="adj1" fmla="val 542158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20"/>
          <p:cNvCxnSpPr>
            <a:stCxn id="121" idx="6"/>
            <a:endCxn id="122" idx="2"/>
          </p:cNvCxnSpPr>
          <p:nvPr/>
        </p:nvCxnSpPr>
        <p:spPr>
          <a:xfrm>
            <a:off x="1196156" y="5501001"/>
            <a:ext cx="283353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3" name="表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27581"/>
              </p:ext>
            </p:extLst>
          </p:nvPr>
        </p:nvGraphicFramePr>
        <p:xfrm>
          <a:off x="3741107" y="4618738"/>
          <a:ext cx="1524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kumimoji="1" lang="en-US" altLang="ja-JP" sz="1000" baseline="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4" name="表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061270"/>
              </p:ext>
            </p:extLst>
          </p:nvPr>
        </p:nvGraphicFramePr>
        <p:xfrm>
          <a:off x="2303007" y="5302881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5" name="表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477451"/>
              </p:ext>
            </p:extLst>
          </p:nvPr>
        </p:nvGraphicFramePr>
        <p:xfrm>
          <a:off x="8172356" y="4921881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37" name="曲線コネクタ 46"/>
          <p:cNvCxnSpPr>
            <a:stCxn id="121" idx="4"/>
            <a:endCxn id="123" idx="4"/>
          </p:cNvCxnSpPr>
          <p:nvPr/>
        </p:nvCxnSpPr>
        <p:spPr>
          <a:xfrm rot="16200000" flipH="1">
            <a:off x="4194548" y="2502608"/>
            <a:ext cx="66339" cy="6783123"/>
          </a:xfrm>
          <a:prstGeom prst="curvedConnector3">
            <a:avLst>
              <a:gd name="adj1" fmla="val 444594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9" name="表 1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449059"/>
              </p:ext>
            </p:extLst>
          </p:nvPr>
        </p:nvGraphicFramePr>
        <p:xfrm>
          <a:off x="3951630" y="5960867"/>
          <a:ext cx="838200" cy="501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08912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40" name="円/楕円 149"/>
          <p:cNvSpPr/>
          <p:nvPr/>
        </p:nvSpPr>
        <p:spPr>
          <a:xfrm>
            <a:off x="4979558" y="3287971"/>
            <a:ext cx="874567" cy="8188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44" name="円弧 75"/>
          <p:cNvSpPr/>
          <p:nvPr/>
        </p:nvSpPr>
        <p:spPr>
          <a:xfrm rot="13913620" flipH="1">
            <a:off x="5538205" y="3894339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graphicFrame>
        <p:nvGraphicFramePr>
          <p:cNvPr id="138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677892"/>
              </p:ext>
            </p:extLst>
          </p:nvPr>
        </p:nvGraphicFramePr>
        <p:xfrm>
          <a:off x="6012584" y="3956279"/>
          <a:ext cx="802659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2659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term.cf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30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1151012" y="2920119"/>
            <a:ext cx="785041" cy="747589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6774321" y="776035"/>
            <a:ext cx="808873" cy="768841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Reserved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>
            <a:off x="1936053" y="3293914"/>
            <a:ext cx="1989846" cy="122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>
            <a:stCxn id="114" idx="4"/>
            <a:endCxn id="9" idx="0"/>
          </p:cNvCxnSpPr>
          <p:nvPr/>
        </p:nvCxnSpPr>
        <p:spPr>
          <a:xfrm flipH="1">
            <a:off x="1543533" y="1547567"/>
            <a:ext cx="1202" cy="1372552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3925899" y="2916875"/>
            <a:ext cx="811236" cy="7543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6754117" y="2883188"/>
            <a:ext cx="856813" cy="769468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Committing</a:t>
            </a:r>
            <a:endParaRPr kumimoji="1" lang="en-US" altLang="ja-JP" sz="1000" dirty="0" smtClean="0">
              <a:solidFill>
                <a:prstClr val="white"/>
              </a:solidFill>
            </a:endParaRPr>
          </a:p>
        </p:txBody>
      </p:sp>
      <p:cxnSp>
        <p:nvCxnSpPr>
          <p:cNvPr id="150" name="直線矢印コネクタ 159"/>
          <p:cNvCxnSpPr>
            <a:stCxn id="126" idx="6"/>
            <a:endCxn id="127" idx="2"/>
          </p:cNvCxnSpPr>
          <p:nvPr/>
        </p:nvCxnSpPr>
        <p:spPr>
          <a:xfrm flipV="1">
            <a:off x="4737135" y="3267922"/>
            <a:ext cx="2016982" cy="26114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0"/>
            <a:endCxn id="17" idx="4"/>
          </p:cNvCxnSpPr>
          <p:nvPr/>
        </p:nvCxnSpPr>
        <p:spPr>
          <a:xfrm flipH="1" flipV="1">
            <a:off x="7178758" y="1544876"/>
            <a:ext cx="3766" cy="1338312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477344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3200" dirty="0" smtClean="0"/>
              <a:t>Reservation State Machine </a:t>
            </a:r>
            <a:r>
              <a:rPr lang="en-US" sz="3200" dirty="0"/>
              <a:t>– </a:t>
            </a:r>
            <a:r>
              <a:rPr lang="en-US" sz="3200" dirty="0" err="1" smtClean="0"/>
              <a:t>uPA</a:t>
            </a:r>
            <a:r>
              <a:rPr lang="en-US" sz="3200" dirty="0" smtClean="0"/>
              <a:t> – Two Phase</a:t>
            </a:r>
            <a:endParaRPr lang="en-US" sz="32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356028"/>
              </p:ext>
            </p:extLst>
          </p:nvPr>
        </p:nvGraphicFramePr>
        <p:xfrm>
          <a:off x="1001102" y="1847160"/>
          <a:ext cx="107851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033096"/>
              </p:ext>
            </p:extLst>
          </p:nvPr>
        </p:nvGraphicFramePr>
        <p:xfrm>
          <a:off x="2418757" y="2937990"/>
          <a:ext cx="1024637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637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reserve_ok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59401"/>
              </p:ext>
            </p:extLst>
          </p:nvPr>
        </p:nvGraphicFramePr>
        <p:xfrm>
          <a:off x="5201531" y="2946178"/>
          <a:ext cx="112179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179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rsvCommit.rq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(commit)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46710"/>
              </p:ext>
            </p:extLst>
          </p:nvPr>
        </p:nvGraphicFramePr>
        <p:xfrm>
          <a:off x="6575125" y="1841161"/>
          <a:ext cx="1197109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7109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commit_ok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rsvCommit.cf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114" name="円/楕円 16"/>
          <p:cNvSpPr/>
          <p:nvPr/>
        </p:nvSpPr>
        <p:spPr>
          <a:xfrm>
            <a:off x="1140298" y="778726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Initial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31" name="円/楕円 149"/>
          <p:cNvSpPr/>
          <p:nvPr/>
        </p:nvSpPr>
        <p:spPr>
          <a:xfrm>
            <a:off x="3890184" y="805569"/>
            <a:ext cx="849917" cy="7570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36" name="直線矢印コネクタ 155"/>
          <p:cNvCxnSpPr>
            <a:stCxn id="126" idx="0"/>
            <a:endCxn id="31" idx="4"/>
          </p:cNvCxnSpPr>
          <p:nvPr/>
        </p:nvCxnSpPr>
        <p:spPr>
          <a:xfrm flipH="1" flipV="1">
            <a:off x="4315143" y="1562629"/>
            <a:ext cx="16374" cy="135424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92"/>
          <p:cNvGrpSpPr/>
          <p:nvPr/>
        </p:nvGrpSpPr>
        <p:grpSpPr>
          <a:xfrm>
            <a:off x="1140053" y="5998644"/>
            <a:ext cx="6863894" cy="780542"/>
            <a:chOff x="685800" y="6077458"/>
            <a:chExt cx="6863894" cy="780542"/>
          </a:xfrm>
        </p:grpSpPr>
        <p:sp>
          <p:nvSpPr>
            <p:cNvPr id="48" name="Rectangle 47"/>
            <p:cNvSpPr/>
            <p:nvPr/>
          </p:nvSpPr>
          <p:spPr>
            <a:xfrm>
              <a:off x="685800" y="6077458"/>
              <a:ext cx="6858000" cy="76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372185" y="6119336"/>
              <a:ext cx="228599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200" dirty="0"/>
                <a:t>Transitional States</a:t>
              </a:r>
            </a:p>
            <a:p>
              <a:pPr algn="l"/>
              <a:r>
                <a:rPr lang="en-US" sz="1000" i="1" dirty="0"/>
                <a:t>NB: Requests received in this state is queued and processed only when it transitions to a Stable State.</a:t>
              </a:r>
            </a:p>
          </p:txBody>
        </p:sp>
        <p:sp>
          <p:nvSpPr>
            <p:cNvPr id="50" name="円/楕円 96"/>
            <p:cNvSpPr/>
            <p:nvPr/>
          </p:nvSpPr>
          <p:spPr>
            <a:xfrm>
              <a:off x="838200" y="6172200"/>
              <a:ext cx="186600" cy="186600"/>
            </a:xfrm>
            <a:prstGeom prst="ellipse">
              <a:avLst/>
            </a:prstGeom>
            <a:solidFill>
              <a:srgbClr val="008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51" name="円/楕円 149"/>
            <p:cNvSpPr/>
            <p:nvPr/>
          </p:nvSpPr>
          <p:spPr>
            <a:xfrm>
              <a:off x="2209800" y="6172200"/>
              <a:ext cx="186600" cy="1866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52" name="円/楕円 154"/>
            <p:cNvSpPr/>
            <p:nvPr/>
          </p:nvSpPr>
          <p:spPr>
            <a:xfrm>
              <a:off x="4953000" y="6172200"/>
              <a:ext cx="186600" cy="186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53" name="円/楕円 149"/>
            <p:cNvSpPr/>
            <p:nvPr/>
          </p:nvSpPr>
          <p:spPr>
            <a:xfrm>
              <a:off x="6477000" y="6172200"/>
              <a:ext cx="186600" cy="186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ja-JP" altLang="en-US" sz="1000" dirty="0">
                <a:solidFill>
                  <a:prstClr val="white"/>
                </a:solidFill>
                <a:latin typeface="Calibri"/>
                <a:ea typeface="ＭＳ Ｐゴシック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990600" y="6119336"/>
              <a:ext cx="94599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/>
                <a:t>Initial State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093777" y="6119336"/>
              <a:ext cx="1100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/>
                <a:t>Stable States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29400" y="6119336"/>
              <a:ext cx="9202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/>
                <a:t>Final State</a:t>
              </a:r>
            </a:p>
          </p:txBody>
        </p:sp>
      </p:grpSp>
      <p:cxnSp>
        <p:nvCxnSpPr>
          <p:cNvPr id="74" name="直線矢印コネクタ 245"/>
          <p:cNvCxnSpPr>
            <a:stCxn id="79" idx="7"/>
            <a:endCxn id="80" idx="1"/>
          </p:cNvCxnSpPr>
          <p:nvPr/>
        </p:nvCxnSpPr>
        <p:spPr>
          <a:xfrm rot="16200000" flipH="1">
            <a:off x="4344139" y="2197649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円弧 246"/>
          <p:cNvSpPr/>
          <p:nvPr/>
        </p:nvSpPr>
        <p:spPr>
          <a:xfrm rot="10800000" flipH="1">
            <a:off x="7299015" y="458558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30" tIns="45714" rIns="91430" bIns="45714" rtlCol="0" anchor="ctr"/>
          <a:lstStyle/>
          <a:p>
            <a:pPr algn="ctr" eaLnBrk="1" hangingPunct="1"/>
            <a:endParaRPr kumimoji="1" lang="ja-JP" altLang="en-US" sz="10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76" name="直線矢印コネクタ 247"/>
          <p:cNvCxnSpPr>
            <a:stCxn id="79" idx="5"/>
            <a:endCxn id="80" idx="3"/>
          </p:cNvCxnSpPr>
          <p:nvPr/>
        </p:nvCxnSpPr>
        <p:spPr>
          <a:xfrm rot="16200000" flipH="1">
            <a:off x="4344139" y="2706764"/>
            <a:ext cx="9480" cy="482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表 2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583177"/>
              </p:ext>
            </p:extLst>
          </p:nvPr>
        </p:nvGraphicFramePr>
        <p:xfrm>
          <a:off x="4824257" y="4425102"/>
          <a:ext cx="1109464" cy="527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09464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fatal_event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8" name="表 2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35182"/>
              </p:ext>
            </p:extLst>
          </p:nvPr>
        </p:nvGraphicFramePr>
        <p:xfrm>
          <a:off x="2992637" y="4890436"/>
          <a:ext cx="880864" cy="527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64357">
                <a:tc>
                  <a:txBody>
                    <a:bodyPr/>
                    <a:lstStyle/>
                    <a:p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79" name="円/楕円 149"/>
          <p:cNvSpPr/>
          <p:nvPr/>
        </p:nvSpPr>
        <p:spPr>
          <a:xfrm>
            <a:off x="1321879" y="449990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Any State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sp>
        <p:nvSpPr>
          <p:cNvPr id="80" name="円/楕円 149"/>
          <p:cNvSpPr/>
          <p:nvPr/>
        </p:nvSpPr>
        <p:spPr>
          <a:xfrm>
            <a:off x="6655879" y="4509388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  <a:latin typeface="Calibri"/>
                <a:ea typeface="ＭＳ Ｐゴシック"/>
              </a:rPr>
              <a:t>Terminated</a:t>
            </a:r>
            <a:endParaRPr kumimoji="1" lang="ja-JP" altLang="en-US" sz="1000" dirty="0">
              <a:solidFill>
                <a:prstClr val="white"/>
              </a:solidFill>
              <a:latin typeface="Calibri"/>
              <a:ea typeface="ＭＳ Ｐゴシック"/>
            </a:endParaRPr>
          </a:p>
        </p:txBody>
      </p:sp>
      <p:cxnSp>
        <p:nvCxnSpPr>
          <p:cNvPr id="81" name="曲線コネクタ 46"/>
          <p:cNvCxnSpPr>
            <a:stCxn id="80" idx="4"/>
            <a:endCxn id="79" idx="4"/>
          </p:cNvCxnSpPr>
          <p:nvPr/>
        </p:nvCxnSpPr>
        <p:spPr>
          <a:xfrm rot="5400000" flipH="1">
            <a:off x="4344139" y="2557648"/>
            <a:ext cx="9480" cy="5334000"/>
          </a:xfrm>
          <a:prstGeom prst="curvedConnector3">
            <a:avLst>
              <a:gd name="adj1" fmla="val -5161772"/>
            </a:avLst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曲線コネクタ 46"/>
          <p:cNvCxnSpPr>
            <a:stCxn id="80" idx="0"/>
            <a:endCxn id="79" idx="0"/>
          </p:cNvCxnSpPr>
          <p:nvPr/>
        </p:nvCxnSpPr>
        <p:spPr>
          <a:xfrm rot="16200000" flipV="1">
            <a:off x="4344139" y="1837648"/>
            <a:ext cx="9480" cy="5334000"/>
          </a:xfrm>
          <a:prstGeom prst="curvedConnector3">
            <a:avLst>
              <a:gd name="adj1" fmla="val 4906888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3" name="表 2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86239"/>
              </p:ext>
            </p:extLst>
          </p:nvPr>
        </p:nvGraphicFramePr>
        <p:xfrm>
          <a:off x="4938557" y="5423789"/>
          <a:ext cx="880864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0864"/>
              </a:tblGrid>
              <a:tr h="15445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表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614189"/>
              </p:ext>
            </p:extLst>
          </p:nvPr>
        </p:nvGraphicFramePr>
        <p:xfrm>
          <a:off x="2764037" y="3899788"/>
          <a:ext cx="1338064" cy="527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8064"/>
              </a:tblGrid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request_failed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&lt;+.fl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表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588924"/>
              </p:ext>
            </p:extLst>
          </p:nvPr>
        </p:nvGraphicFramePr>
        <p:xfrm>
          <a:off x="7570279" y="4661788"/>
          <a:ext cx="762000" cy="437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</a:tblGrid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400" i="0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445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435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87" name="TextBox 86"/>
          <p:cNvSpPr txBox="1"/>
          <p:nvPr/>
        </p:nvSpPr>
        <p:spPr>
          <a:xfrm>
            <a:off x="4065079" y="4052189"/>
            <a:ext cx="1676400" cy="246209"/>
          </a:xfrm>
          <a:prstGeom prst="rect">
            <a:avLst/>
          </a:prstGeom>
          <a:noFill/>
        </p:spPr>
        <p:txBody>
          <a:bodyPr wrap="square" lIns="91430" tIns="45714" rIns="91430" bIns="45714" rtlCol="0">
            <a:spAutoFit/>
          </a:bodyPr>
          <a:lstStyle/>
          <a:p>
            <a:r>
              <a:rPr lang="en-US" sz="1000" i="1" dirty="0"/>
              <a:t>+.</a:t>
            </a:r>
            <a:r>
              <a:rPr lang="en-US" sz="1000" i="1" dirty="0" err="1"/>
              <a:t>fl</a:t>
            </a:r>
            <a:r>
              <a:rPr lang="en-US" sz="1000" i="1" dirty="0"/>
              <a:t> =&gt; all failed </a:t>
            </a:r>
            <a:r>
              <a:rPr lang="en-US" sz="1000" i="1" dirty="0" smtClean="0"/>
              <a:t>messages</a:t>
            </a:r>
            <a:endParaRPr lang="en-US" sz="1000" i="1" dirty="0"/>
          </a:p>
        </p:txBody>
      </p:sp>
      <p:graphicFrame>
        <p:nvGraphicFramePr>
          <p:cNvPr id="103" name="表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049241"/>
              </p:ext>
            </p:extLst>
          </p:nvPr>
        </p:nvGraphicFramePr>
        <p:xfrm>
          <a:off x="3654533" y="1844870"/>
          <a:ext cx="1309321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9321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commit_timeout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clean_up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998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31502</TotalTime>
  <Words>2315</Words>
  <Application>Microsoft Macintosh PowerPoint</Application>
  <PresentationFormat>On-screen Show (4:3)</PresentationFormat>
  <Paragraphs>395</Paragraphs>
  <Slides>22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Network Services Interface CS State Machine (Utrecht v2)</vt:lpstr>
      <vt:lpstr>Terminology</vt:lpstr>
      <vt:lpstr>Terminology - Operations</vt:lpstr>
      <vt:lpstr>Terminology - Messages</vt:lpstr>
      <vt:lpstr>Terminology - Notifications</vt:lpstr>
      <vt:lpstr>Terminology – NRM operations/events</vt:lpstr>
      <vt:lpstr>Two-Phase Reserve</vt:lpstr>
      <vt:lpstr>Reserving State Machine – uRA/Aggregator Two Phase</vt:lpstr>
      <vt:lpstr>Reservation State Machine – uPA – Two Phase</vt:lpstr>
      <vt:lpstr>Reservation – Phase One</vt:lpstr>
      <vt:lpstr>Reservation – Phase Two</vt:lpstr>
      <vt:lpstr>Reserve Commit Timeout (commit_timeout)</vt:lpstr>
      <vt:lpstr>Provision/Activate/Release</vt:lpstr>
      <vt:lpstr>NSI State Machine – uRA/Aggregator -  (Utrecht v1)</vt:lpstr>
      <vt:lpstr>NSI State Machine – uPA – (Delft v2)</vt:lpstr>
      <vt:lpstr>Two-Phase Modify</vt:lpstr>
      <vt:lpstr>Modify– Phase One</vt:lpstr>
      <vt:lpstr>Modify Commit Timeout (commit_timeout)</vt:lpstr>
      <vt:lpstr>Phase Two</vt:lpstr>
      <vt:lpstr>Cancelling a Modification Change</vt:lpstr>
      <vt:lpstr>Two Phase Modify - uRA/Aggregator -  (Utrecht v1)</vt:lpstr>
      <vt:lpstr>Two Phase Modify – uPA -  (Utrecht v1)</vt:lpstr>
    </vt:vector>
  </TitlesOfParts>
  <Manager/>
  <Company> SURFnet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Modify operation proposal</dc:title>
  <dc:subject/>
  <dc:creator>John MacAuley</dc:creator>
  <cp:keywords/>
  <dc:description/>
  <cp:lastModifiedBy>John MacAuley</cp:lastModifiedBy>
  <cp:revision>216</cp:revision>
  <cp:lastPrinted>2012-06-21T13:23:44Z</cp:lastPrinted>
  <dcterms:created xsi:type="dcterms:W3CDTF">2012-07-02T15:47:13Z</dcterms:created>
  <dcterms:modified xsi:type="dcterms:W3CDTF">2012-07-03T03:04:13Z</dcterms:modified>
  <cp:category/>
</cp:coreProperties>
</file>