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97" r:id="rId2"/>
    <p:sldId id="298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FFF"/>
    <a:srgbClr val="FFEFEF"/>
    <a:srgbClr val="FF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7" autoAdjust="0"/>
  </p:normalViewPr>
  <p:slideViewPr>
    <p:cSldViewPr snapToGrid="0">
      <p:cViewPr varScale="1">
        <p:scale>
          <a:sx n="107" d="100"/>
          <a:sy n="107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2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6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8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9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87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9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16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33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08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49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59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8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AE12-4D3C-4898-8478-B3B5EDF4F752}" type="datetimeFigureOut">
              <a:rPr kumimoji="1" lang="ja-JP" altLang="en-US" smtClean="0"/>
              <a:pPr/>
              <a:t>11-06-22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2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OGF NSI CS Protocol State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Converged single view</a:t>
            </a:r>
          </a:p>
          <a:p>
            <a:r>
              <a:rPr lang="en-US" smtClean="0"/>
              <a:t>June 22, </a:t>
            </a:r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9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slide package provides a consolidated state machine for the NSI connection services protocol</a:t>
            </a:r>
          </a:p>
          <a:p>
            <a:pPr lvl="1"/>
            <a:r>
              <a:rPr lang="en-US" sz="2000" dirty="0" smtClean="0"/>
              <a:t>Combines aspects of the Ultimate Provider, Ultimate Requestor, Aggregator, and Behavioral state machines for an NSA.</a:t>
            </a:r>
          </a:p>
          <a:p>
            <a:r>
              <a:rPr lang="en-US" sz="2400" dirty="0" smtClean="0"/>
              <a:t>After extensive discussions it was decided that combining all four state machines provided a clearer view of message flow and behaviors within the protocol</a:t>
            </a:r>
          </a:p>
          <a:p>
            <a:pPr lvl="1"/>
            <a:r>
              <a:rPr lang="en-US" sz="2000" dirty="0" smtClean="0"/>
              <a:t>Messages not needed by the implementing NSA can be ignored (i.e. the Ultimate Requestor can ignore messages up to parent NSA).</a:t>
            </a:r>
          </a:p>
          <a:p>
            <a:pPr lvl="1"/>
            <a:r>
              <a:rPr lang="en-US" sz="2000" dirty="0" smtClean="0"/>
              <a:t>The Ultimate Provider can use </a:t>
            </a:r>
            <a:r>
              <a:rPr lang="en-US" sz="2000" dirty="0"/>
              <a:t>internal </a:t>
            </a:r>
            <a:r>
              <a:rPr lang="en-US" sz="2000" dirty="0" smtClean="0"/>
              <a:t>events or child messages to model NRM interactions.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400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3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State Machine Notation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118852"/>
            <a:ext cx="7676400" cy="500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Transition notation</a:t>
            </a:r>
          </a:p>
          <a:p>
            <a:pPr marL="400050" lvl="1" indent="0">
              <a:buNone/>
            </a:pPr>
            <a:r>
              <a:rPr lang="en-US" sz="1600" dirty="0" smtClean="0"/>
              <a:t>black: an internal event representing either a timer or result of an operation within the NSI protocol.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red</a:t>
            </a:r>
            <a:r>
              <a:rPr lang="en-US" sz="1600" dirty="0" smtClean="0"/>
              <a:t> : an input event which is an NSI message</a:t>
            </a:r>
          </a:p>
          <a:p>
            <a:pPr marL="400050" lvl="1" indent="0">
              <a:buNone/>
            </a:pPr>
            <a:r>
              <a:rPr lang="en-US" sz="1600" dirty="0">
                <a:solidFill>
                  <a:srgbClr val="0000FF"/>
                </a:solidFill>
              </a:rPr>
              <a:t>b</a:t>
            </a:r>
            <a:r>
              <a:rPr lang="en-US" sz="1600" dirty="0" smtClean="0">
                <a:solidFill>
                  <a:srgbClr val="0000FF"/>
                </a:solidFill>
              </a:rPr>
              <a:t>lue</a:t>
            </a:r>
            <a:r>
              <a:rPr lang="en-US" sz="1600" dirty="0" smtClean="0"/>
              <a:t>: an output event which is a NSI message</a:t>
            </a:r>
          </a:p>
          <a:p>
            <a:pPr marL="0" indent="0">
              <a:buNone/>
            </a:pPr>
            <a:r>
              <a:rPr lang="en-US" sz="1800" dirty="0" smtClean="0"/>
              <a:t>Message direction</a:t>
            </a:r>
          </a:p>
          <a:p>
            <a:pPr marL="400050" lvl="1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&gt;</a:t>
            </a:r>
            <a:r>
              <a:rPr lang="en-US" sz="1600" dirty="0" smtClean="0"/>
              <a:t>: Downstream input/output</a:t>
            </a:r>
          </a:p>
          <a:p>
            <a:pPr marL="400050" lvl="1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&lt;</a:t>
            </a:r>
            <a:r>
              <a:rPr lang="en-US" sz="1600" dirty="0" smtClean="0"/>
              <a:t>: Upstream input/output</a:t>
            </a:r>
          </a:p>
          <a:p>
            <a:pPr marL="0" indent="0">
              <a:buNone/>
            </a:pPr>
            <a:r>
              <a:rPr lang="en-US" sz="1800" dirty="0" smtClean="0"/>
              <a:t>Message notation</a:t>
            </a:r>
          </a:p>
          <a:p>
            <a:pPr marL="400050" lvl="1" indent="0"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rsv</a:t>
            </a:r>
            <a:r>
              <a:rPr lang="en-US" sz="1600" dirty="0" smtClean="0"/>
              <a:t>: reserve, </a:t>
            </a:r>
            <a:r>
              <a:rPr lang="en-US" sz="1600" dirty="0" err="1" smtClean="0">
                <a:solidFill>
                  <a:srgbClr val="FF0000"/>
                </a:solidFill>
              </a:rPr>
              <a:t>prov</a:t>
            </a:r>
            <a:r>
              <a:rPr lang="en-US" sz="1600" dirty="0" smtClean="0"/>
              <a:t>: provision, </a:t>
            </a:r>
            <a:r>
              <a:rPr lang="en-US" sz="1600" dirty="0" err="1" smtClean="0">
                <a:solidFill>
                  <a:srgbClr val="FF0000"/>
                </a:solidFill>
              </a:rPr>
              <a:t>rel</a:t>
            </a:r>
            <a:r>
              <a:rPr lang="en-US" sz="1600" dirty="0" smtClean="0"/>
              <a:t>: release, </a:t>
            </a:r>
            <a:r>
              <a:rPr lang="en-US" sz="1600" dirty="0" err="1" smtClean="0">
                <a:solidFill>
                  <a:srgbClr val="FF0000"/>
                </a:solidFill>
              </a:rPr>
              <a:t>cncl</a:t>
            </a:r>
            <a:r>
              <a:rPr lang="en-US" sz="1600" dirty="0" smtClean="0"/>
              <a:t>: cancel, </a:t>
            </a:r>
            <a:r>
              <a:rPr lang="en-US" sz="1600" dirty="0" err="1" smtClean="0">
                <a:solidFill>
                  <a:srgbClr val="FF0000"/>
                </a:solidFill>
              </a:rPr>
              <a:t>fcd_end</a:t>
            </a:r>
            <a:r>
              <a:rPr lang="en-US" sz="1600" dirty="0" smtClean="0"/>
              <a:t>: forced end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600" dirty="0" err="1" smtClean="0">
                <a:solidFill>
                  <a:srgbClr val="FF0000"/>
                </a:solidFill>
              </a:rPr>
              <a:t>rq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: request, 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600" dirty="0" err="1" smtClean="0">
                <a:solidFill>
                  <a:srgbClr val="FF0000"/>
                </a:solidFill>
              </a:rPr>
              <a:t>cf</a:t>
            </a:r>
            <a:r>
              <a:rPr lang="en-US" sz="1600" dirty="0" smtClean="0"/>
              <a:t>: confirm</a:t>
            </a:r>
          </a:p>
          <a:p>
            <a:pPr marL="0" indent="0">
              <a:buNone/>
            </a:pPr>
            <a:r>
              <a:rPr lang="en-US" sz="1800" dirty="0" smtClean="0"/>
              <a:t>Message interaction with children NSA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*</a:t>
            </a:r>
            <a:r>
              <a:rPr lang="en-US" sz="1600" dirty="0" smtClean="0"/>
              <a:t>: for input, receive from all children and for output, send to all children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&amp;</a:t>
            </a:r>
            <a:r>
              <a:rPr lang="en-US" sz="1600" dirty="0" smtClean="0"/>
              <a:t>: received one or more of this message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#</a:t>
            </a:r>
            <a:r>
              <a:rPr lang="en-US" sz="1600" dirty="0" smtClean="0"/>
              <a:t>: received one or more .</a:t>
            </a:r>
            <a:r>
              <a:rPr lang="en-US" sz="1600" dirty="0" err="1" smtClean="0"/>
              <a:t>fl</a:t>
            </a:r>
            <a:r>
              <a:rPr lang="en-US" sz="1600" dirty="0" smtClean="0"/>
              <a:t> messages from children, and received .</a:t>
            </a:r>
            <a:r>
              <a:rPr lang="en-US" sz="1600" dirty="0" err="1" smtClean="0"/>
              <a:t>cf</a:t>
            </a:r>
            <a:r>
              <a:rPr lang="en-US" sz="1600" dirty="0" smtClean="0"/>
              <a:t> messages from other children (if exist)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/>
        </p:nvGraphicFramePr>
        <p:xfrm>
          <a:off x="6280728" y="2124364"/>
          <a:ext cx="1939635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9635"/>
              </a:tblGrid>
              <a:tr h="9580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Input Event</a:t>
                      </a:r>
                      <a:endParaRPr kumimoji="1" lang="ja-JP" altLang="en-US" sz="1600" b="1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Input Message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Message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Event</a:t>
                      </a:r>
                      <a:endParaRPr kumimoji="1" lang="ja-JP" altLang="en-US" sz="1600" b="1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135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3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Protocol Events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118852"/>
            <a:ext cx="8068996" cy="500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*_ok</a:t>
            </a:r>
            <a:r>
              <a:rPr lang="en-US" sz="1600" dirty="0"/>
              <a:t>: successful operation resulting in a positive state transition and generation of a confirmation message.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*_</a:t>
            </a:r>
            <a:r>
              <a:rPr lang="en-US" sz="1600" b="1" i="1" dirty="0" err="1">
                <a:latin typeface="Courier New"/>
                <a:cs typeface="Courier New"/>
              </a:rPr>
              <a:t>ng</a:t>
            </a:r>
            <a:r>
              <a:rPr lang="en-US" sz="1600" dirty="0"/>
              <a:t>: a negative result on the operation resulting in a negative state transition and generation of a failed response.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altLang="ja-JP" sz="1600" b="1" i="1" dirty="0" err="1">
                <a:latin typeface="Courier New" pitchFamily="49" charset="0"/>
                <a:cs typeface="Courier New" pitchFamily="49" charset="0"/>
              </a:rPr>
              <a:t>reserve_ok</a:t>
            </a:r>
            <a:r>
              <a:rPr lang="en-US" altLang="ja-JP" sz="1600" dirty="0">
                <a:cs typeface="Courier New" pitchFamily="49" charset="0"/>
              </a:rPr>
              <a:t>: reservation of resources within local NRM and child NSA was completed successfully for the specified schedule criteria.</a:t>
            </a:r>
          </a:p>
          <a:p>
            <a:pPr marL="0" indent="0">
              <a:buNone/>
            </a:pPr>
            <a:r>
              <a:rPr kumimoji="1" lang="en-US" altLang="ja-JP" sz="1600" b="1" i="1" dirty="0" err="1">
                <a:latin typeface="Courier New" pitchFamily="49" charset="0"/>
                <a:cs typeface="Courier New" pitchFamily="49" charset="0"/>
              </a:rPr>
              <a:t>reservation_ng</a:t>
            </a:r>
            <a:r>
              <a:rPr lang="en-US" altLang="ja-JP" sz="1600" dirty="0">
                <a:cs typeface="Courier New" pitchFamily="49" charset="0"/>
              </a:rPr>
              <a:t>: reservation of resources failed within one or more of the local NRM or child NSA.</a:t>
            </a:r>
          </a:p>
          <a:p>
            <a:pPr marL="0" indent="0">
              <a:buNone/>
            </a:pPr>
            <a:endParaRPr kumimoji="1" lang="en-US" altLang="ja-JP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altLang="ja-JP" sz="1600" b="1" i="1" dirty="0" err="1">
                <a:latin typeface="Courier New" pitchFamily="49" charset="0"/>
                <a:cs typeface="Courier New" pitchFamily="49" charset="0"/>
              </a:rPr>
              <a:t>provision_ok</a:t>
            </a:r>
            <a:r>
              <a:rPr lang="en-US" altLang="ja-JP" sz="1600" dirty="0">
                <a:cs typeface="Courier New" pitchFamily="49" charset="0"/>
              </a:rPr>
              <a:t>: provisioning of resources within local NRM and child NSA was completed successfully for the reservation.</a:t>
            </a:r>
          </a:p>
          <a:p>
            <a:pPr marL="0" indent="0">
              <a:buNone/>
            </a:pPr>
            <a:r>
              <a:rPr lang="en-US" altLang="ja-JP" sz="1600" b="1" i="1" dirty="0" err="1">
                <a:latin typeface="Courier New" pitchFamily="49" charset="0"/>
                <a:cs typeface="Courier New" pitchFamily="49" charset="0"/>
              </a:rPr>
              <a:t>provision_ng</a:t>
            </a:r>
            <a:r>
              <a:rPr lang="en-US" altLang="ja-JP" sz="1600" dirty="0">
                <a:cs typeface="Courier New" pitchFamily="49" charset="0"/>
              </a:rPr>
              <a:t>: provisioning of resources failed within one or more of the local NRM components or child NSA.</a:t>
            </a:r>
          </a:p>
          <a:p>
            <a:pPr marL="0" indent="0">
              <a:buNone/>
            </a:pPr>
            <a:r>
              <a:rPr lang="en-US" altLang="ja-JP" sz="1600" b="1" i="1">
                <a:latin typeface="Courier New" pitchFamily="49" charset="0"/>
                <a:cs typeface="Courier New" pitchFamily="49" charset="0"/>
              </a:rPr>
              <a:t>provision</a:t>
            </a:r>
            <a:r>
              <a:rPr lang="en-US" altLang="ja-JP" sz="1600">
                <a:cs typeface="Courier New" pitchFamily="49" charset="0"/>
              </a:rPr>
              <a:t>: output event indicating that provisioning of resources relating to the reservation should begin.</a:t>
            </a:r>
            <a:endParaRPr lang="en-US" altLang="ja-JP" sz="16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4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3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Protocol Events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118852"/>
            <a:ext cx="8108378" cy="500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1600" b="1" i="1" dirty="0" err="1">
                <a:latin typeface="Courier New" pitchFamily="49" charset="0"/>
                <a:cs typeface="Courier New" pitchFamily="49" charset="0"/>
              </a:rPr>
              <a:t>release_ok</a:t>
            </a:r>
            <a:r>
              <a:rPr lang="en-US" altLang="ja-JP" sz="1600" dirty="0">
                <a:cs typeface="Courier New" pitchFamily="49" charset="0"/>
              </a:rPr>
              <a:t>: release of resources within the local NRM and child NSA was completed successfully for the reservation.</a:t>
            </a:r>
            <a:endParaRPr lang="en-US" altLang="ja-JP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kumimoji="1" lang="en-US" altLang="ja-JP" sz="1600" b="1" i="1" dirty="0" err="1">
                <a:latin typeface="Courier New" pitchFamily="49" charset="0"/>
                <a:cs typeface="Courier New" pitchFamily="49" charset="0"/>
              </a:rPr>
              <a:t>release_ng</a:t>
            </a:r>
            <a:r>
              <a:rPr lang="en-US" altLang="ja-JP" sz="1600" dirty="0">
                <a:cs typeface="Courier New" pitchFamily="49" charset="0"/>
              </a:rPr>
              <a:t>: release of resources failed within one or more of the local NRM components or child NSA.</a:t>
            </a:r>
          </a:p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release</a:t>
            </a:r>
            <a:r>
              <a:rPr lang="en-US" altLang="ja-JP" sz="1600" dirty="0">
                <a:cs typeface="Courier New" pitchFamily="49" charset="0"/>
              </a:rPr>
              <a:t>: : output event indicating resources allocated to the reservation are released.</a:t>
            </a: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kumimoji="1" lang="en-US" altLang="ja-JP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kumimoji="1" lang="en-US" sz="1600" b="1" i="1" dirty="0" err="1">
                <a:latin typeface="Courier New" pitchFamily="49" charset="0"/>
                <a:cs typeface="Courier New" pitchFamily="49" charset="0"/>
              </a:rPr>
              <a:t>cancel_ok</a:t>
            </a:r>
            <a:r>
              <a:rPr lang="en-US" altLang="ja-JP" sz="1600" dirty="0">
                <a:cs typeface="Courier New" pitchFamily="49" charset="0"/>
              </a:rPr>
              <a:t>: cancel of a reservation within local NRM components and child NSA was completed successfully for the reservation.</a:t>
            </a:r>
            <a:endParaRPr kumimoji="1" lang="en-US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kumimoji="1" lang="en-US" sz="1600" b="1" i="1" dirty="0" err="1">
                <a:latin typeface="Courier New" pitchFamily="49" charset="0"/>
                <a:cs typeface="Courier New" pitchFamily="49" charset="0"/>
              </a:rPr>
              <a:t>cancel_ng</a:t>
            </a:r>
            <a:r>
              <a:rPr lang="en-US" altLang="ja-JP" sz="1600" dirty="0">
                <a:cs typeface="Courier New" pitchFamily="49" charset="0"/>
              </a:rPr>
              <a:t>: cancel of a reservation failed within one or more of the local NRM components or child NSA.</a:t>
            </a:r>
          </a:p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cancel</a:t>
            </a:r>
            <a:r>
              <a:rPr lang="en-US" altLang="ja-JP" sz="1600" dirty="0">
                <a:cs typeface="Courier New" pitchFamily="49" charset="0"/>
              </a:rPr>
              <a:t>: output event indicating resources allocated to the reservation are released and schedule is terminated.</a:t>
            </a: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i="1" dirty="0" err="1">
                <a:latin typeface="Courier New"/>
                <a:cs typeface="Courier New"/>
              </a:rPr>
              <a:t>start_time</a:t>
            </a:r>
            <a:r>
              <a:rPr lang="en-US" altLang="ja-JP" sz="1600" dirty="0">
                <a:cs typeface="Courier New" pitchFamily="49" charset="0"/>
              </a:rPr>
              <a:t>: start time of the reservation.</a:t>
            </a: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i="1" dirty="0" err="1">
                <a:latin typeface="Courier New"/>
                <a:cs typeface="Courier New"/>
              </a:rPr>
              <a:t>end_time</a:t>
            </a:r>
            <a:r>
              <a:rPr lang="en-US" altLang="ja-JP" sz="1600" dirty="0">
                <a:cs typeface="Courier New" pitchFamily="49" charset="0"/>
              </a:rPr>
              <a:t>: end time of the reservation.</a:t>
            </a:r>
          </a:p>
          <a:p>
            <a:pPr marL="0" indent="0">
              <a:buNone/>
            </a:pP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i="1" dirty="0" err="1">
                <a:latin typeface="Courier New"/>
                <a:cs typeface="Courier New"/>
              </a:rPr>
              <a:t>forced_end</a:t>
            </a:r>
            <a:r>
              <a:rPr lang="en-US" sz="1600" dirty="0">
                <a:cs typeface="Courier New" pitchFamily="49" charset="0"/>
              </a:rPr>
              <a:t>: resources allocated to the schedule were (administratively) released by the local NRM outside of the NSI protocol</a:t>
            </a:r>
            <a:r>
              <a:rPr lang="en-US" sz="1600" dirty="0" smtClean="0">
                <a:cs typeface="Courier New" pitchFamily="49" charset="0"/>
              </a:rPr>
              <a:t>.</a:t>
            </a:r>
            <a:endParaRPr lang="en-US" sz="16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570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490046" y="174986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425640" y="2549715"/>
            <a:ext cx="756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Scheduled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8234100" y="25497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6281251" y="124845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390014" y="3937423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Releasing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1210046" y="2106620"/>
            <a:ext cx="1387350" cy="32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338203" y="3041526"/>
            <a:ext cx="1027708" cy="148408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5071815" y="1340280"/>
            <a:ext cx="941260" cy="147761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4803640" y="3269715"/>
            <a:ext cx="1586374" cy="10277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7001251" y="1608455"/>
            <a:ext cx="1592849" cy="94126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482437" y="46858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Initial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>
            <a:off x="842437" y="766858"/>
            <a:ext cx="7609" cy="9830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" idx="4"/>
            <a:endCxn id="88" idx="0"/>
          </p:cNvCxnSpPr>
          <p:nvPr/>
        </p:nvCxnSpPr>
        <p:spPr>
          <a:xfrm rot="16200000" flipH="1">
            <a:off x="444780" y="2875129"/>
            <a:ext cx="811378" cy="84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501510" y="477866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Terminated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221510" y="5138660"/>
            <a:ext cx="1686182" cy="181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5342917" y="4796854"/>
            <a:ext cx="720000" cy="7200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Any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state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92" name="円/楕円 91"/>
          <p:cNvSpPr/>
          <p:nvPr/>
        </p:nvSpPr>
        <p:spPr>
          <a:xfrm flipH="1">
            <a:off x="2907692" y="479685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Canceling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 flipV="1">
            <a:off x="3627693" y="5156854"/>
            <a:ext cx="1715225" cy="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線コネクタ 46"/>
          <p:cNvCxnSpPr>
            <a:stCxn id="18" idx="4"/>
            <a:endCxn id="15" idx="6"/>
          </p:cNvCxnSpPr>
          <p:nvPr/>
        </p:nvCxnSpPr>
        <p:spPr>
          <a:xfrm rot="5400000">
            <a:off x="5440816" y="1709280"/>
            <a:ext cx="941260" cy="145961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曲線コネクタ 46"/>
          <p:cNvCxnSpPr>
            <a:stCxn id="19" idx="0"/>
            <a:endCxn id="15" idx="6"/>
          </p:cNvCxnSpPr>
          <p:nvPr/>
        </p:nvCxnSpPr>
        <p:spPr>
          <a:xfrm rot="16200000" flipV="1">
            <a:off x="5451973" y="2639382"/>
            <a:ext cx="1027708" cy="156837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16200000" flipH="1">
            <a:off x="560942" y="542135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88" name="円/楕円 87"/>
          <p:cNvSpPr/>
          <p:nvPr/>
        </p:nvSpPr>
        <p:spPr>
          <a:xfrm flipH="1">
            <a:off x="490893" y="328124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57" name="直線矢印コネクタ 156"/>
          <p:cNvCxnSpPr>
            <a:stCxn id="83" idx="0"/>
            <a:endCxn id="88" idx="2"/>
          </p:cNvCxnSpPr>
          <p:nvPr/>
        </p:nvCxnSpPr>
        <p:spPr>
          <a:xfrm rot="16200000" flipV="1">
            <a:off x="2879099" y="1973036"/>
            <a:ext cx="1155612" cy="4492024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88" idx="4"/>
            <a:endCxn id="107" idx="0"/>
          </p:cNvCxnSpPr>
          <p:nvPr/>
        </p:nvCxnSpPr>
        <p:spPr>
          <a:xfrm rot="16200000" flipH="1">
            <a:off x="467492" y="4384642"/>
            <a:ext cx="777418" cy="106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2597396" y="17466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Reserved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4295511" y="60489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Provision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28" name="直線矢印コネクタ 155"/>
          <p:cNvCxnSpPr>
            <a:stCxn id="126" idx="5"/>
            <a:endCxn id="15" idx="2"/>
          </p:cNvCxnSpPr>
          <p:nvPr/>
        </p:nvCxnSpPr>
        <p:spPr>
          <a:xfrm>
            <a:off x="3211954" y="2361178"/>
            <a:ext cx="1213686" cy="5485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7"/>
            <a:endCxn id="127" idx="3"/>
          </p:cNvCxnSpPr>
          <p:nvPr/>
        </p:nvCxnSpPr>
        <p:spPr>
          <a:xfrm flipV="1">
            <a:off x="3211954" y="1219450"/>
            <a:ext cx="1188999" cy="6326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6"/>
            <a:endCxn id="18" idx="1"/>
          </p:cNvCxnSpPr>
          <p:nvPr/>
        </p:nvCxnSpPr>
        <p:spPr>
          <a:xfrm>
            <a:off x="5015511" y="964892"/>
            <a:ext cx="1371182" cy="389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alibri" pitchFamily="34" charset="0"/>
              </a:rPr>
              <a:t>Combined State Diagram with events and NSI messages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360219" y="923636"/>
          <a:ext cx="96981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8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/>
        </p:nvGraphicFramePr>
        <p:xfrm>
          <a:off x="1353129" y="1742419"/>
          <a:ext cx="1011379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1379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reserve_ok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&lt;rsv.cf*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138548" y="2512291"/>
          <a:ext cx="1533233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33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reservation_ng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/>
        </p:nvGraphicFramePr>
        <p:xfrm>
          <a:off x="3805391" y="4835056"/>
          <a:ext cx="14224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00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(cancel)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/>
        </p:nvGraphicFramePr>
        <p:xfrm>
          <a:off x="3380510" y="1228436"/>
          <a:ext cx="831272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72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297382" y="2313523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表 176"/>
          <p:cNvGraphicFramePr>
            <a:graphicFrameLocks noGrp="1"/>
          </p:cNvGraphicFramePr>
          <p:nvPr/>
        </p:nvGraphicFramePr>
        <p:xfrm>
          <a:off x="5121564" y="812614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4895262" y="1796472"/>
          <a:ext cx="105756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56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表 186"/>
          <p:cNvGraphicFramePr>
            <a:graphicFrameLocks noGrp="1"/>
          </p:cNvGraphicFramePr>
          <p:nvPr/>
        </p:nvGraphicFramePr>
        <p:xfrm>
          <a:off x="7324436" y="1533236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/>
        </p:nvGraphicFramePr>
        <p:xfrm>
          <a:off x="6017481" y="2045854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provision_ng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表 188"/>
          <p:cNvGraphicFramePr>
            <a:graphicFrameLocks noGrp="1"/>
          </p:cNvGraphicFramePr>
          <p:nvPr/>
        </p:nvGraphicFramePr>
        <p:xfrm>
          <a:off x="7495309" y="369454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0" name="表 189"/>
          <p:cNvGraphicFramePr>
            <a:graphicFrameLocks noGrp="1"/>
          </p:cNvGraphicFramePr>
          <p:nvPr/>
        </p:nvGraphicFramePr>
        <p:xfrm>
          <a:off x="4918353" y="3403418"/>
          <a:ext cx="103909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091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339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表 190"/>
          <p:cNvGraphicFramePr>
            <a:graphicFrameLocks noGrp="1"/>
          </p:cNvGraphicFramePr>
          <p:nvPr/>
        </p:nvGraphicFramePr>
        <p:xfrm>
          <a:off x="6049810" y="3121890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release_ng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2" name="表 191"/>
          <p:cNvGraphicFramePr>
            <a:graphicFrameLocks noGrp="1"/>
          </p:cNvGraphicFramePr>
          <p:nvPr/>
        </p:nvGraphicFramePr>
        <p:xfrm>
          <a:off x="1560946" y="3405908"/>
          <a:ext cx="158865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8654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forced_end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(cancel)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2586179" y="4133274"/>
          <a:ext cx="146858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8584"/>
              </a:tblGrid>
              <a:tr h="13854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(cancel)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95" name="曲線コネクタ 145"/>
          <p:cNvCxnSpPr>
            <a:stCxn id="83" idx="7"/>
            <a:endCxn id="107" idx="1"/>
          </p:cNvCxnSpPr>
          <p:nvPr/>
        </p:nvCxnSpPr>
        <p:spPr>
          <a:xfrm rot="16200000" flipV="1">
            <a:off x="3273117" y="2727052"/>
            <a:ext cx="18194" cy="4332291"/>
          </a:xfrm>
          <a:prstGeom prst="curvedConnector3">
            <a:avLst>
              <a:gd name="adj1" fmla="val 193599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9" name="表 208"/>
          <p:cNvGraphicFramePr>
            <a:graphicFrameLocks noGrp="1"/>
          </p:cNvGraphicFramePr>
          <p:nvPr/>
        </p:nvGraphicFramePr>
        <p:xfrm>
          <a:off x="350982" y="4045345"/>
          <a:ext cx="96981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cancel_ok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&lt;cncl.cf*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2" name="表 221"/>
          <p:cNvGraphicFramePr>
            <a:graphicFrameLocks noGrp="1"/>
          </p:cNvGraphicFramePr>
          <p:nvPr/>
        </p:nvGraphicFramePr>
        <p:xfrm>
          <a:off x="1533236" y="4811966"/>
          <a:ext cx="96981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8"/>
              </a:tblGrid>
              <a:tr h="95804">
                <a:tc>
                  <a:txBody>
                    <a:bodyPr/>
                    <a:lstStyle/>
                    <a:p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cancel_ok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3" name="表 222"/>
          <p:cNvGraphicFramePr>
            <a:graphicFrameLocks noGrp="1"/>
          </p:cNvGraphicFramePr>
          <p:nvPr/>
        </p:nvGraphicFramePr>
        <p:xfrm>
          <a:off x="526472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表 223"/>
          <p:cNvGraphicFramePr>
            <a:graphicFrameLocks noGrp="1"/>
          </p:cNvGraphicFramePr>
          <p:nvPr/>
        </p:nvGraphicFramePr>
        <p:xfrm>
          <a:off x="1371572" y="6100427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" name="表 224"/>
          <p:cNvGraphicFramePr>
            <a:graphicFrameLocks noGrp="1"/>
          </p:cNvGraphicFramePr>
          <p:nvPr/>
        </p:nvGraphicFramePr>
        <p:xfrm>
          <a:off x="2216672" y="6105051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6" name="表 225"/>
          <p:cNvGraphicFramePr>
            <a:graphicFrameLocks noGrp="1"/>
          </p:cNvGraphicFramePr>
          <p:nvPr/>
        </p:nvGraphicFramePr>
        <p:xfrm>
          <a:off x="3057237" y="6109675"/>
          <a:ext cx="780391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391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" name="表 226"/>
          <p:cNvGraphicFramePr>
            <a:graphicFrameLocks noGrp="1"/>
          </p:cNvGraphicFramePr>
          <p:nvPr/>
        </p:nvGraphicFramePr>
        <p:xfrm>
          <a:off x="3906872" y="6114299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表 227"/>
          <p:cNvGraphicFramePr>
            <a:graphicFrameLocks noGrp="1"/>
          </p:cNvGraphicFramePr>
          <p:nvPr/>
        </p:nvGraphicFramePr>
        <p:xfrm>
          <a:off x="4751972" y="611892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9" name="表 228"/>
          <p:cNvGraphicFramePr>
            <a:graphicFrameLocks noGrp="1"/>
          </p:cNvGraphicFramePr>
          <p:nvPr/>
        </p:nvGraphicFramePr>
        <p:xfrm>
          <a:off x="5597072" y="6123547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0" name="表 229"/>
          <p:cNvGraphicFramePr>
            <a:graphicFrameLocks noGrp="1"/>
          </p:cNvGraphicFramePr>
          <p:nvPr/>
        </p:nvGraphicFramePr>
        <p:xfrm>
          <a:off x="6442172" y="6128171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707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4765</TotalTime>
  <Words>748</Words>
  <Application>Microsoft Macintosh PowerPoint</Application>
  <PresentationFormat>On-screen Show (4:3)</PresentationFormat>
  <Paragraphs>130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OGF NSI CS Protocol State Machine</vt:lpstr>
      <vt:lpstr>Overview</vt:lpstr>
      <vt:lpstr>State Machine Notation</vt:lpstr>
      <vt:lpstr>Protocol Events</vt:lpstr>
      <vt:lpstr>Protocol Events</vt:lpstr>
      <vt:lpstr>Combined State Diagram with events and NSI messages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 Kudoh</dc:creator>
  <cp:lastModifiedBy>John MacAuley</cp:lastModifiedBy>
  <cp:revision>73</cp:revision>
  <dcterms:created xsi:type="dcterms:W3CDTF">2011-01-30T10:09:39Z</dcterms:created>
  <dcterms:modified xsi:type="dcterms:W3CDTF">2011-06-22T14:06:29Z</dcterms:modified>
</cp:coreProperties>
</file>