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75" r:id="rId3"/>
    <p:sldId id="400" r:id="rId4"/>
    <p:sldId id="392" r:id="rId5"/>
    <p:sldId id="394" r:id="rId6"/>
    <p:sldId id="393" r:id="rId7"/>
    <p:sldId id="395" r:id="rId8"/>
    <p:sldId id="396" r:id="rId9"/>
    <p:sldId id="399" r:id="rId10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DAD41"/>
    <a:srgbClr val="6AD0D8"/>
    <a:srgbClr val="9A425B"/>
    <a:srgbClr val="703042"/>
    <a:srgbClr val="31B3BD"/>
    <a:srgbClr val="DDDDDD"/>
    <a:srgbClr val="1E58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5331" autoAdjust="0"/>
  </p:normalViewPr>
  <p:slideViewPr>
    <p:cSldViewPr>
      <p:cViewPr varScale="1">
        <p:scale>
          <a:sx n="80" d="100"/>
          <a:sy n="80" d="100"/>
        </p:scale>
        <p:origin x="-816" y="-84"/>
      </p:cViewPr>
      <p:guideLst>
        <p:guide orient="horz"/>
        <p:guide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155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5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91" tIns="49495" rIns="98991" bIns="49495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75891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3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5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ABB7E87-DC30-FA48-BEFF-E2F53E143510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A441369-C446-234F-A23D-12FD9360C4AC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DB98EE1-3547-A44D-8CDC-D63AE6243329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F8628777-3CEF-9248-901D-8B37711392A5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F5DC21-7D0F-0441-91DD-28ED0000DF3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A0183D-BB82-CC42-9CD2-78ADEB4DD90A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C63701C-2280-C24F-B814-E1A18CB0D60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EC092FD-3D72-BC4D-BE78-B123EFB2A184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E407A0-C14D-D14E-8BBC-36060BA482D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0AEC482-82F1-6345-B700-288FE71F4851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C9E93E-D780-624B-81CB-9610DD60C06C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="" xmlns:p14="http://schemas.microsoft.com/office/powerpoint/2010/main" val="1689373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D542B6-043B-684C-98DF-2B5967621F38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32878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D397DC-5A8A-D241-B2D1-6394645A9257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493279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16097F-1AD0-F245-AC1F-401FF1792D75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4250666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B35BD7-B86E-A940-9B7A-E9976EE61F33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008284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9C28AA-9C94-934B-A520-E4D62F87DF76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225178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BEC0B-E369-3F4C-9FFA-D741D05C939F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5173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30BFB0-6971-CC46-A735-95F77F6AB39E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4011957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78E762-7A3B-7C41-9112-7C5329EA997E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923436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CBBB82-AF7F-9240-ABBF-BDFF4B0F748A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562445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7FEC71-94EB-1F4F-9CBE-E9884EEC01DC}" type="datetime1">
              <a:rPr lang="ja-JP" altLang="en-US"/>
              <a:pPr/>
              <a:t>2012/7/11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73538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400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fld id="{DC88B4A1-6804-E54D-99FC-829594A5F8B8}" type="slidenum">
              <a:rPr lang="en-US" altLang="ja-JP"/>
              <a:pPr/>
              <a:t>&lt;#&gt;</a:t>
            </a:fld>
            <a:endParaRPr lang="en-US" altLang="ja-JP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066800"/>
            <a:ext cx="9144000" cy="76200"/>
          </a:xfrm>
          <a:prstGeom prst="rect">
            <a:avLst/>
          </a:prstGeom>
          <a:solidFill>
            <a:srgbClr val="5DAD4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Times" pitchFamily="1" charset="0"/>
              <a:buNone/>
            </a:pPr>
            <a:endParaRPr lang="ja-JP" altLang="en-US" sz="2800">
              <a:solidFill>
                <a:schemeClr val="bg1"/>
              </a:solidFill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Time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510E5796-9A3E-4B48-9229-8DB0D9F058E2}" type="datetime1">
              <a:rPr kumimoji="1" lang="ja-JP" altLang="en-US" smtClean="0">
                <a:ea typeface="ＭＳ Ｐゴシック" charset="0"/>
                <a:cs typeface="ＭＳ Ｐゴシック" charset="0"/>
              </a:rPr>
              <a:pPr algn="l" eaLnBrk="1" hangingPunct="1"/>
              <a:t>2012/7/11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133600"/>
            <a:ext cx="7696200" cy="1143000"/>
          </a:xfrm>
        </p:spPr>
        <p:txBody>
          <a:bodyPr/>
          <a:lstStyle/>
          <a:p>
            <a:r>
              <a:rPr lang="en-US" altLang="ja-JP" sz="3900" dirty="0"/>
              <a:t>OGF</a:t>
            </a:r>
            <a:r>
              <a:rPr lang="en-US" altLang="ja-JP" sz="3900" dirty="0" smtClean="0"/>
              <a:t> NSI CS State Machine Addendum to Delft v2 for Modify (P2PCMv1)</a:t>
            </a:r>
            <a:endParaRPr lang="en-US" altLang="ja-JP" sz="39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sz="2400" dirty="0" smtClean="0"/>
              <a:t>Jul. 6, 2012</a:t>
            </a:r>
            <a:endParaRPr lang="en-US" altLang="ja-JP" sz="2400" dirty="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447800" y="434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ja-JP" sz="2700" b="1" dirty="0" smtClean="0"/>
              <a:t>Tomohiro </a:t>
            </a:r>
            <a:r>
              <a:rPr lang="en-US" altLang="ja-JP" sz="2700" b="1" dirty="0" err="1" smtClean="0"/>
              <a:t>Kudoh</a:t>
            </a:r>
            <a:r>
              <a:rPr lang="en-US" altLang="ja-JP" sz="2700" b="1" dirty="0" smtClean="0"/>
              <a:t>, t.kudoh@aist.go.jp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proposal introduces modify function by just adding operations/states for modify</a:t>
            </a:r>
          </a:p>
          <a:p>
            <a:pPr lvl="1"/>
            <a:r>
              <a:rPr kumimoji="1" lang="en-US" altLang="ja-JP" dirty="0" smtClean="0"/>
              <a:t>Pseudo-2PC, which has been used in the reservation sequence of the original SM, is used in modify too.</a:t>
            </a:r>
          </a:p>
          <a:p>
            <a:pPr lvl="1"/>
            <a:r>
              <a:rPr kumimoji="1" lang="en-US" altLang="ja-JP" dirty="0" smtClean="0"/>
              <a:t>The original SM has not been changed at all (slide 3 and 5 are unchanged). Just added operations/states for modify (slide 4 and 6) </a:t>
            </a:r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ABB7E87-DC30-FA48-BEFF-E2F53E143510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曲線コネクタ 46"/>
          <p:cNvCxnSpPr>
            <a:stCxn id="69" idx="7"/>
            <a:endCxn id="71" idx="1"/>
          </p:cNvCxnSpPr>
          <p:nvPr/>
        </p:nvCxnSpPr>
        <p:spPr>
          <a:xfrm rot="5400000" flipH="1" flipV="1">
            <a:off x="4246200" y="1569720"/>
            <a:ext cx="12700" cy="6348884"/>
          </a:xfrm>
          <a:prstGeom prst="curvedConnector3">
            <a:avLst>
              <a:gd name="adj1" fmla="val 3616236"/>
            </a:avLst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36" idx="6"/>
            <a:endCxn id="126" idx="2"/>
          </p:cNvCxnSpPr>
          <p:nvPr/>
        </p:nvCxnSpPr>
        <p:spPr>
          <a:xfrm>
            <a:off x="872400" y="2036400"/>
            <a:ext cx="1185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曲線コネクタ 46"/>
          <p:cNvCxnSpPr>
            <a:stCxn id="51" idx="2"/>
            <a:endCxn id="126" idx="6"/>
          </p:cNvCxnSpPr>
          <p:nvPr/>
        </p:nvCxnSpPr>
        <p:spPr>
          <a:xfrm rot="10800000">
            <a:off x="2777400" y="2036400"/>
            <a:ext cx="2937600" cy="1588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85"/>
          <p:cNvSpPr/>
          <p:nvPr/>
        </p:nvSpPr>
        <p:spPr>
          <a:xfrm>
            <a:off x="152400" y="152400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6" name="円弧 75"/>
          <p:cNvSpPr/>
          <p:nvPr/>
        </p:nvSpPr>
        <p:spPr>
          <a:xfrm rot="10800000" flipH="1">
            <a:off x="7924800" y="4724400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126" name="円/楕円 149"/>
          <p:cNvSpPr/>
          <p:nvPr/>
        </p:nvSpPr>
        <p:spPr>
          <a:xfrm>
            <a:off x="2057400" y="1676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NSI State Machine – </a:t>
            </a:r>
            <a:r>
              <a:rPr lang="en-US" sz="2400" dirty="0" err="1" smtClean="0">
                <a:latin typeface="Arial"/>
                <a:cs typeface="Arial"/>
              </a:rPr>
              <a:t>uRA</a:t>
            </a:r>
            <a:r>
              <a:rPr lang="en-US" sz="2400" dirty="0" smtClean="0">
                <a:latin typeface="Arial"/>
                <a:cs typeface="Arial"/>
              </a:rPr>
              <a:t>/Aggregator -  (Delft v2)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60" name="円弧 59"/>
          <p:cNvSpPr/>
          <p:nvPr/>
        </p:nvSpPr>
        <p:spPr>
          <a:xfrm rot="5400000" flipH="1">
            <a:off x="8153400" y="1219200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109" name="曲線コネクタ 46"/>
          <p:cNvCxnSpPr>
            <a:stCxn id="56" idx="6"/>
            <a:endCxn id="41" idx="4"/>
          </p:cNvCxnSpPr>
          <p:nvPr/>
        </p:nvCxnSpPr>
        <p:spPr>
          <a:xfrm flipV="1">
            <a:off x="4682400" y="2396400"/>
            <a:ext cx="3754800" cy="630600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円/楕円 40"/>
          <p:cNvSpPr/>
          <p:nvPr/>
        </p:nvSpPr>
        <p:spPr>
          <a:xfrm>
            <a:off x="8077200" y="1676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48" name="直線矢印コネクタ 155"/>
          <p:cNvCxnSpPr>
            <a:stCxn id="41" idx="2"/>
            <a:endCxn id="51" idx="6"/>
          </p:cNvCxnSpPr>
          <p:nvPr/>
        </p:nvCxnSpPr>
        <p:spPr>
          <a:xfrm rot="10800000">
            <a:off x="6435000" y="2036400"/>
            <a:ext cx="1642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円弧 31"/>
          <p:cNvSpPr/>
          <p:nvPr/>
        </p:nvSpPr>
        <p:spPr>
          <a:xfrm rot="7200000" flipH="1">
            <a:off x="6049027" y="1248427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33" name="表 32"/>
          <p:cNvGraphicFramePr>
            <a:graphicFrameLocks noGrp="1"/>
          </p:cNvGraphicFramePr>
          <p:nvPr/>
        </p:nvGraphicFramePr>
        <p:xfrm>
          <a:off x="5943600" y="99060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prov.cf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36" name="円/楕円 149"/>
          <p:cNvSpPr/>
          <p:nvPr/>
        </p:nvSpPr>
        <p:spPr>
          <a:xfrm>
            <a:off x="152400" y="16764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38" name="直線矢印コネクタ 37"/>
          <p:cNvCxnSpPr>
            <a:stCxn id="86" idx="4"/>
            <a:endCxn id="36" idx="0"/>
          </p:cNvCxnSpPr>
          <p:nvPr/>
        </p:nvCxnSpPr>
        <p:spPr>
          <a:xfrm>
            <a:off x="512400" y="872400"/>
            <a:ext cx="0" cy="804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表 43"/>
          <p:cNvGraphicFramePr>
            <a:graphicFrameLocks noGrp="1"/>
          </p:cNvGraphicFramePr>
          <p:nvPr/>
        </p:nvGraphicFramePr>
        <p:xfrm>
          <a:off x="990600" y="1828800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1" name="円/楕円 50"/>
          <p:cNvSpPr/>
          <p:nvPr/>
        </p:nvSpPr>
        <p:spPr>
          <a:xfrm>
            <a:off x="5715000" y="1676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99" name="表 98"/>
          <p:cNvGraphicFramePr>
            <a:graphicFrameLocks noGrp="1"/>
          </p:cNvGraphicFramePr>
          <p:nvPr/>
        </p:nvGraphicFramePr>
        <p:xfrm>
          <a:off x="6553200" y="1836124"/>
          <a:ext cx="1295400" cy="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453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00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4" name="表 143"/>
          <p:cNvGraphicFramePr>
            <a:graphicFrameLocks noGrp="1"/>
          </p:cNvGraphicFramePr>
          <p:nvPr/>
        </p:nvGraphicFramePr>
        <p:xfrm>
          <a:off x="152400" y="1066800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表 99"/>
          <p:cNvGraphicFramePr>
            <a:graphicFrameLocks noGrp="1"/>
          </p:cNvGraphicFramePr>
          <p:nvPr/>
        </p:nvGraphicFramePr>
        <p:xfrm>
          <a:off x="3657600" y="182880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36934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1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42" name="直線矢印コネクタ 141"/>
          <p:cNvCxnSpPr>
            <a:stCxn id="70" idx="6"/>
            <a:endCxn id="71" idx="2"/>
          </p:cNvCxnSpPr>
          <p:nvPr/>
        </p:nvCxnSpPr>
        <p:spPr>
          <a:xfrm>
            <a:off x="4872900" y="4998720"/>
            <a:ext cx="24423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5" name="表 154"/>
          <p:cNvGraphicFramePr>
            <a:graphicFrameLocks noGrp="1"/>
          </p:cNvGraphicFramePr>
          <p:nvPr/>
        </p:nvGraphicFramePr>
        <p:xfrm>
          <a:off x="5713050" y="48006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38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9" name="円/楕円 149"/>
          <p:cNvSpPr/>
          <p:nvPr/>
        </p:nvSpPr>
        <p:spPr>
          <a:xfrm>
            <a:off x="457200" y="46387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Any State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円/楕円 149"/>
          <p:cNvSpPr/>
          <p:nvPr/>
        </p:nvSpPr>
        <p:spPr>
          <a:xfrm>
            <a:off x="4152900" y="463872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1" name="円/楕円 149"/>
          <p:cNvSpPr/>
          <p:nvPr/>
        </p:nvSpPr>
        <p:spPr>
          <a:xfrm>
            <a:off x="7315200" y="463872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9" name="曲線コネクタ 46"/>
          <p:cNvCxnSpPr>
            <a:stCxn id="69" idx="4"/>
            <a:endCxn id="71" idx="4"/>
          </p:cNvCxnSpPr>
          <p:nvPr/>
        </p:nvCxnSpPr>
        <p:spPr>
          <a:xfrm rot="16200000" flipH="1">
            <a:off x="4246200" y="1929720"/>
            <a:ext cx="1588" cy="6858000"/>
          </a:xfrm>
          <a:prstGeom prst="curvedConnector3">
            <a:avLst>
              <a:gd name="adj1" fmla="val 31873929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曲線コネクタ 46"/>
          <p:cNvCxnSpPr>
            <a:stCxn id="69" idx="0"/>
            <a:endCxn id="71" idx="0"/>
          </p:cNvCxnSpPr>
          <p:nvPr/>
        </p:nvCxnSpPr>
        <p:spPr>
          <a:xfrm rot="5400000" flipH="1" flipV="1">
            <a:off x="4246200" y="1209720"/>
            <a:ext cx="1588" cy="6858000"/>
          </a:xfrm>
          <a:prstGeom prst="curvedConnector3">
            <a:avLst>
              <a:gd name="adj1" fmla="val 48670277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" name="表 17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20317009"/>
              </p:ext>
            </p:extLst>
          </p:nvPr>
        </p:nvGraphicFramePr>
        <p:xfrm>
          <a:off x="2017350" y="419100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347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65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&lt;+.fl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63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&lt;+.fl, 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7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4" name="表 193"/>
          <p:cNvGraphicFramePr>
            <a:graphicFrameLocks noGrp="1"/>
          </p:cNvGraphicFramePr>
          <p:nvPr/>
        </p:nvGraphicFramePr>
        <p:xfrm>
          <a:off x="4093800" y="5638800"/>
          <a:ext cx="838200" cy="292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/>
              </a:tblGrid>
              <a:tr h="4510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end_time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72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2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23" name="直線矢印コネクタ 20"/>
          <p:cNvCxnSpPr>
            <a:stCxn id="69" idx="6"/>
            <a:endCxn id="70" idx="2"/>
          </p:cNvCxnSpPr>
          <p:nvPr/>
        </p:nvCxnSpPr>
        <p:spPr>
          <a:xfrm>
            <a:off x="1177200" y="4998720"/>
            <a:ext cx="29757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7" name="表 15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75738772"/>
              </p:ext>
            </p:extLst>
          </p:nvPr>
        </p:nvGraphicFramePr>
        <p:xfrm>
          <a:off x="5334000" y="3810000"/>
          <a:ext cx="1524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fcd_end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fcd_end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</a:t>
                      </a:r>
                      <a:r>
                        <a:rPr kumimoji="1" lang="en-US" altLang="ja-JP" sz="1000" baseline="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9" name="表 1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02590030"/>
              </p:ext>
            </p:extLst>
          </p:nvPr>
        </p:nvGraphicFramePr>
        <p:xfrm>
          <a:off x="2284050" y="48006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28135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37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37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81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4" name="表 98"/>
          <p:cNvGraphicFramePr>
            <a:graphicFrameLocks noGrp="1"/>
          </p:cNvGraphicFramePr>
          <p:nvPr/>
        </p:nvGraphicFramePr>
        <p:xfrm>
          <a:off x="7086600" y="990600"/>
          <a:ext cx="1905000" cy="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/>
              </a:tblGrid>
              <a:tr h="453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r>
                        <a:rPr kumimoji="1" lang="en-US" altLang="ja-JP" sz="1000" baseline="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00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5" name="表 154"/>
          <p:cNvGraphicFramePr>
            <a:graphicFrameLocks noGrp="1"/>
          </p:cNvGraphicFramePr>
          <p:nvPr/>
        </p:nvGraphicFramePr>
        <p:xfrm>
          <a:off x="8153400" y="44196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38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42"/>
          <p:cNvGrpSpPr/>
          <p:nvPr/>
        </p:nvGrpSpPr>
        <p:grpSpPr>
          <a:xfrm>
            <a:off x="1140053" y="6019800"/>
            <a:ext cx="6863894" cy="762000"/>
            <a:chOff x="685800" y="6096000"/>
            <a:chExt cx="6863894" cy="762000"/>
          </a:xfrm>
        </p:grpSpPr>
        <p:sp>
          <p:nvSpPr>
            <p:cNvPr id="145" name="Rectangle 144"/>
            <p:cNvSpPr/>
            <p:nvPr/>
          </p:nvSpPr>
          <p:spPr>
            <a:xfrm>
              <a:off x="685800" y="6096000"/>
              <a:ext cx="6858000" cy="762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372185" y="6119336"/>
              <a:ext cx="2285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States</a:t>
              </a:r>
            </a:p>
            <a:p>
              <a:pPr algn="l"/>
              <a:r>
                <a:rPr lang="en-US" sz="1000" i="1" dirty="0" smtClean="0"/>
                <a:t>NB: Requests received in this state is queued and processed only when it transitions to a Stable State.</a:t>
              </a:r>
              <a:endParaRPr lang="en-US" sz="1000" i="1" dirty="0"/>
            </a:p>
          </p:txBody>
        </p:sp>
        <p:sp>
          <p:nvSpPr>
            <p:cNvPr id="147" name="円/楕円 96"/>
            <p:cNvSpPr/>
            <p:nvPr/>
          </p:nvSpPr>
          <p:spPr>
            <a:xfrm>
              <a:off x="838200" y="6172200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48" name="円/楕円 149"/>
            <p:cNvSpPr/>
            <p:nvPr/>
          </p:nvSpPr>
          <p:spPr>
            <a:xfrm>
              <a:off x="2209800" y="6172200"/>
              <a:ext cx="186600" cy="1866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49" name="円/楕円 154"/>
            <p:cNvSpPr/>
            <p:nvPr/>
          </p:nvSpPr>
          <p:spPr>
            <a:xfrm>
              <a:off x="4953000" y="6172200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51" name="円/楕円 149"/>
            <p:cNvSpPr/>
            <p:nvPr/>
          </p:nvSpPr>
          <p:spPr>
            <a:xfrm>
              <a:off x="6477000" y="6172200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0600" y="6119336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5093777" y="6119336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6629400" y="6119336"/>
              <a:ext cx="920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Final State</a:t>
              </a:r>
              <a:endParaRPr lang="en-US" sz="1200" dirty="0"/>
            </a:p>
          </p:txBody>
        </p:sp>
      </p:grpSp>
      <p:sp>
        <p:nvSpPr>
          <p:cNvPr id="56" name="円/楕円 16"/>
          <p:cNvSpPr/>
          <p:nvPr/>
        </p:nvSpPr>
        <p:spPr>
          <a:xfrm>
            <a:off x="3962400" y="2667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417400" y="1122000"/>
            <a:ext cx="1545000" cy="554400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曲線コネクタ 46"/>
          <p:cNvCxnSpPr>
            <a:stCxn id="51" idx="1"/>
            <a:endCxn id="17" idx="6"/>
          </p:cNvCxnSpPr>
          <p:nvPr/>
        </p:nvCxnSpPr>
        <p:spPr>
          <a:xfrm rot="16200000" flipV="1">
            <a:off x="4921500" y="882900"/>
            <a:ext cx="659842" cy="1138042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3962400" y="762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86" name="表 18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7502062"/>
              </p:ext>
            </p:extLst>
          </p:nvPr>
        </p:nvGraphicFramePr>
        <p:xfrm>
          <a:off x="2971800" y="8382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5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1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" name="表 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4847312"/>
              </p:ext>
            </p:extLst>
          </p:nvPr>
        </p:nvGraphicFramePr>
        <p:xfrm>
          <a:off x="4876800" y="100008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95" name="直線矢印コネクタ 20"/>
          <p:cNvCxnSpPr>
            <a:stCxn id="56" idx="1"/>
            <a:endCxn id="126" idx="5"/>
          </p:cNvCxnSpPr>
          <p:nvPr/>
        </p:nvCxnSpPr>
        <p:spPr>
          <a:xfrm rot="16200000" flipV="1">
            <a:off x="3129158" y="1833758"/>
            <a:ext cx="481484" cy="139588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矢印コネクタ 20"/>
          <p:cNvCxnSpPr>
            <a:stCxn id="51" idx="3"/>
            <a:endCxn id="56" idx="7"/>
          </p:cNvCxnSpPr>
          <p:nvPr/>
        </p:nvCxnSpPr>
        <p:spPr>
          <a:xfrm rot="5400000">
            <a:off x="4957958" y="1909958"/>
            <a:ext cx="481484" cy="12434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表 92"/>
          <p:cNvGraphicFramePr>
            <a:graphicFrameLocks noGrp="1"/>
          </p:cNvGraphicFramePr>
          <p:nvPr/>
        </p:nvGraphicFramePr>
        <p:xfrm>
          <a:off x="4953000" y="2329176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3049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04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46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6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417400" y="2396400"/>
            <a:ext cx="1545000" cy="630600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表 34"/>
          <p:cNvGraphicFramePr>
            <a:graphicFrameLocks noGrp="1"/>
          </p:cNvGraphicFramePr>
          <p:nvPr/>
        </p:nvGraphicFramePr>
        <p:xfrm>
          <a:off x="2971800" y="2329176"/>
          <a:ext cx="685800" cy="414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51908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047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88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73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" name="表 92"/>
          <p:cNvGraphicFramePr>
            <a:graphicFrameLocks noGrp="1"/>
          </p:cNvGraphicFramePr>
          <p:nvPr/>
        </p:nvGraphicFramePr>
        <p:xfrm>
          <a:off x="6248400" y="2743200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3049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04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46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6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" name="表 9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2026033"/>
              </p:ext>
            </p:extLst>
          </p:nvPr>
        </p:nvGraphicFramePr>
        <p:xfrm>
          <a:off x="2971800" y="2819400"/>
          <a:ext cx="685800" cy="3980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4301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3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07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4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4" name="直線矢印コネクタ 20"/>
          <p:cNvCxnSpPr>
            <a:stCxn id="126" idx="7"/>
            <a:endCxn id="17" idx="3"/>
          </p:cNvCxnSpPr>
          <p:nvPr/>
        </p:nvCxnSpPr>
        <p:spPr>
          <a:xfrm flipV="1">
            <a:off x="2671958" y="1376558"/>
            <a:ext cx="1395884" cy="40528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115654"/>
              </p:ext>
            </p:extLst>
          </p:nvPr>
        </p:nvGraphicFramePr>
        <p:xfrm>
          <a:off x="2971800" y="135636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7" name="曲線コネクタ 46"/>
          <p:cNvCxnSpPr>
            <a:stCxn id="56" idx="3"/>
            <a:endCxn id="126" idx="3"/>
          </p:cNvCxnSpPr>
          <p:nvPr/>
        </p:nvCxnSpPr>
        <p:spPr>
          <a:xfrm rot="5400000" flipH="1">
            <a:off x="2620042" y="1833758"/>
            <a:ext cx="990600" cy="1905000"/>
          </a:xfrm>
          <a:prstGeom prst="curvedConnector3">
            <a:avLst>
              <a:gd name="adj1" fmla="val -24628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表 9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26837276"/>
              </p:ext>
            </p:extLst>
          </p:nvPr>
        </p:nvGraphicFramePr>
        <p:xfrm>
          <a:off x="2971800" y="3276600"/>
          <a:ext cx="685800" cy="3980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4301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3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07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4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276600" y="4267200"/>
            <a:ext cx="2209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+.fl =&gt; all failed messages except </a:t>
            </a:r>
            <a:r>
              <a:rPr lang="en-US" sz="1000" i="1" dirty="0" err="1" smtClean="0"/>
              <a:t>prov.fl</a:t>
            </a:r>
            <a:r>
              <a:rPr lang="en-US" sz="1000" i="1" dirty="0" smtClean="0"/>
              <a:t>, </a:t>
            </a:r>
            <a:r>
              <a:rPr lang="en-US" sz="1000" i="1" dirty="0" err="1" smtClean="0"/>
              <a:t>rel.fl</a:t>
            </a:r>
            <a:r>
              <a:rPr lang="en-US" sz="1000" i="1" dirty="0" smtClean="0"/>
              <a:t>, </a:t>
            </a:r>
            <a:r>
              <a:rPr lang="en-US" sz="1000" i="1" dirty="0" err="1" smtClean="0"/>
              <a:t>mdfychk.fl</a:t>
            </a:r>
            <a:r>
              <a:rPr lang="en-US" sz="1000" i="1" dirty="0" smtClean="0"/>
              <a:t> and </a:t>
            </a:r>
            <a:r>
              <a:rPr lang="en-US" sz="1000" i="1" dirty="0" err="1" smtClean="0"/>
              <a:t>modify.fl</a:t>
            </a:r>
            <a:endParaRPr lang="en-US" sz="1000" i="1" dirty="0"/>
          </a:p>
        </p:txBody>
      </p:sp>
      <p:sp>
        <p:nvSpPr>
          <p:cNvPr id="66" name="Rectangular Callout 69"/>
          <p:cNvSpPr/>
          <p:nvPr/>
        </p:nvSpPr>
        <p:spPr>
          <a:xfrm>
            <a:off x="4724400" y="3200400"/>
            <a:ext cx="2667000" cy="533400"/>
          </a:xfrm>
          <a:prstGeom prst="wedgeRectCallout">
            <a:avLst>
              <a:gd name="adj1" fmla="val -63052"/>
              <a:gd name="adj2" fmla="val 161994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 smtClean="0">
                <a:solidFill>
                  <a:schemeClr val="tx1"/>
                </a:solidFill>
              </a:rPr>
              <a:t>Adding “</a:t>
            </a:r>
            <a:r>
              <a:rPr lang="en-US" sz="1200" i="1" dirty="0" err="1" smtClean="0">
                <a:solidFill>
                  <a:schemeClr val="tx1"/>
                </a:solidFill>
              </a:rPr>
              <a:t>mdfychek.fl</a:t>
            </a:r>
            <a:r>
              <a:rPr lang="en-US" sz="1200" i="1" dirty="0" smtClean="0">
                <a:solidFill>
                  <a:schemeClr val="tx1"/>
                </a:solidFill>
              </a:rPr>
              <a:t>” and “</a:t>
            </a:r>
            <a:r>
              <a:rPr lang="en-US" sz="1200" i="1" dirty="0" err="1" smtClean="0">
                <a:solidFill>
                  <a:schemeClr val="tx1"/>
                </a:solidFill>
              </a:rPr>
              <a:t>modify.fl</a:t>
            </a:r>
            <a:r>
              <a:rPr lang="en-US" sz="1200" i="1" dirty="0" smtClean="0">
                <a:solidFill>
                  <a:schemeClr val="tx1"/>
                </a:solidFill>
              </a:rPr>
              <a:t>”  here is the only change in this SM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80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4359"/>
          <p:cNvSpPr txBox="1">
            <a:spLocks/>
          </p:cNvSpPr>
          <p:nvPr/>
        </p:nvSpPr>
        <p:spPr>
          <a:xfrm>
            <a:off x="381000" y="0"/>
            <a:ext cx="8229600" cy="8381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NSI State Machine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/Aggregator - 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(Addendum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 Modify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cxnSp>
        <p:nvCxnSpPr>
          <p:cNvPr id="3" name="直線矢印コネクタ 2"/>
          <p:cNvCxnSpPr>
            <a:stCxn id="6" idx="6"/>
            <a:endCxn id="5" idx="2"/>
          </p:cNvCxnSpPr>
          <p:nvPr/>
        </p:nvCxnSpPr>
        <p:spPr>
          <a:xfrm>
            <a:off x="1843548" y="3373800"/>
            <a:ext cx="136502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円/楕円 3"/>
          <p:cNvSpPr/>
          <p:nvPr/>
        </p:nvSpPr>
        <p:spPr>
          <a:xfrm>
            <a:off x="25164" y="1295400"/>
            <a:ext cx="9024024" cy="65413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" name="円/楕円 149"/>
          <p:cNvSpPr/>
          <p:nvPr/>
        </p:nvSpPr>
        <p:spPr>
          <a:xfrm>
            <a:off x="3208572" y="30138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" name="円/楕円 149"/>
          <p:cNvSpPr/>
          <p:nvPr/>
        </p:nvSpPr>
        <p:spPr>
          <a:xfrm>
            <a:off x="1123548" y="30138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" name="直線矢印コネクタ 6"/>
          <p:cNvCxnSpPr>
            <a:stCxn id="6" idx="0"/>
          </p:cNvCxnSpPr>
          <p:nvPr/>
        </p:nvCxnSpPr>
        <p:spPr>
          <a:xfrm flipV="1">
            <a:off x="1483548" y="1933656"/>
            <a:ext cx="0" cy="1080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961748" y="3166200"/>
          <a:ext cx="105917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174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9" name="円/楕円 8"/>
          <p:cNvSpPr/>
          <p:nvPr/>
        </p:nvSpPr>
        <p:spPr>
          <a:xfrm>
            <a:off x="5220324" y="30138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" name="直線矢印コネクタ 20"/>
          <p:cNvCxnSpPr>
            <a:stCxn id="9" idx="2"/>
            <a:endCxn id="5" idx="6"/>
          </p:cNvCxnSpPr>
          <p:nvPr/>
        </p:nvCxnSpPr>
        <p:spPr>
          <a:xfrm flipH="1">
            <a:off x="3928572" y="3373800"/>
            <a:ext cx="129175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20"/>
          <p:cNvCxnSpPr>
            <a:stCxn id="64" idx="5"/>
            <a:endCxn id="5" idx="0"/>
          </p:cNvCxnSpPr>
          <p:nvPr/>
        </p:nvCxnSpPr>
        <p:spPr>
          <a:xfrm>
            <a:off x="3052958" y="2748159"/>
            <a:ext cx="515614" cy="2656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図形 11"/>
          <p:cNvCxnSpPr>
            <a:endCxn id="6" idx="2"/>
          </p:cNvCxnSpPr>
          <p:nvPr/>
        </p:nvCxnSpPr>
        <p:spPr>
          <a:xfrm rot="16200000" flipH="1">
            <a:off x="22896" y="2273148"/>
            <a:ext cx="1440144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20"/>
          <p:cNvCxnSpPr>
            <a:endCxn id="9" idx="0"/>
          </p:cNvCxnSpPr>
          <p:nvPr/>
        </p:nvCxnSpPr>
        <p:spPr>
          <a:xfrm>
            <a:off x="5580324" y="2054023"/>
            <a:ext cx="0" cy="95977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図形 13"/>
          <p:cNvCxnSpPr>
            <a:stCxn id="9" idx="6"/>
          </p:cNvCxnSpPr>
          <p:nvPr/>
        </p:nvCxnSpPr>
        <p:spPr>
          <a:xfrm flipV="1">
            <a:off x="5940324" y="1933656"/>
            <a:ext cx="1391856" cy="144014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7502062"/>
              </p:ext>
            </p:extLst>
          </p:nvPr>
        </p:nvGraphicFramePr>
        <p:xfrm>
          <a:off x="4005367" y="3175680"/>
          <a:ext cx="10618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842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5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1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4847312"/>
              </p:ext>
            </p:extLst>
          </p:nvPr>
        </p:nvGraphicFramePr>
        <p:xfrm>
          <a:off x="6192470" y="3175680"/>
          <a:ext cx="9436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642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 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115654"/>
              </p:ext>
            </p:extLst>
          </p:nvPr>
        </p:nvGraphicFramePr>
        <p:xfrm>
          <a:off x="5065788" y="2279232"/>
          <a:ext cx="956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64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 17"/>
          <p:cNvGraphicFramePr>
            <a:graphicFrameLocks noGrp="1"/>
          </p:cNvGraphicFramePr>
          <p:nvPr/>
        </p:nvGraphicFramePr>
        <p:xfrm>
          <a:off x="25164" y="2279232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表 18"/>
          <p:cNvGraphicFramePr>
            <a:graphicFrameLocks noGrp="1"/>
          </p:cNvGraphicFramePr>
          <p:nvPr/>
        </p:nvGraphicFramePr>
        <p:xfrm>
          <a:off x="1218240" y="2279232"/>
          <a:ext cx="1057224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21" name="直線矢印コネクタ 20"/>
          <p:cNvCxnSpPr>
            <a:stCxn id="24" idx="6"/>
            <a:endCxn id="23" idx="2"/>
          </p:cNvCxnSpPr>
          <p:nvPr/>
        </p:nvCxnSpPr>
        <p:spPr>
          <a:xfrm>
            <a:off x="1848756" y="5888400"/>
            <a:ext cx="136502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円/楕円 21"/>
          <p:cNvSpPr/>
          <p:nvPr/>
        </p:nvSpPr>
        <p:spPr>
          <a:xfrm>
            <a:off x="30372" y="3815832"/>
            <a:ext cx="9024024" cy="65413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3" name="円/楕円 149"/>
          <p:cNvSpPr/>
          <p:nvPr/>
        </p:nvSpPr>
        <p:spPr>
          <a:xfrm>
            <a:off x="3213780" y="5528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4" name="円/楕円 149"/>
          <p:cNvSpPr/>
          <p:nvPr/>
        </p:nvSpPr>
        <p:spPr>
          <a:xfrm>
            <a:off x="1128756" y="55284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5" name="直線矢印コネクタ 24"/>
          <p:cNvCxnSpPr>
            <a:stCxn id="24" idx="0"/>
          </p:cNvCxnSpPr>
          <p:nvPr/>
        </p:nvCxnSpPr>
        <p:spPr>
          <a:xfrm flipV="1">
            <a:off x="1488756" y="4448256"/>
            <a:ext cx="0" cy="1080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表 25"/>
          <p:cNvGraphicFramePr>
            <a:graphicFrameLocks noGrp="1"/>
          </p:cNvGraphicFramePr>
          <p:nvPr/>
        </p:nvGraphicFramePr>
        <p:xfrm>
          <a:off x="1966956" y="5680800"/>
          <a:ext cx="105917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174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7" name="円/楕円 26"/>
          <p:cNvSpPr/>
          <p:nvPr/>
        </p:nvSpPr>
        <p:spPr>
          <a:xfrm>
            <a:off x="7118592" y="5528400"/>
            <a:ext cx="720000" cy="720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Modified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5225532" y="55284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9" name="直線矢印コネクタ 20"/>
          <p:cNvCxnSpPr>
            <a:stCxn id="28" idx="2"/>
            <a:endCxn id="23" idx="6"/>
          </p:cNvCxnSpPr>
          <p:nvPr/>
        </p:nvCxnSpPr>
        <p:spPr>
          <a:xfrm flipH="1">
            <a:off x="3933780" y="5888400"/>
            <a:ext cx="129175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27" idx="0"/>
          </p:cNvCxnSpPr>
          <p:nvPr/>
        </p:nvCxnSpPr>
        <p:spPr>
          <a:xfrm flipV="1">
            <a:off x="7478592" y="4448256"/>
            <a:ext cx="0" cy="1080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20"/>
          <p:cNvCxnSpPr>
            <a:stCxn id="27" idx="2"/>
            <a:endCxn id="28" idx="6"/>
          </p:cNvCxnSpPr>
          <p:nvPr/>
        </p:nvCxnSpPr>
        <p:spPr>
          <a:xfrm flipH="1">
            <a:off x="5945532" y="5888400"/>
            <a:ext cx="117306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図形 32"/>
          <p:cNvCxnSpPr>
            <a:endCxn id="24" idx="2"/>
          </p:cNvCxnSpPr>
          <p:nvPr/>
        </p:nvCxnSpPr>
        <p:spPr>
          <a:xfrm rot="16200000" flipH="1">
            <a:off x="28104" y="4787748"/>
            <a:ext cx="1440144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20"/>
          <p:cNvCxnSpPr>
            <a:endCxn id="28" idx="0"/>
          </p:cNvCxnSpPr>
          <p:nvPr/>
        </p:nvCxnSpPr>
        <p:spPr>
          <a:xfrm>
            <a:off x="5585532" y="4568623"/>
            <a:ext cx="0" cy="95977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図形 34"/>
          <p:cNvCxnSpPr>
            <a:stCxn id="27" idx="6"/>
          </p:cNvCxnSpPr>
          <p:nvPr/>
        </p:nvCxnSpPr>
        <p:spPr>
          <a:xfrm flipV="1">
            <a:off x="7838592" y="4448256"/>
            <a:ext cx="810108" cy="144014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表 3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7502062"/>
              </p:ext>
            </p:extLst>
          </p:nvPr>
        </p:nvGraphicFramePr>
        <p:xfrm>
          <a:off x="4010575" y="5690280"/>
          <a:ext cx="10618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842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5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1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表 3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4847312"/>
              </p:ext>
            </p:extLst>
          </p:nvPr>
        </p:nvGraphicFramePr>
        <p:xfrm>
          <a:off x="6029874" y="5690280"/>
          <a:ext cx="9436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642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表 37"/>
          <p:cNvGraphicFramePr>
            <a:graphicFrameLocks noGrp="1"/>
          </p:cNvGraphicFramePr>
          <p:nvPr/>
        </p:nvGraphicFramePr>
        <p:xfrm>
          <a:off x="6781800" y="457200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36934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1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表 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115654"/>
              </p:ext>
            </p:extLst>
          </p:nvPr>
        </p:nvGraphicFramePr>
        <p:xfrm>
          <a:off x="5070996" y="4799664"/>
          <a:ext cx="956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64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表 39"/>
          <p:cNvGraphicFramePr>
            <a:graphicFrameLocks noGrp="1"/>
          </p:cNvGraphicFramePr>
          <p:nvPr/>
        </p:nvGraphicFramePr>
        <p:xfrm>
          <a:off x="30372" y="4799664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/>
        </p:nvGraphicFramePr>
        <p:xfrm>
          <a:off x="7772400" y="5127852"/>
          <a:ext cx="1295400" cy="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453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00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表 41"/>
          <p:cNvGraphicFramePr>
            <a:graphicFrameLocks noGrp="1"/>
          </p:cNvGraphicFramePr>
          <p:nvPr/>
        </p:nvGraphicFramePr>
        <p:xfrm>
          <a:off x="1223448" y="4799664"/>
          <a:ext cx="1057224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表 62"/>
          <p:cNvGraphicFramePr>
            <a:graphicFrameLocks noGrp="1"/>
          </p:cNvGraphicFramePr>
          <p:nvPr/>
        </p:nvGraphicFramePr>
        <p:xfrm>
          <a:off x="3276600" y="2514600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4" name="円/楕円 63"/>
          <p:cNvSpPr/>
          <p:nvPr/>
        </p:nvSpPr>
        <p:spPr>
          <a:xfrm>
            <a:off x="2438400" y="21336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7" name="直線矢印コネクタ 20"/>
          <p:cNvCxnSpPr>
            <a:endCxn id="64" idx="7"/>
          </p:cNvCxnSpPr>
          <p:nvPr/>
        </p:nvCxnSpPr>
        <p:spPr>
          <a:xfrm flipH="1">
            <a:off x="3052958" y="1981200"/>
            <a:ext cx="604642" cy="2578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表 6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4847312"/>
              </p:ext>
            </p:extLst>
          </p:nvPr>
        </p:nvGraphicFramePr>
        <p:xfrm>
          <a:off x="3276600" y="2057400"/>
          <a:ext cx="1066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1" name="直線矢印コネクタ 20"/>
          <p:cNvCxnSpPr>
            <a:stCxn id="73" idx="5"/>
            <a:endCxn id="23" idx="0"/>
          </p:cNvCxnSpPr>
          <p:nvPr/>
        </p:nvCxnSpPr>
        <p:spPr>
          <a:xfrm>
            <a:off x="3052958" y="5262759"/>
            <a:ext cx="520822" cy="2656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71"/>
          <p:cNvGraphicFramePr>
            <a:graphicFrameLocks noGrp="1"/>
          </p:cNvGraphicFramePr>
          <p:nvPr/>
        </p:nvGraphicFramePr>
        <p:xfrm>
          <a:off x="3276600" y="5029200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3" name="円/楕円 72"/>
          <p:cNvSpPr/>
          <p:nvPr/>
        </p:nvSpPr>
        <p:spPr>
          <a:xfrm>
            <a:off x="2438400" y="46482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4" name="直線矢印コネクタ 20"/>
          <p:cNvCxnSpPr>
            <a:endCxn id="73" idx="7"/>
          </p:cNvCxnSpPr>
          <p:nvPr/>
        </p:nvCxnSpPr>
        <p:spPr>
          <a:xfrm flipH="1">
            <a:off x="3052958" y="4495800"/>
            <a:ext cx="604642" cy="2578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表 7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4847312"/>
              </p:ext>
            </p:extLst>
          </p:nvPr>
        </p:nvGraphicFramePr>
        <p:xfrm>
          <a:off x="3276600" y="4572000"/>
          <a:ext cx="1066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直線矢印コネクタ 155"/>
          <p:cNvCxnSpPr>
            <a:stCxn id="100" idx="6"/>
            <a:endCxn id="193" idx="2"/>
          </p:cNvCxnSpPr>
          <p:nvPr/>
        </p:nvCxnSpPr>
        <p:spPr>
          <a:xfrm>
            <a:off x="3364133" y="3069000"/>
            <a:ext cx="172532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159"/>
          <p:cNvCxnSpPr>
            <a:stCxn id="100" idx="1"/>
            <a:endCxn id="98" idx="3"/>
          </p:cNvCxnSpPr>
          <p:nvPr/>
        </p:nvCxnSpPr>
        <p:spPr>
          <a:xfrm rot="5400000" flipH="1" flipV="1">
            <a:off x="2051633" y="2116500"/>
            <a:ext cx="1395884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163"/>
          <p:cNvCxnSpPr>
            <a:stCxn id="98" idx="6"/>
            <a:endCxn id="219" idx="2"/>
          </p:cNvCxnSpPr>
          <p:nvPr/>
        </p:nvCxnSpPr>
        <p:spPr>
          <a:xfrm>
            <a:off x="3364133" y="1164000"/>
            <a:ext cx="172532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0" y="0"/>
            <a:ext cx="7086600" cy="6096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NSI State Machine – </a:t>
            </a:r>
            <a:r>
              <a:rPr lang="en-US" sz="2400" dirty="0" err="1" smtClean="0">
                <a:latin typeface="Arial"/>
                <a:cs typeface="Arial"/>
              </a:rPr>
              <a:t>uPA</a:t>
            </a:r>
            <a:r>
              <a:rPr lang="en-US" sz="2400" dirty="0" smtClean="0">
                <a:latin typeface="Arial"/>
                <a:cs typeface="Arial"/>
              </a:rPr>
              <a:t> – (Delft v2)</a:t>
            </a:r>
            <a:endParaRPr lang="en-US" sz="2400" dirty="0">
              <a:latin typeface="Arial"/>
              <a:cs typeface="Arial"/>
            </a:endParaRPr>
          </a:p>
        </p:txBody>
      </p:sp>
      <p:graphicFrame>
        <p:nvGraphicFramePr>
          <p:cNvPr id="169" name="表 168"/>
          <p:cNvGraphicFramePr>
            <a:graphicFrameLocks noGrp="1"/>
          </p:cNvGraphicFramePr>
          <p:nvPr/>
        </p:nvGraphicFramePr>
        <p:xfrm>
          <a:off x="3728033" y="2917960"/>
          <a:ext cx="997528" cy="3020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7528"/>
              </a:tblGrid>
              <a:tr h="104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start_time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47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92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0" name="円弧 59"/>
          <p:cNvSpPr/>
          <p:nvPr/>
        </p:nvSpPr>
        <p:spPr>
          <a:xfrm rot="1800000" flipH="1">
            <a:off x="2239027" y="638828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96" name="直線矢印コネクタ 95"/>
          <p:cNvCxnSpPr>
            <a:stCxn id="97" idx="4"/>
            <a:endCxn id="148" idx="0"/>
          </p:cNvCxnSpPr>
          <p:nvPr/>
        </p:nvCxnSpPr>
        <p:spPr>
          <a:xfrm rot="5400000">
            <a:off x="132561" y="2116500"/>
            <a:ext cx="11850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円/楕円 96"/>
          <p:cNvSpPr/>
          <p:nvPr/>
        </p:nvSpPr>
        <p:spPr>
          <a:xfrm>
            <a:off x="365061" y="804000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8" name="円/楕円 149"/>
          <p:cNvSpPr/>
          <p:nvPr/>
        </p:nvSpPr>
        <p:spPr>
          <a:xfrm>
            <a:off x="2644133" y="804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Auto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99" name="表 98"/>
          <p:cNvGraphicFramePr>
            <a:graphicFrameLocks noGrp="1"/>
          </p:cNvGraphicFramePr>
          <p:nvPr/>
        </p:nvGraphicFramePr>
        <p:xfrm>
          <a:off x="152400" y="1918380"/>
          <a:ext cx="1078517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2708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02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3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02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(reservation)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00" name="円/楕円 154"/>
          <p:cNvSpPr/>
          <p:nvPr/>
        </p:nvSpPr>
        <p:spPr>
          <a:xfrm>
            <a:off x="2644133" y="2709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11" name="直線矢印コネクタ 159"/>
          <p:cNvCxnSpPr>
            <a:stCxn id="98" idx="5"/>
            <a:endCxn id="100" idx="7"/>
          </p:cNvCxnSpPr>
          <p:nvPr/>
        </p:nvCxnSpPr>
        <p:spPr>
          <a:xfrm rot="5400000">
            <a:off x="2560749" y="2116500"/>
            <a:ext cx="1395884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円/楕円 115"/>
          <p:cNvSpPr/>
          <p:nvPr/>
        </p:nvSpPr>
        <p:spPr>
          <a:xfrm>
            <a:off x="7908861" y="80399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18" name="曲線コネクタ 46"/>
          <p:cNvCxnSpPr>
            <a:stCxn id="116" idx="2"/>
            <a:endCxn id="219" idx="6"/>
          </p:cNvCxnSpPr>
          <p:nvPr/>
        </p:nvCxnSpPr>
        <p:spPr>
          <a:xfrm rot="10800000" flipV="1">
            <a:off x="5809461" y="1163998"/>
            <a:ext cx="2099400" cy="1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円弧 120"/>
          <p:cNvSpPr/>
          <p:nvPr/>
        </p:nvSpPr>
        <p:spPr>
          <a:xfrm rot="5400000" flipH="1">
            <a:off x="7980829" y="330466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22" name="表 1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2684347"/>
              </p:ext>
            </p:extLst>
          </p:nvPr>
        </p:nvGraphicFramePr>
        <p:xfrm>
          <a:off x="7071783" y="210000"/>
          <a:ext cx="1981200" cy="416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/>
              </a:tblGrid>
              <a:tr h="51635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646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6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prov.cf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 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7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" name="表 122"/>
          <p:cNvGraphicFramePr>
            <a:graphicFrameLocks noGrp="1"/>
          </p:cNvGraphicFramePr>
          <p:nvPr/>
        </p:nvGraphicFramePr>
        <p:xfrm>
          <a:off x="1662545" y="68580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3954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18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18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54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6" name="表 145"/>
          <p:cNvGraphicFramePr>
            <a:graphicFrameLocks noGrp="1"/>
          </p:cNvGraphicFramePr>
          <p:nvPr/>
        </p:nvGraphicFramePr>
        <p:xfrm>
          <a:off x="2117661" y="191838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38376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6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6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54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/>
        </p:nvGraphicFramePr>
        <p:xfrm>
          <a:off x="3108261" y="1915814"/>
          <a:ext cx="775855" cy="401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50182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36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36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63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8" name="円/楕円 149"/>
          <p:cNvSpPr/>
          <p:nvPr/>
        </p:nvSpPr>
        <p:spPr>
          <a:xfrm>
            <a:off x="365061" y="2709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51" name="直線矢印コネクタ 150"/>
          <p:cNvCxnSpPr>
            <a:stCxn id="148" idx="6"/>
            <a:endCxn id="100" idx="2"/>
          </p:cNvCxnSpPr>
          <p:nvPr/>
        </p:nvCxnSpPr>
        <p:spPr>
          <a:xfrm>
            <a:off x="1085061" y="3069000"/>
            <a:ext cx="155907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9" name="表 148"/>
          <p:cNvGraphicFramePr>
            <a:graphicFrameLocks noGrp="1"/>
          </p:cNvGraphicFramePr>
          <p:nvPr/>
        </p:nvGraphicFramePr>
        <p:xfrm>
          <a:off x="1216897" y="287088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1075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reservation_ok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52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75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38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93" name="円/楕円 154"/>
          <p:cNvSpPr/>
          <p:nvPr/>
        </p:nvSpPr>
        <p:spPr>
          <a:xfrm>
            <a:off x="5089461" y="2709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19" name="円/楕円 154"/>
          <p:cNvSpPr/>
          <p:nvPr/>
        </p:nvSpPr>
        <p:spPr>
          <a:xfrm>
            <a:off x="5089461" y="804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28" name="曲線コネクタ 46"/>
          <p:cNvCxnSpPr>
            <a:stCxn id="64" idx="0"/>
            <a:endCxn id="116" idx="4"/>
          </p:cNvCxnSpPr>
          <p:nvPr/>
        </p:nvCxnSpPr>
        <p:spPr>
          <a:xfrm rot="5400000" flipH="1" flipV="1">
            <a:off x="7676361" y="2116500"/>
            <a:ext cx="1185001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1" name="表 240"/>
          <p:cNvGraphicFramePr>
            <a:graphicFrameLocks noGrp="1"/>
          </p:cNvGraphicFramePr>
          <p:nvPr/>
        </p:nvGraphicFramePr>
        <p:xfrm>
          <a:off x="3728033" y="965880"/>
          <a:ext cx="997528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7528"/>
              </a:tblGrid>
              <a:tr h="1111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start_time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73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35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11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(activate)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246" name="直線矢印コネクタ 245"/>
          <p:cNvCxnSpPr>
            <a:stCxn id="65" idx="7"/>
            <a:endCxn id="66" idx="1"/>
          </p:cNvCxnSpPr>
          <p:nvPr/>
        </p:nvCxnSpPr>
        <p:spPr>
          <a:xfrm rot="16200000" flipH="1">
            <a:off x="4165260" y="2260260"/>
            <a:ext cx="9480" cy="48248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円弧 246"/>
          <p:cNvSpPr/>
          <p:nvPr/>
        </p:nvSpPr>
        <p:spPr>
          <a:xfrm rot="10800000" flipH="1">
            <a:off x="7120136" y="4648200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248" name="直線矢印コネクタ 247"/>
          <p:cNvCxnSpPr>
            <a:stCxn id="65" idx="5"/>
            <a:endCxn id="66" idx="3"/>
          </p:cNvCxnSpPr>
          <p:nvPr/>
        </p:nvCxnSpPr>
        <p:spPr>
          <a:xfrm rot="16200000" flipH="1">
            <a:off x="4165260" y="2769376"/>
            <a:ext cx="9480" cy="48248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7" name="表 256"/>
          <p:cNvGraphicFramePr>
            <a:graphicFrameLocks noGrp="1"/>
          </p:cNvGraphicFramePr>
          <p:nvPr/>
        </p:nvGraphicFramePr>
        <p:xfrm>
          <a:off x="4645378" y="4487713"/>
          <a:ext cx="1109464" cy="5177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9464"/>
              </a:tblGrid>
              <a:tr h="1095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fatal_event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05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95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fcd_end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95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" name="表 257"/>
          <p:cNvGraphicFramePr>
            <a:graphicFrameLocks noGrp="1"/>
          </p:cNvGraphicFramePr>
          <p:nvPr/>
        </p:nvGraphicFramePr>
        <p:xfrm>
          <a:off x="2813757" y="5042487"/>
          <a:ext cx="880864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0864"/>
              </a:tblGrid>
              <a:tr h="4447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77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77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77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/>
        </p:nvGraphicFramePr>
        <p:xfrm>
          <a:off x="7887067" y="191838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20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76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(release)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" name="表 112"/>
          <p:cNvGraphicFramePr>
            <a:graphicFrameLocks noGrp="1"/>
          </p:cNvGraphicFramePr>
          <p:nvPr/>
        </p:nvGraphicFramePr>
        <p:xfrm>
          <a:off x="6241591" y="967007"/>
          <a:ext cx="123513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513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activation_ok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3" name="直線矢印コネクタ 159"/>
          <p:cNvCxnSpPr>
            <a:stCxn id="193" idx="1"/>
            <a:endCxn id="219" idx="3"/>
          </p:cNvCxnSpPr>
          <p:nvPr/>
        </p:nvCxnSpPr>
        <p:spPr>
          <a:xfrm rot="5400000" flipH="1" flipV="1">
            <a:off x="4496961" y="2116500"/>
            <a:ext cx="1395884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242"/>
          <p:cNvCxnSpPr>
            <a:stCxn id="219" idx="5"/>
            <a:endCxn id="193" idx="7"/>
          </p:cNvCxnSpPr>
          <p:nvPr/>
        </p:nvCxnSpPr>
        <p:spPr>
          <a:xfrm rot="5400000">
            <a:off x="5006077" y="2116500"/>
            <a:ext cx="1395884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表 123"/>
          <p:cNvGraphicFramePr>
            <a:graphicFrameLocks noGrp="1"/>
          </p:cNvGraphicFramePr>
          <p:nvPr/>
        </p:nvGraphicFramePr>
        <p:xfrm>
          <a:off x="5562600" y="191838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activation_ng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3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2" name="表 241"/>
          <p:cNvGraphicFramePr>
            <a:graphicFrameLocks noGrp="1"/>
          </p:cNvGraphicFramePr>
          <p:nvPr/>
        </p:nvGraphicFramePr>
        <p:xfrm>
          <a:off x="4495800" y="1865040"/>
          <a:ext cx="83820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/>
              </a:tblGrid>
              <a:tr h="314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821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74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74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(activate)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5" name="円/楕円 149"/>
          <p:cNvSpPr/>
          <p:nvPr/>
        </p:nvSpPr>
        <p:spPr>
          <a:xfrm>
            <a:off x="1143000" y="45625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Any State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6" name="円/楕円 149"/>
          <p:cNvSpPr/>
          <p:nvPr/>
        </p:nvSpPr>
        <p:spPr>
          <a:xfrm>
            <a:off x="6477000" y="457200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1" name="曲線コネクタ 46"/>
          <p:cNvCxnSpPr>
            <a:stCxn id="66" idx="4"/>
            <a:endCxn id="65" idx="4"/>
          </p:cNvCxnSpPr>
          <p:nvPr/>
        </p:nvCxnSpPr>
        <p:spPr>
          <a:xfrm rot="5400000" flipH="1">
            <a:off x="4165260" y="2620260"/>
            <a:ext cx="9480" cy="5334000"/>
          </a:xfrm>
          <a:prstGeom prst="curvedConnector3">
            <a:avLst>
              <a:gd name="adj1" fmla="val -516177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曲線コネクタ 46"/>
          <p:cNvCxnSpPr>
            <a:stCxn id="66" idx="0"/>
            <a:endCxn id="65" idx="0"/>
          </p:cNvCxnSpPr>
          <p:nvPr/>
        </p:nvCxnSpPr>
        <p:spPr>
          <a:xfrm rot="16200000" flipV="1">
            <a:off x="4165260" y="1900260"/>
            <a:ext cx="9480" cy="5334000"/>
          </a:xfrm>
          <a:prstGeom prst="curvedConnector3">
            <a:avLst>
              <a:gd name="adj1" fmla="val 4906888"/>
            </a:avLst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0" name="表 249"/>
          <p:cNvGraphicFramePr>
            <a:graphicFrameLocks noGrp="1"/>
          </p:cNvGraphicFramePr>
          <p:nvPr/>
        </p:nvGraphicFramePr>
        <p:xfrm>
          <a:off x="4759678" y="5486400"/>
          <a:ext cx="880864" cy="412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0864"/>
              </a:tblGrid>
              <a:tr h="9186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end_time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679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10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18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4" name="表 17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87416076"/>
              </p:ext>
            </p:extLst>
          </p:nvPr>
        </p:nvGraphicFramePr>
        <p:xfrm>
          <a:off x="2585157" y="3962400"/>
          <a:ext cx="1338064" cy="509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8064"/>
              </a:tblGrid>
              <a:tr h="1096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request_failed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20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96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&lt;+.fl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96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lang="en-US" altLang="ja-JP" sz="1000" i="1" baseline="0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" name="表 154"/>
          <p:cNvGraphicFramePr>
            <a:graphicFrameLocks noGrp="1"/>
          </p:cNvGraphicFramePr>
          <p:nvPr/>
        </p:nvGraphicFramePr>
        <p:xfrm>
          <a:off x="7391400" y="47244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38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92"/>
          <p:cNvGrpSpPr/>
          <p:nvPr/>
        </p:nvGrpSpPr>
        <p:grpSpPr>
          <a:xfrm>
            <a:off x="1140053" y="6019800"/>
            <a:ext cx="6863894" cy="762000"/>
            <a:chOff x="685800" y="6096000"/>
            <a:chExt cx="6863894" cy="762000"/>
          </a:xfrm>
        </p:grpSpPr>
        <p:sp>
          <p:nvSpPr>
            <p:cNvPr id="92" name="Rectangle 91"/>
            <p:cNvSpPr/>
            <p:nvPr/>
          </p:nvSpPr>
          <p:spPr>
            <a:xfrm>
              <a:off x="685800" y="6096000"/>
              <a:ext cx="6858000" cy="762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372185" y="6119336"/>
              <a:ext cx="2285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States</a:t>
              </a:r>
            </a:p>
            <a:p>
              <a:pPr algn="l"/>
              <a:r>
                <a:rPr lang="en-US" sz="1000" i="1" dirty="0" smtClean="0"/>
                <a:t>NB: Requests received in this state is queued and processed only when it transitions to a Stable State.</a:t>
              </a:r>
              <a:endParaRPr lang="en-US" sz="1000" i="1" dirty="0"/>
            </a:p>
          </p:txBody>
        </p:sp>
        <p:sp>
          <p:nvSpPr>
            <p:cNvPr id="83" name="円/楕円 96"/>
            <p:cNvSpPr/>
            <p:nvPr/>
          </p:nvSpPr>
          <p:spPr>
            <a:xfrm>
              <a:off x="838200" y="6172200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4" name="円/楕円 149"/>
            <p:cNvSpPr/>
            <p:nvPr/>
          </p:nvSpPr>
          <p:spPr>
            <a:xfrm>
              <a:off x="2209800" y="6172200"/>
              <a:ext cx="186600" cy="1866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5" name="円/楕円 154"/>
            <p:cNvSpPr/>
            <p:nvPr/>
          </p:nvSpPr>
          <p:spPr>
            <a:xfrm>
              <a:off x="4953000" y="6172200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7" name="円/楕円 149"/>
            <p:cNvSpPr/>
            <p:nvPr/>
          </p:nvSpPr>
          <p:spPr>
            <a:xfrm>
              <a:off x="6477000" y="6172200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990600" y="6119336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093777" y="6119336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629400" y="6119336"/>
              <a:ext cx="920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Final State</a:t>
              </a:r>
              <a:endParaRPr lang="en-US" sz="1200" dirty="0"/>
            </a:p>
          </p:txBody>
        </p:sp>
      </p:grpSp>
      <p:sp>
        <p:nvSpPr>
          <p:cNvPr id="64" name="円/楕円 154"/>
          <p:cNvSpPr/>
          <p:nvPr/>
        </p:nvSpPr>
        <p:spPr>
          <a:xfrm>
            <a:off x="7908861" y="2709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8" name="曲線コネクタ 46"/>
          <p:cNvCxnSpPr>
            <a:stCxn id="193" idx="6"/>
            <a:endCxn id="64" idx="2"/>
          </p:cNvCxnSpPr>
          <p:nvPr/>
        </p:nvCxnSpPr>
        <p:spPr>
          <a:xfrm>
            <a:off x="5809461" y="3069000"/>
            <a:ext cx="2099400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1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0267998"/>
              </p:ext>
            </p:extLst>
          </p:nvPr>
        </p:nvGraphicFramePr>
        <p:xfrm>
          <a:off x="6329661" y="2872465"/>
          <a:ext cx="105899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899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release_ok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1" name="円弧 59"/>
          <p:cNvSpPr/>
          <p:nvPr/>
        </p:nvSpPr>
        <p:spPr>
          <a:xfrm rot="17845237" flipH="1">
            <a:off x="4886252" y="3286052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269" name="表 26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88041515"/>
              </p:ext>
            </p:extLst>
          </p:nvPr>
        </p:nvGraphicFramePr>
        <p:xfrm>
          <a:off x="4329545" y="350520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32612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87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87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6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3886200" y="41148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+.fl =&gt; </a:t>
            </a:r>
            <a:r>
              <a:rPr lang="en-US" altLang="ja-JP" sz="1000" i="1" dirty="0" smtClean="0"/>
              <a:t>all failed messages except </a:t>
            </a:r>
            <a:r>
              <a:rPr lang="en-US" altLang="ja-JP" sz="1000" i="1" dirty="0" err="1" smtClean="0"/>
              <a:t>rel.fl</a:t>
            </a:r>
            <a:r>
              <a:rPr lang="en-US" altLang="ja-JP" sz="1000" i="1" dirty="0" smtClean="0"/>
              <a:t> and </a:t>
            </a:r>
            <a:r>
              <a:rPr lang="en-US" altLang="ja-JP" sz="1000" i="1" dirty="0" err="1" smtClean="0"/>
              <a:t>mdfychk.fl</a:t>
            </a:r>
            <a:endParaRPr lang="en-US" sz="1000" i="1" dirty="0"/>
          </a:p>
        </p:txBody>
      </p:sp>
      <p:cxnSp>
        <p:nvCxnSpPr>
          <p:cNvPr id="67" name="曲線コネクタ 46"/>
          <p:cNvCxnSpPr>
            <a:stCxn id="193" idx="5"/>
            <a:endCxn id="64" idx="3"/>
          </p:cNvCxnSpPr>
          <p:nvPr/>
        </p:nvCxnSpPr>
        <p:spPr>
          <a:xfrm rot="16200000" flipH="1">
            <a:off x="6859161" y="2168416"/>
            <a:ext cx="12700" cy="2310284"/>
          </a:xfrm>
          <a:prstGeom prst="curvedConnector3">
            <a:avLst>
              <a:gd name="adj1" fmla="val 263025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表 1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07019447"/>
              </p:ext>
            </p:extLst>
          </p:nvPr>
        </p:nvGraphicFramePr>
        <p:xfrm>
          <a:off x="6324600" y="3489955"/>
          <a:ext cx="105899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899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release_ng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rel.fl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0" name="Rectangular Callout 69"/>
          <p:cNvSpPr/>
          <p:nvPr/>
        </p:nvSpPr>
        <p:spPr>
          <a:xfrm>
            <a:off x="6934200" y="3962400"/>
            <a:ext cx="2209800" cy="533400"/>
          </a:xfrm>
          <a:prstGeom prst="wedgeRectCallout">
            <a:avLst>
              <a:gd name="adj1" fmla="val -91853"/>
              <a:gd name="adj2" fmla="val -6624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 smtClean="0">
                <a:solidFill>
                  <a:schemeClr val="tx1"/>
                </a:solidFill>
              </a:rPr>
              <a:t>Adding “</a:t>
            </a:r>
            <a:r>
              <a:rPr lang="en-US" sz="1200" i="1" dirty="0" err="1" smtClean="0">
                <a:solidFill>
                  <a:schemeClr val="tx1"/>
                </a:solidFill>
              </a:rPr>
              <a:t>mdfychek.fl</a:t>
            </a:r>
            <a:r>
              <a:rPr lang="en-US" sz="1200" i="1" dirty="0" smtClean="0">
                <a:solidFill>
                  <a:schemeClr val="tx1"/>
                </a:solidFill>
              </a:rPr>
              <a:t>” here is the only change in this SM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66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4359"/>
          <p:cNvSpPr txBox="1">
            <a:spLocks/>
          </p:cNvSpPr>
          <p:nvPr/>
        </p:nvSpPr>
        <p:spPr>
          <a:xfrm>
            <a:off x="381000" y="0"/>
            <a:ext cx="8229600" cy="8381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NSI State Machine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uPA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- 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(Addendum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 Modify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cxnSp>
        <p:nvCxnSpPr>
          <p:cNvPr id="44" name="直線矢印コネクタ 43"/>
          <p:cNvCxnSpPr>
            <a:stCxn id="47" idx="6"/>
            <a:endCxn id="46" idx="2"/>
          </p:cNvCxnSpPr>
          <p:nvPr/>
        </p:nvCxnSpPr>
        <p:spPr>
          <a:xfrm>
            <a:off x="3472048" y="2465604"/>
            <a:ext cx="14126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円/楕円 44"/>
          <p:cNvSpPr/>
          <p:nvPr/>
        </p:nvSpPr>
        <p:spPr>
          <a:xfrm>
            <a:off x="90220" y="914400"/>
            <a:ext cx="9024024" cy="44366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6" name="円/楕円 149"/>
          <p:cNvSpPr/>
          <p:nvPr/>
        </p:nvSpPr>
        <p:spPr>
          <a:xfrm>
            <a:off x="4884712" y="210560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7" name="円/楕円 149"/>
          <p:cNvSpPr/>
          <p:nvPr/>
        </p:nvSpPr>
        <p:spPr>
          <a:xfrm>
            <a:off x="2752048" y="2105604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48" name="直線矢印コネクタ 47"/>
          <p:cNvCxnSpPr>
            <a:stCxn id="47" idx="0"/>
          </p:cNvCxnSpPr>
          <p:nvPr/>
        </p:nvCxnSpPr>
        <p:spPr>
          <a:xfrm flipV="1">
            <a:off x="3112048" y="129540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20"/>
          <p:cNvCxnSpPr>
            <a:endCxn id="46" idx="0"/>
          </p:cNvCxnSpPr>
          <p:nvPr/>
        </p:nvCxnSpPr>
        <p:spPr>
          <a:xfrm>
            <a:off x="5244712" y="129540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図形 54"/>
          <p:cNvCxnSpPr>
            <a:endCxn id="47" idx="2"/>
          </p:cNvCxnSpPr>
          <p:nvPr/>
        </p:nvCxnSpPr>
        <p:spPr>
          <a:xfrm rot="16200000" flipH="1">
            <a:off x="1786367" y="1499922"/>
            <a:ext cx="1170203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表 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7995550"/>
              </p:ext>
            </p:extLst>
          </p:nvPr>
        </p:nvGraphicFramePr>
        <p:xfrm>
          <a:off x="1600200" y="1613738"/>
          <a:ext cx="1078517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6198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52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" name="表 6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1989939"/>
              </p:ext>
            </p:extLst>
          </p:nvPr>
        </p:nvGraphicFramePr>
        <p:xfrm>
          <a:off x="2847086" y="1461337"/>
          <a:ext cx="1127031" cy="484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031"/>
              </a:tblGrid>
              <a:tr h="1354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mdfychk_fl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7727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1" lang="ja-JP" altLang="en-US" sz="100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040">
                <a:tc>
                  <a:txBody>
                    <a:bodyPr/>
                    <a:lstStyle/>
                    <a:p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表 1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64336273"/>
              </p:ext>
            </p:extLst>
          </p:nvPr>
        </p:nvGraphicFramePr>
        <p:xfrm>
          <a:off x="4648200" y="1455542"/>
          <a:ext cx="1117203" cy="515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7203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37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</a:t>
                      </a: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" name="表 20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7009298"/>
              </p:ext>
            </p:extLst>
          </p:nvPr>
        </p:nvGraphicFramePr>
        <p:xfrm>
          <a:off x="3646522" y="2183495"/>
          <a:ext cx="1105710" cy="457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10"/>
              </a:tblGrid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mdfychk_cf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 smtClean="0">
                        <a:ln w="38100">
                          <a:solidFill>
                            <a:srgbClr val="FF0000"/>
                          </a:solidFill>
                        </a:ln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43" name="直線矢印コネクタ 142"/>
          <p:cNvCxnSpPr>
            <a:stCxn id="146" idx="6"/>
            <a:endCxn id="145" idx="2"/>
          </p:cNvCxnSpPr>
          <p:nvPr/>
        </p:nvCxnSpPr>
        <p:spPr>
          <a:xfrm>
            <a:off x="2391228" y="6415594"/>
            <a:ext cx="12602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円/楕円 143"/>
          <p:cNvSpPr/>
          <p:nvPr/>
        </p:nvSpPr>
        <p:spPr>
          <a:xfrm>
            <a:off x="76200" y="4864390"/>
            <a:ext cx="9024024" cy="44366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5" name="円/楕円 149"/>
          <p:cNvSpPr/>
          <p:nvPr/>
        </p:nvSpPr>
        <p:spPr>
          <a:xfrm>
            <a:off x="3651492" y="605559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6" name="円/楕円 149"/>
          <p:cNvSpPr/>
          <p:nvPr/>
        </p:nvSpPr>
        <p:spPr>
          <a:xfrm>
            <a:off x="1671228" y="6055594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47" name="直線矢印コネクタ 146"/>
          <p:cNvCxnSpPr>
            <a:stCxn id="146" idx="0"/>
          </p:cNvCxnSpPr>
          <p:nvPr/>
        </p:nvCxnSpPr>
        <p:spPr>
          <a:xfrm flipV="1">
            <a:off x="2031228" y="524539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円/楕円 147"/>
          <p:cNvSpPr/>
          <p:nvPr/>
        </p:nvSpPr>
        <p:spPr>
          <a:xfrm>
            <a:off x="6006144" y="6055595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49" name="直線矢印コネクタ 20"/>
          <p:cNvCxnSpPr>
            <a:stCxn id="148" idx="2"/>
            <a:endCxn id="145" idx="6"/>
          </p:cNvCxnSpPr>
          <p:nvPr/>
        </p:nvCxnSpPr>
        <p:spPr>
          <a:xfrm flipH="1" flipV="1">
            <a:off x="4371492" y="6415594"/>
            <a:ext cx="1634652" cy="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20"/>
          <p:cNvCxnSpPr>
            <a:endCxn id="145" idx="0"/>
          </p:cNvCxnSpPr>
          <p:nvPr/>
        </p:nvCxnSpPr>
        <p:spPr>
          <a:xfrm>
            <a:off x="4011492" y="524539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図形 150"/>
          <p:cNvCxnSpPr>
            <a:endCxn id="146" idx="2"/>
          </p:cNvCxnSpPr>
          <p:nvPr/>
        </p:nvCxnSpPr>
        <p:spPr>
          <a:xfrm rot="16200000" flipH="1">
            <a:off x="705547" y="5449912"/>
            <a:ext cx="1170203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20"/>
          <p:cNvCxnSpPr>
            <a:endCxn id="148" idx="0"/>
          </p:cNvCxnSpPr>
          <p:nvPr/>
        </p:nvCxnSpPr>
        <p:spPr>
          <a:xfrm>
            <a:off x="6366144" y="5245391"/>
            <a:ext cx="0" cy="81020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図形 56"/>
          <p:cNvCxnSpPr>
            <a:stCxn id="148" idx="6"/>
          </p:cNvCxnSpPr>
          <p:nvPr/>
        </p:nvCxnSpPr>
        <p:spPr>
          <a:xfrm flipV="1">
            <a:off x="6726144" y="5258928"/>
            <a:ext cx="1413236" cy="1156667"/>
          </a:xfrm>
          <a:prstGeom prst="bentConnector3">
            <a:avLst>
              <a:gd name="adj1" fmla="val 99853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4" name="表 15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7995550"/>
              </p:ext>
            </p:extLst>
          </p:nvPr>
        </p:nvGraphicFramePr>
        <p:xfrm>
          <a:off x="519380" y="5563728"/>
          <a:ext cx="1078517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6198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52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5" name="表 15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4174152"/>
              </p:ext>
            </p:extLst>
          </p:nvPr>
        </p:nvGraphicFramePr>
        <p:xfrm>
          <a:off x="4481780" y="5944728"/>
          <a:ext cx="1300582" cy="737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582"/>
              </a:tblGrid>
              <a:tr h="9580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(modify)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(activate)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6" name="表 15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1989939"/>
              </p:ext>
            </p:extLst>
          </p:nvPr>
        </p:nvGraphicFramePr>
        <p:xfrm>
          <a:off x="1766266" y="5411327"/>
          <a:ext cx="1127031" cy="484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031"/>
              </a:tblGrid>
              <a:tr h="1354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mdfychk_fl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7727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1" lang="ja-JP" altLang="en-US" sz="100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040">
                <a:tc>
                  <a:txBody>
                    <a:bodyPr/>
                    <a:lstStyle/>
                    <a:p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7" name="表 1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64336273"/>
              </p:ext>
            </p:extLst>
          </p:nvPr>
        </p:nvGraphicFramePr>
        <p:xfrm>
          <a:off x="3414980" y="5405532"/>
          <a:ext cx="1117203" cy="515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7203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37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</a:t>
                      </a: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8" name="表 20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7009298"/>
              </p:ext>
            </p:extLst>
          </p:nvPr>
        </p:nvGraphicFramePr>
        <p:xfrm>
          <a:off x="2413302" y="6133485"/>
          <a:ext cx="1105710" cy="457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10"/>
              </a:tblGrid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mdfychk_cf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 smtClean="0">
                        <a:ln w="38100">
                          <a:solidFill>
                            <a:srgbClr val="FF0000"/>
                          </a:solidFill>
                        </a:ln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9" name="表 158"/>
          <p:cNvGraphicFramePr>
            <a:graphicFrameLocks noGrp="1"/>
          </p:cNvGraphicFramePr>
          <p:nvPr/>
        </p:nvGraphicFramePr>
        <p:xfrm>
          <a:off x="7148780" y="5487528"/>
          <a:ext cx="123513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513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activation_ok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0" name="表 159"/>
          <p:cNvGraphicFramePr>
            <a:graphicFrameLocks noGrp="1"/>
          </p:cNvGraphicFramePr>
          <p:nvPr/>
        </p:nvGraphicFramePr>
        <p:xfrm>
          <a:off x="5700980" y="5487528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activation_ng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3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67" name="図形 56"/>
          <p:cNvCxnSpPr/>
          <p:nvPr/>
        </p:nvCxnSpPr>
        <p:spPr>
          <a:xfrm flipV="1">
            <a:off x="5562600" y="1295400"/>
            <a:ext cx="1413236" cy="1156667"/>
          </a:xfrm>
          <a:prstGeom prst="bentConnector3">
            <a:avLst>
              <a:gd name="adj1" fmla="val 99853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表 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4174152"/>
              </p:ext>
            </p:extLst>
          </p:nvPr>
        </p:nvGraphicFramePr>
        <p:xfrm>
          <a:off x="5715000" y="2157686"/>
          <a:ext cx="914400" cy="585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</a:tblGrid>
              <a:tr h="9580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(modify)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68" name="直線矢印コネクタ 167"/>
          <p:cNvCxnSpPr>
            <a:stCxn id="171" idx="6"/>
            <a:endCxn id="170" idx="2"/>
          </p:cNvCxnSpPr>
          <p:nvPr/>
        </p:nvCxnSpPr>
        <p:spPr>
          <a:xfrm>
            <a:off x="3458028" y="4440600"/>
            <a:ext cx="14126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円/楕円 168"/>
          <p:cNvSpPr/>
          <p:nvPr/>
        </p:nvSpPr>
        <p:spPr>
          <a:xfrm>
            <a:off x="76200" y="2889396"/>
            <a:ext cx="9024024" cy="44366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70" name="円/楕円 149"/>
          <p:cNvSpPr/>
          <p:nvPr/>
        </p:nvSpPr>
        <p:spPr>
          <a:xfrm>
            <a:off x="4870692" y="40806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71" name="円/楕円 149"/>
          <p:cNvSpPr/>
          <p:nvPr/>
        </p:nvSpPr>
        <p:spPr>
          <a:xfrm>
            <a:off x="2738028" y="40806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72" name="直線矢印コネクタ 171"/>
          <p:cNvCxnSpPr>
            <a:stCxn id="171" idx="0"/>
          </p:cNvCxnSpPr>
          <p:nvPr/>
        </p:nvCxnSpPr>
        <p:spPr>
          <a:xfrm flipV="1">
            <a:off x="3098028" y="3270397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20"/>
          <p:cNvCxnSpPr>
            <a:endCxn id="170" idx="0"/>
          </p:cNvCxnSpPr>
          <p:nvPr/>
        </p:nvCxnSpPr>
        <p:spPr>
          <a:xfrm>
            <a:off x="5230692" y="3270397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図形 173"/>
          <p:cNvCxnSpPr>
            <a:endCxn id="171" idx="2"/>
          </p:cNvCxnSpPr>
          <p:nvPr/>
        </p:nvCxnSpPr>
        <p:spPr>
          <a:xfrm rot="16200000" flipH="1">
            <a:off x="1772347" y="3474918"/>
            <a:ext cx="1170203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5" name="表 17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7995550"/>
              </p:ext>
            </p:extLst>
          </p:nvPr>
        </p:nvGraphicFramePr>
        <p:xfrm>
          <a:off x="1586180" y="3588734"/>
          <a:ext cx="1078517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6198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52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6" name="表 17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1989939"/>
              </p:ext>
            </p:extLst>
          </p:nvPr>
        </p:nvGraphicFramePr>
        <p:xfrm>
          <a:off x="2833066" y="3436333"/>
          <a:ext cx="1127031" cy="484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031"/>
              </a:tblGrid>
              <a:tr h="1354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mdfychk_fl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7727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1" lang="ja-JP" altLang="en-US" sz="100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040">
                <a:tc>
                  <a:txBody>
                    <a:bodyPr/>
                    <a:lstStyle/>
                    <a:p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7" name="表 1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64336273"/>
              </p:ext>
            </p:extLst>
          </p:nvPr>
        </p:nvGraphicFramePr>
        <p:xfrm>
          <a:off x="4634180" y="3430538"/>
          <a:ext cx="1117203" cy="515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7203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37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</a:t>
                      </a: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8" name="表 20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7009298"/>
              </p:ext>
            </p:extLst>
          </p:nvPr>
        </p:nvGraphicFramePr>
        <p:xfrm>
          <a:off x="3632502" y="4158491"/>
          <a:ext cx="1105710" cy="457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10"/>
              </a:tblGrid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mdfychk_cf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 smtClean="0">
                        <a:ln w="38100">
                          <a:solidFill>
                            <a:srgbClr val="FF0000"/>
                          </a:solidFill>
                        </a:ln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79" name="図形 56"/>
          <p:cNvCxnSpPr/>
          <p:nvPr/>
        </p:nvCxnSpPr>
        <p:spPr>
          <a:xfrm flipV="1">
            <a:off x="5548580" y="3270396"/>
            <a:ext cx="1413236" cy="1156667"/>
          </a:xfrm>
          <a:prstGeom prst="bentConnector3">
            <a:avLst>
              <a:gd name="adj1" fmla="val 99853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0" name="表 17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4174152"/>
              </p:ext>
            </p:extLst>
          </p:nvPr>
        </p:nvGraphicFramePr>
        <p:xfrm>
          <a:off x="5700980" y="4132682"/>
          <a:ext cx="914400" cy="585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</a:tblGrid>
              <a:tr h="9580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(modify)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 – Operations</a:t>
            </a:r>
            <a:br>
              <a:rPr lang="en-US" dirty="0" smtClean="0"/>
            </a:br>
            <a:r>
              <a:rPr lang="en-US" dirty="0" smtClean="0"/>
              <a:t>(addendum for Modify)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86918808"/>
              </p:ext>
            </p:extLst>
          </p:nvPr>
        </p:nvGraphicFramePr>
        <p:xfrm>
          <a:off x="457200" y="1600200"/>
          <a:ext cx="8229600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632"/>
                <a:gridCol w="64499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Abbreviation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mdfychk</a:t>
                      </a:r>
                      <a:r>
                        <a:rPr lang="en-US" sz="1400" dirty="0" smtClean="0"/>
                        <a:t> (modify check)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dirty="0" smtClean="0"/>
                        <a:t>The modify check operation allows a</a:t>
                      </a:r>
                      <a:r>
                        <a:rPr lang="en-US" altLang="ja-JP" sz="1400" baseline="0" dirty="0" smtClean="0"/>
                        <a:t> </a:t>
                      </a:r>
                      <a:r>
                        <a:rPr lang="en-US" altLang="ja-JP" sz="1400" dirty="0" smtClean="0"/>
                        <a:t>connection reservation to</a:t>
                      </a:r>
                      <a:r>
                        <a:rPr lang="en-US" altLang="ja-JP" sz="1400" baseline="0" dirty="0" smtClean="0"/>
                        <a:t> be modified.  If modification of current reservation is possible, the resources associated with the modification are held. The original reservation is not changed by this operation. </a:t>
                      </a:r>
                      <a:endParaRPr lang="en-US" altLang="ja-JP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Modify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The modify</a:t>
                      </a:r>
                      <a:r>
                        <a:rPr lang="en-US" sz="1400" baseline="0" dirty="0" smtClean="0"/>
                        <a:t> operation will change a reservation by the resources held by modify check operation.  If the original reservation has been activated (i.e. modification sequence starts from “Activated” state), modification of activated resource must be done.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termmdfy</a:t>
                      </a:r>
                      <a:r>
                        <a:rPr lang="en-US" sz="1400" baseline="0" dirty="0" smtClean="0"/>
                        <a:t> (terminate modify)</a:t>
                      </a:r>
                      <a:r>
                        <a:rPr lang="en-US" sz="1400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terminate modify operation requests canceling</a:t>
                      </a:r>
                      <a:r>
                        <a:rPr lang="en-US" sz="1400" baseline="0" dirty="0" smtClean="0"/>
                        <a:t> of modification sequence. Held resources must be released. The original reservation must be preserved.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AE55E-7086-4FEF-BAB3-C6A0E0FF39AC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85787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Terminology – NRM operations/events</a:t>
            </a:r>
            <a:br>
              <a:rPr lang="en-US" dirty="0" smtClean="0"/>
            </a:br>
            <a:r>
              <a:rPr lang="en-US" altLang="ja-JP" dirty="0" smtClean="0"/>
              <a:t> (addendum for Modify)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2051007"/>
              </p:ext>
            </p:extLst>
          </p:nvPr>
        </p:nvGraphicFramePr>
        <p:xfrm>
          <a:off x="457200" y="1600200"/>
          <a:ext cx="8229600" cy="309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20"/>
                <a:gridCol w="64878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Abbreviation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mdfychk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local NRM must check availability</a:t>
                      </a:r>
                      <a:r>
                        <a:rPr lang="en-US" sz="1400" baseline="0" dirty="0" smtClean="0"/>
                        <a:t> of  resource requested, and if available hold them. </a:t>
                      </a:r>
                      <a:r>
                        <a:rPr lang="en-US" altLang="ja-JP" sz="1400" baseline="0" dirty="0" smtClean="0"/>
                        <a:t>The original reservation is not changed by this operation.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mdfychk_ok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result</a:t>
                      </a:r>
                      <a:r>
                        <a:rPr lang="en-US" sz="1400" baseline="0" dirty="0" smtClean="0"/>
                        <a:t> of the local NRM </a:t>
                      </a:r>
                      <a:r>
                        <a:rPr lang="en-US" sz="1400" baseline="0" dirty="0" err="1" smtClean="0"/>
                        <a:t>mdfychk</a:t>
                      </a:r>
                      <a:r>
                        <a:rPr lang="en-US" sz="1400" baseline="0" dirty="0" smtClean="0"/>
                        <a:t> operation was successful.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mdfychk_fl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The result</a:t>
                      </a:r>
                      <a:r>
                        <a:rPr lang="en-US" sz="1400" baseline="0" dirty="0" smtClean="0"/>
                        <a:t> of the local NRM </a:t>
                      </a:r>
                      <a:r>
                        <a:rPr lang="en-US" sz="1400" baseline="0" dirty="0" err="1" smtClean="0"/>
                        <a:t>mdfychk</a:t>
                      </a:r>
                      <a:r>
                        <a:rPr lang="en-US" sz="1400" baseline="0" dirty="0" smtClean="0"/>
                        <a:t> operation was a failure.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(modify)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local NRM must change its original</a:t>
                      </a:r>
                      <a:r>
                        <a:rPr lang="en-US" sz="1400" baseline="0" dirty="0" smtClean="0"/>
                        <a:t> reservation by the </a:t>
                      </a:r>
                      <a:r>
                        <a:rPr lang="en-US" altLang="ja-JP" sz="1400" baseline="0" dirty="0" smtClean="0"/>
                        <a:t>by the resources held by </a:t>
                      </a:r>
                      <a:r>
                        <a:rPr lang="en-US" altLang="ja-JP" sz="1400" baseline="0" dirty="0" err="1" smtClean="0"/>
                        <a:t>mdfychk</a:t>
                      </a:r>
                      <a:r>
                        <a:rPr lang="en-US" altLang="ja-JP" sz="1400" baseline="0" dirty="0" smtClean="0"/>
                        <a:t> operation.  If the original reservation has been activated (i.e. modification sequence starts from “Activated” state), modification of activated resource must be done.</a:t>
                      </a:r>
                      <a:endParaRPr lang="en-US" altLang="ja-JP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termmdfy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The modification sequence was terminated and the local NRM must clean up any associated resources.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AE55E-7086-4FEF-BAB3-C6A0E0FF39AC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50976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GF PowerPoint Template v1.4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5DAD41"/>
      </a:accent1>
      <a:accent2>
        <a:srgbClr val="176D89"/>
      </a:accent2>
      <a:accent3>
        <a:srgbClr val="FFFFFF"/>
      </a:accent3>
      <a:accent4>
        <a:srgbClr val="000000"/>
      </a:accent4>
      <a:accent5>
        <a:srgbClr val="B6D3B0"/>
      </a:accent5>
      <a:accent6>
        <a:srgbClr val="14627C"/>
      </a:accent6>
      <a:hlink>
        <a:srgbClr val="009999"/>
      </a:hlink>
      <a:folHlink>
        <a:srgbClr val="99CC00"/>
      </a:folHlink>
    </a:clrScheme>
    <a:fontScheme name="OGF PowerPoint Template v1.4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ＭＳ Ｐゴシック" pitchFamily="1" charset="-128"/>
            <a:cs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ＭＳ Ｐゴシック" pitchFamily="1" charset="-128"/>
            <a:cs typeface="ＭＳ Ｐゴシック" pitchFamily="1" charset="-128"/>
          </a:defRPr>
        </a:defPPr>
      </a:lstStyle>
    </a:lnDef>
  </a:objectDefaults>
  <a:extraClrSchemeLst>
    <a:extraClrScheme>
      <a:clrScheme name="OGF PowerPoint Template v1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37676</TotalTime>
  <Words>918</Words>
  <Application>Microsoft Office PowerPoint</Application>
  <PresentationFormat>画面に合わせる (4:3)</PresentationFormat>
  <Paragraphs>270</Paragraphs>
  <Slides>8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8</vt:i4>
      </vt:variant>
    </vt:vector>
  </HeadingPairs>
  <TitlesOfParts>
    <vt:vector size="10" baseType="lpstr">
      <vt:lpstr>OGF PowerPoint Template v1.4</vt:lpstr>
      <vt:lpstr>Office Theme</vt:lpstr>
      <vt:lpstr>OGF NSI CS State Machine Addendum to Delft v2 for Modify (P2PCMv1)</vt:lpstr>
      <vt:lpstr>Summary</vt:lpstr>
      <vt:lpstr>NSI State Machine – uRA/Aggregator -  (Delft v2)</vt:lpstr>
      <vt:lpstr>スライド 4</vt:lpstr>
      <vt:lpstr>NSI State Machine – uPA – (Delft v2)</vt:lpstr>
      <vt:lpstr>スライド 6</vt:lpstr>
      <vt:lpstr>Terminology – Operations (addendum for Modify)</vt:lpstr>
      <vt:lpstr>Terminology – NRM operations/events  (addendum for Modify)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143</cp:revision>
  <cp:lastPrinted>2006-08-17T17:55:00Z</cp:lastPrinted>
  <dcterms:created xsi:type="dcterms:W3CDTF">2012-05-02T15:14:54Z</dcterms:created>
  <dcterms:modified xsi:type="dcterms:W3CDTF">2012-07-12T02:10:10Z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