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8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A52A11"/>
    <a:srgbClr val="52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4" autoAdjust="0"/>
  </p:normalViewPr>
  <p:slideViewPr>
    <p:cSldViewPr snapToGrid="0" snapToObjects="1">
      <p:cViewPr>
        <p:scale>
          <a:sx n="150" d="100"/>
          <a:sy n="150" d="100"/>
        </p:scale>
        <p:origin x="-200" y="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011" y="1495394"/>
            <a:ext cx="7772400" cy="1470025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011" y="436247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1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4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6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5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9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5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-410074" y="0"/>
            <a:ext cx="9554074" cy="6858000"/>
            <a:chOff x="-250" y="0"/>
            <a:chExt cx="6010" cy="4320"/>
          </a:xfrm>
        </p:grpSpPr>
        <p:pic>
          <p:nvPicPr>
            <p:cNvPr id="8" name="Picture 1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-250" y="0"/>
              <a:ext cx="1316" cy="4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AutoShape 1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2"/>
            </a:xfrm>
            <a:prstGeom prst="roundRect">
              <a:avLst>
                <a:gd name="adj" fmla="val 218"/>
              </a:avLst>
            </a:prstGeom>
            <a:solidFill>
              <a:srgbClr val="0095D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defTabSz="407988" hangingPunct="0">
                <a:lnSpc>
                  <a:spcPct val="98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tabLst>
                  <a:tab pos="657225" algn="l"/>
                  <a:tab pos="1312863" algn="l"/>
                  <a:tab pos="1970088" algn="l"/>
                  <a:tab pos="2627313" algn="l"/>
                  <a:tab pos="3282950" algn="l"/>
                  <a:tab pos="3940175" algn="l"/>
                  <a:tab pos="4595813" algn="l"/>
                  <a:tab pos="5253038" algn="l"/>
                  <a:tab pos="5910263" algn="l"/>
                  <a:tab pos="6565900" algn="l"/>
                  <a:tab pos="7223125" algn="l"/>
                  <a:tab pos="7880350" algn="l"/>
                  <a:tab pos="8535988" algn="l"/>
                </a:tabLst>
                <a:defRPr/>
              </a:pPr>
              <a:r>
                <a:rPr lang="en-GB" sz="2200" b="1" dirty="0">
                  <a:solidFill>
                    <a:srgbClr val="000000"/>
                  </a:solidFill>
                  <a:latin typeface="Tahoma" pitchFamily="34" charset="0"/>
                  <a:cs typeface="+mn-cs"/>
                </a:rPr>
                <a:t>   </a:t>
              </a: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547" y="6063"/>
            <a:ext cx="7063864" cy="64798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887" y="1057778"/>
            <a:ext cx="8029523" cy="5094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8887" y="6356350"/>
            <a:ext cx="8391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0905-14CD-5544-BD20-C3386F92CA63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111" y="6356350"/>
            <a:ext cx="5251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0785" y="6356350"/>
            <a:ext cx="1137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D670-301E-FC4F-BD9E-43C57C04AB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2650" y="-17209"/>
            <a:ext cx="2089479" cy="630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latin typeface="+mn-lt"/>
                <a:cs typeface="+mn-cs"/>
              </a:rPr>
              <a:t>NORDUnet</a:t>
            </a:r>
          </a:p>
          <a:p>
            <a:pPr algn="ctr">
              <a:defRPr/>
            </a:pPr>
            <a:r>
              <a:rPr lang="en-US" sz="630" b="1" kern="0" dirty="0">
                <a:solidFill>
                  <a:schemeClr val="bg1"/>
                </a:solidFill>
                <a:latin typeface="+mn-lt"/>
                <a:cs typeface="+mn-cs"/>
              </a:rPr>
              <a:t>Nordic infrastructure for Research &amp; Education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71405"/>
            <a:ext cx="1001894" cy="7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9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cap="none" spc="0">
          <a:ln w="12700">
            <a:noFill/>
            <a:prstDash val="solid"/>
          </a:ln>
          <a:solidFill>
            <a:schemeClr val="tx1"/>
          </a:solidFill>
          <a:effectLst/>
          <a:latin typeface="Rockwel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 bwMode="auto">
          <a:xfrm>
            <a:off x="223839" y="4633851"/>
            <a:ext cx="8684140" cy="16891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2199312" y="1"/>
            <a:ext cx="6205786" cy="682728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Automated GOLE Fabric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220255" y="1674193"/>
            <a:ext cx="8684139" cy="4408016"/>
            <a:chOff x="163023" y="1791034"/>
            <a:chExt cx="8813980" cy="424232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lum bright="-30000" contrast="-54000"/>
            </a:blip>
            <a:srcRect t="12020" r="27943" b="24040"/>
            <a:stretch>
              <a:fillRect/>
            </a:stretch>
          </p:blipFill>
          <p:spPr>
            <a:xfrm>
              <a:off x="2807380" y="1791034"/>
              <a:ext cx="6169623" cy="4242327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>
              <a:off x="7313720" y="2810857"/>
              <a:ext cx="483503" cy="18329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1"/>
              <a:endCxn id="7" idx="3"/>
            </p:cNvCxnSpPr>
            <p:nvPr/>
          </p:nvCxnSpPr>
          <p:spPr>
            <a:xfrm flipH="1" flipV="1">
              <a:off x="7450613" y="2817218"/>
              <a:ext cx="347761" cy="341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8199499" y="2391881"/>
              <a:ext cx="641661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PSNC</a:t>
              </a:r>
            </a:p>
          </p:txBody>
        </p:sp>
        <p:cxnSp>
          <p:nvCxnSpPr>
            <p:cNvPr id="57" name="Straight Connector 12"/>
            <p:cNvCxnSpPr/>
            <p:nvPr/>
          </p:nvCxnSpPr>
          <p:spPr>
            <a:xfrm>
              <a:off x="7312624" y="2810857"/>
              <a:ext cx="68610" cy="368640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>
              <a:lum bright="-30000" contrast="-54000"/>
            </a:blip>
            <a:srcRect l="68926" t="12020" b="24040"/>
            <a:stretch>
              <a:fillRect/>
            </a:stretch>
          </p:blipFill>
          <p:spPr>
            <a:xfrm>
              <a:off x="163023" y="1791034"/>
              <a:ext cx="2660605" cy="4242327"/>
            </a:xfrm>
            <a:prstGeom prst="rect">
              <a:avLst/>
            </a:prstGeom>
            <a:ln>
              <a:noFill/>
            </a:ln>
          </p:spPr>
        </p:pic>
        <p:sp>
          <p:nvSpPr>
            <p:cNvPr id="49" name="TextBox 48"/>
            <p:cNvSpPr txBox="1"/>
            <p:nvPr/>
          </p:nvSpPr>
          <p:spPr>
            <a:xfrm>
              <a:off x="2088011" y="3141101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JGN-X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flipH="1" flipV="1">
              <a:off x="4972974" y="2471042"/>
              <a:ext cx="2331685" cy="554281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  <a:gd name="connsiteX0" fmla="*/ 2026527 w 2026527"/>
                <a:gd name="connsiteY0" fmla="*/ 0 h 907973"/>
                <a:gd name="connsiteX1" fmla="*/ 1778304 w 2026527"/>
                <a:gd name="connsiteY1" fmla="*/ 388327 h 907973"/>
                <a:gd name="connsiteX2" fmla="*/ 1177231 w 2026527"/>
                <a:gd name="connsiteY2" fmla="*/ 759915 h 907973"/>
                <a:gd name="connsiteX3" fmla="*/ 553119 w 2026527"/>
                <a:gd name="connsiteY3" fmla="*/ 907886 h 907973"/>
                <a:gd name="connsiteX4" fmla="*/ 0 w 2026527"/>
                <a:gd name="connsiteY4" fmla="*/ 662082 h 907973"/>
                <a:gd name="connsiteX0" fmla="*/ 2026527 w 2026527"/>
                <a:gd name="connsiteY0" fmla="*/ 0 h 907973"/>
                <a:gd name="connsiteX1" fmla="*/ 1778304 w 2026527"/>
                <a:gd name="connsiteY1" fmla="*/ 388327 h 907973"/>
                <a:gd name="connsiteX2" fmla="*/ 1181391 w 2026527"/>
                <a:gd name="connsiteY2" fmla="*/ 797779 h 907973"/>
                <a:gd name="connsiteX3" fmla="*/ 553119 w 2026527"/>
                <a:gd name="connsiteY3" fmla="*/ 907886 h 907973"/>
                <a:gd name="connsiteX4" fmla="*/ 0 w 2026527"/>
                <a:gd name="connsiteY4" fmla="*/ 662082 h 907973"/>
                <a:gd name="connsiteX0" fmla="*/ 2026527 w 2026527"/>
                <a:gd name="connsiteY0" fmla="*/ 0 h 907973"/>
                <a:gd name="connsiteX1" fmla="*/ 1778304 w 2026527"/>
                <a:gd name="connsiteY1" fmla="*/ 388327 h 907973"/>
                <a:gd name="connsiteX2" fmla="*/ 1181391 w 2026527"/>
                <a:gd name="connsiteY2" fmla="*/ 797779 h 907973"/>
                <a:gd name="connsiteX3" fmla="*/ 553119 w 2026527"/>
                <a:gd name="connsiteY3" fmla="*/ 907886 h 907973"/>
                <a:gd name="connsiteX4" fmla="*/ 0 w 2026527"/>
                <a:gd name="connsiteY4" fmla="*/ 662082 h 907973"/>
                <a:gd name="connsiteX0" fmla="*/ 2026527 w 2026527"/>
                <a:gd name="connsiteY0" fmla="*/ 0 h 907886"/>
                <a:gd name="connsiteX1" fmla="*/ 1778304 w 2026527"/>
                <a:gd name="connsiteY1" fmla="*/ 388327 h 907886"/>
                <a:gd name="connsiteX2" fmla="*/ 1181391 w 2026527"/>
                <a:gd name="connsiteY2" fmla="*/ 797779 h 907886"/>
                <a:gd name="connsiteX3" fmla="*/ 553119 w 2026527"/>
                <a:gd name="connsiteY3" fmla="*/ 907886 h 907886"/>
                <a:gd name="connsiteX4" fmla="*/ 0 w 2026527"/>
                <a:gd name="connsiteY4" fmla="*/ 662082 h 907886"/>
                <a:gd name="connsiteX0" fmla="*/ 2026527 w 2026527"/>
                <a:gd name="connsiteY0" fmla="*/ 0 h 907886"/>
                <a:gd name="connsiteX1" fmla="*/ 1778304 w 2026527"/>
                <a:gd name="connsiteY1" fmla="*/ 388327 h 907886"/>
                <a:gd name="connsiteX2" fmla="*/ 1181391 w 2026527"/>
                <a:gd name="connsiteY2" fmla="*/ 797779 h 907886"/>
                <a:gd name="connsiteX3" fmla="*/ 553119 w 2026527"/>
                <a:gd name="connsiteY3" fmla="*/ 907886 h 907886"/>
                <a:gd name="connsiteX4" fmla="*/ 0 w 2026527"/>
                <a:gd name="connsiteY4" fmla="*/ 662082 h 907886"/>
                <a:gd name="connsiteX0" fmla="*/ 2026527 w 2026527"/>
                <a:gd name="connsiteY0" fmla="*/ 0 h 983616"/>
                <a:gd name="connsiteX1" fmla="*/ 1778304 w 2026527"/>
                <a:gd name="connsiteY1" fmla="*/ 388327 h 983616"/>
                <a:gd name="connsiteX2" fmla="*/ 1181391 w 2026527"/>
                <a:gd name="connsiteY2" fmla="*/ 797779 h 983616"/>
                <a:gd name="connsiteX3" fmla="*/ 553119 w 2026527"/>
                <a:gd name="connsiteY3" fmla="*/ 983616 h 983616"/>
                <a:gd name="connsiteX4" fmla="*/ 0 w 2026527"/>
                <a:gd name="connsiteY4" fmla="*/ 662082 h 983616"/>
                <a:gd name="connsiteX0" fmla="*/ 2026527 w 2026527"/>
                <a:gd name="connsiteY0" fmla="*/ 0 h 983616"/>
                <a:gd name="connsiteX1" fmla="*/ 1778304 w 2026527"/>
                <a:gd name="connsiteY1" fmla="*/ 388327 h 983616"/>
                <a:gd name="connsiteX2" fmla="*/ 1181391 w 2026527"/>
                <a:gd name="connsiteY2" fmla="*/ 797779 h 983616"/>
                <a:gd name="connsiteX3" fmla="*/ 553119 w 2026527"/>
                <a:gd name="connsiteY3" fmla="*/ 983616 h 983616"/>
                <a:gd name="connsiteX4" fmla="*/ 0 w 2026527"/>
                <a:gd name="connsiteY4" fmla="*/ 662082 h 983616"/>
                <a:gd name="connsiteX0" fmla="*/ 2026527 w 2026527"/>
                <a:gd name="connsiteY0" fmla="*/ 0 h 986498"/>
                <a:gd name="connsiteX1" fmla="*/ 1778304 w 2026527"/>
                <a:gd name="connsiteY1" fmla="*/ 388327 h 986498"/>
                <a:gd name="connsiteX2" fmla="*/ 1181391 w 2026527"/>
                <a:gd name="connsiteY2" fmla="*/ 797779 h 986498"/>
                <a:gd name="connsiteX3" fmla="*/ 553119 w 2026527"/>
                <a:gd name="connsiteY3" fmla="*/ 983616 h 986498"/>
                <a:gd name="connsiteX4" fmla="*/ 0 w 2026527"/>
                <a:gd name="connsiteY4" fmla="*/ 662082 h 986498"/>
                <a:gd name="connsiteX0" fmla="*/ 2026527 w 2026527"/>
                <a:gd name="connsiteY0" fmla="*/ 0 h 986498"/>
                <a:gd name="connsiteX1" fmla="*/ 1778304 w 2026527"/>
                <a:gd name="connsiteY1" fmla="*/ 388327 h 986498"/>
                <a:gd name="connsiteX2" fmla="*/ 1181391 w 2026527"/>
                <a:gd name="connsiteY2" fmla="*/ 797779 h 986498"/>
                <a:gd name="connsiteX3" fmla="*/ 553119 w 2026527"/>
                <a:gd name="connsiteY3" fmla="*/ 983616 h 986498"/>
                <a:gd name="connsiteX4" fmla="*/ 0 w 2026527"/>
                <a:gd name="connsiteY4" fmla="*/ 662082 h 986498"/>
                <a:gd name="connsiteX0" fmla="*/ 2026527 w 2026527"/>
                <a:gd name="connsiteY0" fmla="*/ 0 h 983616"/>
                <a:gd name="connsiteX1" fmla="*/ 1778304 w 2026527"/>
                <a:gd name="connsiteY1" fmla="*/ 388327 h 983616"/>
                <a:gd name="connsiteX2" fmla="*/ 1181391 w 2026527"/>
                <a:gd name="connsiteY2" fmla="*/ 797779 h 983616"/>
                <a:gd name="connsiteX3" fmla="*/ 553119 w 2026527"/>
                <a:gd name="connsiteY3" fmla="*/ 983616 h 983616"/>
                <a:gd name="connsiteX4" fmla="*/ 0 w 2026527"/>
                <a:gd name="connsiteY4" fmla="*/ 662082 h 983616"/>
                <a:gd name="connsiteX0" fmla="*/ 2026527 w 2026527"/>
                <a:gd name="connsiteY0" fmla="*/ 0 h 1281729"/>
                <a:gd name="connsiteX1" fmla="*/ 1778304 w 2026527"/>
                <a:gd name="connsiteY1" fmla="*/ 388327 h 1281729"/>
                <a:gd name="connsiteX2" fmla="*/ 1127271 w 2026527"/>
                <a:gd name="connsiteY2" fmla="*/ 1266352 h 1281729"/>
                <a:gd name="connsiteX3" fmla="*/ 553119 w 2026527"/>
                <a:gd name="connsiteY3" fmla="*/ 983616 h 1281729"/>
                <a:gd name="connsiteX4" fmla="*/ 0 w 2026527"/>
                <a:gd name="connsiteY4" fmla="*/ 662082 h 1281729"/>
                <a:gd name="connsiteX0" fmla="*/ 2026527 w 2026527"/>
                <a:gd name="connsiteY0" fmla="*/ 0 h 1300593"/>
                <a:gd name="connsiteX1" fmla="*/ 1778304 w 2026527"/>
                <a:gd name="connsiteY1" fmla="*/ 388327 h 1300593"/>
                <a:gd name="connsiteX2" fmla="*/ 1127271 w 2026527"/>
                <a:gd name="connsiteY2" fmla="*/ 1266352 h 1300593"/>
                <a:gd name="connsiteX3" fmla="*/ 529065 w 2026527"/>
                <a:gd name="connsiteY3" fmla="*/ 1154006 h 1300593"/>
                <a:gd name="connsiteX4" fmla="*/ 0 w 2026527"/>
                <a:gd name="connsiteY4" fmla="*/ 662082 h 1300593"/>
                <a:gd name="connsiteX0" fmla="*/ 2026527 w 2026527"/>
                <a:gd name="connsiteY0" fmla="*/ 0 h 1327719"/>
                <a:gd name="connsiteX1" fmla="*/ 1778304 w 2026527"/>
                <a:gd name="connsiteY1" fmla="*/ 388327 h 1327719"/>
                <a:gd name="connsiteX2" fmla="*/ 1127271 w 2026527"/>
                <a:gd name="connsiteY2" fmla="*/ 1266352 h 1327719"/>
                <a:gd name="connsiteX3" fmla="*/ 529065 w 2026527"/>
                <a:gd name="connsiteY3" fmla="*/ 1154006 h 1327719"/>
                <a:gd name="connsiteX4" fmla="*/ 0 w 2026527"/>
                <a:gd name="connsiteY4" fmla="*/ 662082 h 1327719"/>
                <a:gd name="connsiteX0" fmla="*/ 2026527 w 2026527"/>
                <a:gd name="connsiteY0" fmla="*/ 0 h 1327719"/>
                <a:gd name="connsiteX1" fmla="*/ 1778304 w 2026527"/>
                <a:gd name="connsiteY1" fmla="*/ 388327 h 1327719"/>
                <a:gd name="connsiteX2" fmla="*/ 1127271 w 2026527"/>
                <a:gd name="connsiteY2" fmla="*/ 1266352 h 1327719"/>
                <a:gd name="connsiteX3" fmla="*/ 529065 w 2026527"/>
                <a:gd name="connsiteY3" fmla="*/ 1154006 h 1327719"/>
                <a:gd name="connsiteX4" fmla="*/ 0 w 2026527"/>
                <a:gd name="connsiteY4" fmla="*/ 662082 h 1327719"/>
                <a:gd name="connsiteX0" fmla="*/ 2026527 w 2026527"/>
                <a:gd name="connsiteY0" fmla="*/ 0 h 1296168"/>
                <a:gd name="connsiteX1" fmla="*/ 1778304 w 2026527"/>
                <a:gd name="connsiteY1" fmla="*/ 388327 h 1296168"/>
                <a:gd name="connsiteX2" fmla="*/ 1127271 w 2026527"/>
                <a:gd name="connsiteY2" fmla="*/ 1266352 h 1296168"/>
                <a:gd name="connsiteX3" fmla="*/ 529065 w 2026527"/>
                <a:gd name="connsiteY3" fmla="*/ 1154006 h 1296168"/>
                <a:gd name="connsiteX4" fmla="*/ 0 w 2026527"/>
                <a:gd name="connsiteY4" fmla="*/ 662082 h 1296168"/>
                <a:gd name="connsiteX0" fmla="*/ 2026527 w 2026527"/>
                <a:gd name="connsiteY0" fmla="*/ 0 h 1226603"/>
                <a:gd name="connsiteX1" fmla="*/ 1778304 w 2026527"/>
                <a:gd name="connsiteY1" fmla="*/ 388327 h 1226603"/>
                <a:gd name="connsiteX2" fmla="*/ 1247538 w 2026527"/>
                <a:gd name="connsiteY2" fmla="*/ 1124360 h 1226603"/>
                <a:gd name="connsiteX3" fmla="*/ 529065 w 2026527"/>
                <a:gd name="connsiteY3" fmla="*/ 1154006 h 1226603"/>
                <a:gd name="connsiteX4" fmla="*/ 0 w 2026527"/>
                <a:gd name="connsiteY4" fmla="*/ 662082 h 1226603"/>
                <a:gd name="connsiteX0" fmla="*/ 2026527 w 2026527"/>
                <a:gd name="connsiteY0" fmla="*/ 0 h 1233855"/>
                <a:gd name="connsiteX1" fmla="*/ 1676077 w 2026527"/>
                <a:gd name="connsiteY1" fmla="*/ 643911 h 1233855"/>
                <a:gd name="connsiteX2" fmla="*/ 1247538 w 2026527"/>
                <a:gd name="connsiteY2" fmla="*/ 1124360 h 1233855"/>
                <a:gd name="connsiteX3" fmla="*/ 529065 w 2026527"/>
                <a:gd name="connsiteY3" fmla="*/ 1154006 h 1233855"/>
                <a:gd name="connsiteX4" fmla="*/ 0 w 2026527"/>
                <a:gd name="connsiteY4" fmla="*/ 662082 h 1233855"/>
                <a:gd name="connsiteX0" fmla="*/ 2026527 w 2026527"/>
                <a:gd name="connsiteY0" fmla="*/ 0 h 1265534"/>
                <a:gd name="connsiteX1" fmla="*/ 1676077 w 2026527"/>
                <a:gd name="connsiteY1" fmla="*/ 643911 h 1265534"/>
                <a:gd name="connsiteX2" fmla="*/ 1247538 w 2026527"/>
                <a:gd name="connsiteY2" fmla="*/ 1124360 h 1265534"/>
                <a:gd name="connsiteX3" fmla="*/ 529065 w 2026527"/>
                <a:gd name="connsiteY3" fmla="*/ 1154006 h 1265534"/>
                <a:gd name="connsiteX4" fmla="*/ 0 w 2026527"/>
                <a:gd name="connsiteY4" fmla="*/ 662082 h 1265534"/>
                <a:gd name="connsiteX0" fmla="*/ 2026527 w 2026527"/>
                <a:gd name="connsiteY0" fmla="*/ 0 h 1443831"/>
                <a:gd name="connsiteX1" fmla="*/ 1676077 w 2026527"/>
                <a:gd name="connsiteY1" fmla="*/ 643911 h 1443831"/>
                <a:gd name="connsiteX2" fmla="*/ 1169117 w 2026527"/>
                <a:gd name="connsiteY2" fmla="*/ 1379946 h 1443831"/>
                <a:gd name="connsiteX3" fmla="*/ 529065 w 2026527"/>
                <a:gd name="connsiteY3" fmla="*/ 1154006 h 1443831"/>
                <a:gd name="connsiteX4" fmla="*/ 0 w 2026527"/>
                <a:gd name="connsiteY4" fmla="*/ 662082 h 1443831"/>
                <a:gd name="connsiteX0" fmla="*/ 2026527 w 2026527"/>
                <a:gd name="connsiteY0" fmla="*/ 0 h 1475668"/>
                <a:gd name="connsiteX1" fmla="*/ 1676077 w 2026527"/>
                <a:gd name="connsiteY1" fmla="*/ 643911 h 1475668"/>
                <a:gd name="connsiteX2" fmla="*/ 1169117 w 2026527"/>
                <a:gd name="connsiteY2" fmla="*/ 1379946 h 1475668"/>
                <a:gd name="connsiteX3" fmla="*/ 422637 w 2026527"/>
                <a:gd name="connsiteY3" fmla="*/ 1366994 h 1475668"/>
                <a:gd name="connsiteX4" fmla="*/ 0 w 2026527"/>
                <a:gd name="connsiteY4" fmla="*/ 662082 h 1475668"/>
                <a:gd name="connsiteX0" fmla="*/ 2026527 w 2026527"/>
                <a:gd name="connsiteY0" fmla="*/ 0 h 1475668"/>
                <a:gd name="connsiteX1" fmla="*/ 1676077 w 2026527"/>
                <a:gd name="connsiteY1" fmla="*/ 643911 h 1475668"/>
                <a:gd name="connsiteX2" fmla="*/ 1169117 w 2026527"/>
                <a:gd name="connsiteY2" fmla="*/ 1379946 h 1475668"/>
                <a:gd name="connsiteX3" fmla="*/ 422637 w 2026527"/>
                <a:gd name="connsiteY3" fmla="*/ 1366994 h 1475668"/>
                <a:gd name="connsiteX4" fmla="*/ 0 w 2026527"/>
                <a:gd name="connsiteY4" fmla="*/ 662082 h 1475668"/>
                <a:gd name="connsiteX0" fmla="*/ 2026527 w 2026527"/>
                <a:gd name="connsiteY0" fmla="*/ 0 h 1475668"/>
                <a:gd name="connsiteX1" fmla="*/ 1676077 w 2026527"/>
                <a:gd name="connsiteY1" fmla="*/ 643911 h 1475668"/>
                <a:gd name="connsiteX2" fmla="*/ 1169117 w 2026527"/>
                <a:gd name="connsiteY2" fmla="*/ 1379946 h 1475668"/>
                <a:gd name="connsiteX3" fmla="*/ 422637 w 2026527"/>
                <a:gd name="connsiteY3" fmla="*/ 1366994 h 1475668"/>
                <a:gd name="connsiteX4" fmla="*/ 0 w 2026527"/>
                <a:gd name="connsiteY4" fmla="*/ 662082 h 1475668"/>
                <a:gd name="connsiteX0" fmla="*/ 2026527 w 2026527"/>
                <a:gd name="connsiteY0" fmla="*/ 0 h 1521003"/>
                <a:gd name="connsiteX1" fmla="*/ 1676077 w 2026527"/>
                <a:gd name="connsiteY1" fmla="*/ 643911 h 1521003"/>
                <a:gd name="connsiteX2" fmla="*/ 1169117 w 2026527"/>
                <a:gd name="connsiteY2" fmla="*/ 1379946 h 1521003"/>
                <a:gd name="connsiteX3" fmla="*/ 422637 w 2026527"/>
                <a:gd name="connsiteY3" fmla="*/ 1366994 h 1521003"/>
                <a:gd name="connsiteX4" fmla="*/ 0 w 2026527"/>
                <a:gd name="connsiteY4" fmla="*/ 662082 h 1521003"/>
                <a:gd name="connsiteX0" fmla="*/ 2026527 w 2026527"/>
                <a:gd name="connsiteY0" fmla="*/ 0 h 1470474"/>
                <a:gd name="connsiteX1" fmla="*/ 1687280 w 2026527"/>
                <a:gd name="connsiteY1" fmla="*/ 729107 h 1470474"/>
                <a:gd name="connsiteX2" fmla="*/ 1169117 w 2026527"/>
                <a:gd name="connsiteY2" fmla="*/ 1379946 h 1470474"/>
                <a:gd name="connsiteX3" fmla="*/ 422637 w 2026527"/>
                <a:gd name="connsiteY3" fmla="*/ 1366994 h 1470474"/>
                <a:gd name="connsiteX4" fmla="*/ 0 w 2026527"/>
                <a:gd name="connsiteY4" fmla="*/ 662082 h 1470474"/>
                <a:gd name="connsiteX0" fmla="*/ 2026527 w 2026527"/>
                <a:gd name="connsiteY0" fmla="*/ 0 h 1485031"/>
                <a:gd name="connsiteX1" fmla="*/ 1687280 w 2026527"/>
                <a:gd name="connsiteY1" fmla="*/ 729107 h 1485031"/>
                <a:gd name="connsiteX2" fmla="*/ 1085095 w 2026527"/>
                <a:gd name="connsiteY2" fmla="*/ 1408344 h 1485031"/>
                <a:gd name="connsiteX3" fmla="*/ 422637 w 2026527"/>
                <a:gd name="connsiteY3" fmla="*/ 1366994 h 1485031"/>
                <a:gd name="connsiteX4" fmla="*/ 0 w 2026527"/>
                <a:gd name="connsiteY4" fmla="*/ 662082 h 1485031"/>
                <a:gd name="connsiteX0" fmla="*/ 2026527 w 2026527"/>
                <a:gd name="connsiteY0" fmla="*/ 0 h 1465503"/>
                <a:gd name="connsiteX1" fmla="*/ 1687280 w 2026527"/>
                <a:gd name="connsiteY1" fmla="*/ 729107 h 1465503"/>
                <a:gd name="connsiteX2" fmla="*/ 1085095 w 2026527"/>
                <a:gd name="connsiteY2" fmla="*/ 1408344 h 1465503"/>
                <a:gd name="connsiteX3" fmla="*/ 389028 w 2026527"/>
                <a:gd name="connsiteY3" fmla="*/ 1324397 h 1465503"/>
                <a:gd name="connsiteX4" fmla="*/ 0 w 2026527"/>
                <a:gd name="connsiteY4" fmla="*/ 662082 h 1465503"/>
                <a:gd name="connsiteX0" fmla="*/ 2026527 w 2026527"/>
                <a:gd name="connsiteY0" fmla="*/ 0 h 1458229"/>
                <a:gd name="connsiteX1" fmla="*/ 1687280 w 2026527"/>
                <a:gd name="connsiteY1" fmla="*/ 729107 h 1458229"/>
                <a:gd name="connsiteX2" fmla="*/ 1085095 w 2026527"/>
                <a:gd name="connsiteY2" fmla="*/ 1408344 h 1458229"/>
                <a:gd name="connsiteX3" fmla="*/ 389028 w 2026527"/>
                <a:gd name="connsiteY3" fmla="*/ 1324397 h 1458229"/>
                <a:gd name="connsiteX4" fmla="*/ 0 w 2026527"/>
                <a:gd name="connsiteY4" fmla="*/ 662082 h 1458229"/>
                <a:gd name="connsiteX0" fmla="*/ 2026527 w 2026527"/>
                <a:gd name="connsiteY0" fmla="*/ 0 h 1458229"/>
                <a:gd name="connsiteX1" fmla="*/ 1687280 w 2026527"/>
                <a:gd name="connsiteY1" fmla="*/ 729107 h 1458229"/>
                <a:gd name="connsiteX2" fmla="*/ 1085095 w 2026527"/>
                <a:gd name="connsiteY2" fmla="*/ 1408344 h 1458229"/>
                <a:gd name="connsiteX3" fmla="*/ 389028 w 2026527"/>
                <a:gd name="connsiteY3" fmla="*/ 1324397 h 1458229"/>
                <a:gd name="connsiteX4" fmla="*/ 0 w 2026527"/>
                <a:gd name="connsiteY4" fmla="*/ 662082 h 1458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6527" h="1458229">
                  <a:moveTo>
                    <a:pt x="2026527" y="0"/>
                  </a:moveTo>
                  <a:cubicBezTo>
                    <a:pt x="2024410" y="0"/>
                    <a:pt x="1844185" y="494383"/>
                    <a:pt x="1687280" y="729107"/>
                  </a:cubicBezTo>
                  <a:cubicBezTo>
                    <a:pt x="1530375" y="963831"/>
                    <a:pt x="1301470" y="1309129"/>
                    <a:pt x="1085095" y="1408344"/>
                  </a:cubicBezTo>
                  <a:cubicBezTo>
                    <a:pt x="868720" y="1507559"/>
                    <a:pt x="549796" y="1447985"/>
                    <a:pt x="389028" y="1324397"/>
                  </a:cubicBezTo>
                  <a:cubicBezTo>
                    <a:pt x="237819" y="1210271"/>
                    <a:pt x="143547" y="1033459"/>
                    <a:pt x="0" y="662082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Freeform 68"/>
            <p:cNvSpPr/>
            <p:nvPr/>
          </p:nvSpPr>
          <p:spPr>
            <a:xfrm flipH="1" flipV="1">
              <a:off x="2117573" y="3069402"/>
              <a:ext cx="2855402" cy="657240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178451 h 953151"/>
                <a:gd name="connsiteX1" fmla="*/ 778933 w 2065867"/>
                <a:gd name="connsiteY1" fmla="*/ 127705 h 953151"/>
                <a:gd name="connsiteX2" fmla="*/ 4233 w 2065867"/>
                <a:gd name="connsiteY2" fmla="*/ 944684 h 953151"/>
                <a:gd name="connsiteX3" fmla="*/ 4233 w 2065867"/>
                <a:gd name="connsiteY3" fmla="*/ 944684 h 953151"/>
                <a:gd name="connsiteX4" fmla="*/ 0 w 2065867"/>
                <a:gd name="connsiteY4" fmla="*/ 953151 h 953151"/>
                <a:gd name="connsiteX0" fmla="*/ 2065867 w 2065867"/>
                <a:gd name="connsiteY0" fmla="*/ 272966 h 1047666"/>
                <a:gd name="connsiteX1" fmla="*/ 629680 w 2065867"/>
                <a:gd name="connsiteY1" fmla="*/ 127705 h 1047666"/>
                <a:gd name="connsiteX2" fmla="*/ 4233 w 2065867"/>
                <a:gd name="connsiteY2" fmla="*/ 1039199 h 1047666"/>
                <a:gd name="connsiteX3" fmla="*/ 4233 w 2065867"/>
                <a:gd name="connsiteY3" fmla="*/ 1039199 h 1047666"/>
                <a:gd name="connsiteX4" fmla="*/ 0 w 2065867"/>
                <a:gd name="connsiteY4" fmla="*/ 1047666 h 1047666"/>
                <a:gd name="connsiteX0" fmla="*/ 2065867 w 2065867"/>
                <a:gd name="connsiteY0" fmla="*/ 343855 h 1118555"/>
                <a:gd name="connsiteX1" fmla="*/ 1280707 w 2065867"/>
                <a:gd name="connsiteY1" fmla="*/ 24211 h 1118555"/>
                <a:gd name="connsiteX2" fmla="*/ 629680 w 2065867"/>
                <a:gd name="connsiteY2" fmla="*/ 198594 h 1118555"/>
                <a:gd name="connsiteX3" fmla="*/ 4233 w 2065867"/>
                <a:gd name="connsiteY3" fmla="*/ 1110088 h 1118555"/>
                <a:gd name="connsiteX4" fmla="*/ 4233 w 2065867"/>
                <a:gd name="connsiteY4" fmla="*/ 1110088 h 1118555"/>
                <a:gd name="connsiteX5" fmla="*/ 0 w 2065867"/>
                <a:gd name="connsiteY5" fmla="*/ 1118555 h 1118555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558768 h 1113870"/>
                <a:gd name="connsiteX1" fmla="*/ 1280707 w 2065867"/>
                <a:gd name="connsiteY1" fmla="*/ 19526 h 1113870"/>
                <a:gd name="connsiteX2" fmla="*/ 629680 w 2065867"/>
                <a:gd name="connsiteY2" fmla="*/ 193909 h 1113870"/>
                <a:gd name="connsiteX3" fmla="*/ 4233 w 2065867"/>
                <a:gd name="connsiteY3" fmla="*/ 1105403 h 1113870"/>
                <a:gd name="connsiteX4" fmla="*/ 4233 w 2065867"/>
                <a:gd name="connsiteY4" fmla="*/ 1105403 h 1113870"/>
                <a:gd name="connsiteX5" fmla="*/ 0 w 2065867"/>
                <a:gd name="connsiteY5" fmla="*/ 1113870 h 1113870"/>
                <a:gd name="connsiteX0" fmla="*/ 2065867 w 2065867"/>
                <a:gd name="connsiteY0" fmla="*/ 572031 h 1127133"/>
                <a:gd name="connsiteX1" fmla="*/ 1280707 w 2065867"/>
                <a:gd name="connsiteY1" fmla="*/ 32789 h 1127133"/>
                <a:gd name="connsiteX2" fmla="*/ 629680 w 2065867"/>
                <a:gd name="connsiteY2" fmla="*/ 207172 h 1127133"/>
                <a:gd name="connsiteX3" fmla="*/ 4233 w 2065867"/>
                <a:gd name="connsiteY3" fmla="*/ 1118666 h 1127133"/>
                <a:gd name="connsiteX4" fmla="*/ 4233 w 2065867"/>
                <a:gd name="connsiteY4" fmla="*/ 1118666 h 1127133"/>
                <a:gd name="connsiteX5" fmla="*/ 0 w 2065867"/>
                <a:gd name="connsiteY5" fmla="*/ 1127133 h 1127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5867" h="1127133">
                  <a:moveTo>
                    <a:pt x="2065867" y="572031"/>
                  </a:moveTo>
                  <a:cubicBezTo>
                    <a:pt x="1899295" y="400871"/>
                    <a:pt x="1520072" y="93599"/>
                    <a:pt x="1280707" y="32789"/>
                  </a:cubicBezTo>
                  <a:cubicBezTo>
                    <a:pt x="1041342" y="-28021"/>
                    <a:pt x="901291" y="-22174"/>
                    <a:pt x="629680" y="207172"/>
                  </a:cubicBezTo>
                  <a:cubicBezTo>
                    <a:pt x="291769" y="537588"/>
                    <a:pt x="133350" y="982503"/>
                    <a:pt x="4233" y="1118666"/>
                  </a:cubicBezTo>
                  <a:lnTo>
                    <a:pt x="4233" y="1118666"/>
                  </a:lnTo>
                  <a:lnTo>
                    <a:pt x="0" y="1127133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14227" y="2673557"/>
              <a:ext cx="1161326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NetherLight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088542" y="3213291"/>
              <a:ext cx="62045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Cern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8" name="Straight Connector 12"/>
            <p:cNvCxnSpPr/>
            <p:nvPr/>
          </p:nvCxnSpPr>
          <p:spPr>
            <a:xfrm flipH="1">
              <a:off x="7110546" y="2820638"/>
              <a:ext cx="202079" cy="320463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666410" y="3113297"/>
              <a:ext cx="514802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UvA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85485" y="2935239"/>
              <a:ext cx="1084648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CzechLight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40580" y="2261362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KRLight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78389" y="3721483"/>
              <a:ext cx="643337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AIST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68841" y="3179497"/>
              <a:ext cx="1066800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KDDI Labs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flipH="1">
              <a:off x="2295575" y="2454249"/>
              <a:ext cx="2677399" cy="615153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178451 h 953151"/>
                <a:gd name="connsiteX1" fmla="*/ 778933 w 2065867"/>
                <a:gd name="connsiteY1" fmla="*/ 127705 h 953151"/>
                <a:gd name="connsiteX2" fmla="*/ 4233 w 2065867"/>
                <a:gd name="connsiteY2" fmla="*/ 944684 h 953151"/>
                <a:gd name="connsiteX3" fmla="*/ 4233 w 2065867"/>
                <a:gd name="connsiteY3" fmla="*/ 944684 h 953151"/>
                <a:gd name="connsiteX4" fmla="*/ 0 w 2065867"/>
                <a:gd name="connsiteY4" fmla="*/ 953151 h 953151"/>
                <a:gd name="connsiteX0" fmla="*/ 2065867 w 2065867"/>
                <a:gd name="connsiteY0" fmla="*/ 272966 h 1047666"/>
                <a:gd name="connsiteX1" fmla="*/ 629680 w 2065867"/>
                <a:gd name="connsiteY1" fmla="*/ 127705 h 1047666"/>
                <a:gd name="connsiteX2" fmla="*/ 4233 w 2065867"/>
                <a:gd name="connsiteY2" fmla="*/ 1039199 h 1047666"/>
                <a:gd name="connsiteX3" fmla="*/ 4233 w 2065867"/>
                <a:gd name="connsiteY3" fmla="*/ 1039199 h 1047666"/>
                <a:gd name="connsiteX4" fmla="*/ 0 w 2065867"/>
                <a:gd name="connsiteY4" fmla="*/ 1047666 h 1047666"/>
                <a:gd name="connsiteX0" fmla="*/ 2065867 w 2065867"/>
                <a:gd name="connsiteY0" fmla="*/ 343855 h 1118555"/>
                <a:gd name="connsiteX1" fmla="*/ 1280707 w 2065867"/>
                <a:gd name="connsiteY1" fmla="*/ 24211 h 1118555"/>
                <a:gd name="connsiteX2" fmla="*/ 629680 w 2065867"/>
                <a:gd name="connsiteY2" fmla="*/ 198594 h 1118555"/>
                <a:gd name="connsiteX3" fmla="*/ 4233 w 2065867"/>
                <a:gd name="connsiteY3" fmla="*/ 1110088 h 1118555"/>
                <a:gd name="connsiteX4" fmla="*/ 4233 w 2065867"/>
                <a:gd name="connsiteY4" fmla="*/ 1110088 h 1118555"/>
                <a:gd name="connsiteX5" fmla="*/ 0 w 2065867"/>
                <a:gd name="connsiteY5" fmla="*/ 1118555 h 1118555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600052 h 1155154"/>
                <a:gd name="connsiteX1" fmla="*/ 1280707 w 2065867"/>
                <a:gd name="connsiteY1" fmla="*/ 60810 h 1155154"/>
                <a:gd name="connsiteX2" fmla="*/ 629680 w 2065867"/>
                <a:gd name="connsiteY2" fmla="*/ 235193 h 1155154"/>
                <a:gd name="connsiteX3" fmla="*/ 4233 w 2065867"/>
                <a:gd name="connsiteY3" fmla="*/ 1146687 h 1155154"/>
                <a:gd name="connsiteX4" fmla="*/ 4233 w 2065867"/>
                <a:gd name="connsiteY4" fmla="*/ 1146687 h 1155154"/>
                <a:gd name="connsiteX5" fmla="*/ 0 w 2065867"/>
                <a:gd name="connsiteY5" fmla="*/ 1155154 h 1155154"/>
                <a:gd name="connsiteX0" fmla="*/ 2065867 w 2065867"/>
                <a:gd name="connsiteY0" fmla="*/ 570449 h 1125551"/>
                <a:gd name="connsiteX1" fmla="*/ 1280707 w 2065867"/>
                <a:gd name="connsiteY1" fmla="*/ 31207 h 1125551"/>
                <a:gd name="connsiteX2" fmla="*/ 629680 w 2065867"/>
                <a:gd name="connsiteY2" fmla="*/ 205590 h 1125551"/>
                <a:gd name="connsiteX3" fmla="*/ 4233 w 2065867"/>
                <a:gd name="connsiteY3" fmla="*/ 1117084 h 1125551"/>
                <a:gd name="connsiteX4" fmla="*/ 4233 w 2065867"/>
                <a:gd name="connsiteY4" fmla="*/ 1117084 h 1125551"/>
                <a:gd name="connsiteX5" fmla="*/ 0 w 2065867"/>
                <a:gd name="connsiteY5" fmla="*/ 1125551 h 1125551"/>
                <a:gd name="connsiteX0" fmla="*/ 2065867 w 2065867"/>
                <a:gd name="connsiteY0" fmla="*/ 570449 h 1125551"/>
                <a:gd name="connsiteX1" fmla="*/ 1280707 w 2065867"/>
                <a:gd name="connsiteY1" fmla="*/ 31207 h 1125551"/>
                <a:gd name="connsiteX2" fmla="*/ 629680 w 2065867"/>
                <a:gd name="connsiteY2" fmla="*/ 205590 h 1125551"/>
                <a:gd name="connsiteX3" fmla="*/ 4233 w 2065867"/>
                <a:gd name="connsiteY3" fmla="*/ 1117084 h 1125551"/>
                <a:gd name="connsiteX4" fmla="*/ 4233 w 2065867"/>
                <a:gd name="connsiteY4" fmla="*/ 1117084 h 1125551"/>
                <a:gd name="connsiteX5" fmla="*/ 0 w 2065867"/>
                <a:gd name="connsiteY5" fmla="*/ 1125551 h 1125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5867" h="1125551">
                  <a:moveTo>
                    <a:pt x="2065867" y="570449"/>
                  </a:moveTo>
                  <a:cubicBezTo>
                    <a:pt x="1899295" y="399289"/>
                    <a:pt x="1520072" y="92017"/>
                    <a:pt x="1280707" y="31207"/>
                  </a:cubicBezTo>
                  <a:cubicBezTo>
                    <a:pt x="1041342" y="-29603"/>
                    <a:pt x="852130" y="-16314"/>
                    <a:pt x="629680" y="205590"/>
                  </a:cubicBezTo>
                  <a:cubicBezTo>
                    <a:pt x="381871" y="436561"/>
                    <a:pt x="133350" y="980921"/>
                    <a:pt x="4233" y="1117084"/>
                  </a:cubicBezTo>
                  <a:lnTo>
                    <a:pt x="4233" y="1117084"/>
                  </a:lnTo>
                  <a:lnTo>
                    <a:pt x="0" y="1125551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702083" y="2653463"/>
              <a:ext cx="924065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StarLight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72" name="Straight Connector 12"/>
            <p:cNvCxnSpPr/>
            <p:nvPr/>
          </p:nvCxnSpPr>
          <p:spPr>
            <a:xfrm flipH="1">
              <a:off x="1627593" y="3409506"/>
              <a:ext cx="398637" cy="227728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12"/>
            <p:cNvCxnSpPr/>
            <p:nvPr/>
          </p:nvCxnSpPr>
          <p:spPr>
            <a:xfrm>
              <a:off x="2026232" y="3409506"/>
              <a:ext cx="202307" cy="336423"/>
            </a:xfrm>
            <a:prstGeom prst="straightConnector1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618894" y="2662752"/>
              <a:ext cx="999035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GLORIAD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798374" y="2626420"/>
              <a:ext cx="38723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937066" y="2744297"/>
              <a:ext cx="942761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GEANT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626148" y="3042146"/>
              <a:ext cx="556572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ACE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1" name="4-Point Star 10"/>
            <p:cNvSpPr/>
            <p:nvPr/>
          </p:nvSpPr>
          <p:spPr>
            <a:xfrm>
              <a:off x="1891528" y="324905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9" name="4-Point Star 38"/>
            <p:cNvSpPr/>
            <p:nvPr/>
          </p:nvSpPr>
          <p:spPr>
            <a:xfrm>
              <a:off x="1492991" y="347031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0" name="4-Point Star 49"/>
            <p:cNvSpPr/>
            <p:nvPr/>
          </p:nvSpPr>
          <p:spPr>
            <a:xfrm>
              <a:off x="2088012" y="356021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2" name="4-Point Star 51"/>
            <p:cNvSpPr/>
            <p:nvPr/>
          </p:nvSpPr>
          <p:spPr>
            <a:xfrm>
              <a:off x="2171670" y="260295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4" name="4-Point Star 73"/>
            <p:cNvSpPr/>
            <p:nvPr/>
          </p:nvSpPr>
          <p:spPr>
            <a:xfrm>
              <a:off x="4422717" y="2637724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57198" y="2036796"/>
              <a:ext cx="1413044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Nordunet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20257" y="2243777"/>
              <a:ext cx="975152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CANARIE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 flipH="1" flipV="1">
              <a:off x="4200349" y="3044659"/>
              <a:ext cx="772625" cy="285072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618894" y="3272593"/>
              <a:ext cx="716798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ESnet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5" name="4-Point Star 64"/>
            <p:cNvSpPr/>
            <p:nvPr/>
          </p:nvSpPr>
          <p:spPr>
            <a:xfrm>
              <a:off x="4065648" y="3183283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71" name="Straight Connector 70"/>
            <p:cNvCxnSpPr/>
            <p:nvPr/>
          </p:nvCxnSpPr>
          <p:spPr>
            <a:xfrm flipH="1">
              <a:off x="7313720" y="2610122"/>
              <a:ext cx="484654" cy="2105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7304661" y="2513816"/>
              <a:ext cx="145953" cy="2970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7312624" y="2810856"/>
              <a:ext cx="351049" cy="34226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7659221" y="2217608"/>
              <a:ext cx="754568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Pionier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7798374" y="2610122"/>
              <a:ext cx="134699" cy="21466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4-Point Star 9"/>
            <p:cNvSpPr/>
            <p:nvPr/>
          </p:nvSpPr>
          <p:spPr>
            <a:xfrm>
              <a:off x="7798374" y="2661876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5" name="4-Point Star 54"/>
            <p:cNvSpPr/>
            <p:nvPr/>
          </p:nvSpPr>
          <p:spPr>
            <a:xfrm>
              <a:off x="7248809" y="3021906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7" name="4-Point Star 36"/>
            <p:cNvSpPr/>
            <p:nvPr/>
          </p:nvSpPr>
          <p:spPr>
            <a:xfrm>
              <a:off x="6971961" y="2969765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" name="4-Point Star 7"/>
            <p:cNvSpPr/>
            <p:nvPr/>
          </p:nvSpPr>
          <p:spPr>
            <a:xfrm>
              <a:off x="7321397" y="232783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0" name="4-Point Star 79"/>
            <p:cNvSpPr/>
            <p:nvPr/>
          </p:nvSpPr>
          <p:spPr>
            <a:xfrm>
              <a:off x="8036505" y="2468589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0" name="4-Point Star 69"/>
            <p:cNvSpPr/>
            <p:nvPr/>
          </p:nvSpPr>
          <p:spPr>
            <a:xfrm>
              <a:off x="7663673" y="2824789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" name="4-Point Star 8"/>
            <p:cNvSpPr/>
            <p:nvPr/>
          </p:nvSpPr>
          <p:spPr>
            <a:xfrm>
              <a:off x="7668586" y="2468589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4-Point Star 6"/>
            <p:cNvSpPr/>
            <p:nvPr/>
          </p:nvSpPr>
          <p:spPr>
            <a:xfrm>
              <a:off x="7181212" y="2658457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9" name="4-Point Star 78"/>
            <p:cNvSpPr/>
            <p:nvPr/>
          </p:nvSpPr>
          <p:spPr>
            <a:xfrm>
              <a:off x="7518210" y="2997602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776866" y="2873942"/>
              <a:ext cx="999035" cy="296208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US </a:t>
              </a:r>
              <a:r>
                <a:rPr lang="en-US" sz="14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LHCnet</a:t>
              </a:r>
              <a:endPara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2" name="Freeform 91"/>
            <p:cNvSpPr/>
            <p:nvPr/>
          </p:nvSpPr>
          <p:spPr>
            <a:xfrm rot="11332891" flipH="1" flipV="1">
              <a:off x="5024591" y="2630330"/>
              <a:ext cx="2236314" cy="755016"/>
            </a:xfrm>
            <a:custGeom>
              <a:avLst/>
              <a:gdLst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368300 w 2065867"/>
                <a:gd name="connsiteY2" fmla="*/ 539045 h 1000478"/>
                <a:gd name="connsiteX3" fmla="*/ 4233 w 2065867"/>
                <a:gd name="connsiteY3" fmla="*/ 992011 h 1000478"/>
                <a:gd name="connsiteX4" fmla="*/ 4233 w 2065867"/>
                <a:gd name="connsiteY4" fmla="*/ 992011 h 1000478"/>
                <a:gd name="connsiteX5" fmla="*/ 0 w 2065867"/>
                <a:gd name="connsiteY5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876300 w 2065867"/>
                <a:gd name="connsiteY2" fmla="*/ 286129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225778 h 1000478"/>
                <a:gd name="connsiteX1" fmla="*/ 1291167 w 2065867"/>
                <a:gd name="connsiteY1" fmla="*/ 52211 h 1000478"/>
                <a:gd name="connsiteX2" fmla="*/ 778933 w 2065867"/>
                <a:gd name="connsiteY2" fmla="*/ 175032 h 1000478"/>
                <a:gd name="connsiteX3" fmla="*/ 368300 w 2065867"/>
                <a:gd name="connsiteY3" fmla="*/ 539045 h 1000478"/>
                <a:gd name="connsiteX4" fmla="*/ 4233 w 2065867"/>
                <a:gd name="connsiteY4" fmla="*/ 992011 h 1000478"/>
                <a:gd name="connsiteX5" fmla="*/ 4233 w 2065867"/>
                <a:gd name="connsiteY5" fmla="*/ 992011 h 1000478"/>
                <a:gd name="connsiteX6" fmla="*/ 0 w 2065867"/>
                <a:gd name="connsiteY6" fmla="*/ 1000478 h 1000478"/>
                <a:gd name="connsiteX0" fmla="*/ 2065867 w 2065867"/>
                <a:gd name="connsiteY0" fmla="*/ 102957 h 877657"/>
                <a:gd name="connsiteX1" fmla="*/ 778933 w 2065867"/>
                <a:gd name="connsiteY1" fmla="*/ 52211 h 877657"/>
                <a:gd name="connsiteX2" fmla="*/ 368300 w 2065867"/>
                <a:gd name="connsiteY2" fmla="*/ 416224 h 877657"/>
                <a:gd name="connsiteX3" fmla="*/ 4233 w 2065867"/>
                <a:gd name="connsiteY3" fmla="*/ 869190 h 877657"/>
                <a:gd name="connsiteX4" fmla="*/ 4233 w 2065867"/>
                <a:gd name="connsiteY4" fmla="*/ 869190 h 877657"/>
                <a:gd name="connsiteX5" fmla="*/ 0 w 2065867"/>
                <a:gd name="connsiteY5" fmla="*/ 877657 h 877657"/>
                <a:gd name="connsiteX0" fmla="*/ 2065867 w 2065867"/>
                <a:gd name="connsiteY0" fmla="*/ 65224 h 839924"/>
                <a:gd name="connsiteX1" fmla="*/ 1202207 w 2065867"/>
                <a:gd name="connsiteY1" fmla="*/ 465362 h 839924"/>
                <a:gd name="connsiteX2" fmla="*/ 778933 w 2065867"/>
                <a:gd name="connsiteY2" fmla="*/ 14478 h 839924"/>
                <a:gd name="connsiteX3" fmla="*/ 368300 w 2065867"/>
                <a:gd name="connsiteY3" fmla="*/ 378491 h 839924"/>
                <a:gd name="connsiteX4" fmla="*/ 4233 w 2065867"/>
                <a:gd name="connsiteY4" fmla="*/ 831457 h 839924"/>
                <a:gd name="connsiteX5" fmla="*/ 4233 w 2065867"/>
                <a:gd name="connsiteY5" fmla="*/ 831457 h 839924"/>
                <a:gd name="connsiteX6" fmla="*/ 0 w 2065867"/>
                <a:gd name="connsiteY6" fmla="*/ 839924 h 839924"/>
                <a:gd name="connsiteX0" fmla="*/ 1714500 w 1714500"/>
                <a:gd name="connsiteY0" fmla="*/ 224062 h 839924"/>
                <a:gd name="connsiteX1" fmla="*/ 1202207 w 1714500"/>
                <a:gd name="connsiteY1" fmla="*/ 465362 h 839924"/>
                <a:gd name="connsiteX2" fmla="*/ 778933 w 1714500"/>
                <a:gd name="connsiteY2" fmla="*/ 14478 h 839924"/>
                <a:gd name="connsiteX3" fmla="*/ 368300 w 1714500"/>
                <a:gd name="connsiteY3" fmla="*/ 378491 h 839924"/>
                <a:gd name="connsiteX4" fmla="*/ 4233 w 1714500"/>
                <a:gd name="connsiteY4" fmla="*/ 831457 h 839924"/>
                <a:gd name="connsiteX5" fmla="*/ 4233 w 1714500"/>
                <a:gd name="connsiteY5" fmla="*/ 831457 h 839924"/>
                <a:gd name="connsiteX6" fmla="*/ 0 w 1714500"/>
                <a:gd name="connsiteY6" fmla="*/ 839924 h 839924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368300 w 1714500"/>
                <a:gd name="connsiteY2" fmla="*/ 15442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714500 w 1714500"/>
                <a:gd name="connsiteY0" fmla="*/ 0 h 615862"/>
                <a:gd name="connsiteX1" fmla="*/ 1202207 w 1714500"/>
                <a:gd name="connsiteY1" fmla="*/ 241300 h 615862"/>
                <a:gd name="connsiteX2" fmla="*/ 524934 w 1714500"/>
                <a:gd name="connsiteY2" fmla="*/ 546079 h 615862"/>
                <a:gd name="connsiteX3" fmla="*/ 4233 w 1714500"/>
                <a:gd name="connsiteY3" fmla="*/ 607395 h 615862"/>
                <a:gd name="connsiteX4" fmla="*/ 4233 w 1714500"/>
                <a:gd name="connsiteY4" fmla="*/ 607395 h 615862"/>
                <a:gd name="connsiteX5" fmla="*/ 0 w 1714500"/>
                <a:gd name="connsiteY5" fmla="*/ 615862 h 615862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143933 w 1854200"/>
                <a:gd name="connsiteY4" fmla="*/ 607395 h 607395"/>
                <a:gd name="connsiteX5" fmla="*/ 0 w 1854200"/>
                <a:gd name="connsiteY5" fmla="*/ 463483 h 607395"/>
                <a:gd name="connsiteX0" fmla="*/ 1854200 w 1854200"/>
                <a:gd name="connsiteY0" fmla="*/ 0 h 607395"/>
                <a:gd name="connsiteX1" fmla="*/ 1341907 w 1854200"/>
                <a:gd name="connsiteY1" fmla="*/ 241300 h 607395"/>
                <a:gd name="connsiteX2" fmla="*/ 664634 w 1854200"/>
                <a:gd name="connsiteY2" fmla="*/ 546079 h 607395"/>
                <a:gd name="connsiteX3" fmla="*/ 143933 w 1854200"/>
                <a:gd name="connsiteY3" fmla="*/ 607395 h 607395"/>
                <a:gd name="connsiteX4" fmla="*/ 443594 w 1854200"/>
                <a:gd name="connsiteY4" fmla="*/ 526962 h 607395"/>
                <a:gd name="connsiteX5" fmla="*/ 0 w 1854200"/>
                <a:gd name="connsiteY5" fmla="*/ 463483 h 607395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593689"/>
                <a:gd name="connsiteX1" fmla="*/ 1341907 w 1854200"/>
                <a:gd name="connsiteY1" fmla="*/ 241300 h 593689"/>
                <a:gd name="connsiteX2" fmla="*/ 664634 w 1854200"/>
                <a:gd name="connsiteY2" fmla="*/ 546079 h 593689"/>
                <a:gd name="connsiteX3" fmla="*/ 443594 w 1854200"/>
                <a:gd name="connsiteY3" fmla="*/ 526962 h 593689"/>
                <a:gd name="connsiteX4" fmla="*/ 0 w 1854200"/>
                <a:gd name="connsiteY4" fmla="*/ 463483 h 593689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1854200 w 1854200"/>
                <a:gd name="connsiteY0" fmla="*/ 0 h 603567"/>
                <a:gd name="connsiteX1" fmla="*/ 1341907 w 1854200"/>
                <a:gd name="connsiteY1" fmla="*/ 241300 h 603567"/>
                <a:gd name="connsiteX2" fmla="*/ 664634 w 1854200"/>
                <a:gd name="connsiteY2" fmla="*/ 546079 h 603567"/>
                <a:gd name="connsiteX3" fmla="*/ 274261 w 1854200"/>
                <a:gd name="connsiteY3" fmla="*/ 586229 h 603567"/>
                <a:gd name="connsiteX4" fmla="*/ 0 w 1854200"/>
                <a:gd name="connsiteY4" fmla="*/ 463483 h 603567"/>
                <a:gd name="connsiteX0" fmla="*/ 2047330 w 2047330"/>
                <a:gd name="connsiteY0" fmla="*/ 0 h 925224"/>
                <a:gd name="connsiteX1" fmla="*/ 1341907 w 2047330"/>
                <a:gd name="connsiteY1" fmla="*/ 562957 h 925224"/>
                <a:gd name="connsiteX2" fmla="*/ 664634 w 2047330"/>
                <a:gd name="connsiteY2" fmla="*/ 867736 h 925224"/>
                <a:gd name="connsiteX3" fmla="*/ 274261 w 2047330"/>
                <a:gd name="connsiteY3" fmla="*/ 907886 h 925224"/>
                <a:gd name="connsiteX4" fmla="*/ 0 w 2047330"/>
                <a:gd name="connsiteY4" fmla="*/ 785140 h 925224"/>
                <a:gd name="connsiteX0" fmla="*/ 2047330 w 2047330"/>
                <a:gd name="connsiteY0" fmla="*/ 0 h 954329"/>
                <a:gd name="connsiteX1" fmla="*/ 1799107 w 2047330"/>
                <a:gd name="connsiteY1" fmla="*/ 388327 h 954329"/>
                <a:gd name="connsiteX2" fmla="*/ 664634 w 2047330"/>
                <a:gd name="connsiteY2" fmla="*/ 867736 h 954329"/>
                <a:gd name="connsiteX3" fmla="*/ 274261 w 2047330"/>
                <a:gd name="connsiteY3" fmla="*/ 907886 h 954329"/>
                <a:gd name="connsiteX4" fmla="*/ 0 w 2047330"/>
                <a:gd name="connsiteY4" fmla="*/ 785140 h 954329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274261 w 2047330"/>
                <a:gd name="connsiteY3" fmla="*/ 907886 h 912090"/>
                <a:gd name="connsiteX4" fmla="*/ 0 w 2047330"/>
                <a:gd name="connsiteY4" fmla="*/ 785140 h 912090"/>
                <a:gd name="connsiteX0" fmla="*/ 2047330 w 2047330"/>
                <a:gd name="connsiteY0" fmla="*/ 0 h 912090"/>
                <a:gd name="connsiteX1" fmla="*/ 1799107 w 2047330"/>
                <a:gd name="connsiteY1" fmla="*/ 388327 h 912090"/>
                <a:gd name="connsiteX2" fmla="*/ 1198034 w 2047330"/>
                <a:gd name="connsiteY2" fmla="*/ 759915 h 912090"/>
                <a:gd name="connsiteX3" fmla="*/ 573922 w 2047330"/>
                <a:gd name="connsiteY3" fmla="*/ 907886 h 912090"/>
                <a:gd name="connsiteX4" fmla="*/ 0 w 2047330"/>
                <a:gd name="connsiteY4" fmla="*/ 785140 h 91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330" h="912090">
                  <a:moveTo>
                    <a:pt x="2047330" y="0"/>
                  </a:moveTo>
                  <a:cubicBezTo>
                    <a:pt x="2045213" y="0"/>
                    <a:pt x="1940656" y="261675"/>
                    <a:pt x="1799107" y="388327"/>
                  </a:cubicBezTo>
                  <a:cubicBezTo>
                    <a:pt x="1657558" y="514980"/>
                    <a:pt x="1402231" y="673322"/>
                    <a:pt x="1198034" y="759915"/>
                  </a:cubicBezTo>
                  <a:cubicBezTo>
                    <a:pt x="993837" y="846508"/>
                    <a:pt x="773594" y="903682"/>
                    <a:pt x="573922" y="907886"/>
                  </a:cubicBezTo>
                  <a:cubicBezTo>
                    <a:pt x="374250" y="912090"/>
                    <a:pt x="149149" y="886733"/>
                    <a:pt x="0" y="78514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" name="4-Point Star 5"/>
            <p:cNvSpPr/>
            <p:nvPr/>
          </p:nvSpPr>
          <p:spPr>
            <a:xfrm>
              <a:off x="4815874" y="2910641"/>
              <a:ext cx="269401" cy="317522"/>
            </a:xfrm>
            <a:prstGeom prst="star4">
              <a:avLst/>
            </a:prstGeom>
            <a:gradFill>
              <a:gsLst>
                <a:gs pos="0">
                  <a:srgbClr val="FF7200"/>
                </a:gs>
                <a:gs pos="100000">
                  <a:srgbClr val="FFFF00"/>
                </a:gs>
              </a:gsLst>
            </a:gradFill>
            <a:ln>
              <a:solidFill>
                <a:srgbClr val="FF0000"/>
              </a:solidFill>
            </a:ln>
            <a:effectLst>
              <a:outerShdw blurRad="40000" dist="88900" dir="3000000" rotWithShape="0">
                <a:srgbClr val="FF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83" name="Content Placeholder 82"/>
          <p:cNvSpPr>
            <a:spLocks noGrp="1"/>
          </p:cNvSpPr>
          <p:nvPr>
            <p:ph idx="1"/>
          </p:nvPr>
        </p:nvSpPr>
        <p:spPr>
          <a:xfrm>
            <a:off x="462298" y="4864100"/>
            <a:ext cx="8403694" cy="787400"/>
          </a:xfrm>
          <a:solidFill>
            <a:schemeClr val="tx2">
              <a:lumMod val="95000"/>
              <a:alpha val="50000"/>
            </a:schemeClr>
          </a:solidFill>
          <a:effectLst>
            <a:softEdge rad="165100"/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CFFCC"/>
                </a:solidFill>
              </a:rPr>
              <a:t>The GLIF Automated GOLE global </a:t>
            </a:r>
            <a:r>
              <a:rPr lang="en-US" dirty="0" smtClean="0">
                <a:solidFill>
                  <a:srgbClr val="CCFFCC"/>
                </a:solidFill>
              </a:rPr>
              <a:t>fabric</a:t>
            </a:r>
            <a:endParaRPr lang="en-US" dirty="0" smtClean="0">
              <a:solidFill>
                <a:srgbClr val="CCFFCC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9" y="682729"/>
            <a:ext cx="1005147" cy="72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9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8100"/>
            <a:ext cx="9144000" cy="6852219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093" y="38100"/>
            <a:ext cx="7598446" cy="736600"/>
          </a:xfrm>
          <a:effectLst>
            <a:outerShdw blurRad="50800" dist="101600" dir="2700000" sx="139000" sy="139000" algn="tl" rotWithShape="0">
              <a:srgbClr val="000000"/>
            </a:outerShdw>
          </a:effectLst>
        </p:spPr>
        <p:txBody>
          <a:bodyPr>
            <a:noAutofit/>
          </a:bodyPr>
          <a:lstStyle/>
          <a:p>
            <a:r>
              <a:rPr lang="en-US" sz="3200" b="1" dirty="0" smtClean="0">
                <a:ln>
                  <a:noFill/>
                </a:ln>
              </a:rPr>
              <a:t>Automated GOLE + NSI </a:t>
            </a:r>
            <a:endParaRPr lang="en-US" sz="2000" b="1" dirty="0">
              <a:ln>
                <a:noFill/>
              </a:ln>
              <a:effectLst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98820" y="4253647"/>
            <a:ext cx="1074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Pionier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POZ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96070" y="3027517"/>
            <a:ext cx="10989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00"/>
                </a:solidFill>
                <a:latin typeface="News Gothic MT"/>
                <a:ea typeface="+mn-ea"/>
                <a:cs typeface="News Gothic MT"/>
              </a:rPr>
              <a:t>StarLight</a:t>
            </a:r>
            <a:endParaRPr lang="en-US" sz="1600" b="1" dirty="0">
              <a:solidFill>
                <a:srgbClr val="000000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CHI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9932" y="5128482"/>
            <a:ext cx="14414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AIST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G-LAMBDA-A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Tsukuba</a:t>
            </a:r>
          </a:p>
        </p:txBody>
      </p:sp>
      <p:sp>
        <p:nvSpPr>
          <p:cNvPr id="152" name="Oval 151"/>
          <p:cNvSpPr/>
          <p:nvPr/>
        </p:nvSpPr>
        <p:spPr>
          <a:xfrm>
            <a:off x="2873689" y="6240208"/>
            <a:ext cx="164436" cy="158832"/>
          </a:xfrm>
          <a:prstGeom prst="ellipse">
            <a:avLst/>
          </a:prstGeom>
          <a:solidFill>
            <a:srgbClr val="3366FF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102283" y="6176709"/>
            <a:ext cx="2532589" cy="461665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NSIv2  Networks and Exchange Points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102289" y="6386341"/>
            <a:ext cx="4781627" cy="276999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 unless otherwise indicated these are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vlans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1780-1783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2628423" y="6540153"/>
            <a:ext cx="430869" cy="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77032" y="1335467"/>
            <a:ext cx="1153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DynamicKL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DAE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830" y="2759360"/>
            <a:ext cx="13116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KDDI-Labs</a:t>
            </a:r>
            <a:endParaRPr lang="en-US" sz="1400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Fujimino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394079" y="3857308"/>
            <a:ext cx="58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ACE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1474515" y="2189316"/>
            <a:ext cx="979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KRLight</a:t>
            </a:r>
            <a:endParaRPr lang="en-US" sz="1600" b="1" dirty="0">
              <a:solidFill>
                <a:srgbClr val="0000FF"/>
              </a:solidFill>
              <a:latin typeface="News Gothic MT"/>
              <a:ea typeface="+mn-ea"/>
              <a:cs typeface="News Gothic MT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2106944" y="3528801"/>
            <a:ext cx="82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latin typeface="News Gothic MT"/>
                <a:ea typeface="+mn-ea"/>
                <a:cs typeface="News Gothic MT"/>
              </a:rPr>
              <a:t>JGN-X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-170569" y="3742738"/>
            <a:ext cx="155207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JGN-X</a:t>
            </a:r>
            <a:endParaRPr lang="en-US" sz="1600" b="1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G-LAMBDA-K</a:t>
            </a: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TOK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7911520" y="3072597"/>
            <a:ext cx="126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CzechLight</a:t>
            </a:r>
            <a:endParaRPr lang="en-US" sz="16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OpenDRAC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PRA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3046532" y="5160814"/>
            <a:ext cx="10207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ESnet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OSCARS</a:t>
            </a:r>
          </a:p>
        </p:txBody>
      </p:sp>
      <p:cxnSp>
        <p:nvCxnSpPr>
          <p:cNvPr id="7" name="Straight Connector 6"/>
          <p:cNvCxnSpPr>
            <a:stCxn id="215" idx="6"/>
            <a:endCxn id="25" idx="2"/>
          </p:cNvCxnSpPr>
          <p:nvPr/>
        </p:nvCxnSpPr>
        <p:spPr>
          <a:xfrm>
            <a:off x="1535597" y="3857038"/>
            <a:ext cx="1612743" cy="270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24" idx="4"/>
            <a:endCxn id="215" idx="0"/>
          </p:cNvCxnSpPr>
          <p:nvPr/>
        </p:nvCxnSpPr>
        <p:spPr>
          <a:xfrm>
            <a:off x="1342858" y="2884473"/>
            <a:ext cx="0" cy="791855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1342170" y="3956255"/>
            <a:ext cx="688" cy="1019886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203" idx="0"/>
            <a:endCxn id="25" idx="4"/>
          </p:cNvCxnSpPr>
          <p:nvPr/>
        </p:nvCxnSpPr>
        <p:spPr>
          <a:xfrm flipH="1" flipV="1">
            <a:off x="3341080" y="4038017"/>
            <a:ext cx="13695" cy="798377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86" idx="4"/>
            <a:endCxn id="25" idx="0"/>
          </p:cNvCxnSpPr>
          <p:nvPr/>
        </p:nvCxnSpPr>
        <p:spPr>
          <a:xfrm>
            <a:off x="3329375" y="2832457"/>
            <a:ext cx="11705" cy="84414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86" idx="1"/>
            <a:endCxn id="320" idx="5"/>
          </p:cNvCxnSpPr>
          <p:nvPr/>
        </p:nvCxnSpPr>
        <p:spPr>
          <a:xfrm flipH="1" flipV="1">
            <a:off x="1478042" y="1828778"/>
            <a:ext cx="1609914" cy="783919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150118" y="2523054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1150118" y="3676328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70" name="Straight Connector 69"/>
          <p:cNvCxnSpPr>
            <a:stCxn id="171" idx="2"/>
            <a:endCxn id="25" idx="6"/>
          </p:cNvCxnSpPr>
          <p:nvPr/>
        </p:nvCxnSpPr>
        <p:spPr>
          <a:xfrm flipH="1" flipV="1">
            <a:off x="3533819" y="3857308"/>
            <a:ext cx="2834117" cy="6080"/>
          </a:xfrm>
          <a:prstGeom prst="line">
            <a:avLst/>
          </a:prstGeom>
          <a:ln w="57150" cmpd="sng">
            <a:solidFill>
              <a:schemeClr val="tx1"/>
            </a:solidFill>
            <a:prstDash val="solid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632656" y="6747585"/>
            <a:ext cx="430869" cy="0"/>
          </a:xfrm>
          <a:prstGeom prst="line">
            <a:avLst/>
          </a:prstGeom>
          <a:ln w="38100" cmpd="sng">
            <a:solidFill>
              <a:srgbClr val="7F7F7F"/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102289" y="6587920"/>
            <a:ext cx="1756160" cy="276999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Planned/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peerings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(SDPs)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308" name="Straight Connector 307"/>
          <p:cNvCxnSpPr>
            <a:stCxn id="27" idx="1"/>
            <a:endCxn id="171" idx="5"/>
          </p:cNvCxnSpPr>
          <p:nvPr/>
        </p:nvCxnSpPr>
        <p:spPr>
          <a:xfrm flipH="1" flipV="1">
            <a:off x="6696963" y="3991168"/>
            <a:ext cx="1095806" cy="82968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stCxn id="172" idx="2"/>
            <a:endCxn id="171" idx="6"/>
          </p:cNvCxnSpPr>
          <p:nvPr/>
        </p:nvCxnSpPr>
        <p:spPr>
          <a:xfrm flipH="1" flipV="1">
            <a:off x="6753415" y="3863388"/>
            <a:ext cx="995682" cy="396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837041" y="5154748"/>
            <a:ext cx="128439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GEANT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BoD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96377" y="1682979"/>
            <a:ext cx="1588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GLORIAD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Network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1630510" y="5148114"/>
            <a:ext cx="13532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SC12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Salt Lake City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148340" y="867946"/>
            <a:ext cx="4208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effectLst/>
              </a:rPr>
              <a:t>Ethernet Transport Service</a:t>
            </a:r>
          </a:p>
        </p:txBody>
      </p:sp>
      <p:cxnSp>
        <p:nvCxnSpPr>
          <p:cNvPr id="160" name="Straight Connector 159"/>
          <p:cNvCxnSpPr>
            <a:endCxn id="171" idx="0"/>
          </p:cNvCxnSpPr>
          <p:nvPr/>
        </p:nvCxnSpPr>
        <p:spPr>
          <a:xfrm flipH="1">
            <a:off x="6560676" y="2830445"/>
            <a:ext cx="1" cy="852233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6216167" y="1691444"/>
            <a:ext cx="1378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NORDUnet</a:t>
            </a:r>
            <a:endParaRPr lang="en-US" sz="1600" b="1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4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cs typeface="News Gothic MT"/>
              </a:rPr>
              <a:t>Network</a:t>
            </a:r>
          </a:p>
        </p:txBody>
      </p:sp>
      <p:cxnSp>
        <p:nvCxnSpPr>
          <p:cNvPr id="170" name="Straight Connector 169"/>
          <p:cNvCxnSpPr>
            <a:stCxn id="175" idx="0"/>
            <a:endCxn id="27" idx="4"/>
          </p:cNvCxnSpPr>
          <p:nvPr/>
        </p:nvCxnSpPr>
        <p:spPr>
          <a:xfrm flipV="1">
            <a:off x="7929057" y="5129345"/>
            <a:ext cx="0" cy="58183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736317" y="4767926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7736317" y="5711182"/>
            <a:ext cx="385479" cy="361419"/>
          </a:xfrm>
          <a:prstGeom prst="ellipse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white"/>
              </a:solidFill>
              <a:latin typeface="News Gothic MT"/>
              <a:cs typeface="News Gothic MT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929057" y="5188860"/>
            <a:ext cx="1074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PSNC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AutoBAHN</a:t>
            </a:r>
            <a:endParaRPr lang="en-US" sz="1400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POZ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133431" y="4694584"/>
            <a:ext cx="848138" cy="49172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186" name="Oval 185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6791061" y="3537152"/>
            <a:ext cx="101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effectLst>
                  <a:glow rad="127000">
                    <a:schemeClr val="bg2">
                      <a:lumMod val="60000"/>
                      <a:lumOff val="40000"/>
                      <a:alpha val="75000"/>
                    </a:schemeClr>
                  </a:glow>
                </a:effectLst>
                <a:latin typeface="News Gothic MT"/>
                <a:ea typeface="+mn-ea"/>
                <a:cs typeface="News Gothic MT"/>
              </a:rPr>
              <a:t>CESNET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6901430" y="4985471"/>
            <a:ext cx="898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00FF"/>
                </a:solidFill>
                <a:effectLst>
                  <a:glow rad="127000">
                    <a:schemeClr val="bg2">
                      <a:lumMod val="60000"/>
                      <a:lumOff val="40000"/>
                      <a:alpha val="75000"/>
                    </a:schemeClr>
                  </a:glow>
                </a:effectLst>
                <a:latin typeface="News Gothic MT"/>
                <a:ea typeface="+mn-ea"/>
                <a:cs typeface="News Gothic MT"/>
              </a:rPr>
              <a:t>GEANT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2902793" y="2452420"/>
            <a:ext cx="848138" cy="49172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81" name="Oval 80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520053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520053"/>
                </a:solidFill>
                <a:latin typeface="News Gothic MT"/>
                <a:cs typeface="News Gothic MT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453660" y="6202561"/>
            <a:ext cx="349526" cy="22984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88" name="Oval 87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96" name="Oval 95"/>
          <p:cNvSpPr/>
          <p:nvPr/>
        </p:nvSpPr>
        <p:spPr>
          <a:xfrm>
            <a:off x="2874299" y="5991170"/>
            <a:ext cx="164436" cy="158832"/>
          </a:xfrm>
          <a:prstGeom prst="ellipse">
            <a:avLst/>
          </a:prstGeom>
          <a:solidFill>
            <a:srgbClr val="B1DAF5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102893" y="5795602"/>
            <a:ext cx="2532589" cy="276999"/>
          </a:xfrm>
          <a:prstGeom prst="rect">
            <a:avLst/>
          </a:prstGeom>
          <a:noFill/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NSIv1  Networks and Exchange Points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2454270" y="5953523"/>
            <a:ext cx="349526" cy="22984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99" name="Oval 98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cxnSp>
        <p:nvCxnSpPr>
          <p:cNvPr id="108" name="Straight Connector 107"/>
          <p:cNvCxnSpPr>
            <a:stCxn id="171" idx="7"/>
            <a:endCxn id="111" idx="3"/>
          </p:cNvCxnSpPr>
          <p:nvPr/>
        </p:nvCxnSpPr>
        <p:spPr>
          <a:xfrm flipV="1">
            <a:off x="6696963" y="2843226"/>
            <a:ext cx="1095806" cy="89238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7736317" y="2534736"/>
            <a:ext cx="385479" cy="36141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520053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114" name="Straight Connector 195"/>
          <p:cNvCxnSpPr>
            <a:stCxn id="3" idx="1"/>
            <a:endCxn id="25" idx="3"/>
          </p:cNvCxnSpPr>
          <p:nvPr/>
        </p:nvCxnSpPr>
        <p:spPr>
          <a:xfrm rot="5400000" flipH="1" flipV="1">
            <a:off x="2325793" y="3961753"/>
            <a:ext cx="855663" cy="902335"/>
          </a:xfrm>
          <a:prstGeom prst="curvedConnector3">
            <a:avLst>
              <a:gd name="adj1" fmla="val 50000"/>
            </a:avLst>
          </a:prstGeom>
          <a:ln w="57150" cap="rnd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92054" y="574645"/>
            <a:ext cx="4793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Joint NSI v1+v2 Beta Test </a:t>
            </a:r>
            <a:r>
              <a:rPr lang="en-US" sz="2000" b="1" dirty="0" smtClean="0"/>
              <a:t>Fabric    Nov 2012</a:t>
            </a:r>
            <a:endParaRPr lang="en-US" sz="2000" b="1" dirty="0"/>
          </a:p>
        </p:txBody>
      </p:sp>
      <p:sp>
        <p:nvSpPr>
          <p:cNvPr id="148" name="Oval 147"/>
          <p:cNvSpPr/>
          <p:nvPr/>
        </p:nvSpPr>
        <p:spPr>
          <a:xfrm>
            <a:off x="1149430" y="4776716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660066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660066"/>
              </a:solidFill>
              <a:latin typeface="News Gothic MT"/>
              <a:cs typeface="News Gothic MT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909389" y="1956733"/>
            <a:ext cx="126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UvA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OpenNSA</a:t>
            </a:r>
            <a:endParaRPr lang="en-US" sz="1600" dirty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</a:t>
            </a: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AMS</a:t>
            </a:r>
          </a:p>
        </p:txBody>
      </p:sp>
      <p:sp>
        <p:nvSpPr>
          <p:cNvPr id="171" name="Oval 170"/>
          <p:cNvSpPr/>
          <p:nvPr/>
        </p:nvSpPr>
        <p:spPr>
          <a:xfrm>
            <a:off x="6367936" y="3682678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7749097" y="3686645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6133431" y="2452420"/>
            <a:ext cx="848138" cy="491726"/>
            <a:chOff x="7857579" y="5416458"/>
            <a:chExt cx="848138" cy="491726"/>
          </a:xfrm>
          <a:solidFill>
            <a:srgbClr val="B1DAF5"/>
          </a:solidFill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73" name="Oval 72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FF0000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FF0000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660066"/>
                  </a:solidFill>
                  <a:latin typeface="News Gothic MT"/>
                  <a:cs typeface="News Gothic MT"/>
                </a:rPr>
                <a:t>A</a:t>
              </a:r>
              <a:endParaRPr lang="en-US" sz="1600" b="1" dirty="0">
                <a:solidFill>
                  <a:srgbClr val="660066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25" name="Oval 24"/>
          <p:cNvSpPr/>
          <p:nvPr/>
        </p:nvSpPr>
        <p:spPr>
          <a:xfrm>
            <a:off x="3148340" y="3676598"/>
            <a:ext cx="385479" cy="36141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>
            <a:outerShdw blurRad="203200" dist="2032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520053"/>
                </a:solidFill>
                <a:latin typeface="News Gothic MT"/>
                <a:cs typeface="News Gothic MT"/>
              </a:rPr>
              <a:t>A</a:t>
            </a:r>
            <a:endParaRPr lang="en-US" sz="1600" b="1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sp>
        <p:nvSpPr>
          <p:cNvPr id="3" name="Cube 2"/>
          <p:cNvSpPr/>
          <p:nvPr/>
        </p:nvSpPr>
        <p:spPr>
          <a:xfrm>
            <a:off x="2161797" y="4795111"/>
            <a:ext cx="326960" cy="348804"/>
          </a:xfrm>
          <a:prstGeom prst="cube">
            <a:avLst>
              <a:gd name="adj" fmla="val 13959"/>
            </a:avLst>
          </a:prstGeom>
          <a:blipFill rotWithShape="1">
            <a:blip r:embed="rId3"/>
            <a:tile tx="0" ty="0" sx="100000" sy="100000" flip="none" algn="tl"/>
          </a:blipFill>
          <a:ln w="28575" cmpd="sng">
            <a:solidFill>
              <a:srgbClr val="FF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  <a:scene3d>
            <a:camera prst="obliqueTop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Straight Connector 219"/>
          <p:cNvCxnSpPr>
            <a:stCxn id="219" idx="2"/>
            <a:endCxn id="203" idx="6"/>
          </p:cNvCxnSpPr>
          <p:nvPr/>
        </p:nvCxnSpPr>
        <p:spPr>
          <a:xfrm flipH="1">
            <a:off x="3696192" y="4963993"/>
            <a:ext cx="1023501" cy="1134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16271" y="3072939"/>
            <a:ext cx="13606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NetherLight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prstClr val="black"/>
                </a:solidFill>
                <a:latin typeface="News Gothic MT"/>
                <a:cs typeface="News Gothic MT"/>
              </a:rPr>
              <a:t>OpenDRAC</a:t>
            </a:r>
            <a:endParaRPr lang="en-US" sz="1600" dirty="0" smtClean="0">
              <a:solidFill>
                <a:prstClr val="black"/>
              </a:solidFill>
              <a:latin typeface="News Gothic MT"/>
              <a:cs typeface="News Gothic MT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       AMS     </a:t>
            </a:r>
          </a:p>
        </p:txBody>
      </p:sp>
      <p:grpSp>
        <p:nvGrpSpPr>
          <p:cNvPr id="198" name="Group 197"/>
          <p:cNvGrpSpPr/>
          <p:nvPr/>
        </p:nvGrpSpPr>
        <p:grpSpPr>
          <a:xfrm>
            <a:off x="2928193" y="4713822"/>
            <a:ext cx="848138" cy="49172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199" name="Oval 198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02" name="Oval 201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294" name="TextBox 293"/>
          <p:cNvSpPr txBox="1"/>
          <p:nvPr/>
        </p:nvSpPr>
        <p:spPr>
          <a:xfrm>
            <a:off x="4171281" y="5138220"/>
            <a:ext cx="12772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US-</a:t>
            </a:r>
            <a:r>
              <a:rPr lang="en-US" sz="1600" b="1" dirty="0" err="1" smtClean="0">
                <a:solidFill>
                  <a:prstClr val="black"/>
                </a:solidFill>
                <a:latin typeface="News Gothic MT"/>
                <a:ea typeface="+mn-ea"/>
                <a:cs typeface="News Gothic MT"/>
              </a:rPr>
              <a:t>LHCnet</a:t>
            </a:r>
            <a:endParaRPr lang="en-US" sz="1600" b="1" dirty="0" smtClean="0">
              <a:solidFill>
                <a:prstClr val="black"/>
              </a:solidFill>
              <a:latin typeface="News Gothic MT"/>
              <a:ea typeface="+mn-ea"/>
              <a:cs typeface="News Gothic MT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News Gothic MT"/>
                <a:cs typeface="News Gothic MT"/>
              </a:rPr>
              <a:t>OSCARS</a:t>
            </a:r>
          </a:p>
        </p:txBody>
      </p:sp>
      <p:cxnSp>
        <p:nvCxnSpPr>
          <p:cNvPr id="295" name="Straight Connector 294"/>
          <p:cNvCxnSpPr>
            <a:stCxn id="111" idx="2"/>
            <a:endCxn id="73" idx="6"/>
          </p:cNvCxnSpPr>
          <p:nvPr/>
        </p:nvCxnSpPr>
        <p:spPr>
          <a:xfrm flipH="1" flipV="1">
            <a:off x="6981569" y="2703725"/>
            <a:ext cx="754748" cy="11721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>
            <a:stCxn id="27" idx="2"/>
            <a:endCxn id="186" idx="6"/>
          </p:cNvCxnSpPr>
          <p:nvPr/>
        </p:nvCxnSpPr>
        <p:spPr>
          <a:xfrm flipH="1" flipV="1">
            <a:off x="6981569" y="4945889"/>
            <a:ext cx="754748" cy="2747"/>
          </a:xfrm>
          <a:prstGeom prst="line">
            <a:avLst/>
          </a:prstGeom>
          <a:ln w="57150" cmpd="sng">
            <a:solidFill>
              <a:schemeClr val="tx1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>
            <a:stCxn id="219" idx="1"/>
            <a:endCxn id="25" idx="5"/>
          </p:cNvCxnSpPr>
          <p:nvPr/>
        </p:nvCxnSpPr>
        <p:spPr>
          <a:xfrm flipH="1" flipV="1">
            <a:off x="3477367" y="3985088"/>
            <a:ext cx="1342325" cy="887877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stCxn id="171" idx="3"/>
            <a:endCxn id="219" idx="7"/>
          </p:cNvCxnSpPr>
          <p:nvPr/>
        </p:nvCxnSpPr>
        <p:spPr>
          <a:xfrm flipH="1">
            <a:off x="5302529" y="3991168"/>
            <a:ext cx="1121859" cy="881797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3" name="Group 212"/>
          <p:cNvGrpSpPr/>
          <p:nvPr/>
        </p:nvGrpSpPr>
        <p:grpSpPr>
          <a:xfrm>
            <a:off x="4634529" y="4712688"/>
            <a:ext cx="848138" cy="491726"/>
            <a:chOff x="7857579" y="5416458"/>
            <a:chExt cx="848138" cy="491726"/>
          </a:xfrm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grpSpPr>
        <p:sp>
          <p:nvSpPr>
            <p:cNvPr id="216" name="Oval 215"/>
            <p:cNvSpPr/>
            <p:nvPr/>
          </p:nvSpPr>
          <p:spPr>
            <a:xfrm>
              <a:off x="7857579" y="5539030"/>
              <a:ext cx="848138" cy="257465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17" name="Oval 216"/>
            <p:cNvSpPr/>
            <p:nvPr/>
          </p:nvSpPr>
          <p:spPr>
            <a:xfrm>
              <a:off x="8202408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18" name="Oval 217"/>
            <p:cNvSpPr/>
            <p:nvPr/>
          </p:nvSpPr>
          <p:spPr>
            <a:xfrm>
              <a:off x="7970712" y="5416458"/>
              <a:ext cx="385479" cy="491726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  <p:sp>
          <p:nvSpPr>
            <p:cNvPr id="219" name="Oval 218"/>
            <p:cNvSpPr/>
            <p:nvPr/>
          </p:nvSpPr>
          <p:spPr>
            <a:xfrm>
              <a:off x="7942743" y="5539030"/>
              <a:ext cx="682835" cy="257465"/>
            </a:xfrm>
            <a:prstGeom prst="ellipse">
              <a:avLst/>
            </a:prstGeom>
            <a:solidFill>
              <a:srgbClr val="3366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solidFill>
                  <a:prstClr val="white"/>
                </a:solidFill>
                <a:latin typeface="News Gothic MT"/>
                <a:cs typeface="News Gothic MT"/>
              </a:endParaRPr>
            </a:p>
          </p:txBody>
        </p:sp>
      </p:grpSp>
      <p:sp>
        <p:nvSpPr>
          <p:cNvPr id="320" name="Oval 319"/>
          <p:cNvSpPr/>
          <p:nvPr/>
        </p:nvSpPr>
        <p:spPr>
          <a:xfrm>
            <a:off x="1149015" y="1520288"/>
            <a:ext cx="385479" cy="361419"/>
          </a:xfrm>
          <a:prstGeom prst="ellipse">
            <a:avLst/>
          </a:prstGeom>
          <a:gradFill flip="none" rotWithShape="1">
            <a:gsLst>
              <a:gs pos="45000">
                <a:srgbClr val="3366FF"/>
              </a:gs>
              <a:gs pos="69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solidFill>
              <a:srgbClr val="000000"/>
            </a:solidFill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520053"/>
              </a:solidFill>
              <a:latin typeface="News Gothic MT"/>
              <a:cs typeface="News Gothic MT"/>
            </a:endParaRPr>
          </a:p>
        </p:txBody>
      </p:sp>
      <p:cxnSp>
        <p:nvCxnSpPr>
          <p:cNvPr id="110" name="Straight Connector 109"/>
          <p:cNvCxnSpPr>
            <a:stCxn id="171" idx="4"/>
            <a:endCxn id="185" idx="0"/>
          </p:cNvCxnSpPr>
          <p:nvPr/>
        </p:nvCxnSpPr>
        <p:spPr>
          <a:xfrm flipH="1">
            <a:off x="6560013" y="4044097"/>
            <a:ext cx="663" cy="773059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sysDash"/>
          </a:ln>
          <a:effectLst>
            <a:outerShdw blurRad="203200" dist="254000" dir="27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03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RDUnet-US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NORDUnet-US.potx</Template>
  <TotalTime>19205</TotalTime>
  <Words>163</Words>
  <Application>Microsoft Macintosh PowerPoint</Application>
  <PresentationFormat>On-screen Show (4:3)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NORDUnet-US</vt:lpstr>
      <vt:lpstr>    Automated GOLE Fabric</vt:lpstr>
      <vt:lpstr>Automated GOLE + NSI 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Sobieski</dc:creator>
  <cp:lastModifiedBy>Jerry Sobieski</cp:lastModifiedBy>
  <cp:revision>117</cp:revision>
  <cp:lastPrinted>2012-11-12T16:08:39Z</cp:lastPrinted>
  <dcterms:created xsi:type="dcterms:W3CDTF">2011-09-08T20:09:24Z</dcterms:created>
  <dcterms:modified xsi:type="dcterms:W3CDTF">2012-11-12T17:00:25Z</dcterms:modified>
</cp:coreProperties>
</file>