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8" r:id="rId3"/>
    <p:sldId id="256" r:id="rId4"/>
    <p:sldId id="259" r:id="rId5"/>
    <p:sldId id="257" r:id="rId6"/>
    <p:sldId id="260" r:id="rId7"/>
    <p:sldId id="261" r:id="rId8"/>
    <p:sldId id="264" r:id="rId9"/>
    <p:sldId id="26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6/23/2009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6/23/2009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6/23/2009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6/23/2009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6/23/2009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6/23/2009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6/23/2009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6/23/2009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6/23/2009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6/23/2009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6/23/2009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6/23/2009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Box 22"/>
          <p:cNvSpPr txBox="1"/>
          <p:nvPr/>
        </p:nvSpPr>
        <p:spPr>
          <a:xfrm>
            <a:off x="2057400" y="457200"/>
            <a:ext cx="42429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NSI Reservation request message sequence</a:t>
            </a:r>
            <a:endParaRPr lang="en-GB" dirty="0"/>
          </a:p>
        </p:txBody>
      </p:sp>
      <p:sp>
        <p:nvSpPr>
          <p:cNvPr id="15" name="TextBox 14"/>
          <p:cNvSpPr txBox="1"/>
          <p:nvPr/>
        </p:nvSpPr>
        <p:spPr>
          <a:xfrm>
            <a:off x="762000" y="1219200"/>
            <a:ext cx="7391400" cy="50475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This presentation proposes a messaging sequence to support path reservation over multiple networks.</a:t>
            </a:r>
          </a:p>
          <a:p>
            <a:endParaRPr lang="en-GB" sz="1400" dirty="0" smtClean="0"/>
          </a:p>
          <a:p>
            <a:r>
              <a:rPr lang="en-GB" sz="1400" dirty="0" smtClean="0"/>
              <a:t>The first  use case is for a single NSI interface communicating with a single instance of NSA interfacing to a single network.</a:t>
            </a:r>
          </a:p>
          <a:p>
            <a:endParaRPr lang="en-GB" sz="1400" dirty="0" smtClean="0"/>
          </a:p>
          <a:p>
            <a:r>
              <a:rPr lang="en-GB" sz="1400" dirty="0" smtClean="0"/>
              <a:t>The second use case is for a chain model requests.  Here the path is built in an RSVP like way.   At each network a local connection is reserved to connect to the next network in the path/e2econnection.  Once the local reservation is begun, the reservation request is then forwarded to the next network down stream.</a:t>
            </a:r>
          </a:p>
          <a:p>
            <a:endParaRPr lang="en-GB" sz="1400" dirty="0" smtClean="0"/>
          </a:p>
          <a:p>
            <a:r>
              <a:rPr lang="en-GB" sz="1400" dirty="0" smtClean="0"/>
              <a:t>A third use </a:t>
            </a:r>
            <a:r>
              <a:rPr lang="en-GB" sz="1400" dirty="0" smtClean="0"/>
              <a:t>case describes </a:t>
            </a:r>
            <a:r>
              <a:rPr lang="en-GB" sz="1400" dirty="0" smtClean="0"/>
              <a:t>a ‘tree’ model request mechanism.  Here the local connections that make up the e2e connection can be requested in any sequence</a:t>
            </a:r>
            <a:r>
              <a:rPr lang="en-GB" sz="1400" dirty="0" smtClean="0"/>
              <a:t>.</a:t>
            </a:r>
          </a:p>
          <a:p>
            <a:endParaRPr lang="en-GB" sz="1400" dirty="0" smtClean="0"/>
          </a:p>
          <a:p>
            <a:r>
              <a:rPr lang="en-GB" sz="1400" dirty="0" smtClean="0"/>
              <a:t>Issues – </a:t>
            </a:r>
          </a:p>
          <a:p>
            <a:r>
              <a:rPr lang="en-GB" sz="1400" dirty="0" smtClean="0"/>
              <a:t>1. In tree model, how does each domain know which networks have already been requested?  There is a risk of a request being forwarded multiple times causing a request forwarding loop.  This may require a full reservation state to be kept at each node – this does not scale well.</a:t>
            </a:r>
          </a:p>
          <a:p>
            <a:endParaRPr lang="en-GB" sz="1400" dirty="0" smtClean="0"/>
          </a:p>
          <a:p>
            <a:r>
              <a:rPr lang="en-GB" sz="1400" dirty="0" smtClean="0"/>
              <a:t>2. </a:t>
            </a:r>
            <a:r>
              <a:rPr lang="en-GB" sz="1400" dirty="0" smtClean="0"/>
              <a:t> </a:t>
            </a:r>
            <a:r>
              <a:rPr lang="en-GB" sz="1400" dirty="0" smtClean="0"/>
              <a:t>The tree mode of operation makes it necessary for the originating NSA to keep reservation, instantiation and cancellation success/fail state for each NSA.  This is different to the RSVP like approach where only the net connection state is kept.</a:t>
            </a:r>
          </a:p>
          <a:p>
            <a:endParaRPr lang="en-GB" sz="1400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Box 22"/>
          <p:cNvSpPr txBox="1"/>
          <p:nvPr/>
        </p:nvSpPr>
        <p:spPr>
          <a:xfrm>
            <a:off x="457200" y="685800"/>
            <a:ext cx="20574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Use case 1: </a:t>
            </a:r>
          </a:p>
          <a:p>
            <a:r>
              <a:rPr lang="en-GB" dirty="0" smtClean="0"/>
              <a:t>single-domain</a:t>
            </a:r>
          </a:p>
          <a:p>
            <a:endParaRPr lang="en-GB" sz="1600" dirty="0" smtClean="0"/>
          </a:p>
          <a:p>
            <a:r>
              <a:rPr lang="en-GB" sz="1600" dirty="0" smtClean="0"/>
              <a:t>Message sequence diagram for single-domain reservation, instantiation and cancellation requests</a:t>
            </a:r>
            <a:endParaRPr lang="en-GB" sz="1600" dirty="0"/>
          </a:p>
        </p:txBody>
      </p:sp>
      <p:pic>
        <p:nvPicPr>
          <p:cNvPr id="15" name="Picture 14" descr="single-domain reservatio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4600" y="152400"/>
            <a:ext cx="6400800" cy="6477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Box 22"/>
          <p:cNvSpPr txBox="1"/>
          <p:nvPr/>
        </p:nvSpPr>
        <p:spPr>
          <a:xfrm>
            <a:off x="2103360" y="228600"/>
            <a:ext cx="3002040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Use case 1: </a:t>
            </a:r>
          </a:p>
          <a:p>
            <a:r>
              <a:rPr lang="en-GB" dirty="0" smtClean="0"/>
              <a:t>single-domain</a:t>
            </a:r>
          </a:p>
          <a:p>
            <a:endParaRPr lang="en-GB" dirty="0" smtClean="0"/>
          </a:p>
          <a:p>
            <a:r>
              <a:rPr lang="en-GB" sz="1600" dirty="0" smtClean="0"/>
              <a:t>Logic for local reservation request</a:t>
            </a:r>
            <a:endParaRPr lang="en-GB" sz="1600" dirty="0"/>
          </a:p>
        </p:txBody>
      </p:sp>
      <p:sp>
        <p:nvSpPr>
          <p:cNvPr id="26" name="Rectangle 25"/>
          <p:cNvSpPr/>
          <p:nvPr/>
        </p:nvSpPr>
        <p:spPr>
          <a:xfrm>
            <a:off x="2057400" y="1676400"/>
            <a:ext cx="5105400" cy="3657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TextBox 26"/>
          <p:cNvSpPr txBox="1"/>
          <p:nvPr/>
        </p:nvSpPr>
        <p:spPr>
          <a:xfrm>
            <a:off x="2286000" y="1981200"/>
            <a:ext cx="4724400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800" dirty="0" smtClean="0"/>
              <a:t>START[route, </a:t>
            </a:r>
            <a:r>
              <a:rPr lang="en-GB" sz="800" dirty="0" err="1" smtClean="0"/>
              <a:t>attr</a:t>
            </a:r>
            <a:r>
              <a:rPr lang="en-GB" sz="800" dirty="0" smtClean="0"/>
              <a:t>]</a:t>
            </a:r>
          </a:p>
          <a:p>
            <a:r>
              <a:rPr lang="en-GB" sz="800" dirty="0" smtClean="0"/>
              <a:t>if  both endpoints local, then LOCAL_RES_REQ[</a:t>
            </a:r>
            <a:r>
              <a:rPr lang="en-GB" sz="800" dirty="0" err="1" smtClean="0"/>
              <a:t>edgept</a:t>
            </a:r>
            <a:r>
              <a:rPr lang="en-GB" sz="800" dirty="0" smtClean="0"/>
              <a:t>, </a:t>
            </a:r>
            <a:r>
              <a:rPr lang="en-GB" sz="800" dirty="0" err="1" smtClean="0"/>
              <a:t>edgept</a:t>
            </a:r>
            <a:r>
              <a:rPr lang="en-GB" sz="800" dirty="0" smtClean="0"/>
              <a:t>, </a:t>
            </a:r>
            <a:r>
              <a:rPr lang="en-GB" sz="800" dirty="0" err="1" smtClean="0"/>
              <a:t>attr</a:t>
            </a:r>
            <a:r>
              <a:rPr lang="en-GB" sz="800" dirty="0" smtClean="0"/>
              <a:t>]</a:t>
            </a:r>
          </a:p>
          <a:p>
            <a:r>
              <a:rPr lang="en-GB" sz="800" dirty="0" smtClean="0"/>
              <a:t>else RESPONSE[fail]</a:t>
            </a:r>
          </a:p>
        </p:txBody>
      </p:sp>
      <p:sp>
        <p:nvSpPr>
          <p:cNvPr id="28" name="Right Arrow 27"/>
          <p:cNvSpPr/>
          <p:nvPr/>
        </p:nvSpPr>
        <p:spPr>
          <a:xfrm>
            <a:off x="609600" y="2133600"/>
            <a:ext cx="167640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TextBox 28"/>
          <p:cNvSpPr txBox="1"/>
          <p:nvPr/>
        </p:nvSpPr>
        <p:spPr>
          <a:xfrm>
            <a:off x="457200" y="1676400"/>
            <a:ext cx="167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 smtClean="0"/>
              <a:t>Reservation request[id, route, </a:t>
            </a:r>
            <a:r>
              <a:rPr lang="en-GB" sz="800" dirty="0" err="1" smtClean="0"/>
              <a:t>attr</a:t>
            </a:r>
            <a:r>
              <a:rPr lang="en-GB" sz="800" dirty="0" smtClean="0"/>
              <a:t>]</a:t>
            </a:r>
          </a:p>
          <a:p>
            <a:r>
              <a:rPr lang="en-GB" sz="800" dirty="0" smtClean="0"/>
              <a:t>route[</a:t>
            </a:r>
            <a:r>
              <a:rPr lang="en-GB" sz="800" dirty="0" err="1" smtClean="0"/>
              <a:t>endpt</a:t>
            </a:r>
            <a:r>
              <a:rPr lang="en-GB" sz="800" dirty="0" smtClean="0"/>
              <a:t>,(</a:t>
            </a:r>
            <a:r>
              <a:rPr lang="en-GB" sz="800" dirty="0" err="1" smtClean="0"/>
              <a:t>routingpts</a:t>
            </a:r>
            <a:r>
              <a:rPr lang="en-GB" sz="800" dirty="0" smtClean="0"/>
              <a:t>), </a:t>
            </a:r>
            <a:r>
              <a:rPr lang="en-GB" sz="800" dirty="0" err="1" smtClean="0"/>
              <a:t>endpt</a:t>
            </a:r>
            <a:r>
              <a:rPr lang="en-GB" sz="800" dirty="0" smtClean="0"/>
              <a:t>]</a:t>
            </a:r>
          </a:p>
          <a:p>
            <a:r>
              <a:rPr lang="en-GB" sz="800" dirty="0" err="1" smtClean="0"/>
              <a:t>attr</a:t>
            </a:r>
            <a:r>
              <a:rPr lang="en-GB" sz="800" dirty="0" smtClean="0"/>
              <a:t>[</a:t>
            </a:r>
            <a:r>
              <a:rPr lang="en-GB" sz="800" dirty="0" err="1" smtClean="0"/>
              <a:t>perf</a:t>
            </a:r>
            <a:r>
              <a:rPr lang="en-GB" sz="800" dirty="0" smtClean="0"/>
              <a:t>, </a:t>
            </a:r>
            <a:r>
              <a:rPr lang="en-GB" sz="800" dirty="0" err="1" smtClean="0"/>
              <a:t>QoS</a:t>
            </a:r>
            <a:r>
              <a:rPr lang="en-GB" sz="800" dirty="0" smtClean="0"/>
              <a:t>, </a:t>
            </a:r>
            <a:r>
              <a:rPr lang="en-GB" sz="800" dirty="0" err="1" smtClean="0"/>
              <a:t>prot</a:t>
            </a:r>
            <a:r>
              <a:rPr lang="en-GB" sz="800" dirty="0" smtClean="0"/>
              <a:t>, time, user]</a:t>
            </a:r>
            <a:endParaRPr lang="en-GB" sz="800" dirty="0"/>
          </a:p>
        </p:txBody>
      </p:sp>
      <p:sp>
        <p:nvSpPr>
          <p:cNvPr id="31" name="TextBox 30"/>
          <p:cNvSpPr txBox="1"/>
          <p:nvPr/>
        </p:nvSpPr>
        <p:spPr>
          <a:xfrm>
            <a:off x="685800" y="4356556"/>
            <a:ext cx="1447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 smtClean="0"/>
              <a:t>Reservation response[ state]</a:t>
            </a:r>
            <a:endParaRPr lang="en-GB" sz="800" dirty="0"/>
          </a:p>
        </p:txBody>
      </p:sp>
      <p:sp>
        <p:nvSpPr>
          <p:cNvPr id="32" name="TextBox 31"/>
          <p:cNvSpPr txBox="1"/>
          <p:nvPr/>
        </p:nvSpPr>
        <p:spPr>
          <a:xfrm>
            <a:off x="2057400" y="5486400"/>
            <a:ext cx="2209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 smtClean="0"/>
              <a:t>local reservation request[</a:t>
            </a:r>
            <a:r>
              <a:rPr lang="en-GB" sz="800" dirty="0" err="1" smtClean="0"/>
              <a:t>edgept</a:t>
            </a:r>
            <a:r>
              <a:rPr lang="en-GB" sz="800" dirty="0" smtClean="0"/>
              <a:t>, </a:t>
            </a:r>
            <a:r>
              <a:rPr lang="en-GB" sz="800" dirty="0" err="1" smtClean="0"/>
              <a:t>edgept</a:t>
            </a:r>
            <a:r>
              <a:rPr lang="en-GB" sz="800" dirty="0" smtClean="0"/>
              <a:t>, </a:t>
            </a:r>
            <a:r>
              <a:rPr lang="en-GB" sz="800" dirty="0" err="1" smtClean="0"/>
              <a:t>attr</a:t>
            </a:r>
            <a:r>
              <a:rPr lang="en-GB" sz="800" dirty="0" smtClean="0"/>
              <a:t>]</a:t>
            </a:r>
            <a:endParaRPr lang="en-GB" sz="800" dirty="0"/>
          </a:p>
        </p:txBody>
      </p:sp>
      <p:sp>
        <p:nvSpPr>
          <p:cNvPr id="34" name="TextBox 33"/>
          <p:cNvSpPr txBox="1"/>
          <p:nvPr/>
        </p:nvSpPr>
        <p:spPr>
          <a:xfrm>
            <a:off x="2286000" y="4572001"/>
            <a:ext cx="4724400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800" dirty="0" smtClean="0"/>
              <a:t>LOCAL_RES_REQ [</a:t>
            </a:r>
            <a:r>
              <a:rPr lang="en-GB" sz="800" dirty="0" err="1" smtClean="0"/>
              <a:t>edgept</a:t>
            </a:r>
            <a:r>
              <a:rPr lang="en-GB" sz="800" dirty="0" smtClean="0"/>
              <a:t>, </a:t>
            </a:r>
            <a:r>
              <a:rPr lang="en-GB" sz="800" dirty="0" err="1" smtClean="0"/>
              <a:t>edgept</a:t>
            </a:r>
            <a:r>
              <a:rPr lang="en-GB" sz="800" dirty="0" smtClean="0"/>
              <a:t>, </a:t>
            </a:r>
            <a:r>
              <a:rPr lang="en-GB" sz="800" dirty="0" err="1" smtClean="0"/>
              <a:t>attr</a:t>
            </a:r>
            <a:r>
              <a:rPr lang="en-GB" sz="800" dirty="0" smtClean="0"/>
              <a:t>]</a:t>
            </a:r>
          </a:p>
          <a:p>
            <a:endParaRPr lang="en-GB" sz="800" dirty="0" smtClean="0"/>
          </a:p>
          <a:p>
            <a:r>
              <a:rPr lang="en-GB" sz="800" dirty="0" smtClean="0"/>
              <a:t>Issue local reservation request</a:t>
            </a:r>
          </a:p>
          <a:p>
            <a:r>
              <a:rPr lang="en-GB" sz="800" dirty="0" smtClean="0"/>
              <a:t>RESPONSE[</a:t>
            </a:r>
            <a:r>
              <a:rPr lang="en-GB" sz="800" dirty="0" err="1" smtClean="0"/>
              <a:t>localstate</a:t>
            </a:r>
            <a:r>
              <a:rPr lang="en-GB" sz="800" dirty="0" smtClean="0"/>
              <a:t>]</a:t>
            </a:r>
          </a:p>
        </p:txBody>
      </p:sp>
      <p:sp>
        <p:nvSpPr>
          <p:cNvPr id="35" name="Right Arrow 34"/>
          <p:cNvSpPr/>
          <p:nvPr/>
        </p:nvSpPr>
        <p:spPr>
          <a:xfrm rot="16200000">
            <a:off x="4495800" y="5334000"/>
            <a:ext cx="609600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Right Arrow 35"/>
          <p:cNvSpPr/>
          <p:nvPr/>
        </p:nvSpPr>
        <p:spPr>
          <a:xfrm rot="5400000">
            <a:off x="4038600" y="5334000"/>
            <a:ext cx="609600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TextBox 40"/>
          <p:cNvSpPr txBox="1"/>
          <p:nvPr/>
        </p:nvSpPr>
        <p:spPr>
          <a:xfrm>
            <a:off x="2286000" y="4038600"/>
            <a:ext cx="472440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800" dirty="0" smtClean="0"/>
              <a:t>RESPONSE[</a:t>
            </a:r>
            <a:r>
              <a:rPr lang="en-GB" sz="800" dirty="0" err="1" smtClean="0"/>
              <a:t>localstate</a:t>
            </a:r>
            <a:r>
              <a:rPr lang="en-GB" sz="800" dirty="0" smtClean="0"/>
              <a:t>]</a:t>
            </a:r>
          </a:p>
          <a:p>
            <a:endParaRPr lang="en-GB" sz="800" dirty="0" smtClean="0"/>
          </a:p>
        </p:txBody>
      </p:sp>
      <p:sp>
        <p:nvSpPr>
          <p:cNvPr id="42" name="TextBox 41"/>
          <p:cNvSpPr txBox="1"/>
          <p:nvPr/>
        </p:nvSpPr>
        <p:spPr>
          <a:xfrm>
            <a:off x="4876800" y="5498067"/>
            <a:ext cx="21336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 smtClean="0"/>
              <a:t>local  reservation response[</a:t>
            </a:r>
            <a:r>
              <a:rPr lang="en-GB" sz="800" dirty="0" err="1" smtClean="0"/>
              <a:t>localstate</a:t>
            </a:r>
            <a:r>
              <a:rPr lang="en-GB" sz="800" dirty="0" smtClean="0"/>
              <a:t>]</a:t>
            </a:r>
            <a:endParaRPr lang="en-GB" sz="800" dirty="0"/>
          </a:p>
        </p:txBody>
      </p:sp>
      <p:sp>
        <p:nvSpPr>
          <p:cNvPr id="45" name="Right Arrow 44"/>
          <p:cNvSpPr/>
          <p:nvPr/>
        </p:nvSpPr>
        <p:spPr>
          <a:xfrm rot="10800000">
            <a:off x="685800" y="4051756"/>
            <a:ext cx="1600200" cy="22711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200" y="0"/>
            <a:ext cx="85344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dirty="0" smtClean="0"/>
              <a:t>Use case 2: Message sequence diagram for multi-domain reservation requests, chain model</a:t>
            </a:r>
            <a:endParaRPr lang="en-GB" sz="1600" dirty="0"/>
          </a:p>
        </p:txBody>
      </p:sp>
      <p:pic>
        <p:nvPicPr>
          <p:cNvPr id="7" name="Picture 6" descr="multi-domain reservatio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812" y="271462"/>
            <a:ext cx="9096375" cy="6315075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905000" y="762000"/>
            <a:ext cx="5105400" cy="518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2133600" y="990600"/>
            <a:ext cx="4724400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800" dirty="0" smtClean="0"/>
              <a:t>START[route, </a:t>
            </a:r>
            <a:r>
              <a:rPr lang="en-GB" sz="800" dirty="0" err="1" smtClean="0"/>
              <a:t>attr</a:t>
            </a:r>
            <a:r>
              <a:rPr lang="en-GB" sz="800" dirty="0" smtClean="0"/>
              <a:t>]</a:t>
            </a:r>
          </a:p>
          <a:p>
            <a:endParaRPr lang="en-GB" sz="800" dirty="0" smtClean="0"/>
          </a:p>
          <a:p>
            <a:r>
              <a:rPr lang="en-GB" sz="800" dirty="0" smtClean="0"/>
              <a:t>Check </a:t>
            </a:r>
            <a:r>
              <a:rPr lang="en-GB" sz="800" dirty="0" err="1" smtClean="0"/>
              <a:t>endpts</a:t>
            </a:r>
            <a:r>
              <a:rPr lang="en-GB" sz="800" dirty="0" smtClean="0"/>
              <a:t> and </a:t>
            </a:r>
            <a:r>
              <a:rPr lang="en-GB" sz="800" dirty="0" err="1" smtClean="0"/>
              <a:t>routingpts</a:t>
            </a:r>
            <a:r>
              <a:rPr lang="en-GB" sz="800" dirty="0" smtClean="0"/>
              <a:t> against list of local addresses</a:t>
            </a:r>
          </a:p>
          <a:p>
            <a:r>
              <a:rPr lang="en-GB" sz="800" dirty="0" smtClean="0"/>
              <a:t>If  one or no </a:t>
            </a:r>
            <a:r>
              <a:rPr lang="en-GB" sz="800" dirty="0" err="1" smtClean="0"/>
              <a:t>routingpts</a:t>
            </a:r>
            <a:r>
              <a:rPr lang="en-GB" sz="800" dirty="0" smtClean="0"/>
              <a:t> and/or endpoints are local, PATHFIND[route]</a:t>
            </a:r>
          </a:p>
          <a:p>
            <a:r>
              <a:rPr lang="en-GB" sz="800" dirty="0" smtClean="0"/>
              <a:t>if  two </a:t>
            </a:r>
            <a:r>
              <a:rPr lang="en-GB" sz="800" dirty="0" err="1" smtClean="0"/>
              <a:t>routingpts</a:t>
            </a:r>
            <a:r>
              <a:rPr lang="en-GB" sz="800" dirty="0" smtClean="0"/>
              <a:t> and/or endpoints are local, then FORWARD[</a:t>
            </a:r>
            <a:r>
              <a:rPr lang="en-GB" sz="800" dirty="0" err="1" smtClean="0"/>
              <a:t>route,attr</a:t>
            </a:r>
            <a:r>
              <a:rPr lang="en-GB" sz="800" dirty="0" smtClean="0"/>
              <a:t>]  or PATHFIND[route] </a:t>
            </a:r>
          </a:p>
        </p:txBody>
      </p:sp>
      <p:sp>
        <p:nvSpPr>
          <p:cNvPr id="7" name="Right Arrow 6"/>
          <p:cNvSpPr/>
          <p:nvPr/>
        </p:nvSpPr>
        <p:spPr>
          <a:xfrm>
            <a:off x="381000" y="1143000"/>
            <a:ext cx="175260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/>
          <p:cNvSpPr txBox="1"/>
          <p:nvPr/>
        </p:nvSpPr>
        <p:spPr>
          <a:xfrm>
            <a:off x="304800" y="685800"/>
            <a:ext cx="167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 smtClean="0"/>
              <a:t>Reservation request[id, route, </a:t>
            </a:r>
            <a:r>
              <a:rPr lang="en-GB" sz="800" dirty="0" err="1" smtClean="0"/>
              <a:t>attr</a:t>
            </a:r>
            <a:r>
              <a:rPr lang="en-GB" sz="800" dirty="0" smtClean="0"/>
              <a:t>]</a:t>
            </a:r>
          </a:p>
          <a:p>
            <a:r>
              <a:rPr lang="en-GB" sz="800" dirty="0" smtClean="0"/>
              <a:t>route[</a:t>
            </a:r>
            <a:r>
              <a:rPr lang="en-GB" sz="800" dirty="0" err="1" smtClean="0"/>
              <a:t>endpt</a:t>
            </a:r>
            <a:r>
              <a:rPr lang="en-GB" sz="800" dirty="0" smtClean="0"/>
              <a:t>,(</a:t>
            </a:r>
            <a:r>
              <a:rPr lang="en-GB" sz="800" dirty="0" err="1" smtClean="0"/>
              <a:t>routingpts</a:t>
            </a:r>
            <a:r>
              <a:rPr lang="en-GB" sz="800" dirty="0" smtClean="0"/>
              <a:t>), </a:t>
            </a:r>
            <a:r>
              <a:rPr lang="en-GB" sz="800" dirty="0" err="1" smtClean="0"/>
              <a:t>endpt</a:t>
            </a:r>
            <a:r>
              <a:rPr lang="en-GB" sz="800" dirty="0" smtClean="0"/>
              <a:t>]</a:t>
            </a:r>
          </a:p>
          <a:p>
            <a:r>
              <a:rPr lang="en-GB" sz="800" dirty="0" err="1" smtClean="0"/>
              <a:t>attr</a:t>
            </a:r>
            <a:r>
              <a:rPr lang="en-GB" sz="800" dirty="0" smtClean="0"/>
              <a:t>[</a:t>
            </a:r>
            <a:r>
              <a:rPr lang="en-GB" sz="800" dirty="0" err="1" smtClean="0"/>
              <a:t>perf</a:t>
            </a:r>
            <a:r>
              <a:rPr lang="en-GB" sz="800" dirty="0" smtClean="0"/>
              <a:t>, </a:t>
            </a:r>
            <a:r>
              <a:rPr lang="en-GB" sz="800" dirty="0" err="1" smtClean="0"/>
              <a:t>QoS</a:t>
            </a:r>
            <a:r>
              <a:rPr lang="en-GB" sz="800" dirty="0" smtClean="0"/>
              <a:t>, </a:t>
            </a:r>
            <a:r>
              <a:rPr lang="en-GB" sz="800" dirty="0" err="1" smtClean="0"/>
              <a:t>prot</a:t>
            </a:r>
            <a:r>
              <a:rPr lang="en-GB" sz="800" dirty="0" smtClean="0"/>
              <a:t>, time, user]</a:t>
            </a:r>
            <a:endParaRPr lang="en-GB" sz="800" dirty="0"/>
          </a:p>
        </p:txBody>
      </p:sp>
      <p:sp>
        <p:nvSpPr>
          <p:cNvPr id="9" name="TextBox 8"/>
          <p:cNvSpPr txBox="1"/>
          <p:nvPr/>
        </p:nvSpPr>
        <p:spPr>
          <a:xfrm>
            <a:off x="2133600" y="1988403"/>
            <a:ext cx="4724400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800" dirty="0" smtClean="0"/>
              <a:t>PATHFIND[route]</a:t>
            </a:r>
          </a:p>
          <a:p>
            <a:endParaRPr lang="en-GB" sz="800" dirty="0" smtClean="0"/>
          </a:p>
          <a:p>
            <a:r>
              <a:rPr lang="en-GB" sz="800" dirty="0" smtClean="0"/>
              <a:t>Perform </a:t>
            </a:r>
            <a:r>
              <a:rPr lang="en-GB" sz="800" dirty="0" err="1" smtClean="0"/>
              <a:t>pathfinding</a:t>
            </a:r>
            <a:r>
              <a:rPr lang="en-GB" sz="800" dirty="0" smtClean="0"/>
              <a:t> on </a:t>
            </a:r>
            <a:r>
              <a:rPr lang="en-GB" sz="800" dirty="0" smtClean="0"/>
              <a:t>route</a:t>
            </a:r>
            <a:endParaRPr lang="en-GB" sz="800" dirty="0" smtClean="0"/>
          </a:p>
          <a:p>
            <a:r>
              <a:rPr lang="en-GB" sz="800" dirty="0" smtClean="0"/>
              <a:t>Update </a:t>
            </a:r>
            <a:r>
              <a:rPr lang="en-GB" sz="800" dirty="0" smtClean="0"/>
              <a:t>route with new </a:t>
            </a:r>
            <a:r>
              <a:rPr lang="en-GB" sz="800" dirty="0" err="1" smtClean="0"/>
              <a:t>routingpts</a:t>
            </a:r>
            <a:endParaRPr lang="en-GB" sz="800" dirty="0" smtClean="0"/>
          </a:p>
          <a:p>
            <a:r>
              <a:rPr lang="en-GB" sz="800" dirty="0" smtClean="0"/>
              <a:t>if </a:t>
            </a:r>
            <a:r>
              <a:rPr lang="en-GB" sz="800" dirty="0" smtClean="0"/>
              <a:t>next hop </a:t>
            </a:r>
            <a:r>
              <a:rPr lang="en-GB" sz="800" dirty="0" smtClean="0"/>
              <a:t>found, FORWARD[</a:t>
            </a:r>
            <a:r>
              <a:rPr lang="en-GB" sz="800" dirty="0" err="1" smtClean="0"/>
              <a:t>route,attr</a:t>
            </a:r>
            <a:r>
              <a:rPr lang="en-GB" sz="800" dirty="0" smtClean="0"/>
              <a:t>]</a:t>
            </a:r>
          </a:p>
          <a:p>
            <a:r>
              <a:rPr lang="en-GB" sz="800" dirty="0" smtClean="0"/>
              <a:t>else, </a:t>
            </a:r>
            <a:r>
              <a:rPr lang="en-GB" sz="800" dirty="0" smtClean="0"/>
              <a:t>RESPONSE[</a:t>
            </a:r>
            <a:r>
              <a:rPr lang="en-GB" sz="800" dirty="0" err="1" smtClean="0"/>
              <a:t>localsegment</a:t>
            </a:r>
            <a:r>
              <a:rPr lang="en-GB" sz="800" dirty="0" smtClean="0"/>
              <a:t>, fail</a:t>
            </a:r>
            <a:r>
              <a:rPr lang="en-GB" sz="800" dirty="0" smtClean="0"/>
              <a:t>]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52400" y="5029200"/>
            <a:ext cx="17526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 smtClean="0"/>
              <a:t>Reservation response[ </a:t>
            </a:r>
            <a:r>
              <a:rPr lang="en-GB" sz="800" dirty="0" err="1" smtClean="0"/>
              <a:t>segment,state</a:t>
            </a:r>
            <a:r>
              <a:rPr lang="en-GB" sz="800" dirty="0" smtClean="0"/>
              <a:t>]</a:t>
            </a:r>
            <a:endParaRPr lang="en-GB" sz="800" dirty="0"/>
          </a:p>
        </p:txBody>
      </p:sp>
      <p:sp>
        <p:nvSpPr>
          <p:cNvPr id="14" name="TextBox 13"/>
          <p:cNvSpPr txBox="1"/>
          <p:nvPr/>
        </p:nvSpPr>
        <p:spPr>
          <a:xfrm>
            <a:off x="1981200" y="6019801"/>
            <a:ext cx="21336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 smtClean="0"/>
              <a:t>local reservation request[</a:t>
            </a:r>
            <a:r>
              <a:rPr lang="en-GB" sz="800" dirty="0" err="1" smtClean="0"/>
              <a:t>edgept</a:t>
            </a:r>
            <a:r>
              <a:rPr lang="en-GB" sz="800" dirty="0" smtClean="0"/>
              <a:t>, </a:t>
            </a:r>
            <a:r>
              <a:rPr lang="en-GB" sz="800" dirty="0" err="1" smtClean="0"/>
              <a:t>edgept</a:t>
            </a:r>
            <a:r>
              <a:rPr lang="en-GB" sz="800" dirty="0" smtClean="0"/>
              <a:t>, </a:t>
            </a:r>
            <a:r>
              <a:rPr lang="en-GB" sz="800" dirty="0" err="1" smtClean="0"/>
              <a:t>attr</a:t>
            </a:r>
            <a:r>
              <a:rPr lang="en-GB" sz="800" dirty="0" smtClean="0"/>
              <a:t>]</a:t>
            </a:r>
            <a:endParaRPr lang="en-GB" sz="800" dirty="0"/>
          </a:p>
        </p:txBody>
      </p:sp>
      <p:sp>
        <p:nvSpPr>
          <p:cNvPr id="19" name="TextBox 18"/>
          <p:cNvSpPr txBox="1"/>
          <p:nvPr/>
        </p:nvSpPr>
        <p:spPr>
          <a:xfrm>
            <a:off x="2133600" y="5181600"/>
            <a:ext cx="4724400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800" dirty="0" smtClean="0"/>
              <a:t>LOCAL_RES_REQ [</a:t>
            </a:r>
            <a:r>
              <a:rPr lang="en-GB" sz="800" dirty="0" err="1" smtClean="0"/>
              <a:t>routingpt</a:t>
            </a:r>
            <a:r>
              <a:rPr lang="en-GB" sz="800" dirty="0" smtClean="0"/>
              <a:t>, </a:t>
            </a:r>
            <a:r>
              <a:rPr lang="en-GB" sz="800" dirty="0" err="1" smtClean="0"/>
              <a:t>routingpt</a:t>
            </a:r>
            <a:r>
              <a:rPr lang="en-GB" sz="800" dirty="0" smtClean="0"/>
              <a:t>, </a:t>
            </a:r>
            <a:r>
              <a:rPr lang="en-GB" sz="800" dirty="0" err="1" smtClean="0"/>
              <a:t>attr</a:t>
            </a:r>
            <a:r>
              <a:rPr lang="en-GB" sz="800" dirty="0" smtClean="0"/>
              <a:t>]</a:t>
            </a:r>
          </a:p>
          <a:p>
            <a:endParaRPr lang="en-GB" sz="800" dirty="0" smtClean="0"/>
          </a:p>
          <a:p>
            <a:r>
              <a:rPr lang="en-GB" sz="800" dirty="0" smtClean="0"/>
              <a:t>Issue local reservation request</a:t>
            </a:r>
          </a:p>
          <a:p>
            <a:r>
              <a:rPr lang="en-GB" sz="800" dirty="0" smtClean="0"/>
              <a:t>RESPONSE</a:t>
            </a:r>
            <a:r>
              <a:rPr lang="en-GB" sz="800" dirty="0" smtClean="0"/>
              <a:t>[</a:t>
            </a:r>
            <a:r>
              <a:rPr lang="en-GB" sz="800" dirty="0" err="1" smtClean="0"/>
              <a:t>local_segment</a:t>
            </a:r>
            <a:r>
              <a:rPr lang="en-GB" sz="800" dirty="0" smtClean="0"/>
              <a:t>, state]</a:t>
            </a:r>
          </a:p>
        </p:txBody>
      </p:sp>
      <p:sp>
        <p:nvSpPr>
          <p:cNvPr id="22" name="Right Arrow 21"/>
          <p:cNvSpPr/>
          <p:nvPr/>
        </p:nvSpPr>
        <p:spPr>
          <a:xfrm rot="16200000">
            <a:off x="4343400" y="5867401"/>
            <a:ext cx="609600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TextBox 19"/>
          <p:cNvSpPr txBox="1"/>
          <p:nvPr/>
        </p:nvSpPr>
        <p:spPr>
          <a:xfrm>
            <a:off x="457200" y="304800"/>
            <a:ext cx="792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Use case 2: Logic for multi-domain reservation request using chain model</a:t>
            </a:r>
            <a:endParaRPr lang="en-GB" dirty="0"/>
          </a:p>
        </p:txBody>
      </p:sp>
      <p:sp>
        <p:nvSpPr>
          <p:cNvPr id="13" name="Right Arrow 12"/>
          <p:cNvSpPr/>
          <p:nvPr/>
        </p:nvSpPr>
        <p:spPr>
          <a:xfrm rot="5400000">
            <a:off x="3886200" y="5867401"/>
            <a:ext cx="609600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TextBox 24"/>
          <p:cNvSpPr txBox="1"/>
          <p:nvPr/>
        </p:nvSpPr>
        <p:spPr>
          <a:xfrm>
            <a:off x="7239000" y="2756356"/>
            <a:ext cx="16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 smtClean="0"/>
              <a:t>e2e </a:t>
            </a:r>
            <a:r>
              <a:rPr lang="en-GB" sz="800" dirty="0" err="1" smtClean="0"/>
              <a:t>reserv</a:t>
            </a:r>
            <a:r>
              <a:rPr lang="en-GB" sz="800" dirty="0" smtClean="0"/>
              <a:t>. request[route, </a:t>
            </a:r>
            <a:r>
              <a:rPr lang="en-GB" sz="800" dirty="0" err="1" smtClean="0"/>
              <a:t>attr</a:t>
            </a:r>
            <a:r>
              <a:rPr lang="en-GB" sz="800" dirty="0" smtClean="0"/>
              <a:t>]</a:t>
            </a:r>
          </a:p>
          <a:p>
            <a:r>
              <a:rPr lang="en-GB" sz="800" dirty="0" smtClean="0"/>
              <a:t>route[</a:t>
            </a:r>
            <a:r>
              <a:rPr lang="en-GB" sz="800" dirty="0" err="1" smtClean="0"/>
              <a:t>endpt</a:t>
            </a:r>
            <a:r>
              <a:rPr lang="en-GB" sz="800" dirty="0" smtClean="0"/>
              <a:t>,(routing pts), </a:t>
            </a:r>
            <a:r>
              <a:rPr lang="en-GB" sz="800" dirty="0" err="1" smtClean="0"/>
              <a:t>endpt</a:t>
            </a:r>
            <a:r>
              <a:rPr lang="en-GB" sz="800" dirty="0" smtClean="0"/>
              <a:t>]</a:t>
            </a:r>
          </a:p>
          <a:p>
            <a:r>
              <a:rPr lang="en-GB" sz="800" dirty="0" err="1" smtClean="0"/>
              <a:t>attr</a:t>
            </a:r>
            <a:r>
              <a:rPr lang="en-GB" sz="800" dirty="0" smtClean="0"/>
              <a:t>[</a:t>
            </a:r>
            <a:r>
              <a:rPr lang="en-GB" sz="800" dirty="0" err="1" smtClean="0"/>
              <a:t>perf,QoS</a:t>
            </a:r>
            <a:r>
              <a:rPr lang="en-GB" sz="800" dirty="0" smtClean="0"/>
              <a:t>, </a:t>
            </a:r>
            <a:r>
              <a:rPr lang="en-GB" sz="800" dirty="0" err="1" smtClean="0"/>
              <a:t>prot</a:t>
            </a:r>
            <a:r>
              <a:rPr lang="en-GB" sz="800" dirty="0" smtClean="0"/>
              <a:t>, time, user]</a:t>
            </a:r>
            <a:endParaRPr lang="en-GB" sz="800" dirty="0"/>
          </a:p>
        </p:txBody>
      </p:sp>
      <p:sp>
        <p:nvSpPr>
          <p:cNvPr id="26" name="TextBox 25"/>
          <p:cNvSpPr txBox="1"/>
          <p:nvPr/>
        </p:nvSpPr>
        <p:spPr>
          <a:xfrm>
            <a:off x="2133600" y="3137356"/>
            <a:ext cx="4724400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800" dirty="0" smtClean="0"/>
              <a:t>FORWARD[</a:t>
            </a:r>
            <a:r>
              <a:rPr lang="en-GB" sz="800" dirty="0" err="1" smtClean="0"/>
              <a:t>route,attr</a:t>
            </a:r>
            <a:r>
              <a:rPr lang="en-GB" sz="800" dirty="0" smtClean="0"/>
              <a:t>]</a:t>
            </a:r>
          </a:p>
          <a:p>
            <a:endParaRPr lang="en-GB" sz="800" dirty="0" smtClean="0"/>
          </a:p>
          <a:p>
            <a:r>
              <a:rPr lang="en-GB" sz="800" dirty="0" smtClean="0"/>
              <a:t>If  not last domain, then forward the connection request to the next domain</a:t>
            </a:r>
          </a:p>
          <a:p>
            <a:r>
              <a:rPr lang="en-GB" sz="800" dirty="0" smtClean="0"/>
              <a:t>LOCAL_RES_REQ </a:t>
            </a:r>
            <a:r>
              <a:rPr lang="en-GB" sz="800" dirty="0" smtClean="0"/>
              <a:t>[</a:t>
            </a:r>
            <a:r>
              <a:rPr lang="en-GB" sz="800" dirty="0" err="1" smtClean="0"/>
              <a:t>routingpt</a:t>
            </a:r>
            <a:r>
              <a:rPr lang="en-GB" sz="800" dirty="0" smtClean="0"/>
              <a:t>, </a:t>
            </a:r>
            <a:r>
              <a:rPr lang="en-GB" sz="800" dirty="0" err="1" smtClean="0"/>
              <a:t>routingpt</a:t>
            </a:r>
            <a:r>
              <a:rPr lang="en-GB" sz="800" dirty="0" smtClean="0"/>
              <a:t>, </a:t>
            </a:r>
            <a:r>
              <a:rPr lang="en-GB" sz="800" dirty="0" err="1" smtClean="0"/>
              <a:t>attr</a:t>
            </a:r>
            <a:r>
              <a:rPr lang="en-GB" sz="800" dirty="0" smtClean="0"/>
              <a:t>]</a:t>
            </a:r>
          </a:p>
          <a:p>
            <a:r>
              <a:rPr lang="en-GB" sz="800" dirty="0" smtClean="0"/>
              <a:t>For each incoming e2e </a:t>
            </a:r>
            <a:r>
              <a:rPr lang="en-GB" sz="800" dirty="0" err="1" smtClean="0"/>
              <a:t>reserv</a:t>
            </a:r>
            <a:r>
              <a:rPr lang="en-GB" sz="800" dirty="0" smtClean="0"/>
              <a:t>. Response </a:t>
            </a:r>
            <a:r>
              <a:rPr lang="en-GB" sz="800" dirty="0" err="1" smtClean="0"/>
              <a:t>RESPONSE</a:t>
            </a:r>
            <a:r>
              <a:rPr lang="en-GB" sz="800" dirty="0" smtClean="0"/>
              <a:t>[segment</a:t>
            </a:r>
            <a:r>
              <a:rPr lang="en-GB" sz="800" dirty="0" smtClean="0"/>
              <a:t>, state]</a:t>
            </a:r>
          </a:p>
          <a:p>
            <a:endParaRPr lang="en-GB" sz="800" dirty="0" smtClean="0"/>
          </a:p>
        </p:txBody>
      </p:sp>
      <p:sp>
        <p:nvSpPr>
          <p:cNvPr id="24" name="Right Arrow 23"/>
          <p:cNvSpPr/>
          <p:nvPr/>
        </p:nvSpPr>
        <p:spPr>
          <a:xfrm>
            <a:off x="6781800" y="3213556"/>
            <a:ext cx="198120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TextBox 27"/>
          <p:cNvSpPr txBox="1"/>
          <p:nvPr/>
        </p:nvSpPr>
        <p:spPr>
          <a:xfrm>
            <a:off x="7162800" y="3823156"/>
            <a:ext cx="17526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 smtClean="0"/>
              <a:t>e2e </a:t>
            </a:r>
            <a:r>
              <a:rPr lang="en-GB" sz="800" dirty="0" err="1" smtClean="0"/>
              <a:t>reserv</a:t>
            </a:r>
            <a:r>
              <a:rPr lang="en-GB" sz="800" dirty="0" smtClean="0"/>
              <a:t>. </a:t>
            </a:r>
            <a:r>
              <a:rPr lang="en-GB" sz="800" dirty="0" smtClean="0"/>
              <a:t>Response[segment, state]</a:t>
            </a:r>
            <a:endParaRPr lang="en-GB" sz="800" dirty="0"/>
          </a:p>
        </p:txBody>
      </p:sp>
      <p:sp>
        <p:nvSpPr>
          <p:cNvPr id="23" name="TextBox 22"/>
          <p:cNvSpPr txBox="1"/>
          <p:nvPr/>
        </p:nvSpPr>
        <p:spPr>
          <a:xfrm>
            <a:off x="2133600" y="4648200"/>
            <a:ext cx="472440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800" dirty="0" smtClean="0"/>
              <a:t>RESPONSE[segment, state</a:t>
            </a:r>
            <a:r>
              <a:rPr lang="en-GB" sz="800" dirty="0" smtClean="0"/>
              <a:t>]</a:t>
            </a:r>
          </a:p>
          <a:p>
            <a:endParaRPr lang="en-GB" sz="800" dirty="0" smtClean="0"/>
          </a:p>
        </p:txBody>
      </p:sp>
      <p:sp>
        <p:nvSpPr>
          <p:cNvPr id="29" name="TextBox 28"/>
          <p:cNvSpPr txBox="1"/>
          <p:nvPr/>
        </p:nvSpPr>
        <p:spPr>
          <a:xfrm>
            <a:off x="4724400" y="6031468"/>
            <a:ext cx="21336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 smtClean="0"/>
              <a:t>local  reservation response[</a:t>
            </a:r>
            <a:r>
              <a:rPr lang="en-GB" sz="800" dirty="0" err="1" smtClean="0"/>
              <a:t>localstate</a:t>
            </a:r>
            <a:r>
              <a:rPr lang="en-GB" sz="800" dirty="0" smtClean="0"/>
              <a:t>]</a:t>
            </a:r>
            <a:endParaRPr lang="en-GB" sz="800" dirty="0"/>
          </a:p>
        </p:txBody>
      </p:sp>
      <p:sp>
        <p:nvSpPr>
          <p:cNvPr id="27" name="Right Arrow 26"/>
          <p:cNvSpPr/>
          <p:nvPr/>
        </p:nvSpPr>
        <p:spPr>
          <a:xfrm rot="10800000">
            <a:off x="6781800" y="3594556"/>
            <a:ext cx="198120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ight Arrow 10"/>
          <p:cNvSpPr/>
          <p:nvPr/>
        </p:nvSpPr>
        <p:spPr>
          <a:xfrm rot="10800000">
            <a:off x="304800" y="4737556"/>
            <a:ext cx="1828800" cy="22711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57200" y="0"/>
            <a:ext cx="85344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dirty="0" smtClean="0"/>
              <a:t>Use case: Message sequence diagram for multi-domain instantiation requests, chain model</a:t>
            </a:r>
            <a:endParaRPr lang="en-GB" sz="1600" dirty="0"/>
          </a:p>
        </p:txBody>
      </p:sp>
      <p:pic>
        <p:nvPicPr>
          <p:cNvPr id="6" name="Picture 5" descr="multi-domain instantiatio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625" y="509587"/>
            <a:ext cx="9048750" cy="5838825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57200" y="0"/>
            <a:ext cx="85344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dirty="0" smtClean="0"/>
              <a:t>Use case 2: Message sequence diagram for multi-domain cancellation requests, chain model</a:t>
            </a:r>
            <a:endParaRPr lang="en-GB" sz="1600" dirty="0"/>
          </a:p>
        </p:txBody>
      </p:sp>
      <p:pic>
        <p:nvPicPr>
          <p:cNvPr id="5" name="Picture 4" descr="multi-domain cancellatio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62" y="590550"/>
            <a:ext cx="9134475" cy="56769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200" y="0"/>
            <a:ext cx="85344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dirty="0" smtClean="0"/>
              <a:t>Use case 3: Message sequence diagram for multi-domain reservation requests, tree model</a:t>
            </a:r>
            <a:endParaRPr lang="en-GB" sz="16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9063" y="604838"/>
            <a:ext cx="8905875" cy="564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Box 19"/>
          <p:cNvSpPr txBox="1"/>
          <p:nvPr/>
        </p:nvSpPr>
        <p:spPr>
          <a:xfrm>
            <a:off x="457200" y="304800"/>
            <a:ext cx="792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Use case 3: Logic for multi-domain reservation request using tree model</a:t>
            </a:r>
            <a:endParaRPr lang="en-GB" dirty="0"/>
          </a:p>
        </p:txBody>
      </p:sp>
      <p:sp>
        <p:nvSpPr>
          <p:cNvPr id="23" name="Rectangle 22"/>
          <p:cNvSpPr/>
          <p:nvPr/>
        </p:nvSpPr>
        <p:spPr>
          <a:xfrm>
            <a:off x="1905000" y="762000"/>
            <a:ext cx="5105400" cy="518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2133600" y="990600"/>
            <a:ext cx="4724400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800" dirty="0" smtClean="0"/>
              <a:t>START[route, </a:t>
            </a:r>
            <a:r>
              <a:rPr lang="en-GB" sz="800" dirty="0" err="1" smtClean="0"/>
              <a:t>attr</a:t>
            </a:r>
            <a:r>
              <a:rPr lang="en-GB" sz="800" dirty="0" smtClean="0"/>
              <a:t>]</a:t>
            </a:r>
          </a:p>
          <a:p>
            <a:endParaRPr lang="en-GB" sz="800" dirty="0" smtClean="0"/>
          </a:p>
          <a:p>
            <a:r>
              <a:rPr lang="en-GB" sz="800" dirty="0" smtClean="0"/>
              <a:t>Check </a:t>
            </a:r>
            <a:r>
              <a:rPr lang="en-GB" sz="800" dirty="0" err="1" smtClean="0"/>
              <a:t>endpts</a:t>
            </a:r>
            <a:r>
              <a:rPr lang="en-GB" sz="800" dirty="0" smtClean="0"/>
              <a:t> and </a:t>
            </a:r>
            <a:r>
              <a:rPr lang="en-GB" sz="800" dirty="0" err="1" smtClean="0"/>
              <a:t>routingpts</a:t>
            </a:r>
            <a:r>
              <a:rPr lang="en-GB" sz="800" dirty="0" smtClean="0"/>
              <a:t> against list of local addresses</a:t>
            </a:r>
          </a:p>
          <a:p>
            <a:r>
              <a:rPr lang="en-GB" sz="800" dirty="0" smtClean="0"/>
              <a:t>If  one or no </a:t>
            </a:r>
            <a:r>
              <a:rPr lang="en-GB" sz="800" dirty="0" err="1" smtClean="0"/>
              <a:t>routingpts</a:t>
            </a:r>
            <a:r>
              <a:rPr lang="en-GB" sz="800" dirty="0" smtClean="0"/>
              <a:t> and/or endpoints are local, PATHFIND[route]</a:t>
            </a:r>
          </a:p>
          <a:p>
            <a:r>
              <a:rPr lang="en-GB" sz="800" dirty="0" smtClean="0"/>
              <a:t>if  two </a:t>
            </a:r>
            <a:r>
              <a:rPr lang="en-GB" sz="800" dirty="0" err="1" smtClean="0"/>
              <a:t>routingpts</a:t>
            </a:r>
            <a:r>
              <a:rPr lang="en-GB" sz="800" dirty="0" smtClean="0"/>
              <a:t> and/or endpoints are local, then FORWARD[</a:t>
            </a:r>
            <a:r>
              <a:rPr lang="en-GB" sz="800" dirty="0" err="1" smtClean="0"/>
              <a:t>route,attr</a:t>
            </a:r>
            <a:r>
              <a:rPr lang="en-GB" sz="800" dirty="0" smtClean="0"/>
              <a:t>]  or PATHFIND[route] </a:t>
            </a:r>
          </a:p>
        </p:txBody>
      </p:sp>
      <p:sp>
        <p:nvSpPr>
          <p:cNvPr id="25" name="Right Arrow 24"/>
          <p:cNvSpPr/>
          <p:nvPr/>
        </p:nvSpPr>
        <p:spPr>
          <a:xfrm>
            <a:off x="381000" y="1143000"/>
            <a:ext cx="175260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TextBox 25"/>
          <p:cNvSpPr txBox="1"/>
          <p:nvPr/>
        </p:nvSpPr>
        <p:spPr>
          <a:xfrm>
            <a:off x="304800" y="685800"/>
            <a:ext cx="167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 smtClean="0"/>
              <a:t>Reservation request[id, route, </a:t>
            </a:r>
            <a:r>
              <a:rPr lang="en-GB" sz="800" dirty="0" err="1" smtClean="0"/>
              <a:t>attr</a:t>
            </a:r>
            <a:r>
              <a:rPr lang="en-GB" sz="800" dirty="0" smtClean="0"/>
              <a:t>]</a:t>
            </a:r>
          </a:p>
          <a:p>
            <a:r>
              <a:rPr lang="en-GB" sz="800" dirty="0" smtClean="0"/>
              <a:t>route[</a:t>
            </a:r>
            <a:r>
              <a:rPr lang="en-GB" sz="800" dirty="0" err="1" smtClean="0"/>
              <a:t>endpt</a:t>
            </a:r>
            <a:r>
              <a:rPr lang="en-GB" sz="800" dirty="0" smtClean="0"/>
              <a:t>,(</a:t>
            </a:r>
            <a:r>
              <a:rPr lang="en-GB" sz="800" dirty="0" err="1" smtClean="0"/>
              <a:t>routingpts</a:t>
            </a:r>
            <a:r>
              <a:rPr lang="en-GB" sz="800" dirty="0" smtClean="0"/>
              <a:t>), </a:t>
            </a:r>
            <a:r>
              <a:rPr lang="en-GB" sz="800" dirty="0" err="1" smtClean="0"/>
              <a:t>endpt</a:t>
            </a:r>
            <a:r>
              <a:rPr lang="en-GB" sz="800" dirty="0" smtClean="0"/>
              <a:t>]</a:t>
            </a:r>
          </a:p>
          <a:p>
            <a:r>
              <a:rPr lang="en-GB" sz="800" dirty="0" err="1" smtClean="0"/>
              <a:t>attr</a:t>
            </a:r>
            <a:r>
              <a:rPr lang="en-GB" sz="800" dirty="0" smtClean="0"/>
              <a:t>[</a:t>
            </a:r>
            <a:r>
              <a:rPr lang="en-GB" sz="800" dirty="0" err="1" smtClean="0"/>
              <a:t>perf</a:t>
            </a:r>
            <a:r>
              <a:rPr lang="en-GB" sz="800" dirty="0" smtClean="0"/>
              <a:t>, </a:t>
            </a:r>
            <a:r>
              <a:rPr lang="en-GB" sz="800" dirty="0" err="1" smtClean="0"/>
              <a:t>QoS</a:t>
            </a:r>
            <a:r>
              <a:rPr lang="en-GB" sz="800" dirty="0" smtClean="0"/>
              <a:t>, </a:t>
            </a:r>
            <a:r>
              <a:rPr lang="en-GB" sz="800" dirty="0" err="1" smtClean="0"/>
              <a:t>prot</a:t>
            </a:r>
            <a:r>
              <a:rPr lang="en-GB" sz="800" dirty="0" smtClean="0"/>
              <a:t>, time, user]</a:t>
            </a:r>
            <a:endParaRPr lang="en-GB" sz="800" dirty="0"/>
          </a:p>
        </p:txBody>
      </p:sp>
      <p:sp>
        <p:nvSpPr>
          <p:cNvPr id="27" name="TextBox 26"/>
          <p:cNvSpPr txBox="1"/>
          <p:nvPr/>
        </p:nvSpPr>
        <p:spPr>
          <a:xfrm>
            <a:off x="2133600" y="1988403"/>
            <a:ext cx="4724400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800" dirty="0" smtClean="0"/>
              <a:t>PATHFIND[route]</a:t>
            </a:r>
          </a:p>
          <a:p>
            <a:endParaRPr lang="en-GB" sz="800" dirty="0" smtClean="0"/>
          </a:p>
          <a:p>
            <a:r>
              <a:rPr lang="en-GB" sz="800" dirty="0" smtClean="0"/>
              <a:t>Perform </a:t>
            </a:r>
            <a:r>
              <a:rPr lang="en-GB" sz="800" dirty="0" err="1" smtClean="0"/>
              <a:t>pathfinding</a:t>
            </a:r>
            <a:r>
              <a:rPr lang="en-GB" sz="800" dirty="0" smtClean="0"/>
              <a:t> on </a:t>
            </a:r>
            <a:r>
              <a:rPr lang="en-GB" sz="800" dirty="0" smtClean="0"/>
              <a:t>route</a:t>
            </a:r>
            <a:endParaRPr lang="en-GB" sz="800" dirty="0" smtClean="0"/>
          </a:p>
          <a:p>
            <a:r>
              <a:rPr lang="en-GB" sz="800" dirty="0" smtClean="0"/>
              <a:t>Update </a:t>
            </a:r>
            <a:r>
              <a:rPr lang="en-GB" sz="800" dirty="0" smtClean="0"/>
              <a:t>route with new </a:t>
            </a:r>
            <a:r>
              <a:rPr lang="en-GB" sz="800" dirty="0" err="1" smtClean="0"/>
              <a:t>routingpts</a:t>
            </a:r>
            <a:endParaRPr lang="en-GB" sz="800" dirty="0" smtClean="0"/>
          </a:p>
          <a:p>
            <a:r>
              <a:rPr lang="en-GB" sz="800" dirty="0" smtClean="0"/>
              <a:t>if </a:t>
            </a:r>
            <a:r>
              <a:rPr lang="en-GB" sz="800" dirty="0" smtClean="0"/>
              <a:t>next hop </a:t>
            </a:r>
            <a:r>
              <a:rPr lang="en-GB" sz="800" dirty="0" smtClean="0"/>
              <a:t>found, FORWARD[</a:t>
            </a:r>
            <a:r>
              <a:rPr lang="en-GB" sz="800" dirty="0" err="1" smtClean="0"/>
              <a:t>route,attr</a:t>
            </a:r>
            <a:r>
              <a:rPr lang="en-GB" sz="800" dirty="0" smtClean="0"/>
              <a:t>]</a:t>
            </a:r>
          </a:p>
          <a:p>
            <a:r>
              <a:rPr lang="en-GB" sz="800" dirty="0" smtClean="0"/>
              <a:t>else, </a:t>
            </a:r>
            <a:r>
              <a:rPr lang="en-GB" sz="800" dirty="0" smtClean="0"/>
              <a:t>RESPONSE[</a:t>
            </a:r>
            <a:r>
              <a:rPr lang="en-GB" sz="800" dirty="0" err="1" smtClean="0"/>
              <a:t>localsegment</a:t>
            </a:r>
            <a:r>
              <a:rPr lang="en-GB" sz="800" dirty="0" smtClean="0"/>
              <a:t>, fail</a:t>
            </a:r>
            <a:r>
              <a:rPr lang="en-GB" sz="800" dirty="0" smtClean="0"/>
              <a:t>]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152400" y="5029200"/>
            <a:ext cx="17526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 smtClean="0"/>
              <a:t>Reservation response[ </a:t>
            </a:r>
            <a:r>
              <a:rPr lang="en-GB" sz="800" dirty="0" err="1" smtClean="0"/>
              <a:t>segment,state</a:t>
            </a:r>
            <a:r>
              <a:rPr lang="en-GB" sz="800" dirty="0" smtClean="0"/>
              <a:t>]</a:t>
            </a:r>
            <a:endParaRPr lang="en-GB" sz="800" dirty="0"/>
          </a:p>
        </p:txBody>
      </p:sp>
      <p:sp>
        <p:nvSpPr>
          <p:cNvPr id="29" name="TextBox 28"/>
          <p:cNvSpPr txBox="1"/>
          <p:nvPr/>
        </p:nvSpPr>
        <p:spPr>
          <a:xfrm>
            <a:off x="1981200" y="6019801"/>
            <a:ext cx="21336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 smtClean="0"/>
              <a:t>local reservation request[</a:t>
            </a:r>
            <a:r>
              <a:rPr lang="en-GB" sz="800" dirty="0" err="1" smtClean="0"/>
              <a:t>edgept</a:t>
            </a:r>
            <a:r>
              <a:rPr lang="en-GB" sz="800" dirty="0" smtClean="0"/>
              <a:t>, </a:t>
            </a:r>
            <a:r>
              <a:rPr lang="en-GB" sz="800" dirty="0" err="1" smtClean="0"/>
              <a:t>edgept</a:t>
            </a:r>
            <a:r>
              <a:rPr lang="en-GB" sz="800" dirty="0" smtClean="0"/>
              <a:t>, </a:t>
            </a:r>
            <a:r>
              <a:rPr lang="en-GB" sz="800" dirty="0" err="1" smtClean="0"/>
              <a:t>attr</a:t>
            </a:r>
            <a:r>
              <a:rPr lang="en-GB" sz="800" dirty="0" smtClean="0"/>
              <a:t>]</a:t>
            </a:r>
            <a:endParaRPr lang="en-GB" sz="800" dirty="0"/>
          </a:p>
        </p:txBody>
      </p:sp>
      <p:sp>
        <p:nvSpPr>
          <p:cNvPr id="30" name="TextBox 29"/>
          <p:cNvSpPr txBox="1"/>
          <p:nvPr/>
        </p:nvSpPr>
        <p:spPr>
          <a:xfrm>
            <a:off x="2133600" y="5181600"/>
            <a:ext cx="4724400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800" dirty="0" smtClean="0"/>
              <a:t>LOCAL_RES_REQ [</a:t>
            </a:r>
            <a:r>
              <a:rPr lang="en-GB" sz="800" dirty="0" err="1" smtClean="0"/>
              <a:t>routingpt</a:t>
            </a:r>
            <a:r>
              <a:rPr lang="en-GB" sz="800" dirty="0" smtClean="0"/>
              <a:t>, </a:t>
            </a:r>
            <a:r>
              <a:rPr lang="en-GB" sz="800" dirty="0" err="1" smtClean="0"/>
              <a:t>routingpt</a:t>
            </a:r>
            <a:r>
              <a:rPr lang="en-GB" sz="800" dirty="0" smtClean="0"/>
              <a:t>, </a:t>
            </a:r>
            <a:r>
              <a:rPr lang="en-GB" sz="800" dirty="0" err="1" smtClean="0"/>
              <a:t>attr</a:t>
            </a:r>
            <a:r>
              <a:rPr lang="en-GB" sz="800" dirty="0" smtClean="0"/>
              <a:t>]</a:t>
            </a:r>
          </a:p>
          <a:p>
            <a:endParaRPr lang="en-GB" sz="800" dirty="0" smtClean="0"/>
          </a:p>
          <a:p>
            <a:r>
              <a:rPr lang="en-GB" sz="800" dirty="0" smtClean="0"/>
              <a:t>Issue local reservation request</a:t>
            </a:r>
          </a:p>
          <a:p>
            <a:r>
              <a:rPr lang="en-GB" sz="800" dirty="0" smtClean="0"/>
              <a:t>RESPONSE</a:t>
            </a:r>
            <a:r>
              <a:rPr lang="en-GB" sz="800" dirty="0" smtClean="0"/>
              <a:t>[</a:t>
            </a:r>
            <a:r>
              <a:rPr lang="en-GB" sz="800" dirty="0" err="1" smtClean="0"/>
              <a:t>local_segment</a:t>
            </a:r>
            <a:r>
              <a:rPr lang="en-GB" sz="800" dirty="0" smtClean="0"/>
              <a:t>, state]</a:t>
            </a:r>
          </a:p>
        </p:txBody>
      </p:sp>
      <p:sp>
        <p:nvSpPr>
          <p:cNvPr id="31" name="Right Arrow 30"/>
          <p:cNvSpPr/>
          <p:nvPr/>
        </p:nvSpPr>
        <p:spPr>
          <a:xfrm rot="16200000">
            <a:off x="4343400" y="5867401"/>
            <a:ext cx="609600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Right Arrow 31"/>
          <p:cNvSpPr/>
          <p:nvPr/>
        </p:nvSpPr>
        <p:spPr>
          <a:xfrm rot="5400000">
            <a:off x="3886200" y="5867401"/>
            <a:ext cx="609600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TextBox 32"/>
          <p:cNvSpPr txBox="1"/>
          <p:nvPr/>
        </p:nvSpPr>
        <p:spPr>
          <a:xfrm>
            <a:off x="7239000" y="2756356"/>
            <a:ext cx="16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 smtClean="0"/>
              <a:t>e2e </a:t>
            </a:r>
            <a:r>
              <a:rPr lang="en-GB" sz="800" dirty="0" err="1" smtClean="0"/>
              <a:t>reserv</a:t>
            </a:r>
            <a:r>
              <a:rPr lang="en-GB" sz="800" dirty="0" smtClean="0"/>
              <a:t>. request[route, </a:t>
            </a:r>
            <a:r>
              <a:rPr lang="en-GB" sz="800" dirty="0" err="1" smtClean="0"/>
              <a:t>attr</a:t>
            </a:r>
            <a:r>
              <a:rPr lang="en-GB" sz="800" dirty="0" smtClean="0"/>
              <a:t>]</a:t>
            </a:r>
          </a:p>
          <a:p>
            <a:r>
              <a:rPr lang="en-GB" sz="800" dirty="0" smtClean="0"/>
              <a:t>route[</a:t>
            </a:r>
            <a:r>
              <a:rPr lang="en-GB" sz="800" dirty="0" err="1" smtClean="0"/>
              <a:t>endpt</a:t>
            </a:r>
            <a:r>
              <a:rPr lang="en-GB" sz="800" dirty="0" smtClean="0"/>
              <a:t>,(routing pts), </a:t>
            </a:r>
            <a:r>
              <a:rPr lang="en-GB" sz="800" dirty="0" err="1" smtClean="0"/>
              <a:t>endpt</a:t>
            </a:r>
            <a:r>
              <a:rPr lang="en-GB" sz="800" dirty="0" smtClean="0"/>
              <a:t>]</a:t>
            </a:r>
          </a:p>
          <a:p>
            <a:r>
              <a:rPr lang="en-GB" sz="800" dirty="0" err="1" smtClean="0"/>
              <a:t>attr</a:t>
            </a:r>
            <a:r>
              <a:rPr lang="en-GB" sz="800" dirty="0" smtClean="0"/>
              <a:t>[</a:t>
            </a:r>
            <a:r>
              <a:rPr lang="en-GB" sz="800" dirty="0" err="1" smtClean="0"/>
              <a:t>perf,QoS</a:t>
            </a:r>
            <a:r>
              <a:rPr lang="en-GB" sz="800" dirty="0" smtClean="0"/>
              <a:t>, </a:t>
            </a:r>
            <a:r>
              <a:rPr lang="en-GB" sz="800" dirty="0" err="1" smtClean="0"/>
              <a:t>prot</a:t>
            </a:r>
            <a:r>
              <a:rPr lang="en-GB" sz="800" dirty="0" smtClean="0"/>
              <a:t>, time, user]</a:t>
            </a:r>
            <a:endParaRPr lang="en-GB" sz="800" dirty="0"/>
          </a:p>
        </p:txBody>
      </p:sp>
      <p:sp>
        <p:nvSpPr>
          <p:cNvPr id="34" name="TextBox 33"/>
          <p:cNvSpPr txBox="1"/>
          <p:nvPr/>
        </p:nvSpPr>
        <p:spPr>
          <a:xfrm>
            <a:off x="2133600" y="3137356"/>
            <a:ext cx="4724400" cy="95410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800" dirty="0" smtClean="0"/>
              <a:t>FORWARD[</a:t>
            </a:r>
            <a:r>
              <a:rPr lang="en-GB" sz="800" dirty="0" err="1" smtClean="0"/>
              <a:t>route,attr</a:t>
            </a:r>
            <a:r>
              <a:rPr lang="en-GB" sz="800" dirty="0" smtClean="0"/>
              <a:t>]</a:t>
            </a:r>
          </a:p>
          <a:p>
            <a:endParaRPr lang="en-GB" sz="800" dirty="0" smtClean="0"/>
          </a:p>
          <a:p>
            <a:r>
              <a:rPr lang="en-GB" sz="800" dirty="0" smtClean="0"/>
              <a:t>If  not last domain, then forward the connection request to </a:t>
            </a:r>
            <a:r>
              <a:rPr lang="en-GB" sz="800" dirty="0" smtClean="0"/>
              <a:t>?</a:t>
            </a:r>
          </a:p>
          <a:p>
            <a:r>
              <a:rPr lang="en-GB" sz="800" dirty="0" smtClean="0"/>
              <a:t>*** where to forward to without forwarding loops???***</a:t>
            </a:r>
            <a:endParaRPr lang="en-GB" sz="800" dirty="0" smtClean="0"/>
          </a:p>
          <a:p>
            <a:r>
              <a:rPr lang="en-GB" sz="800" dirty="0" smtClean="0"/>
              <a:t>LOCAL_RES_REQ </a:t>
            </a:r>
            <a:r>
              <a:rPr lang="en-GB" sz="800" dirty="0" smtClean="0"/>
              <a:t>[</a:t>
            </a:r>
            <a:r>
              <a:rPr lang="en-GB" sz="800" dirty="0" err="1" smtClean="0"/>
              <a:t>routingpt</a:t>
            </a:r>
            <a:r>
              <a:rPr lang="en-GB" sz="800" dirty="0" smtClean="0"/>
              <a:t>, </a:t>
            </a:r>
            <a:r>
              <a:rPr lang="en-GB" sz="800" dirty="0" err="1" smtClean="0"/>
              <a:t>routingpt</a:t>
            </a:r>
            <a:r>
              <a:rPr lang="en-GB" sz="800" dirty="0" smtClean="0"/>
              <a:t>, </a:t>
            </a:r>
            <a:r>
              <a:rPr lang="en-GB" sz="800" dirty="0" err="1" smtClean="0"/>
              <a:t>attr</a:t>
            </a:r>
            <a:r>
              <a:rPr lang="en-GB" sz="800" dirty="0" smtClean="0"/>
              <a:t>]</a:t>
            </a:r>
          </a:p>
          <a:p>
            <a:r>
              <a:rPr lang="en-GB" sz="800" dirty="0" smtClean="0"/>
              <a:t>For each incoming e2e </a:t>
            </a:r>
            <a:r>
              <a:rPr lang="en-GB" sz="800" dirty="0" err="1" smtClean="0"/>
              <a:t>reserv</a:t>
            </a:r>
            <a:r>
              <a:rPr lang="en-GB" sz="800" dirty="0" smtClean="0"/>
              <a:t>. Response </a:t>
            </a:r>
            <a:r>
              <a:rPr lang="en-GB" sz="800" dirty="0" err="1" smtClean="0"/>
              <a:t>RESPONSE</a:t>
            </a:r>
            <a:r>
              <a:rPr lang="en-GB" sz="800" dirty="0" smtClean="0"/>
              <a:t>[segment</a:t>
            </a:r>
            <a:r>
              <a:rPr lang="en-GB" sz="800" dirty="0" smtClean="0"/>
              <a:t>, state]</a:t>
            </a:r>
          </a:p>
          <a:p>
            <a:endParaRPr lang="en-GB" sz="800" dirty="0" smtClean="0"/>
          </a:p>
        </p:txBody>
      </p:sp>
      <p:sp>
        <p:nvSpPr>
          <p:cNvPr id="35" name="Right Arrow 34"/>
          <p:cNvSpPr/>
          <p:nvPr/>
        </p:nvSpPr>
        <p:spPr>
          <a:xfrm>
            <a:off x="6781800" y="3213556"/>
            <a:ext cx="198120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TextBox 35"/>
          <p:cNvSpPr txBox="1"/>
          <p:nvPr/>
        </p:nvSpPr>
        <p:spPr>
          <a:xfrm>
            <a:off x="7162800" y="3823156"/>
            <a:ext cx="17526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 smtClean="0"/>
              <a:t>e2e </a:t>
            </a:r>
            <a:r>
              <a:rPr lang="en-GB" sz="800" dirty="0" err="1" smtClean="0"/>
              <a:t>reserv</a:t>
            </a:r>
            <a:r>
              <a:rPr lang="en-GB" sz="800" dirty="0" smtClean="0"/>
              <a:t>. </a:t>
            </a:r>
            <a:r>
              <a:rPr lang="en-GB" sz="800" dirty="0" smtClean="0"/>
              <a:t>Response[segment, state]</a:t>
            </a:r>
            <a:endParaRPr lang="en-GB" sz="800" dirty="0"/>
          </a:p>
        </p:txBody>
      </p:sp>
      <p:sp>
        <p:nvSpPr>
          <p:cNvPr id="37" name="TextBox 36"/>
          <p:cNvSpPr txBox="1"/>
          <p:nvPr/>
        </p:nvSpPr>
        <p:spPr>
          <a:xfrm>
            <a:off x="2133600" y="4648200"/>
            <a:ext cx="472440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800" dirty="0" smtClean="0"/>
              <a:t>RESPONSE[segment, state</a:t>
            </a:r>
            <a:r>
              <a:rPr lang="en-GB" sz="800" dirty="0" smtClean="0"/>
              <a:t>]</a:t>
            </a:r>
          </a:p>
          <a:p>
            <a:endParaRPr lang="en-GB" sz="800" dirty="0" smtClean="0"/>
          </a:p>
        </p:txBody>
      </p:sp>
      <p:sp>
        <p:nvSpPr>
          <p:cNvPr id="38" name="TextBox 37"/>
          <p:cNvSpPr txBox="1"/>
          <p:nvPr/>
        </p:nvSpPr>
        <p:spPr>
          <a:xfrm>
            <a:off x="4724400" y="6031468"/>
            <a:ext cx="21336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 smtClean="0"/>
              <a:t>local  reservation response[</a:t>
            </a:r>
            <a:r>
              <a:rPr lang="en-GB" sz="800" dirty="0" err="1" smtClean="0"/>
              <a:t>localstate</a:t>
            </a:r>
            <a:r>
              <a:rPr lang="en-GB" sz="800" dirty="0" smtClean="0"/>
              <a:t>]</a:t>
            </a:r>
            <a:endParaRPr lang="en-GB" sz="800" dirty="0"/>
          </a:p>
        </p:txBody>
      </p:sp>
      <p:sp>
        <p:nvSpPr>
          <p:cNvPr id="39" name="Right Arrow 38"/>
          <p:cNvSpPr/>
          <p:nvPr/>
        </p:nvSpPr>
        <p:spPr>
          <a:xfrm rot="10800000">
            <a:off x="6781800" y="3594556"/>
            <a:ext cx="198120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Right Arrow 39"/>
          <p:cNvSpPr/>
          <p:nvPr/>
        </p:nvSpPr>
        <p:spPr>
          <a:xfrm rot="10800000">
            <a:off x="304800" y="4737556"/>
            <a:ext cx="1828800" cy="22711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637</TotalTime>
  <Words>794</Words>
  <Application>Microsoft Office PowerPoint</Application>
  <PresentationFormat>On-screen Show (4:3)</PresentationFormat>
  <Paragraphs>104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/>
  <cp:lastModifiedBy>guy</cp:lastModifiedBy>
  <cp:revision>19</cp:revision>
  <dcterms:created xsi:type="dcterms:W3CDTF">2006-08-16T00:00:00Z</dcterms:created>
  <dcterms:modified xsi:type="dcterms:W3CDTF">2009-06-23T12:38:54Z</dcterms:modified>
</cp:coreProperties>
</file>