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447" r:id="rId2"/>
    <p:sldId id="479" r:id="rId3"/>
    <p:sldId id="480" r:id="rId4"/>
    <p:sldId id="484" r:id="rId5"/>
    <p:sldId id="485" r:id="rId6"/>
    <p:sldId id="491" r:id="rId7"/>
    <p:sldId id="473" r:id="rId8"/>
    <p:sldId id="470" r:id="rId9"/>
  </p:sldIdLst>
  <p:sldSz cx="9144000" cy="6858000" type="screen4x3"/>
  <p:notesSz cx="7099300" cy="10234613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hn MacAuley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AD41"/>
    <a:srgbClr val="FF0000"/>
    <a:srgbClr val="6AD0D8"/>
    <a:srgbClr val="9A425B"/>
    <a:srgbClr val="703042"/>
    <a:srgbClr val="31B3BD"/>
    <a:srgbClr val="DDDDDD"/>
    <a:srgbClr val="1E58FF"/>
  </p:clrMru>
  <p:extLst>
    <p:ext uri="{E76CE94A-603C-4142-B9EB-6D1370010A27}">
      <p14:discardImageEditData xmlns:p14="http://schemas.microsoft.com/office/powerpoint/2010/main" xmlns="" xmlns:mv="urn:schemas-microsoft-com:mac:vml" xmlns:mc="http://schemas.openxmlformats.org/markup-compatibility/2006" val="0"/>
    </p:ext>
    <p:ext uri="{D31A062A-798A-4329-ABDD-BBA856620510}">
      <p14:defaultImageDpi xmlns:p14="http://schemas.microsoft.com/office/powerpoint/2010/main" xmlns="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1" autoAdjust="0"/>
    <p:restoredTop sz="95331" autoAdjust="0"/>
  </p:normalViewPr>
  <p:slideViewPr>
    <p:cSldViewPr snapToGrid="0">
      <p:cViewPr varScale="1">
        <p:scale>
          <a:sx n="84" d="100"/>
          <a:sy n="84" d="100"/>
        </p:scale>
        <p:origin x="-840" y="-84"/>
      </p:cViewPr>
      <p:guideLst>
        <p:guide orient="horz"/>
        <p:guide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75" tIns="49487" rIns="98975" bIns="49487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937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75" tIns="49487" rIns="98975" bIns="49487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ja-JP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75" tIns="49487" rIns="98975" bIns="49487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937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75" tIns="49487" rIns="98975" bIns="49487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fld id="{33D29E7A-0766-A942-B672-27F8D29DD4B6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71555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75" tIns="49487" rIns="98975" bIns="49487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3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75" tIns="49487" rIns="98975" bIns="49487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6" y="4861442"/>
            <a:ext cx="5206153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75" tIns="49487" rIns="98975" bIns="494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75" tIns="49487" rIns="98975" bIns="49487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5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75" tIns="49487" rIns="98975" bIns="49487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fld id="{E92AFA64-A76D-9C49-B38A-2066043BAC97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5758918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E3AB7E-FE3D-FA4A-AD14-918E793BC2DC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FA64-A76D-9C49-B38A-2066043BAC97}" type="slidenum">
              <a:rPr lang="en-US" altLang="ja-JP" smtClean="0"/>
              <a:pPr/>
              <a:t>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7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1" lang="ja-JP" altLang="en-US" dirty="0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AEB6-1484-4914-8EA0-191E9F958646}" type="slidenum">
              <a:rPr lang="ja-JP" altLang="en-US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pPr/>
              <a:t>8</a:t>
            </a:fld>
            <a:endParaRPr lang="ja-JP" altLang="en-US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976E72-D201-7D44-BDBC-9EE2CAC40C0D}" type="datetime1">
              <a:rPr lang="en-CA" altLang="ja-JP" smtClean="0"/>
              <a:pPr/>
              <a:t>13/12/2012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B00607-A82F-184E-8B41-FBE9D4E8F079}" type="slidenum">
              <a:rPr lang="ja-JP" altLang="en-US"/>
              <a:pPr/>
              <a:t>&lt;#&gt;</a:t>
            </a:fld>
            <a:endParaRPr lang="ja-JP" altLang="en-US"/>
          </a:p>
        </p:txBody>
      </p:sp>
      <p:sp>
        <p:nvSpPr>
          <p:cNvPr id="7" name="Rectangle 12"/>
          <p:cNvSpPr txBox="1">
            <a:spLocks noChangeArrowheads="1"/>
          </p:cNvSpPr>
          <p:nvPr userDrawn="1"/>
        </p:nvSpPr>
        <p:spPr bwMode="auto">
          <a:xfrm>
            <a:off x="1447800" y="2743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+mj-lt"/>
                <a:ea typeface="+mj-ea"/>
                <a:cs typeface="ＭＳ Ｐゴシック" pitchFamily="1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1" charset="0"/>
                <a:ea typeface="ＭＳ Ｐゴシック" pitchFamily="1" charset="-128"/>
                <a:cs typeface="ＭＳ Ｐゴシック" pitchFamily="1" charset="-128"/>
              </a:defRPr>
            </a:lvl9pPr>
          </a:lstStyle>
          <a:p>
            <a:r>
              <a:rPr kumimoji="1" lang="en-US" altLang="ja-JP" dirty="0" smtClean="0">
                <a:solidFill>
                  <a:prstClr val="black"/>
                </a:solidFill>
                <a:latin typeface="Calibri"/>
                <a:ea typeface="ＭＳ Ｐゴシック"/>
              </a:rPr>
              <a:t>Click to edit Master title style</a:t>
            </a:r>
            <a:endParaRPr kumimoji="1" lang="en-US" altLang="ja-JP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8" name="Rectangle 13"/>
          <p:cNvSpPr txBox="1">
            <a:spLocks noChangeArrowheads="1"/>
          </p:cNvSpPr>
          <p:nvPr userDrawn="1"/>
        </p:nvSpPr>
        <p:spPr bwMode="auto">
          <a:xfrm>
            <a:off x="1524000" y="3657600"/>
            <a:ext cx="7620000" cy="533400"/>
          </a:xfrm>
          <a:prstGeom prst="rect">
            <a:avLst/>
          </a:prstGeom>
          <a:solidFill>
            <a:srgbClr val="5DAD4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ＭＳ Ｐゴシック" pitchFamily="1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mtClean="0">
                <a:solidFill>
                  <a:prstClr val="white"/>
                </a:solidFill>
                <a:latin typeface="Calibri"/>
                <a:ea typeface="ＭＳ Ｐゴシック"/>
              </a:rPr>
              <a:t>Click to edit Master subtitle style</a:t>
            </a:r>
            <a:endParaRPr kumimoji="1" lang="en-US" altLang="ja-JP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990600" y="6477000"/>
            <a:ext cx="1371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kumimoji="1" lang="en-US" altLang="ja-JP" sz="60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© 2007 Open Grid Forum</a:t>
            </a: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689373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6D7901-24BD-C743-8826-8447EB88E1A8}" type="datetime1">
              <a:rPr lang="en-CA" altLang="ja-JP" smtClean="0"/>
              <a:pPr/>
              <a:t>13/12/2012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1AF8C-7A12-5B48-97B4-B02E92ED6DFA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32878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54D85B-AEEA-A84D-ADBB-74A64FC8298B}" type="datetime1">
              <a:rPr lang="en-CA" altLang="ja-JP" smtClean="0"/>
              <a:pPr/>
              <a:t>13/12/2012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5315-1C11-D547-93C5-A2D505F6D283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49327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3E8096-2FD4-3D4E-AEDE-3B2D5947EED9}" type="datetime1">
              <a:rPr lang="en-CA" altLang="ja-JP" smtClean="0"/>
              <a:pPr/>
              <a:t>13/12/2012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FA7C1-7D52-A040-873E-E9DD258CD189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4250666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7E0A61-9ED5-A749-8DEC-707CD068D32A}" type="datetime1">
              <a:rPr lang="en-CA" altLang="ja-JP" smtClean="0"/>
              <a:pPr/>
              <a:t>13/12/2012</a:t>
            </a:fld>
            <a:endParaRPr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B7B7F-5BD4-E24D-B3A1-CCA660298FEF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2008284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F103A0-9535-6F43-BFF4-5B1686FEEFB3}" type="datetime1">
              <a:rPr lang="en-CA" altLang="ja-JP" smtClean="0"/>
              <a:pPr/>
              <a:t>13/12/2012</a:t>
            </a:fld>
            <a:endParaRPr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1B073-6666-854C-8743-0370E2E4A5F8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225178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C1E68A-4193-2845-BC3B-2D7FAD9A1A2E}" type="datetime1">
              <a:rPr lang="en-CA" altLang="ja-JP" smtClean="0"/>
              <a:pPr/>
              <a:t>13/12/2012</a:t>
            </a:fld>
            <a:endParaRPr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ECC60-3DD3-AE49-BAB4-19F5E93B8770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5173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A53DC0-0467-D142-B3C4-CC5D2A5BDA74}" type="datetime1">
              <a:rPr lang="en-CA" altLang="ja-JP" smtClean="0"/>
              <a:pPr/>
              <a:t>13/12/2012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74341-0AF1-AB45-9ECF-F13C01DC443D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4011957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ABCD52-78F3-E946-B930-DE2813A8F2D1}" type="datetime1">
              <a:rPr lang="en-CA" altLang="ja-JP" smtClean="0"/>
              <a:pPr/>
              <a:t>13/12/2012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1803F-66FA-D742-92AA-E1AD18A13C9E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923436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DD3D84-7D4E-3F4F-B21A-783DC8B43423}" type="datetime1">
              <a:rPr lang="en-CA" altLang="ja-JP" smtClean="0"/>
              <a:pPr/>
              <a:t>13/12/2012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FC26-1A9F-4046-AA39-5E41219842CE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562445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428913-E750-4A41-90C3-581EDD324003}" type="datetime1">
              <a:rPr lang="en-CA" altLang="ja-JP" smtClean="0"/>
              <a:pPr/>
              <a:t>13/12/2012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3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89B5E-688B-BD43-A91E-C6EF142B67E3}" type="slidenum">
              <a:rPr lang="ja-JP" altLang="en-US"/>
              <a:pPr/>
              <a:t>&lt;#&gt;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735380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1447800" y="2743200"/>
            <a:ext cx="76962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altLang="ja-JP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0" y="3657600"/>
            <a:ext cx="7620000" cy="533400"/>
          </a:xfrm>
          <a:solidFill>
            <a:srgbClr val="5DAD41"/>
          </a:solidFill>
        </p:spPr>
        <p:txBody>
          <a:bodyPr/>
          <a:lstStyle>
            <a:lvl1pPr marL="0" indent="0">
              <a:buFont typeface="Times" pitchFamily="1" charset="0"/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Click to edit Master subtitle style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990600" y="6477000"/>
            <a:ext cx="13716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ja-JP" sz="600"/>
              <a:t>© 2007 Open Grid Forum</a:t>
            </a: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229827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ja-JP"/>
              <a:t>Click to edit Master title style</a:t>
            </a:r>
            <a:endParaRPr lang="en-US" altLang="ja-JP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ja-JP"/>
              <a:t>Click to edit Master text styles</a:t>
            </a:r>
          </a:p>
          <a:p>
            <a:pPr lvl="1"/>
            <a:r>
              <a:rPr lang="en-CA" altLang="ja-JP"/>
              <a:t>Second level</a:t>
            </a:r>
          </a:p>
          <a:p>
            <a:pPr lvl="2"/>
            <a:r>
              <a:rPr lang="en-CA" altLang="ja-JP"/>
              <a:t>Third level</a:t>
            </a:r>
          </a:p>
          <a:p>
            <a:pPr lvl="3"/>
            <a:r>
              <a:rPr lang="en-CA" altLang="ja-JP"/>
              <a:t>Fourth level</a:t>
            </a:r>
          </a:p>
          <a:p>
            <a:pPr lvl="4"/>
            <a:r>
              <a:rPr lang="en-CA" altLang="ja-JP"/>
              <a:t>Fifth level</a:t>
            </a:r>
            <a:endParaRPr lang="en-US" altLang="ja-JP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algn="l" eaLnBrk="1" hangingPunct="1"/>
            <a:fld id="{9974FE8D-2691-4D40-865B-45A47111ACDC}" type="datetime1">
              <a:rPr kumimoji="1" lang="en-CA" altLang="ja-JP" smtClean="0">
                <a:ea typeface="ＭＳ Ｐゴシック" charset="0"/>
                <a:cs typeface="ＭＳ Ｐゴシック" charset="0"/>
              </a:rPr>
              <a:pPr algn="l" eaLnBrk="1" hangingPunct="1"/>
              <a:t>13/12/2012</a:t>
            </a:fld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eaLnBrk="1" hangingPunct="1"/>
            <a:r>
              <a:rPr kumimoji="1" lang="en-US" altLang="ja-JP" smtClean="0">
                <a:ea typeface="ＭＳ Ｐゴシック" charset="0"/>
                <a:cs typeface="ＭＳ Ｐゴシック" charset="0"/>
              </a:rPr>
              <a:t>3</a:t>
            </a:r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eaLnBrk="1" hangingPunct="1"/>
            <a:fld id="{E932428F-0593-CA49-A6D1-4FA0CCDBFD97}" type="slidenum">
              <a:rPr kumimoji="1" lang="ja-JP" altLang="en-US" smtClean="0">
                <a:ea typeface="ＭＳ Ｐゴシック" charset="0"/>
                <a:cs typeface="ＭＳ Ｐゴシック" charset="0"/>
              </a:rPr>
              <a:pPr eaLnBrk="1" hangingPunct="1"/>
              <a:t>&lt;#&gt;</a:t>
            </a:fld>
            <a:endParaRPr kumimoji="1" lang="ja-JP" altLang="en-US" smtClean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47561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ＭＳ Ｐゴシック" pitchFamily="1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ＭＳ Ｐゴシック" pitchFamily="1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2133600"/>
            <a:ext cx="7696200" cy="1143000"/>
          </a:xfrm>
        </p:spPr>
        <p:txBody>
          <a:bodyPr/>
          <a:lstStyle/>
          <a:p>
            <a:pPr algn="l"/>
            <a:r>
              <a:rPr lang="en-US" altLang="ja-JP" sz="3900" dirty="0"/>
              <a:t>OGF</a:t>
            </a:r>
            <a:r>
              <a:rPr lang="en-US" altLang="ja-JP" sz="3900" dirty="0" smtClean="0"/>
              <a:t> NSI CS State Machine</a:t>
            </a:r>
            <a:br>
              <a:rPr lang="en-US" altLang="ja-JP" sz="3900" dirty="0" smtClean="0"/>
            </a:br>
            <a:r>
              <a:rPr lang="en-US" altLang="ja-JP" sz="3900" dirty="0" smtClean="0"/>
              <a:t>Chicago v1</a:t>
            </a:r>
            <a:endParaRPr lang="en-US" altLang="ja-JP" sz="3900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sz="2400" dirty="0" smtClean="0"/>
              <a:t>Oct. 24, 2012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263726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962614" y="1643606"/>
            <a:ext cx="5337717" cy="428141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kumimoji="1" lang="en-US" altLang="ja-JP" dirty="0" smtClean="0"/>
              <a:t>NSA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8972"/>
          </a:xfrm>
        </p:spPr>
        <p:txBody>
          <a:bodyPr/>
          <a:lstStyle/>
          <a:p>
            <a:r>
              <a:rPr kumimoji="1" lang="en-US" altLang="ja-JP" dirty="0" smtClean="0"/>
              <a:t>A model of NSA</a:t>
            </a:r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2</a:t>
            </a:fld>
            <a:endParaRPr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2222810" y="1817225"/>
            <a:ext cx="1412488" cy="38996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Message</a:t>
            </a:r>
          </a:p>
          <a:p>
            <a:pPr algn="ctr"/>
            <a:r>
              <a:rPr kumimoji="1" lang="en-US" altLang="ja-JP" dirty="0" smtClean="0"/>
              <a:t>Handler</a:t>
            </a:r>
            <a:endParaRPr kumimoji="1" lang="ja-JP" altLang="en-US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4155688" y="2144787"/>
            <a:ext cx="944135" cy="1851103"/>
            <a:chOff x="3888059" y="2126167"/>
            <a:chExt cx="1821365" cy="3337932"/>
          </a:xfrm>
        </p:grpSpPr>
        <p:sp>
          <p:nvSpPr>
            <p:cNvPr id="12" name="角丸四角形 11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7" name="角丸四角形 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8" name="角丸四角形 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9" name="角丸四角形 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sp>
        <p:nvSpPr>
          <p:cNvPr id="10" name="円柱 9"/>
          <p:cNvSpPr/>
          <p:nvPr/>
        </p:nvSpPr>
        <p:spPr>
          <a:xfrm>
            <a:off x="6096000" y="4609172"/>
            <a:ext cx="1011044" cy="892098"/>
          </a:xfrm>
          <a:prstGeom prst="can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/>
              <a:t>Resv</a:t>
            </a:r>
            <a:r>
              <a:rPr kumimoji="1" lang="en-US" altLang="ja-JP" dirty="0" smtClean="0"/>
              <a:t>.</a:t>
            </a:r>
          </a:p>
          <a:p>
            <a:pPr algn="ctr"/>
            <a:r>
              <a:rPr kumimoji="1" lang="en-US" altLang="ja-JP" dirty="0" smtClean="0"/>
              <a:t>DB</a:t>
            </a:r>
            <a:endParaRPr kumimoji="1"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6125736" y="2955110"/>
            <a:ext cx="981307" cy="973873"/>
          </a:xfrm>
          <a:prstGeom prst="rect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NRM</a:t>
            </a:r>
            <a:endParaRPr kumimoji="1" lang="ja-JP" altLang="en-US" dirty="0"/>
          </a:p>
        </p:txBody>
      </p:sp>
      <p:grpSp>
        <p:nvGrpSpPr>
          <p:cNvPr id="15" name="グループ化 14"/>
          <p:cNvGrpSpPr/>
          <p:nvPr/>
        </p:nvGrpSpPr>
        <p:grpSpPr>
          <a:xfrm>
            <a:off x="4308088" y="2051865"/>
            <a:ext cx="944135" cy="1851103"/>
            <a:chOff x="3888059" y="2126167"/>
            <a:chExt cx="1821365" cy="3337932"/>
          </a:xfrm>
        </p:grpSpPr>
        <p:sp>
          <p:nvSpPr>
            <p:cNvPr id="16" name="角丸四角形 15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7" name="角丸四角形 1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18" name="角丸四角形 1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19" name="角丸四角形 1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20" name="グループ化 19"/>
          <p:cNvGrpSpPr/>
          <p:nvPr/>
        </p:nvGrpSpPr>
        <p:grpSpPr>
          <a:xfrm>
            <a:off x="4460488" y="1958943"/>
            <a:ext cx="944135" cy="1851103"/>
            <a:chOff x="3888059" y="2126167"/>
            <a:chExt cx="1821365" cy="3337932"/>
          </a:xfrm>
        </p:grpSpPr>
        <p:sp>
          <p:nvSpPr>
            <p:cNvPr id="21" name="角丸四角形 20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2" name="角丸四角形 21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3" name="角丸四角形 22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4" name="角丸四角形 23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25" name="グループ化 24"/>
          <p:cNvGrpSpPr/>
          <p:nvPr/>
        </p:nvGrpSpPr>
        <p:grpSpPr>
          <a:xfrm>
            <a:off x="4612888" y="1866021"/>
            <a:ext cx="944135" cy="1851103"/>
            <a:chOff x="3888059" y="2126167"/>
            <a:chExt cx="1821365" cy="3337932"/>
          </a:xfrm>
        </p:grpSpPr>
        <p:sp>
          <p:nvSpPr>
            <p:cNvPr id="26" name="角丸四角形 25"/>
            <p:cNvSpPr/>
            <p:nvPr/>
          </p:nvSpPr>
          <p:spPr>
            <a:xfrm>
              <a:off x="3888059" y="2126167"/>
              <a:ext cx="1821365" cy="333793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7" name="角丸四角形 26"/>
            <p:cNvSpPr/>
            <p:nvPr/>
          </p:nvSpPr>
          <p:spPr>
            <a:xfrm>
              <a:off x="3999565" y="2259981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err="1" smtClean="0"/>
                <a:t>Resv</a:t>
              </a:r>
              <a:r>
                <a:rPr kumimoji="1" lang="en-US" altLang="ja-JP" sz="1600" dirty="0" smtClean="0"/>
                <a:t>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8" name="角丸四角形 27"/>
            <p:cNvSpPr/>
            <p:nvPr/>
          </p:nvSpPr>
          <p:spPr>
            <a:xfrm>
              <a:off x="3999565" y="3319346"/>
              <a:ext cx="1590907" cy="9367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Prov.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3999565" y="4363844"/>
              <a:ext cx="1590907" cy="936702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/>
                <a:t>Act.</a:t>
              </a:r>
            </a:p>
            <a:p>
              <a:pPr algn="ctr"/>
              <a:r>
                <a:rPr kumimoji="1" lang="en-US" altLang="ja-JP" sz="1600" dirty="0" smtClean="0"/>
                <a:t>SM</a:t>
              </a:r>
              <a:endParaRPr kumimoji="1" lang="ja-JP" altLang="en-US" sz="1600" dirty="0"/>
            </a:p>
          </p:txBody>
        </p:sp>
      </p:grpSp>
      <p:grpSp>
        <p:nvGrpSpPr>
          <p:cNvPr id="45" name="グループ化 44"/>
          <p:cNvGrpSpPr/>
          <p:nvPr/>
        </p:nvGrpSpPr>
        <p:grpSpPr>
          <a:xfrm>
            <a:off x="3620430" y="2152221"/>
            <a:ext cx="1037066" cy="85494"/>
            <a:chOff x="379142" y="4133385"/>
            <a:chExt cx="1037066" cy="85494"/>
          </a:xfrm>
        </p:grpSpPr>
        <p:cxnSp>
          <p:nvCxnSpPr>
            <p:cNvPr id="39" name="直線矢印コネクタ 38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グループ化 45"/>
          <p:cNvGrpSpPr/>
          <p:nvPr/>
        </p:nvGrpSpPr>
        <p:grpSpPr>
          <a:xfrm>
            <a:off x="3620430" y="2743235"/>
            <a:ext cx="1037066" cy="85494"/>
            <a:chOff x="379142" y="4133385"/>
            <a:chExt cx="1037066" cy="85494"/>
          </a:xfrm>
        </p:grpSpPr>
        <p:cxnSp>
          <p:nvCxnSpPr>
            <p:cNvPr id="47" name="直線矢印コネクタ 46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直線矢印コネクタ 50"/>
          <p:cNvCxnSpPr/>
          <p:nvPr/>
        </p:nvCxnSpPr>
        <p:spPr>
          <a:xfrm flipH="1">
            <a:off x="3624150" y="3419743"/>
            <a:ext cx="103334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2" name="グループ化 51"/>
          <p:cNvGrpSpPr/>
          <p:nvPr/>
        </p:nvGrpSpPr>
        <p:grpSpPr>
          <a:xfrm>
            <a:off x="3631580" y="5003178"/>
            <a:ext cx="2479287" cy="89210"/>
            <a:chOff x="379142" y="4133385"/>
            <a:chExt cx="1037066" cy="85494"/>
          </a:xfrm>
        </p:grpSpPr>
        <p:cxnSp>
          <p:nvCxnSpPr>
            <p:cNvPr id="53" name="直線矢印コネクタ 52"/>
            <p:cNvCxnSpPr/>
            <p:nvPr/>
          </p:nvCxnSpPr>
          <p:spPr>
            <a:xfrm>
              <a:off x="379142" y="4133385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矢印コネクタ 53"/>
            <p:cNvCxnSpPr/>
            <p:nvPr/>
          </p:nvCxnSpPr>
          <p:spPr>
            <a:xfrm flipH="1">
              <a:off x="382862" y="4218879"/>
              <a:ext cx="10333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直線矢印コネクタ 59"/>
          <p:cNvCxnSpPr/>
          <p:nvPr/>
        </p:nvCxnSpPr>
        <p:spPr>
          <a:xfrm flipH="1">
            <a:off x="5496046" y="3393724"/>
            <a:ext cx="61482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8" name="グループ化 67"/>
          <p:cNvGrpSpPr/>
          <p:nvPr/>
        </p:nvGrpSpPr>
        <p:grpSpPr>
          <a:xfrm>
            <a:off x="2359027" y="1055684"/>
            <a:ext cx="1260280" cy="739698"/>
            <a:chOff x="2359027" y="1460809"/>
            <a:chExt cx="1260280" cy="739698"/>
          </a:xfrm>
        </p:grpSpPr>
        <p:grpSp>
          <p:nvGrpSpPr>
            <p:cNvPr id="63" name="グループ化 62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61" name="下矢印 60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下矢印 61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テキスト ボックス 66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grpSp>
        <p:nvGrpSpPr>
          <p:cNvPr id="69" name="グループ化 68"/>
          <p:cNvGrpSpPr/>
          <p:nvPr/>
        </p:nvGrpSpPr>
        <p:grpSpPr>
          <a:xfrm>
            <a:off x="2370179" y="5739160"/>
            <a:ext cx="1260280" cy="739698"/>
            <a:chOff x="2359027" y="1460809"/>
            <a:chExt cx="1260280" cy="739698"/>
          </a:xfrm>
        </p:grpSpPr>
        <p:grpSp>
          <p:nvGrpSpPr>
            <p:cNvPr id="70" name="グループ化 69"/>
            <p:cNvGrpSpPr/>
            <p:nvPr/>
          </p:nvGrpSpPr>
          <p:grpSpPr>
            <a:xfrm>
              <a:off x="2683727" y="1460809"/>
              <a:ext cx="449766" cy="739698"/>
              <a:chOff x="2601951" y="1453375"/>
              <a:chExt cx="449766" cy="739698"/>
            </a:xfrm>
            <a:solidFill>
              <a:schemeClr val="tx1"/>
            </a:solidFill>
          </p:grpSpPr>
          <p:sp>
            <p:nvSpPr>
              <p:cNvPr id="72" name="下矢印 71"/>
              <p:cNvSpPr/>
              <p:nvPr/>
            </p:nvSpPr>
            <p:spPr>
              <a:xfrm>
                <a:off x="2601951" y="1509132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3" name="下矢印 72"/>
              <p:cNvSpPr/>
              <p:nvPr/>
            </p:nvSpPr>
            <p:spPr>
              <a:xfrm flipV="1">
                <a:off x="2798956" y="1453375"/>
                <a:ext cx="252761" cy="683941"/>
              </a:xfrm>
              <a:prstGeom prst="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1" name="テキスト ボックス 70"/>
            <p:cNvSpPr txBox="1"/>
            <p:nvPr/>
          </p:nvSpPr>
          <p:spPr>
            <a:xfrm>
              <a:off x="2359027" y="1702420"/>
              <a:ext cx="12602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NSI message</a:t>
              </a:r>
              <a:endParaRPr kumimoji="1" lang="ja-JP" altLang="en-US" sz="1400" dirty="0"/>
            </a:p>
          </p:txBody>
        </p:sp>
      </p:grpSp>
      <p:cxnSp>
        <p:nvCxnSpPr>
          <p:cNvPr id="56" name="図形 55"/>
          <p:cNvCxnSpPr>
            <a:endCxn id="11" idx="2"/>
          </p:cNvCxnSpPr>
          <p:nvPr/>
        </p:nvCxnSpPr>
        <p:spPr>
          <a:xfrm flipV="1">
            <a:off x="3634451" y="3928983"/>
            <a:ext cx="2981939" cy="39994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NSI messages</a:t>
            </a:r>
            <a:endParaRPr kumimoji="1"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kumimoji="1" lang="en-US" altLang="ja-JP" sz="1600" dirty="0" smtClean="0"/>
              <a:t>downstream messages:</a:t>
            </a:r>
          </a:p>
          <a:p>
            <a:pPr lvl="1"/>
            <a:r>
              <a:rPr kumimoji="1" lang="en-US" altLang="ja-JP" sz="1400" dirty="0" err="1" smtClean="0"/>
              <a:t>NSI_res.rq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NSI_mdfychk.rq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NSI_modify.rq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NSI_mdfycncl.rq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NSI_term.rq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NSI_prov.rq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NSI_rel.rq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NSI_term.rq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NSI_cancelMessage.rq</a:t>
            </a:r>
            <a:endParaRPr kumimoji="1" lang="en-US" altLang="ja-JP" sz="1400" dirty="0" smtClean="0"/>
          </a:p>
          <a:p>
            <a:endParaRPr kumimoji="1" lang="ja-JP" altLang="en-US" sz="1600" dirty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93400"/>
          </a:xfrm>
        </p:spPr>
        <p:txBody>
          <a:bodyPr/>
          <a:lstStyle/>
          <a:p>
            <a:r>
              <a:rPr kumimoji="1" lang="en-US" altLang="ja-JP" sz="1600" dirty="0" smtClean="0"/>
              <a:t>upstream messages:</a:t>
            </a:r>
          </a:p>
          <a:p>
            <a:pPr lvl="1"/>
            <a:r>
              <a:rPr kumimoji="1" lang="en-US" altLang="ja-JP" sz="1400" dirty="0" smtClean="0"/>
              <a:t>NSI_res.cf</a:t>
            </a:r>
          </a:p>
          <a:p>
            <a:pPr lvl="1"/>
            <a:r>
              <a:rPr kumimoji="1" lang="en-US" altLang="ja-JP" sz="1400" dirty="0" err="1" smtClean="0"/>
              <a:t>NSI_res.fl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smtClean="0"/>
              <a:t>NSI_mdfychk.cf</a:t>
            </a:r>
          </a:p>
          <a:p>
            <a:pPr lvl="1"/>
            <a:r>
              <a:rPr kumimoji="1" lang="en-US" altLang="ja-JP" sz="1400" dirty="0" err="1" smtClean="0"/>
              <a:t>NSI_mdfychk.fl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smtClean="0"/>
              <a:t>NSI_modify.cf</a:t>
            </a:r>
          </a:p>
          <a:p>
            <a:pPr lvl="1"/>
            <a:r>
              <a:rPr kumimoji="1" lang="en-US" altLang="ja-JP" sz="1400" dirty="0" smtClean="0"/>
              <a:t>NSI_mdfycncl.cf</a:t>
            </a:r>
          </a:p>
          <a:p>
            <a:pPr lvl="1"/>
            <a:r>
              <a:rPr kumimoji="1" lang="en-US" altLang="ja-JP" sz="1400" dirty="0" smtClean="0"/>
              <a:t>NSI_term.cf</a:t>
            </a:r>
          </a:p>
          <a:p>
            <a:pPr lvl="1"/>
            <a:r>
              <a:rPr kumimoji="1" lang="en-US" altLang="ja-JP" sz="1400" dirty="0" smtClean="0"/>
              <a:t>NSI_prov.cf</a:t>
            </a:r>
          </a:p>
          <a:p>
            <a:pPr lvl="1"/>
            <a:r>
              <a:rPr kumimoji="1" lang="en-US" altLang="ja-JP" sz="1400" dirty="0" smtClean="0"/>
              <a:t>NSI_rel.cf</a:t>
            </a:r>
          </a:p>
          <a:p>
            <a:pPr lvl="1"/>
            <a:r>
              <a:rPr kumimoji="1" lang="en-US" altLang="ja-JP" sz="1400" dirty="0" smtClean="0"/>
              <a:t>NSI_term.cf</a:t>
            </a:r>
            <a:endParaRPr kumimoji="1" lang="en-US" altLang="ja-JP" sz="1600" dirty="0" smtClean="0"/>
          </a:p>
          <a:p>
            <a:pPr lvl="1"/>
            <a:r>
              <a:rPr kumimoji="1" lang="en-US" altLang="ja-JP" sz="1400" dirty="0" err="1" smtClean="0"/>
              <a:t>NSI_activateFailed.nt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NSI_activateComplete.nt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NSI_deactivateComplete.nt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NSI_deactivateFailed.nt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NSI_dataplaneError.nt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NSI_forcedEnd.nt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NSI_modifyTimeout.nt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NSI_genericEvent.nt</a:t>
            </a:r>
            <a:endParaRPr kumimoji="1" lang="ja-JP" altLang="en-US" sz="1400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3</a:t>
            </a:fld>
            <a:endParaRPr lang="ja-JP" altLang="en-US"/>
          </a:p>
        </p:txBody>
      </p:sp>
      <p:sp>
        <p:nvSpPr>
          <p:cNvPr id="8" name="Rectangular Callout 7"/>
          <p:cNvSpPr/>
          <p:nvPr/>
        </p:nvSpPr>
        <p:spPr>
          <a:xfrm>
            <a:off x="1779770" y="6039360"/>
            <a:ext cx="2842449" cy="682560"/>
          </a:xfrm>
          <a:prstGeom prst="wedgeRectCallout">
            <a:avLst>
              <a:gd name="adj1" fmla="val 79105"/>
              <a:gd name="adj2" fmla="val 1757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For non-state transitioning notification (e.g. “undelivered messages”), modeled in </a:t>
            </a:r>
            <a:r>
              <a:rPr lang="en-US" sz="1000" dirty="0" err="1" smtClean="0">
                <a:solidFill>
                  <a:schemeClr val="tx1"/>
                </a:solidFill>
              </a:rPr>
              <a:t>GenericNotificationRequest</a:t>
            </a:r>
            <a:r>
              <a:rPr lang="en-US" sz="1000" dirty="0" smtClean="0">
                <a:solidFill>
                  <a:schemeClr val="tx1"/>
                </a:solidFill>
              </a:rPr>
              <a:t> (see ogf_nsi_connection_types_v2_0.xsd)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1776656" y="4878480"/>
            <a:ext cx="2842449" cy="435120"/>
          </a:xfrm>
          <a:prstGeom prst="wedgeRectCallout">
            <a:avLst>
              <a:gd name="adj1" fmla="val 61476"/>
              <a:gd name="adj2" fmla="val 37871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Enumerated under </a:t>
            </a:r>
            <a:r>
              <a:rPr lang="en-US" sz="1000" dirty="0" err="1" smtClean="0">
                <a:solidFill>
                  <a:schemeClr val="tx1"/>
                </a:solidFill>
              </a:rPr>
              <a:t>ActivationNotificationRequest</a:t>
            </a:r>
            <a:r>
              <a:rPr lang="en-US" sz="1000" dirty="0" smtClean="0">
                <a:solidFill>
                  <a:schemeClr val="tx1"/>
                </a:solidFill>
              </a:rPr>
              <a:t> (see ogf_nsi_connection_types_v2_0.xsd)  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" name="Left Brace 9"/>
          <p:cNvSpPr/>
          <p:nvPr/>
        </p:nvSpPr>
        <p:spPr>
          <a:xfrm>
            <a:off x="4950525" y="4561920"/>
            <a:ext cx="241911" cy="14342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ular Callout 10"/>
          <p:cNvSpPr/>
          <p:nvPr/>
        </p:nvSpPr>
        <p:spPr>
          <a:xfrm>
            <a:off x="7426995" y="5578320"/>
            <a:ext cx="1394098" cy="504240"/>
          </a:xfrm>
          <a:prstGeom prst="wedgeRectCallout">
            <a:avLst>
              <a:gd name="adj1" fmla="val -71678"/>
              <a:gd name="adj2" fmla="val 53867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Not sure how this message will be modeled in </a:t>
            </a:r>
            <a:r>
              <a:rPr lang="en-US" sz="1000" dirty="0" err="1" smtClean="0">
                <a:solidFill>
                  <a:schemeClr val="tx1"/>
                </a:solidFill>
              </a:rPr>
              <a:t>xsd</a:t>
            </a:r>
            <a:r>
              <a:rPr lang="en-US" sz="1000" dirty="0" smtClean="0">
                <a:solidFill>
                  <a:schemeClr val="tx1"/>
                </a:solidFill>
              </a:rPr>
              <a:t>.  John?</a:t>
            </a:r>
            <a:endParaRPr lang="en-US" sz="1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State Machine Alphabets (1)</a:t>
            </a:r>
            <a:endParaRPr kumimoji="1"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kumimoji="1" lang="en-US" altLang="ja-JP" sz="1600" dirty="0" smtClean="0"/>
              <a:t>Reservation State Machine(input/output)</a:t>
            </a:r>
          </a:p>
          <a:p>
            <a:pPr lvl="1"/>
            <a:r>
              <a:rPr kumimoji="1" lang="en-US" altLang="ja-JP" sz="1400" dirty="0" err="1" smtClean="0"/>
              <a:t>res.rq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mdfychk.rq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modify.rq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mdfycncl.rq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term.rq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smtClean="0"/>
              <a:t>res.cf</a:t>
            </a:r>
          </a:p>
          <a:p>
            <a:pPr lvl="1"/>
            <a:r>
              <a:rPr kumimoji="1" lang="en-US" altLang="ja-JP" sz="1400" dirty="0" err="1" smtClean="0"/>
              <a:t>res.fl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smtClean="0"/>
              <a:t>mdfychk.cf</a:t>
            </a:r>
          </a:p>
          <a:p>
            <a:pPr lvl="1"/>
            <a:r>
              <a:rPr kumimoji="1" lang="en-US" altLang="ja-JP" sz="1400" dirty="0" err="1" smtClean="0"/>
              <a:t>mdfychk.fl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smtClean="0"/>
              <a:t>modify.cf</a:t>
            </a:r>
          </a:p>
          <a:p>
            <a:pPr lvl="1"/>
            <a:r>
              <a:rPr kumimoji="1" lang="en-US" altLang="ja-JP" sz="1400" dirty="0" smtClean="0"/>
              <a:t>mdfycncl.cf</a:t>
            </a:r>
          </a:p>
          <a:p>
            <a:pPr lvl="1"/>
            <a:r>
              <a:rPr kumimoji="1" lang="en-US" altLang="ja-JP" sz="1400" dirty="0" err="1" smtClean="0"/>
              <a:t>term.cf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smtClean="0"/>
              <a:t>(</a:t>
            </a:r>
            <a:r>
              <a:rPr kumimoji="1" lang="en-US" altLang="ja-JP" sz="1400" dirty="0" err="1" smtClean="0"/>
              <a:t>modifyTimeout</a:t>
            </a:r>
            <a:r>
              <a:rPr kumimoji="1" lang="en-US" altLang="ja-JP" sz="1400" dirty="0" smtClean="0"/>
              <a:t>)</a:t>
            </a:r>
          </a:p>
          <a:p>
            <a:pPr lvl="1"/>
            <a:r>
              <a:rPr kumimoji="1" lang="en-US" altLang="ja-JP" sz="1400" dirty="0" err="1" smtClean="0"/>
              <a:t>modifyTimeout.nt</a:t>
            </a:r>
            <a:endParaRPr kumimoji="1" lang="ja-JP" altLang="en-US" sz="1600" dirty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kumimoji="1" lang="en-US" altLang="ja-JP" sz="1600" dirty="0" smtClean="0"/>
              <a:t>Provision State Machine(input/output)</a:t>
            </a:r>
          </a:p>
          <a:p>
            <a:pPr lvl="1"/>
            <a:r>
              <a:rPr kumimoji="1" lang="en-US" altLang="ja-JP" sz="1400" dirty="0" err="1" smtClean="0"/>
              <a:t>prov.rq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rel.rq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err="1" smtClean="0"/>
              <a:t>term.rq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smtClean="0"/>
              <a:t>prov.cf</a:t>
            </a:r>
          </a:p>
          <a:p>
            <a:pPr lvl="1"/>
            <a:r>
              <a:rPr kumimoji="1" lang="en-US" altLang="ja-JP" sz="1400" dirty="0" smtClean="0"/>
              <a:t>rel.cf</a:t>
            </a:r>
          </a:p>
          <a:p>
            <a:pPr lvl="1"/>
            <a:r>
              <a:rPr kumimoji="1" lang="en-US" altLang="ja-JP" sz="1400" dirty="0" smtClean="0"/>
              <a:t>term.cf</a:t>
            </a:r>
            <a:endParaRPr kumimoji="1" lang="ja-JP" altLang="en-US" sz="1400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4</a:t>
            </a:fld>
            <a:endParaRPr lang="ja-JP" altLang="en-US"/>
          </a:p>
        </p:txBody>
      </p:sp>
      <p:sp>
        <p:nvSpPr>
          <p:cNvPr id="8" name="Rectangular Callout 7"/>
          <p:cNvSpPr/>
          <p:nvPr/>
        </p:nvSpPr>
        <p:spPr>
          <a:xfrm>
            <a:off x="3115805" y="5002560"/>
            <a:ext cx="1394098" cy="267840"/>
          </a:xfrm>
          <a:prstGeom prst="wedgeRectCallout">
            <a:avLst>
              <a:gd name="adj1" fmla="val -73537"/>
              <a:gd name="adj2" fmla="val 47415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Modify timeout added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Left Brace 8"/>
          <p:cNvSpPr/>
          <p:nvPr/>
        </p:nvSpPr>
        <p:spPr>
          <a:xfrm rot="10800000">
            <a:off x="2557339" y="5019840"/>
            <a:ext cx="241911" cy="50112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State Machine Alphabets (2)</a:t>
            </a:r>
            <a:endParaRPr kumimoji="1"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kumimoji="1" lang="en-US" altLang="ja-JP" sz="1600" dirty="0" smtClean="0"/>
              <a:t>Activation State Machine(to/from Main)</a:t>
            </a:r>
            <a:endParaRPr kumimoji="1" lang="en-US" altLang="ja-JP" sz="1400" dirty="0" smtClean="0"/>
          </a:p>
          <a:p>
            <a:pPr lvl="1"/>
            <a:r>
              <a:rPr kumimoji="1" lang="en-US" altLang="ja-JP" sz="1400" dirty="0" smtClean="0"/>
              <a:t>input</a:t>
            </a:r>
          </a:p>
          <a:p>
            <a:pPr lvl="2"/>
            <a:r>
              <a:rPr kumimoji="1" lang="en-US" altLang="ja-JP" sz="1400" dirty="0" err="1" smtClean="0"/>
              <a:t>term.rq</a:t>
            </a:r>
            <a:endParaRPr kumimoji="1" lang="en-US" altLang="ja-JP" sz="1400" dirty="0" smtClean="0"/>
          </a:p>
          <a:p>
            <a:pPr lvl="2"/>
            <a:r>
              <a:rPr kumimoji="1" lang="en-US" altLang="ja-JP" sz="1400" dirty="0" smtClean="0"/>
              <a:t>(</a:t>
            </a:r>
            <a:r>
              <a:rPr kumimoji="1" lang="en-US" altLang="ja-JP" sz="1400" dirty="0" err="1" smtClean="0"/>
              <a:t>activate_event</a:t>
            </a:r>
            <a:r>
              <a:rPr kumimoji="1" lang="en-US" altLang="ja-JP" sz="1400" dirty="0" smtClean="0"/>
              <a:t>)</a:t>
            </a:r>
          </a:p>
          <a:p>
            <a:pPr lvl="2"/>
            <a:r>
              <a:rPr kumimoji="1" lang="en-US" altLang="ja-JP" sz="1400" dirty="0" smtClean="0"/>
              <a:t>(</a:t>
            </a:r>
            <a:r>
              <a:rPr kumimoji="1" lang="en-US" altLang="ja-JP" sz="1400" dirty="0" err="1" smtClean="0"/>
              <a:t>deactivate_event</a:t>
            </a:r>
            <a:r>
              <a:rPr kumimoji="1" lang="en-US" altLang="ja-JP" sz="1400" dirty="0" smtClean="0"/>
              <a:t>)</a:t>
            </a:r>
          </a:p>
          <a:p>
            <a:pPr lvl="1"/>
            <a:r>
              <a:rPr kumimoji="1" lang="en-US" altLang="ja-JP" sz="1400" dirty="0" smtClean="0"/>
              <a:t>output</a:t>
            </a:r>
          </a:p>
          <a:p>
            <a:pPr lvl="2"/>
            <a:r>
              <a:rPr kumimoji="1" lang="en-US" altLang="ja-JP" sz="1400" dirty="0" err="1" smtClean="0"/>
              <a:t>activateFailed.nt</a:t>
            </a:r>
            <a:endParaRPr kumimoji="1" lang="en-US" altLang="ja-JP" sz="1400" dirty="0" smtClean="0"/>
          </a:p>
          <a:p>
            <a:pPr lvl="2"/>
            <a:r>
              <a:rPr kumimoji="1" lang="en-US" altLang="ja-JP" sz="1400" dirty="0" smtClean="0"/>
              <a:t>activate </a:t>
            </a:r>
            <a:r>
              <a:rPr kumimoji="1" lang="en-US" altLang="ja-JP" sz="1400" dirty="0" err="1" smtClean="0"/>
              <a:t>Complete.nt</a:t>
            </a:r>
            <a:endParaRPr kumimoji="1" lang="en-US" altLang="ja-JP" sz="1400" dirty="0" smtClean="0"/>
          </a:p>
          <a:p>
            <a:pPr lvl="2"/>
            <a:r>
              <a:rPr kumimoji="1" lang="en-US" altLang="ja-JP" sz="1400" dirty="0" err="1" smtClean="0"/>
              <a:t>deactivateComplete.nt</a:t>
            </a:r>
            <a:endParaRPr kumimoji="1" lang="en-US" altLang="ja-JP" sz="1400" dirty="0" smtClean="0"/>
          </a:p>
          <a:p>
            <a:pPr lvl="2"/>
            <a:r>
              <a:rPr kumimoji="1" lang="en-US" altLang="ja-JP" sz="1400" dirty="0" err="1" smtClean="0"/>
              <a:t>deactivateFailed.nt</a:t>
            </a:r>
            <a:endParaRPr kumimoji="1" lang="en-US" altLang="ja-JP" sz="1400" dirty="0" smtClean="0"/>
          </a:p>
          <a:p>
            <a:pPr lvl="2"/>
            <a:r>
              <a:rPr kumimoji="1" lang="en-US" altLang="ja-JP" sz="1400" dirty="0" err="1" smtClean="0"/>
              <a:t>forcedEnd.nt</a:t>
            </a:r>
            <a:endParaRPr kumimoji="1" lang="en-US" altLang="ja-JP" sz="1400" dirty="0" smtClean="0"/>
          </a:p>
          <a:p>
            <a:pPr lvl="2"/>
            <a:r>
              <a:rPr kumimoji="1" lang="en-US" altLang="ja-JP" sz="1400" dirty="0" err="1" smtClean="0"/>
              <a:t>dataplaneError.nt</a:t>
            </a:r>
            <a:endParaRPr kumimoji="1" lang="ja-JP" altLang="en-US" sz="1400" dirty="0" smtClean="0"/>
          </a:p>
          <a:p>
            <a:pPr lvl="1"/>
            <a:endParaRPr kumimoji="1" lang="en-US" altLang="ja-JP" sz="1400" dirty="0" smtClean="0"/>
          </a:p>
          <a:p>
            <a:pPr lvl="1"/>
            <a:endParaRPr kumimoji="1" lang="en-US" altLang="ja-JP" sz="1400" dirty="0" smtClean="0"/>
          </a:p>
          <a:p>
            <a:pPr lvl="1"/>
            <a:endParaRPr kumimoji="1" lang="en-US" altLang="ja-JP" sz="1400" dirty="0" smtClean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kumimoji="1" lang="en-US" altLang="ja-JP" sz="1600" dirty="0" smtClean="0"/>
              <a:t>Activation State Machine(to/from NRM)</a:t>
            </a:r>
          </a:p>
          <a:p>
            <a:pPr lvl="1"/>
            <a:r>
              <a:rPr kumimoji="1" lang="en-US" altLang="ja-JP" sz="1400" dirty="0" smtClean="0"/>
              <a:t>input</a:t>
            </a:r>
          </a:p>
          <a:p>
            <a:pPr lvl="2"/>
            <a:r>
              <a:rPr kumimoji="1" lang="en-US" altLang="ja-JP" sz="1400" dirty="0" smtClean="0"/>
              <a:t>(</a:t>
            </a:r>
            <a:r>
              <a:rPr kumimoji="1" lang="en-US" altLang="ja-JP" sz="1400" dirty="0" err="1" smtClean="0"/>
              <a:t>forced_end</a:t>
            </a:r>
            <a:r>
              <a:rPr kumimoji="1" lang="en-US" altLang="ja-JP" sz="1400" dirty="0" smtClean="0"/>
              <a:t>)</a:t>
            </a:r>
          </a:p>
          <a:p>
            <a:pPr lvl="2"/>
            <a:r>
              <a:rPr kumimoji="1" lang="en-US" altLang="ja-JP" sz="1400" dirty="0" smtClean="0"/>
              <a:t>(</a:t>
            </a:r>
            <a:r>
              <a:rPr kumimoji="1" lang="en-US" altLang="ja-JP" sz="1400" dirty="0" err="1" smtClean="0"/>
              <a:t>activate_ok</a:t>
            </a:r>
            <a:r>
              <a:rPr kumimoji="1" lang="en-US" altLang="ja-JP" sz="1400" dirty="0" smtClean="0"/>
              <a:t>)</a:t>
            </a:r>
          </a:p>
          <a:p>
            <a:pPr lvl="2"/>
            <a:r>
              <a:rPr kumimoji="1" lang="en-US" altLang="ja-JP" sz="1400" dirty="0" smtClean="0"/>
              <a:t>(</a:t>
            </a:r>
            <a:r>
              <a:rPr kumimoji="1" lang="en-US" altLang="ja-JP" sz="1400" dirty="0" err="1" smtClean="0"/>
              <a:t>activate_ng</a:t>
            </a:r>
            <a:r>
              <a:rPr kumimoji="1" lang="en-US" altLang="ja-JP" sz="1400" dirty="0" smtClean="0"/>
              <a:t>)</a:t>
            </a:r>
          </a:p>
          <a:p>
            <a:pPr lvl="2"/>
            <a:r>
              <a:rPr kumimoji="1" lang="en-US" altLang="ja-JP" sz="1400" dirty="0" smtClean="0"/>
              <a:t>(</a:t>
            </a:r>
            <a:r>
              <a:rPr kumimoji="1" lang="en-US" altLang="ja-JP" sz="1400" dirty="0" err="1" smtClean="0"/>
              <a:t>deactivate_ok</a:t>
            </a:r>
            <a:r>
              <a:rPr kumimoji="1" lang="en-US" altLang="ja-JP" sz="1400" dirty="0" smtClean="0"/>
              <a:t>)</a:t>
            </a:r>
          </a:p>
          <a:p>
            <a:pPr lvl="2"/>
            <a:r>
              <a:rPr kumimoji="1" lang="en-US" altLang="ja-JP" sz="1400" dirty="0" smtClean="0"/>
              <a:t>(</a:t>
            </a:r>
            <a:r>
              <a:rPr kumimoji="1" lang="en-US" altLang="ja-JP" sz="1400" dirty="0" err="1" smtClean="0"/>
              <a:t>deactivate_ng</a:t>
            </a:r>
            <a:r>
              <a:rPr kumimoji="1" lang="en-US" altLang="ja-JP" sz="1400" dirty="0" smtClean="0"/>
              <a:t>)</a:t>
            </a:r>
          </a:p>
          <a:p>
            <a:pPr lvl="2"/>
            <a:r>
              <a:rPr kumimoji="1" lang="en-US" altLang="ja-JP" sz="1400" dirty="0" smtClean="0"/>
              <a:t>(</a:t>
            </a:r>
            <a:r>
              <a:rPr kumimoji="1" lang="en-US" altLang="ja-JP" sz="1400" dirty="0" err="1" smtClean="0"/>
              <a:t>data_plane_error</a:t>
            </a:r>
            <a:r>
              <a:rPr kumimoji="1" lang="en-US" altLang="ja-JP" sz="1400" dirty="0" smtClean="0"/>
              <a:t>)</a:t>
            </a:r>
          </a:p>
          <a:p>
            <a:pPr lvl="1"/>
            <a:r>
              <a:rPr kumimoji="1" lang="en-US" altLang="ja-JP" sz="1400" dirty="0" smtClean="0"/>
              <a:t>output</a:t>
            </a:r>
          </a:p>
          <a:p>
            <a:pPr lvl="2"/>
            <a:r>
              <a:rPr kumimoji="1" lang="en-US" altLang="ja-JP" sz="1400" dirty="0" smtClean="0"/>
              <a:t>(activate)</a:t>
            </a:r>
          </a:p>
          <a:p>
            <a:pPr lvl="2"/>
            <a:r>
              <a:rPr kumimoji="1" lang="en-US" altLang="ja-JP" sz="1400" dirty="0" smtClean="0"/>
              <a:t>(deactivate)</a:t>
            </a:r>
          </a:p>
          <a:p>
            <a:pPr lvl="1"/>
            <a:endParaRPr kumimoji="1" lang="en-US" altLang="ja-JP" sz="1400" dirty="0" smtClean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1B073-6666-854C-8743-0370E2E4A5F8}" type="slidenum">
              <a:rPr lang="ja-JP" altLang="en-US" smtClean="0"/>
              <a:pPr/>
              <a:t>5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4359"/>
          <p:cNvSpPr txBox="1">
            <a:spLocks/>
          </p:cNvSpPr>
          <p:nvPr/>
        </p:nvSpPr>
        <p:spPr>
          <a:xfrm>
            <a:off x="0" y="0"/>
            <a:ext cx="9144000" cy="5798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NSI Reservation State Machine (Chicago v1)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ECC60-3DD3-AE49-BAB4-19F5E93B8770}" type="slidenum">
              <a:rPr lang="ja-JP" altLang="en-US" smtClean="0"/>
              <a:pPr/>
              <a:t>6</a:t>
            </a:fld>
            <a:endParaRPr lang="ja-JP" altLang="en-US"/>
          </a:p>
        </p:txBody>
      </p:sp>
      <p:cxnSp>
        <p:nvCxnSpPr>
          <p:cNvPr id="39" name="直線矢印コネクタ 38"/>
          <p:cNvCxnSpPr>
            <a:stCxn id="40" idx="4"/>
            <a:endCxn id="76" idx="0"/>
          </p:cNvCxnSpPr>
          <p:nvPr/>
        </p:nvCxnSpPr>
        <p:spPr>
          <a:xfrm rot="5400000">
            <a:off x="154681" y="1554176"/>
            <a:ext cx="1225803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円/楕円 39"/>
          <p:cNvSpPr/>
          <p:nvPr/>
        </p:nvSpPr>
        <p:spPr>
          <a:xfrm>
            <a:off x="407582" y="221275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6" name="円/楕円 149"/>
          <p:cNvSpPr/>
          <p:nvPr/>
        </p:nvSpPr>
        <p:spPr>
          <a:xfrm>
            <a:off x="2624762" y="109108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78" name="表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111646164"/>
              </p:ext>
            </p:extLst>
          </p:nvPr>
        </p:nvGraphicFramePr>
        <p:xfrm>
          <a:off x="292292" y="1107678"/>
          <a:ext cx="904058" cy="396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058"/>
              </a:tblGrid>
              <a:tr h="30895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0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2" name="直線矢印コネクタ 38"/>
          <p:cNvCxnSpPr>
            <a:stCxn id="76" idx="4"/>
            <a:endCxn id="117" idx="0"/>
          </p:cNvCxnSpPr>
          <p:nvPr/>
        </p:nvCxnSpPr>
        <p:spPr>
          <a:xfrm rot="5400000">
            <a:off x="301913" y="3352747"/>
            <a:ext cx="931339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円/楕円 149"/>
          <p:cNvSpPr/>
          <p:nvPr/>
        </p:nvSpPr>
        <p:spPr>
          <a:xfrm>
            <a:off x="407582" y="216707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15" name="表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214039339"/>
              </p:ext>
            </p:extLst>
          </p:nvPr>
        </p:nvGraphicFramePr>
        <p:xfrm>
          <a:off x="227795" y="3157167"/>
          <a:ext cx="105138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381"/>
              </a:tblGrid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622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rsv.fl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7" name="円/楕円 149"/>
          <p:cNvSpPr/>
          <p:nvPr/>
        </p:nvSpPr>
        <p:spPr>
          <a:xfrm>
            <a:off x="407582" y="381841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83" name="直線矢印コネクタ 2"/>
          <p:cNvCxnSpPr>
            <a:stCxn id="85" idx="6"/>
            <a:endCxn id="84" idx="2"/>
          </p:cNvCxnSpPr>
          <p:nvPr/>
        </p:nvCxnSpPr>
        <p:spPr>
          <a:xfrm flipV="1">
            <a:off x="3344762" y="2813605"/>
            <a:ext cx="2007719" cy="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149"/>
          <p:cNvSpPr/>
          <p:nvPr/>
        </p:nvSpPr>
        <p:spPr>
          <a:xfrm>
            <a:off x="5352481" y="24536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Checked</a:t>
            </a:r>
          </a:p>
        </p:txBody>
      </p:sp>
      <p:sp>
        <p:nvSpPr>
          <p:cNvPr id="85" name="円/楕円 149"/>
          <p:cNvSpPr/>
          <p:nvPr/>
        </p:nvSpPr>
        <p:spPr>
          <a:xfrm>
            <a:off x="2624762" y="2453908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Checking</a:t>
            </a:r>
          </a:p>
        </p:txBody>
      </p:sp>
      <p:cxnSp>
        <p:nvCxnSpPr>
          <p:cNvPr id="94" name="直線矢印コネクタ 20"/>
          <p:cNvCxnSpPr>
            <a:stCxn id="42" idx="0"/>
            <a:endCxn id="85" idx="4"/>
          </p:cNvCxnSpPr>
          <p:nvPr/>
        </p:nvCxnSpPr>
        <p:spPr>
          <a:xfrm flipV="1">
            <a:off x="2984762" y="3173908"/>
            <a:ext cx="0" cy="64281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円/楕円 149"/>
          <p:cNvSpPr/>
          <p:nvPr/>
        </p:nvSpPr>
        <p:spPr>
          <a:xfrm>
            <a:off x="2624762" y="3816726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Failed</a:t>
            </a:r>
          </a:p>
        </p:txBody>
      </p:sp>
      <p:cxnSp>
        <p:nvCxnSpPr>
          <p:cNvPr id="66" name="直線矢印コネクタ 20"/>
          <p:cNvCxnSpPr>
            <a:stCxn id="85" idx="0"/>
            <a:endCxn id="56" idx="4"/>
          </p:cNvCxnSpPr>
          <p:nvPr/>
        </p:nvCxnSpPr>
        <p:spPr>
          <a:xfrm flipV="1">
            <a:off x="2984762" y="1811089"/>
            <a:ext cx="0" cy="64281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2"/>
          <p:cNvCxnSpPr>
            <a:stCxn id="84" idx="0"/>
          </p:cNvCxnSpPr>
          <p:nvPr/>
        </p:nvCxnSpPr>
        <p:spPr>
          <a:xfrm flipH="1" flipV="1">
            <a:off x="5709503" y="1811089"/>
            <a:ext cx="2978" cy="6425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2"/>
          <p:cNvCxnSpPr>
            <a:endCxn id="56" idx="6"/>
          </p:cNvCxnSpPr>
          <p:nvPr/>
        </p:nvCxnSpPr>
        <p:spPr>
          <a:xfrm flipH="1">
            <a:off x="3344762" y="1451089"/>
            <a:ext cx="200474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表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80891355"/>
              </p:ext>
            </p:extLst>
          </p:nvPr>
        </p:nvGraphicFramePr>
        <p:xfrm>
          <a:off x="2547369" y="3236501"/>
          <a:ext cx="843084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3084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mdfychk.fl</a:t>
                      </a:r>
                      <a:endParaRPr kumimoji="1" lang="en-US" altLang="ja-JP" sz="800" dirty="0" smtClean="0">
                        <a:solidFill>
                          <a:srgbClr val="0000FF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5" name="表 1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412363509"/>
              </p:ext>
            </p:extLst>
          </p:nvPr>
        </p:nvGraphicFramePr>
        <p:xfrm>
          <a:off x="3905709" y="2572630"/>
          <a:ext cx="808168" cy="438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168"/>
              </a:tblGrid>
              <a:tr h="1310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&lt;mdfychk.cf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表 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961104123"/>
              </p:ext>
            </p:extLst>
          </p:nvPr>
        </p:nvGraphicFramePr>
        <p:xfrm>
          <a:off x="4000023" y="1239639"/>
          <a:ext cx="808518" cy="425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8518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24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&lt;modify.cf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表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293353848"/>
              </p:ext>
            </p:extLst>
          </p:nvPr>
        </p:nvGraphicFramePr>
        <p:xfrm>
          <a:off x="2673051" y="1884903"/>
          <a:ext cx="810007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007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mdfychk.rq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116749739"/>
              </p:ext>
            </p:extLst>
          </p:nvPr>
        </p:nvGraphicFramePr>
        <p:xfrm>
          <a:off x="5362658" y="1903952"/>
          <a:ext cx="720616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6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131" name="直線矢印コネクタ 2"/>
          <p:cNvCxnSpPr>
            <a:stCxn id="76" idx="6"/>
            <a:endCxn id="56" idx="2"/>
          </p:cNvCxnSpPr>
          <p:nvPr/>
        </p:nvCxnSpPr>
        <p:spPr>
          <a:xfrm flipV="1">
            <a:off x="1127582" y="1451089"/>
            <a:ext cx="1497180" cy="10759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1" name="表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796449580"/>
              </p:ext>
            </p:extLst>
          </p:nvPr>
        </p:nvGraphicFramePr>
        <p:xfrm>
          <a:off x="1210548" y="2007997"/>
          <a:ext cx="629541" cy="404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541"/>
              </a:tblGrid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765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&lt;rsv.cf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82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40" name="円/楕円 63"/>
          <p:cNvSpPr/>
          <p:nvPr/>
        </p:nvSpPr>
        <p:spPr>
          <a:xfrm>
            <a:off x="5365279" y="1114239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62" name="円/楕円 161"/>
          <p:cNvSpPr/>
          <p:nvPr/>
        </p:nvSpPr>
        <p:spPr>
          <a:xfrm flipH="1">
            <a:off x="674561" y="5870444"/>
            <a:ext cx="720000" cy="72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</a:rPr>
              <a:t>Terminate</a:t>
            </a:r>
          </a:p>
        </p:txBody>
      </p:sp>
      <p:cxnSp>
        <p:nvCxnSpPr>
          <p:cNvPr id="163" name="直線矢印コネクタ 162"/>
          <p:cNvCxnSpPr>
            <a:endCxn id="165" idx="6"/>
          </p:cNvCxnSpPr>
          <p:nvPr/>
        </p:nvCxnSpPr>
        <p:spPr>
          <a:xfrm rot="10800000">
            <a:off x="3295458" y="6230444"/>
            <a:ext cx="118953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4" name="表 1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963392786"/>
              </p:ext>
            </p:extLst>
          </p:nvPr>
        </p:nvGraphicFramePr>
        <p:xfrm>
          <a:off x="3602987" y="6031998"/>
          <a:ext cx="580275" cy="396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0275"/>
              </a:tblGrid>
              <a:tr h="31132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65" name="円/楕円 16"/>
          <p:cNvSpPr/>
          <p:nvPr/>
        </p:nvSpPr>
        <p:spPr>
          <a:xfrm>
            <a:off x="2575458" y="5870444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Terminating</a:t>
            </a:r>
          </a:p>
        </p:txBody>
      </p:sp>
      <p:cxnSp>
        <p:nvCxnSpPr>
          <p:cNvPr id="166" name="直線矢印コネクタ 100"/>
          <p:cNvCxnSpPr>
            <a:stCxn id="165" idx="2"/>
            <a:endCxn id="162" idx="2"/>
          </p:cNvCxnSpPr>
          <p:nvPr/>
        </p:nvCxnSpPr>
        <p:spPr>
          <a:xfrm rot="10800000">
            <a:off x="1394562" y="6230444"/>
            <a:ext cx="118089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7" name="表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188797868"/>
              </p:ext>
            </p:extLst>
          </p:nvPr>
        </p:nvGraphicFramePr>
        <p:xfrm>
          <a:off x="1668587" y="6030297"/>
          <a:ext cx="632845" cy="400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2845"/>
              </a:tblGrid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&lt;term.cf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45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68" name="円/楕円 167"/>
          <p:cNvSpPr/>
          <p:nvPr/>
        </p:nvSpPr>
        <p:spPr>
          <a:xfrm>
            <a:off x="4490790" y="5869508"/>
            <a:ext cx="720000" cy="720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Any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59" name="曲線コネクタ 46"/>
          <p:cNvCxnSpPr>
            <a:stCxn id="84" idx="4"/>
            <a:endCxn id="42" idx="6"/>
          </p:cNvCxnSpPr>
          <p:nvPr/>
        </p:nvCxnSpPr>
        <p:spPr>
          <a:xfrm rot="5400000">
            <a:off x="4027062" y="2491306"/>
            <a:ext cx="1003121" cy="2367719"/>
          </a:xfrm>
          <a:prstGeom prst="curvedConnector2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5751667" y="4639745"/>
            <a:ext cx="3299199" cy="19871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998442" y="5096945"/>
            <a:ext cx="30293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  <a:p>
            <a:pPr algn="l"/>
            <a:r>
              <a:rPr lang="en-US" sz="1000" i="1" dirty="0" smtClean="0"/>
              <a:t>NB: Requests* received in this state is queued and processed only when it transitions to a Stable State.  *NB: Exceptions are </a:t>
            </a:r>
            <a:r>
              <a:rPr lang="en-US" sz="1000" i="1" dirty="0" err="1" smtClean="0"/>
              <a:t>term.rq</a:t>
            </a:r>
            <a:r>
              <a:rPr lang="en-US" sz="1000" i="1" dirty="0" smtClean="0"/>
              <a:t> and unexpected messages (e.g. illegal sequence)</a:t>
            </a:r>
            <a:endParaRPr lang="en-US" sz="1000" i="1" dirty="0"/>
          </a:p>
        </p:txBody>
      </p:sp>
      <p:sp>
        <p:nvSpPr>
          <p:cNvPr id="65" name="円/楕円 149"/>
          <p:cNvSpPr/>
          <p:nvPr/>
        </p:nvSpPr>
        <p:spPr>
          <a:xfrm>
            <a:off x="5836057" y="5149809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7" name="円/楕円 96"/>
          <p:cNvSpPr/>
          <p:nvPr/>
        </p:nvSpPr>
        <p:spPr>
          <a:xfrm>
            <a:off x="5836057" y="4768809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988457" y="4715945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69" name="円/楕円 154"/>
          <p:cNvSpPr/>
          <p:nvPr/>
        </p:nvSpPr>
        <p:spPr>
          <a:xfrm>
            <a:off x="5836057" y="5988009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976834" y="5926505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71" name="Slide Number Placeholder 8"/>
          <p:cNvSpPr txBox="1">
            <a:spLocks/>
          </p:cNvSpPr>
          <p:nvPr/>
        </p:nvSpPr>
        <p:spPr>
          <a:xfrm>
            <a:off x="5862975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1B073-6666-854C-8743-0370E2E4A5F8}" type="slidenum">
              <a:rPr kumimoji="0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ＭＳ Ｐゴシック" pitchFamily="1" charset="-128"/>
                <a:cs typeface="ＭＳ Ｐゴシック" pitchFamily="1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77" name="円/楕円 149"/>
          <p:cNvSpPr/>
          <p:nvPr/>
        </p:nvSpPr>
        <p:spPr>
          <a:xfrm>
            <a:off x="5834980" y="633571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987380" y="628285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graphicFrame>
        <p:nvGraphicFramePr>
          <p:cNvPr id="82" name="表 1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339307186"/>
              </p:ext>
            </p:extLst>
          </p:nvPr>
        </p:nvGraphicFramePr>
        <p:xfrm>
          <a:off x="4009138" y="3675456"/>
          <a:ext cx="1123470" cy="50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3470"/>
              </a:tblGrid>
              <a:tr h="11582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1" lang="en-US" altLang="ja-JP" sz="8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modify_timeout</a:t>
                      </a:r>
                      <a:r>
                        <a:rPr kumimoji="1" lang="en-US" altLang="ja-JP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  <a:endParaRPr kumimoji="1" lang="ja-JP" altLang="en-US" sz="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modifyTimeout.nt</a:t>
                      </a: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992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89" name="四角形吹き出し 71"/>
          <p:cNvSpPr/>
          <p:nvPr/>
        </p:nvSpPr>
        <p:spPr>
          <a:xfrm>
            <a:off x="6591891" y="3762659"/>
            <a:ext cx="1620342" cy="704654"/>
          </a:xfrm>
          <a:prstGeom prst="wedgeRectCallout">
            <a:avLst>
              <a:gd name="adj1" fmla="val -139466"/>
              <a:gd name="adj2" fmla="val -20861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smtClean="0">
                <a:solidFill>
                  <a:schemeClr val="tx1"/>
                </a:solidFill>
              </a:rPr>
              <a:t>Modify timeout transitions back to Reserved.  (This transition will only happen in </a:t>
            </a:r>
            <a:r>
              <a:rPr kumimoji="1" lang="en-US" altLang="ja-JP" sz="1000" dirty="0" err="1" smtClean="0">
                <a:solidFill>
                  <a:schemeClr val="tx1"/>
                </a:solidFill>
              </a:rPr>
              <a:t>uPA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)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cxnSp>
        <p:nvCxnSpPr>
          <p:cNvPr id="61" name="直線矢印コネクタ 60"/>
          <p:cNvCxnSpPr>
            <a:endCxn id="74" idx="6"/>
          </p:cNvCxnSpPr>
          <p:nvPr/>
        </p:nvCxnSpPr>
        <p:spPr>
          <a:xfrm rot="10800000">
            <a:off x="3301101" y="5287811"/>
            <a:ext cx="118953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円/楕円 16"/>
          <p:cNvSpPr/>
          <p:nvPr/>
        </p:nvSpPr>
        <p:spPr>
          <a:xfrm>
            <a:off x="2581101" y="4927811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Modify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Canceling</a:t>
            </a:r>
          </a:p>
        </p:txBody>
      </p:sp>
      <p:cxnSp>
        <p:nvCxnSpPr>
          <p:cNvPr id="75" name="直線矢印コネクタ 100"/>
          <p:cNvCxnSpPr>
            <a:stCxn id="74" idx="2"/>
          </p:cNvCxnSpPr>
          <p:nvPr/>
        </p:nvCxnSpPr>
        <p:spPr>
          <a:xfrm rot="10800000">
            <a:off x="1400205" y="5287811"/>
            <a:ext cx="118089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円/楕円 80"/>
          <p:cNvSpPr/>
          <p:nvPr/>
        </p:nvSpPr>
        <p:spPr>
          <a:xfrm>
            <a:off x="4496433" y="4926875"/>
            <a:ext cx="720000" cy="720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*1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6" name="円/楕円 149"/>
          <p:cNvSpPr/>
          <p:nvPr/>
        </p:nvSpPr>
        <p:spPr>
          <a:xfrm>
            <a:off x="688717" y="4912378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Reserved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106" name="表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549928280"/>
              </p:ext>
            </p:extLst>
          </p:nvPr>
        </p:nvGraphicFramePr>
        <p:xfrm>
          <a:off x="3487012" y="5093814"/>
          <a:ext cx="827611" cy="39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611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9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mdfycncl.rq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275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表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528860783"/>
              </p:ext>
            </p:extLst>
          </p:nvPr>
        </p:nvGraphicFramePr>
        <p:xfrm>
          <a:off x="1597843" y="5040516"/>
          <a:ext cx="923766" cy="441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3766"/>
              </a:tblGrid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48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38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&lt;mdfycncl.cf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57" name="テキスト ボックス 56"/>
          <p:cNvSpPr txBox="1"/>
          <p:nvPr/>
        </p:nvSpPr>
        <p:spPr>
          <a:xfrm>
            <a:off x="6452422" y="1828799"/>
            <a:ext cx="2066591" cy="1238491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266700" indent="-266700" algn="l"/>
            <a:r>
              <a:rPr kumimoji="1" lang="en-US" altLang="ja-JP" sz="1600" dirty="0" smtClean="0"/>
              <a:t>*1:Modify Checking, Modify Checked, Modify Failed, Modifying and Reserved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82425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円/楕円 161"/>
          <p:cNvSpPr/>
          <p:nvPr/>
        </p:nvSpPr>
        <p:spPr>
          <a:xfrm flipH="1">
            <a:off x="956095" y="5157728"/>
            <a:ext cx="720000" cy="72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900" dirty="0" smtClean="0">
                <a:solidFill>
                  <a:prstClr val="white"/>
                </a:solidFill>
              </a:rPr>
              <a:t>Terminate</a:t>
            </a:r>
          </a:p>
        </p:txBody>
      </p:sp>
      <p:cxnSp>
        <p:nvCxnSpPr>
          <p:cNvPr id="21" name="直線矢印コネクタ 20"/>
          <p:cNvCxnSpPr>
            <a:stCxn id="86" idx="6"/>
            <a:endCxn id="126" idx="2"/>
          </p:cNvCxnSpPr>
          <p:nvPr/>
        </p:nvCxnSpPr>
        <p:spPr>
          <a:xfrm>
            <a:off x="1074991" y="2718477"/>
            <a:ext cx="1439610" cy="139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円/楕円 85"/>
          <p:cNvSpPr/>
          <p:nvPr/>
        </p:nvSpPr>
        <p:spPr>
          <a:xfrm>
            <a:off x="354991" y="2358477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>
                <a:solidFill>
                  <a:prstClr val="white"/>
                </a:solidFill>
                <a:latin typeface="Calibri"/>
                <a:ea typeface="ＭＳ Ｐゴシック"/>
              </a:rPr>
              <a:t>Initial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26" name="円/楕円 149"/>
          <p:cNvSpPr/>
          <p:nvPr/>
        </p:nvSpPr>
        <p:spPr>
          <a:xfrm>
            <a:off x="2514601" y="2372421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Scheduled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1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NSI Provision State Machine – unified -  (Chicago v1)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51" name="円/楕円 50"/>
          <p:cNvSpPr/>
          <p:nvPr/>
        </p:nvSpPr>
        <p:spPr>
          <a:xfrm>
            <a:off x="7670835" y="236395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Provisioned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5751667" y="4639745"/>
            <a:ext cx="3299199" cy="19871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5998442" y="5096945"/>
            <a:ext cx="30293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  <a:p>
            <a:pPr algn="l"/>
            <a:r>
              <a:rPr lang="en-US" sz="1000" i="1" dirty="0" smtClean="0"/>
              <a:t>NB: Requests* received in this state is queued and processed only when it transitions to a Stable State.  *NB: Exceptions are </a:t>
            </a:r>
            <a:r>
              <a:rPr lang="en-US" sz="1000" i="1" dirty="0" err="1" smtClean="0"/>
              <a:t>term.rq</a:t>
            </a:r>
            <a:r>
              <a:rPr lang="en-US" sz="1000" i="1" dirty="0" smtClean="0"/>
              <a:t> and unexpected messages (e.g. illegal sequence)</a:t>
            </a:r>
            <a:endParaRPr lang="en-US" sz="1000" i="1" dirty="0"/>
          </a:p>
        </p:txBody>
      </p:sp>
      <p:sp>
        <p:nvSpPr>
          <p:cNvPr id="148" name="円/楕円 149"/>
          <p:cNvSpPr/>
          <p:nvPr/>
        </p:nvSpPr>
        <p:spPr>
          <a:xfrm>
            <a:off x="5836057" y="5149809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7" name="円/楕円 96"/>
          <p:cNvSpPr/>
          <p:nvPr/>
        </p:nvSpPr>
        <p:spPr>
          <a:xfrm>
            <a:off x="5836057" y="4768809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5988457" y="4715945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149" name="円/楕円 154"/>
          <p:cNvSpPr/>
          <p:nvPr/>
        </p:nvSpPr>
        <p:spPr>
          <a:xfrm>
            <a:off x="5836057" y="5988009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976834" y="5926505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56" name="円/楕円 16"/>
          <p:cNvSpPr/>
          <p:nvPr/>
        </p:nvSpPr>
        <p:spPr>
          <a:xfrm>
            <a:off x="4728471" y="3995760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Releasing</a:t>
            </a:r>
          </a:p>
        </p:txBody>
      </p:sp>
      <p:cxnSp>
        <p:nvCxnSpPr>
          <p:cNvPr id="63" name="曲線コネクタ 46"/>
          <p:cNvCxnSpPr>
            <a:stCxn id="17" idx="2"/>
            <a:endCxn id="126" idx="0"/>
          </p:cNvCxnSpPr>
          <p:nvPr/>
        </p:nvCxnSpPr>
        <p:spPr>
          <a:xfrm rot="10800000" flipV="1">
            <a:off x="2874602" y="1028863"/>
            <a:ext cx="1947007" cy="1343558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円/楕円 16"/>
          <p:cNvSpPr/>
          <p:nvPr/>
        </p:nvSpPr>
        <p:spPr>
          <a:xfrm>
            <a:off x="4821608" y="668863"/>
            <a:ext cx="720000" cy="72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Provisioning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103" name="曲線コネクタ 46"/>
          <p:cNvCxnSpPr>
            <a:stCxn id="56" idx="2"/>
            <a:endCxn id="126" idx="4"/>
          </p:cNvCxnSpPr>
          <p:nvPr/>
        </p:nvCxnSpPr>
        <p:spPr>
          <a:xfrm rot="10800000">
            <a:off x="2874601" y="3092422"/>
            <a:ext cx="1853870" cy="1263339"/>
          </a:xfrm>
          <a:prstGeom prst="curvedConnector2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曲線コネクタ 46"/>
          <p:cNvCxnSpPr>
            <a:stCxn id="51" idx="4"/>
            <a:endCxn id="56" idx="6"/>
          </p:cNvCxnSpPr>
          <p:nvPr/>
        </p:nvCxnSpPr>
        <p:spPr>
          <a:xfrm rot="5400000">
            <a:off x="6103750" y="2428675"/>
            <a:ext cx="1271806" cy="2582364"/>
          </a:xfrm>
          <a:prstGeom prst="curvedConnector2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0" name="表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077737858"/>
              </p:ext>
            </p:extLst>
          </p:nvPr>
        </p:nvGraphicFramePr>
        <p:xfrm>
          <a:off x="3505200" y="970932"/>
          <a:ext cx="739422" cy="426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9422"/>
              </a:tblGrid>
              <a:tr h="44336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679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30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741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1" name="表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8577371"/>
              </p:ext>
            </p:extLst>
          </p:nvPr>
        </p:nvGraphicFramePr>
        <p:xfrm>
          <a:off x="7433746" y="3380446"/>
          <a:ext cx="651927" cy="4229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1927"/>
              </a:tblGrid>
              <a:tr h="43851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52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172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61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5" name="表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476629221"/>
              </p:ext>
            </p:extLst>
          </p:nvPr>
        </p:nvGraphicFramePr>
        <p:xfrm>
          <a:off x="3462871" y="4038601"/>
          <a:ext cx="812796" cy="4077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796"/>
              </a:tblGrid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&lt;rel.cf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68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&lt;rel.cf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420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112" name="円弧 111"/>
          <p:cNvSpPr/>
          <p:nvPr/>
        </p:nvSpPr>
        <p:spPr>
          <a:xfrm rot="18912866" flipH="1">
            <a:off x="2421043" y="2957013"/>
            <a:ext cx="347256" cy="310136"/>
          </a:xfrm>
          <a:prstGeom prst="arc">
            <a:avLst>
              <a:gd name="adj1" fmla="val 13167279"/>
              <a:gd name="adj2" fmla="val 8793822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kumimoji="1" lang="ja-JP" altLang="en-US" sz="100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83" name="表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572336170"/>
              </p:ext>
            </p:extLst>
          </p:nvPr>
        </p:nvGraphicFramePr>
        <p:xfrm>
          <a:off x="2057400" y="3200401"/>
          <a:ext cx="575733" cy="308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5733"/>
              </a:tblGrid>
              <a:tr h="31942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4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64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rel.cf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31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cxnSp>
        <p:nvCxnSpPr>
          <p:cNvPr id="93" name="直線矢印コネクタ 166"/>
          <p:cNvCxnSpPr>
            <a:stCxn id="17" idx="5"/>
            <a:endCxn id="51" idx="1"/>
          </p:cNvCxnSpPr>
          <p:nvPr/>
        </p:nvCxnSpPr>
        <p:spPr>
          <a:xfrm>
            <a:off x="5436166" y="1283421"/>
            <a:ext cx="2340111" cy="1185975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曲線コネクタ 46"/>
          <p:cNvCxnSpPr>
            <a:stCxn id="51" idx="0"/>
            <a:endCxn id="17" idx="6"/>
          </p:cNvCxnSpPr>
          <p:nvPr/>
        </p:nvCxnSpPr>
        <p:spPr>
          <a:xfrm rot="16200000" flipV="1">
            <a:off x="6118677" y="451795"/>
            <a:ext cx="1335091" cy="2489227"/>
          </a:xfrm>
          <a:prstGeom prst="curvedConnector2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4" name="表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388685114"/>
              </p:ext>
            </p:extLst>
          </p:nvPr>
        </p:nvGraphicFramePr>
        <p:xfrm>
          <a:off x="6472669" y="900524"/>
          <a:ext cx="922844" cy="404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2844"/>
              </a:tblGrid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i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000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&lt;prov.cf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915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" name="表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578692462"/>
              </p:ext>
            </p:extLst>
          </p:nvPr>
        </p:nvGraphicFramePr>
        <p:xfrm>
          <a:off x="6597260" y="1806207"/>
          <a:ext cx="770432" cy="4225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0432"/>
              </a:tblGrid>
              <a:tr h="43731">
                <a:tc>
                  <a:txBody>
                    <a:bodyPr/>
                    <a:lstStyle/>
                    <a:p>
                      <a:endParaRPr kumimoji="1" lang="ja-JP" altLang="en-US" sz="1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349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1213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prov.rq</a:t>
                      </a: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11580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72" name="四角形吹き出し 71"/>
          <p:cNvSpPr/>
          <p:nvPr/>
        </p:nvSpPr>
        <p:spPr>
          <a:xfrm>
            <a:off x="7601415" y="911026"/>
            <a:ext cx="1242347" cy="588946"/>
          </a:xfrm>
          <a:prstGeom prst="wedgeRectCallout">
            <a:avLst>
              <a:gd name="adj1" fmla="val -64739"/>
              <a:gd name="adj2" fmla="val 104209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1000" dirty="0" err="1" smtClean="0">
                <a:solidFill>
                  <a:schemeClr val="tx1"/>
                </a:solidFill>
              </a:rPr>
              <a:t>prov.rq</a:t>
            </a:r>
            <a:r>
              <a:rPr kumimoji="1" lang="en-US" altLang="ja-JP" sz="1000" dirty="0" smtClean="0">
                <a:solidFill>
                  <a:schemeClr val="tx1"/>
                </a:solidFill>
              </a:rPr>
              <a:t> is used to initiate re-activation of data-plane</a:t>
            </a:r>
            <a:r>
              <a:rPr kumimoji="1" lang="en-US" altLang="ja-JP" sz="1000" dirty="0">
                <a:solidFill>
                  <a:schemeClr val="tx1"/>
                </a:solidFill>
              </a:rPr>
              <a:t>.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862975" y="6356350"/>
            <a:ext cx="2133600" cy="365125"/>
          </a:xfrm>
        </p:spPr>
        <p:txBody>
          <a:bodyPr/>
          <a:lstStyle/>
          <a:p>
            <a:fld id="{6921B073-6666-854C-8743-0370E2E4A5F8}" type="slidenum">
              <a:rPr lang="ja-JP" altLang="en-US" smtClean="0"/>
              <a:pPr/>
              <a:t>7</a:t>
            </a:fld>
            <a:endParaRPr lang="ja-JP" altLang="en-US"/>
          </a:p>
        </p:txBody>
      </p:sp>
      <p:sp>
        <p:nvSpPr>
          <p:cNvPr id="75" name="正方形/長方形 74"/>
          <p:cNvSpPr/>
          <p:nvPr/>
        </p:nvSpPr>
        <p:spPr>
          <a:xfrm>
            <a:off x="1260089" y="2528500"/>
            <a:ext cx="836341" cy="3799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 smtClean="0">
                <a:solidFill>
                  <a:schemeClr val="tx1"/>
                </a:solidFill>
              </a:rPr>
              <a:t>Created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cxnSp>
        <p:nvCxnSpPr>
          <p:cNvPr id="45" name="直線矢印コネクタ 44"/>
          <p:cNvCxnSpPr>
            <a:stCxn id="55" idx="2"/>
          </p:cNvCxnSpPr>
          <p:nvPr/>
        </p:nvCxnSpPr>
        <p:spPr>
          <a:xfrm flipH="1" flipV="1">
            <a:off x="1673439" y="5516285"/>
            <a:ext cx="1418943" cy="69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円/楕円 54"/>
          <p:cNvSpPr/>
          <p:nvPr/>
        </p:nvSpPr>
        <p:spPr>
          <a:xfrm>
            <a:off x="3092382" y="5163242"/>
            <a:ext cx="720000" cy="720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Any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35" name="表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188797868"/>
              </p:ext>
            </p:extLst>
          </p:nvPr>
        </p:nvGraphicFramePr>
        <p:xfrm>
          <a:off x="2040025" y="5295688"/>
          <a:ext cx="900090" cy="400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090"/>
              </a:tblGrid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kumimoji="1" lang="en-US" altLang="ja-JP" sz="8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term.rq</a:t>
                      </a:r>
                      <a:endParaRPr kumimoji="1" lang="ja-JP" altLang="en-US" sz="8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559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345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sp>
        <p:nvSpPr>
          <p:cNvPr id="39" name="円/楕円 149"/>
          <p:cNvSpPr/>
          <p:nvPr/>
        </p:nvSpPr>
        <p:spPr>
          <a:xfrm>
            <a:off x="5834980" y="633571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87380" y="628285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64087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0" name="Title 14359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1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Connection Activation state machine (Chicago v1)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5698752" y="4714693"/>
            <a:ext cx="3299199" cy="16169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5945527" y="5139277"/>
            <a:ext cx="302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Transitional States</a:t>
            </a:r>
          </a:p>
        </p:txBody>
      </p:sp>
      <p:sp>
        <p:nvSpPr>
          <p:cNvPr id="148" name="円/楕円 149"/>
          <p:cNvSpPr/>
          <p:nvPr/>
        </p:nvSpPr>
        <p:spPr>
          <a:xfrm>
            <a:off x="5783142" y="5192141"/>
            <a:ext cx="186600" cy="186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9" name="円/楕円 154"/>
          <p:cNvSpPr/>
          <p:nvPr/>
        </p:nvSpPr>
        <p:spPr>
          <a:xfrm>
            <a:off x="5783142" y="5617754"/>
            <a:ext cx="186600" cy="18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923919" y="5564890"/>
            <a:ext cx="1100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Stable States</a:t>
            </a:r>
            <a:endParaRPr lang="en-US" sz="1200" dirty="0"/>
          </a:p>
        </p:txBody>
      </p:sp>
      <p:sp>
        <p:nvSpPr>
          <p:cNvPr id="151" name="円/楕円 149"/>
          <p:cNvSpPr/>
          <p:nvPr/>
        </p:nvSpPr>
        <p:spPr>
          <a:xfrm>
            <a:off x="5783142" y="5998754"/>
            <a:ext cx="186600" cy="186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5935542" y="5945890"/>
            <a:ext cx="92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Final State</a:t>
            </a:r>
            <a:endParaRPr lang="en-US" sz="12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7FC8DD-7FEE-FC4B-8B20-B7B95EE4AAA6}" type="datetime1">
              <a:rPr lang="en-CA" altLang="ja-JP" smtClean="0"/>
              <a:pPr algn="l"/>
              <a:t>13/12/2012</a:t>
            </a:fld>
            <a:endParaRPr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862975" y="6356350"/>
            <a:ext cx="2133600" cy="365125"/>
          </a:xfrm>
        </p:spPr>
        <p:txBody>
          <a:bodyPr/>
          <a:lstStyle/>
          <a:p>
            <a:fld id="{6921B073-6666-854C-8743-0370E2E4A5F8}" type="slidenum">
              <a:rPr lang="ja-JP" altLang="en-US" smtClean="0"/>
              <a:pPr/>
              <a:t>8</a:t>
            </a:fld>
            <a:endParaRPr lang="ja-JP" altLang="en-US"/>
          </a:p>
        </p:txBody>
      </p:sp>
      <p:sp>
        <p:nvSpPr>
          <p:cNvPr id="65" name="円/楕円 96"/>
          <p:cNvSpPr/>
          <p:nvPr/>
        </p:nvSpPr>
        <p:spPr>
          <a:xfrm>
            <a:off x="5783142" y="4811141"/>
            <a:ext cx="186600" cy="1866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7" name="TextBox 151"/>
          <p:cNvSpPr txBox="1"/>
          <p:nvPr/>
        </p:nvSpPr>
        <p:spPr>
          <a:xfrm>
            <a:off x="5935542" y="4758277"/>
            <a:ext cx="94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Initial State</a:t>
            </a:r>
            <a:endParaRPr lang="en-US" sz="1200" dirty="0"/>
          </a:p>
        </p:txBody>
      </p:sp>
      <p:sp>
        <p:nvSpPr>
          <p:cNvPr id="41" name="円/楕円 77"/>
          <p:cNvSpPr/>
          <p:nvPr/>
        </p:nvSpPr>
        <p:spPr>
          <a:xfrm>
            <a:off x="1878747" y="2110644"/>
            <a:ext cx="720000" cy="72000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</a:rPr>
              <a:t>Out of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Service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44" name="円/楕円 68"/>
          <p:cNvSpPr/>
          <p:nvPr/>
        </p:nvSpPr>
        <p:spPr>
          <a:xfrm>
            <a:off x="4620906" y="209992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sz="1000" dirty="0" smtClean="0">
                <a:solidFill>
                  <a:prstClr val="white"/>
                </a:solidFill>
                <a:latin typeface="Calibri"/>
                <a:ea typeface="ＭＳ Ｐゴシック"/>
              </a:rPr>
              <a:t>Service</a:t>
            </a:r>
            <a:endParaRPr kumimoji="1" lang="ja-JP" altLang="en-US" sz="1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72" name="Curved Connector 71"/>
          <p:cNvCxnSpPr>
            <a:stCxn id="44" idx="0"/>
            <a:endCxn id="41" idx="0"/>
          </p:cNvCxnSpPr>
          <p:nvPr/>
        </p:nvCxnSpPr>
        <p:spPr>
          <a:xfrm rot="16200000" flipH="1" flipV="1">
            <a:off x="3604465" y="734202"/>
            <a:ext cx="10724" cy="2742159"/>
          </a:xfrm>
          <a:prstGeom prst="curvedConnector3">
            <a:avLst>
              <a:gd name="adj1" fmla="val -4506184"/>
            </a:avLst>
          </a:prstGeom>
          <a:ln w="190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71"/>
          <p:cNvCxnSpPr>
            <a:stCxn id="41" idx="4"/>
            <a:endCxn id="44" idx="4"/>
          </p:cNvCxnSpPr>
          <p:nvPr/>
        </p:nvCxnSpPr>
        <p:spPr>
          <a:xfrm rot="5400000" flipH="1" flipV="1">
            <a:off x="3604464" y="1454202"/>
            <a:ext cx="10724" cy="2742159"/>
          </a:xfrm>
          <a:prstGeom prst="curvedConnector3">
            <a:avLst>
              <a:gd name="adj1" fmla="val -4290341"/>
            </a:avLst>
          </a:prstGeom>
          <a:ln w="190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0" name="表 1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075087975"/>
              </p:ext>
            </p:extLst>
          </p:nvPr>
        </p:nvGraphicFramePr>
        <p:xfrm>
          <a:off x="2961190" y="2998410"/>
          <a:ext cx="1275144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5144"/>
              </a:tblGrid>
              <a:tr h="12259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i="1" dirty="0" smtClean="0">
                        <a:solidFill>
                          <a:srgbClr val="FF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InService.nt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1" name="表 1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2075087975"/>
              </p:ext>
            </p:extLst>
          </p:nvPr>
        </p:nvGraphicFramePr>
        <p:xfrm>
          <a:off x="2905246" y="1345158"/>
          <a:ext cx="1331088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1088"/>
              </a:tblGrid>
              <a:tr h="12259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i="1" dirty="0" smtClean="0">
                        <a:solidFill>
                          <a:srgbClr val="FF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995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n w="38100">
                          <a:solidFill>
                            <a:srgbClr val="FF0000"/>
                          </a:solidFill>
                        </a:ln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r>
                        <a:rPr kumimoji="1" lang="en-US" altLang="ja-JP" sz="1000" dirty="0" err="1" smtClean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OutOfService.nt</a:t>
                      </a:r>
                      <a:endParaRPr kumimoji="1" lang="ja-JP" altLang="en-US" sz="10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  <a:tr h="853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41393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66955</TotalTime>
  <Words>521</Words>
  <Application>Microsoft Office PowerPoint</Application>
  <PresentationFormat>画面に合わせる (4:3)</PresentationFormat>
  <Paragraphs>222</Paragraphs>
  <Slides>8</Slides>
  <Notes>4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9" baseType="lpstr">
      <vt:lpstr>Office Theme</vt:lpstr>
      <vt:lpstr>OGF NSI CS State Machine Chicago v1</vt:lpstr>
      <vt:lpstr>A model of NSA</vt:lpstr>
      <vt:lpstr>NSI messages</vt:lpstr>
      <vt:lpstr>State Machine Alphabets (1)</vt:lpstr>
      <vt:lpstr>State Machine Alphabets (2)</vt:lpstr>
      <vt:lpstr>スライド 6</vt:lpstr>
      <vt:lpstr>NSI Provision State Machine – unified -  (Chicago v1)</vt:lpstr>
      <vt:lpstr>Connection Activation state machine (Chicago v1)</vt:lpstr>
    </vt:vector>
  </TitlesOfParts>
  <Company>OGF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OGF slide presentation template</dc:title>
  <dc:creator/>
  <cp:lastModifiedBy>Tomohiro Kudoh</cp:lastModifiedBy>
  <cp:revision>340</cp:revision>
  <cp:lastPrinted>2006-08-17T17:55:00Z</cp:lastPrinted>
  <dcterms:created xsi:type="dcterms:W3CDTF">2012-10-24T14:37:17Z</dcterms:created>
  <dcterms:modified xsi:type="dcterms:W3CDTF">2012-12-12T15:18:07Z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473280856</vt:i4>
  </property>
  <property fmtid="{D5CDD505-2E9C-101B-9397-08002B2CF9AE}" pid="3" name="_EmailSubject">
    <vt:lpwstr>[msc] TSC, TS&amp;R + next week's call</vt:lpwstr>
  </property>
  <property fmtid="{D5CDD505-2E9C-101B-9397-08002B2CF9AE}" pid="4" name="_AuthorEmail">
    <vt:lpwstr>scrumb@ogf.org</vt:lpwstr>
  </property>
  <property fmtid="{D5CDD505-2E9C-101B-9397-08002B2CF9AE}" pid="5" name="_AuthorEmailDisplayName">
    <vt:lpwstr>Steve Crumb</vt:lpwstr>
  </property>
</Properties>
</file>