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5" r:id="rId3"/>
    <p:sldId id="266" r:id="rId4"/>
    <p:sldId id="274" r:id="rId5"/>
    <p:sldId id="275" r:id="rId6"/>
    <p:sldId id="257" r:id="rId7"/>
    <p:sldId id="276" r:id="rId8"/>
    <p:sldId id="267" r:id="rId9"/>
    <p:sldId id="268" r:id="rId10"/>
    <p:sldId id="277" r:id="rId11"/>
    <p:sldId id="283" r:id="rId12"/>
    <p:sldId id="270" r:id="rId13"/>
    <p:sldId id="271" r:id="rId14"/>
    <p:sldId id="272" r:id="rId15"/>
    <p:sldId id="279" r:id="rId16"/>
    <p:sldId id="273" r:id="rId17"/>
    <p:sldId id="280" r:id="rId18"/>
    <p:sldId id="284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87" autoAdjust="0"/>
  </p:normalViewPr>
  <p:slideViewPr>
    <p:cSldViewPr snapToGrid="0">
      <p:cViewPr varScale="1">
        <p:scale>
          <a:sx n="130" d="100"/>
          <a:sy n="130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DEF3B-FED3-0B44-942E-EED664E5FA75}" type="datetimeFigureOut">
              <a:rPr lang="en-US" smtClean="0"/>
              <a:t>2014-01-15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18A73-9E32-D147-85A2-740B1A58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8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569E0-0D48-6545-9035-1E2BFDF304E3}" type="datetimeFigureOut">
              <a:rPr lang="en-US" smtClean="0"/>
              <a:t>2014-01-15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61529-647E-B14C-8916-18A3F487B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132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61529-647E-B14C-8916-18A3F487BE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25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61529-647E-B14C-8916-18A3F487BE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14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9710-3143-E745-859D-D6193B559796}" type="datetime1">
              <a:rPr lang="en-CA" smtClean="0"/>
              <a:t>2014-01-15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C544-20AB-664E-84CA-84E3E7F6279B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154F-1995-2C44-B876-01F3DCF31D4A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E070-3A71-7547-A458-03E2AFD9E95D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B2CC-7E65-2C4F-8AD1-D9B7CAAE66B2}" type="datetime1">
              <a:rPr lang="en-CA" smtClean="0"/>
              <a:t>2014-01-15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11308-58F1-4B45-9CC7-7B0972E40EBD}" type="datetime1">
              <a:rPr lang="en-CA" smtClean="0"/>
              <a:t>2014-01-15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6464-7876-7E49-84F6-7581862B19EC}" type="datetime1">
              <a:rPr lang="en-CA" smtClean="0"/>
              <a:t>2014-01-15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B63-49CD-3942-B382-86D80F71D5A0}" type="datetime1">
              <a:rPr lang="en-CA" smtClean="0"/>
              <a:t>2014-01-15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35E4-6751-8D47-973C-BD70EDF92B6A}" type="datetime1">
              <a:rPr lang="en-CA" smtClean="0"/>
              <a:t>2014-01-15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86734-B56B-1941-9CEE-1E5A91B922B5}" type="datetime1">
              <a:rPr lang="en-CA" smtClean="0"/>
              <a:t>2014-01-15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12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51685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A94EE04-5F95-A544-ABE7-3BA4E883EA59}" type="datetime1">
              <a:rPr lang="en-CA" smtClean="0"/>
              <a:t>2014-01-15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hn.macauley@surfnet.nl" TargetMode="External"/><Relationship Id="rId3" Type="http://schemas.openxmlformats.org/officeDocument/2006/relationships/hyperlink" Target="http://dracproxy01.surfnet.nl:8080/nsi-v1/ConnectionServiceProvid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7115"/>
            <a:ext cx="7772400" cy="2008910"/>
          </a:xfrm>
        </p:spPr>
        <p:txBody>
          <a:bodyPr/>
          <a:lstStyle/>
          <a:p>
            <a:r>
              <a:rPr lang="en-US" sz="6000" dirty="0" smtClean="0"/>
              <a:t>NSI signaling plane topology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2182" y="4133273"/>
            <a:ext cx="7100454" cy="2038927"/>
          </a:xfrm>
        </p:spPr>
        <p:txBody>
          <a:bodyPr>
            <a:normAutofit/>
          </a:bodyPr>
          <a:lstStyle/>
          <a:p>
            <a:r>
              <a:rPr lang="en-US" b="1" dirty="0" smtClean="0"/>
              <a:t>An open discussion</a:t>
            </a:r>
          </a:p>
          <a:p>
            <a:pPr algn="r"/>
            <a:endParaRPr lang="en-US" sz="2000" b="1" dirty="0" smtClean="0">
              <a:solidFill>
                <a:schemeClr val="tx2"/>
              </a:solidFill>
            </a:endParaRPr>
          </a:p>
          <a:p>
            <a:pPr algn="r"/>
            <a:endParaRPr lang="en-US" sz="2000" b="1" dirty="0" smtClean="0">
              <a:solidFill>
                <a:schemeClr val="tx2"/>
              </a:solidFill>
            </a:endParaRPr>
          </a:p>
          <a:p>
            <a:pPr algn="r"/>
            <a:r>
              <a:rPr lang="en-US" sz="2000" b="1" dirty="0" smtClean="0">
                <a:solidFill>
                  <a:schemeClr val="tx2"/>
                </a:solidFill>
              </a:rPr>
              <a:t>John MacAuley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5449-D2CC-5C47-A1DD-766CAD94B8F8}" type="datetime1">
              <a:rPr lang="en-CA" smtClean="0"/>
              <a:t>2014-01-15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" name="Picture 9" descr="surfn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482" y="176622"/>
            <a:ext cx="1489868" cy="7107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53" y="103758"/>
            <a:ext cx="1284166" cy="85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93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Simple Signaling Plane Path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Perform data plane path finding computing the detailed path through the network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Build a directed graph using signaling plane topology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2F5897"/>
                </a:solidFill>
              </a:rPr>
              <a:t>For each data plane segment </a:t>
            </a:r>
            <a:r>
              <a:rPr lang="en-US" dirty="0" smtClean="0"/>
              <a:t>compute the shortest path in signaling plane topology from root of NSI request (NSA I) to leaf NSA managing the target data path segment (NRM)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now have the “potential” signaling path each request must take:</a:t>
            </a:r>
          </a:p>
          <a:p>
            <a:pPr lvl="1"/>
            <a:r>
              <a:rPr lang="en-US" dirty="0" smtClean="0"/>
              <a:t>Segment 1: </a:t>
            </a:r>
            <a:r>
              <a:rPr lang="en-US" b="1" dirty="0" smtClean="0">
                <a:solidFill>
                  <a:srgbClr val="0000FF"/>
                </a:solidFill>
              </a:rPr>
              <a:t>I -&gt; G -&gt;A</a:t>
            </a:r>
          </a:p>
          <a:p>
            <a:pPr lvl="1"/>
            <a:r>
              <a:rPr lang="en-US" dirty="0" smtClean="0"/>
              <a:t>Segment 2: </a:t>
            </a:r>
            <a:r>
              <a:rPr lang="en-US" b="1" dirty="0" smtClean="0">
                <a:solidFill>
                  <a:srgbClr val="0000FF"/>
                </a:solidFill>
              </a:rPr>
              <a:t>I -&gt; G</a:t>
            </a:r>
          </a:p>
          <a:p>
            <a:pPr lvl="1"/>
            <a:r>
              <a:rPr lang="en-US" dirty="0" smtClean="0"/>
              <a:t>Segment 3: </a:t>
            </a:r>
            <a:r>
              <a:rPr lang="en-US" b="1" dirty="0" smtClean="0">
                <a:solidFill>
                  <a:srgbClr val="0000FF"/>
                </a:solidFill>
              </a:rPr>
              <a:t>I -&gt; G -&gt; F</a:t>
            </a:r>
          </a:p>
          <a:p>
            <a:pPr lvl="1"/>
            <a:r>
              <a:rPr lang="en-US" dirty="0" smtClean="0"/>
              <a:t>Segment 4: </a:t>
            </a:r>
            <a:r>
              <a:rPr lang="en-US" b="1" dirty="0" smtClean="0">
                <a:solidFill>
                  <a:srgbClr val="0000FF"/>
                </a:solidFill>
              </a:rPr>
              <a:t>I -&gt; H</a:t>
            </a:r>
          </a:p>
          <a:p>
            <a:pPr lvl="1"/>
            <a:r>
              <a:rPr lang="en-US" dirty="0" smtClean="0"/>
              <a:t>Segment 5: </a:t>
            </a:r>
            <a:r>
              <a:rPr lang="en-US" b="1" dirty="0" smtClean="0">
                <a:solidFill>
                  <a:srgbClr val="0000FF"/>
                </a:solidFill>
              </a:rPr>
              <a:t>I -&gt; H -&gt; 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42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45455" y="1130423"/>
            <a:ext cx="7553845" cy="4564599"/>
            <a:chOff x="745455" y="1130423"/>
            <a:chExt cx="7553845" cy="4564599"/>
          </a:xfrm>
        </p:grpSpPr>
        <p:grpSp>
          <p:nvGrpSpPr>
            <p:cNvPr id="23" name="Group 22"/>
            <p:cNvGrpSpPr/>
            <p:nvPr/>
          </p:nvGrpSpPr>
          <p:grpSpPr>
            <a:xfrm>
              <a:off x="745455" y="1130423"/>
              <a:ext cx="7553845" cy="4564599"/>
              <a:chOff x="745455" y="1130423"/>
              <a:chExt cx="7553845" cy="4564599"/>
            </a:xfrm>
          </p:grpSpPr>
          <p:grpSp>
            <p:nvGrpSpPr>
              <p:cNvPr id="52" name="Group 51"/>
              <p:cNvGrpSpPr>
                <a:grpSpLocks/>
              </p:cNvGrpSpPr>
              <p:nvPr/>
            </p:nvGrpSpPr>
            <p:grpSpPr bwMode="auto">
              <a:xfrm>
                <a:off x="749495" y="4043885"/>
                <a:ext cx="688980" cy="605911"/>
                <a:chOff x="3956" y="2736"/>
                <a:chExt cx="576" cy="422"/>
              </a:xfrm>
            </p:grpSpPr>
            <p:sp>
              <p:nvSpPr>
                <p:cNvPr id="5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A</a:t>
                  </a:r>
                </a:p>
              </p:txBody>
            </p:sp>
            <p:pic>
              <p:nvPicPr>
                <p:cNvPr id="54" name="Picture 53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58" name="Group 57"/>
              <p:cNvGrpSpPr>
                <a:grpSpLocks/>
              </p:cNvGrpSpPr>
              <p:nvPr/>
            </p:nvGrpSpPr>
            <p:grpSpPr bwMode="auto">
              <a:xfrm>
                <a:off x="2203962" y="4035026"/>
                <a:ext cx="688980" cy="605911"/>
                <a:chOff x="3956" y="2736"/>
                <a:chExt cx="576" cy="422"/>
              </a:xfrm>
            </p:grpSpPr>
            <p:sp>
              <p:nvSpPr>
                <p:cNvPr id="5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B</a:t>
                  </a:r>
                </a:p>
              </p:txBody>
            </p:sp>
            <p:pic>
              <p:nvPicPr>
                <p:cNvPr id="60" name="Picture 59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1" name="Group 60"/>
              <p:cNvGrpSpPr>
                <a:grpSpLocks/>
              </p:cNvGrpSpPr>
              <p:nvPr/>
            </p:nvGrpSpPr>
            <p:grpSpPr bwMode="auto">
              <a:xfrm>
                <a:off x="3196031" y="4025551"/>
                <a:ext cx="688980" cy="605911"/>
                <a:chOff x="3956" y="2736"/>
                <a:chExt cx="576" cy="422"/>
              </a:xfrm>
            </p:grpSpPr>
            <p:sp>
              <p:nvSpPr>
                <p:cNvPr id="6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C</a:t>
                  </a:r>
                </a:p>
              </p:txBody>
            </p:sp>
            <p:pic>
              <p:nvPicPr>
                <p:cNvPr id="63" name="Picture 62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7" name="Group 66"/>
              <p:cNvGrpSpPr>
                <a:grpSpLocks/>
              </p:cNvGrpSpPr>
              <p:nvPr/>
            </p:nvGrpSpPr>
            <p:grpSpPr bwMode="auto">
              <a:xfrm>
                <a:off x="4770475" y="3974104"/>
                <a:ext cx="688980" cy="605911"/>
                <a:chOff x="3956" y="2736"/>
                <a:chExt cx="576" cy="422"/>
              </a:xfrm>
            </p:grpSpPr>
            <p:sp>
              <p:nvSpPr>
                <p:cNvPr id="6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D</a:t>
                  </a:r>
                </a:p>
              </p:txBody>
            </p:sp>
            <p:pic>
              <p:nvPicPr>
                <p:cNvPr id="69" name="Picture 68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0" name="Group 69"/>
              <p:cNvGrpSpPr>
                <a:grpSpLocks/>
              </p:cNvGrpSpPr>
              <p:nvPr/>
            </p:nvGrpSpPr>
            <p:grpSpPr bwMode="auto">
              <a:xfrm>
                <a:off x="6641828" y="3959325"/>
                <a:ext cx="688980" cy="605911"/>
                <a:chOff x="3956" y="2736"/>
                <a:chExt cx="576" cy="422"/>
              </a:xfrm>
            </p:grpSpPr>
            <p:sp>
              <p:nvSpPr>
                <p:cNvPr id="7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E</a:t>
                  </a:r>
                </a:p>
              </p:txBody>
            </p:sp>
            <p:pic>
              <p:nvPicPr>
                <p:cNvPr id="72" name="Picture 71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3" name="Group 72"/>
              <p:cNvGrpSpPr>
                <a:grpSpLocks/>
              </p:cNvGrpSpPr>
              <p:nvPr/>
            </p:nvGrpSpPr>
            <p:grpSpPr bwMode="auto">
              <a:xfrm>
                <a:off x="5611454" y="2780534"/>
                <a:ext cx="688980" cy="605911"/>
                <a:chOff x="3956" y="2736"/>
                <a:chExt cx="576" cy="422"/>
              </a:xfrm>
            </p:grpSpPr>
            <p:sp>
              <p:nvSpPr>
                <p:cNvPr id="7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H</a:t>
                  </a:r>
                </a:p>
              </p:txBody>
            </p:sp>
            <p:pic>
              <p:nvPicPr>
                <p:cNvPr id="75" name="Picture 74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7" name="Group 76"/>
              <p:cNvGrpSpPr>
                <a:grpSpLocks/>
              </p:cNvGrpSpPr>
              <p:nvPr/>
            </p:nvGrpSpPr>
            <p:grpSpPr bwMode="auto">
              <a:xfrm>
                <a:off x="3184241" y="2814613"/>
                <a:ext cx="688980" cy="605911"/>
                <a:chOff x="3956" y="2736"/>
                <a:chExt cx="576" cy="422"/>
              </a:xfrm>
            </p:grpSpPr>
            <p:sp>
              <p:nvSpPr>
                <p:cNvPr id="7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F</a:t>
                  </a:r>
                </a:p>
              </p:txBody>
            </p:sp>
            <p:pic>
              <p:nvPicPr>
                <p:cNvPr id="79" name="Picture 78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80" name="Group 79"/>
              <p:cNvGrpSpPr>
                <a:grpSpLocks/>
              </p:cNvGrpSpPr>
              <p:nvPr/>
            </p:nvGrpSpPr>
            <p:grpSpPr bwMode="auto">
              <a:xfrm>
                <a:off x="745455" y="2821933"/>
                <a:ext cx="688980" cy="605911"/>
                <a:chOff x="3956" y="2736"/>
                <a:chExt cx="576" cy="422"/>
              </a:xfrm>
            </p:grpSpPr>
            <p:sp>
              <p:nvSpPr>
                <p:cNvPr id="8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G</a:t>
                  </a:r>
                </a:p>
              </p:txBody>
            </p:sp>
            <p:pic>
              <p:nvPicPr>
                <p:cNvPr id="82" name="Picture 81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83" name="Group 82"/>
              <p:cNvGrpSpPr>
                <a:grpSpLocks/>
              </p:cNvGrpSpPr>
              <p:nvPr/>
            </p:nvGrpSpPr>
            <p:grpSpPr bwMode="auto">
              <a:xfrm>
                <a:off x="3181328" y="1860604"/>
                <a:ext cx="688980" cy="605911"/>
                <a:chOff x="3956" y="2736"/>
                <a:chExt cx="576" cy="422"/>
              </a:xfrm>
            </p:grpSpPr>
            <p:sp>
              <p:nvSpPr>
                <p:cNvPr id="8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I</a:t>
                  </a:r>
                </a:p>
              </p:txBody>
            </p:sp>
            <p:pic>
              <p:nvPicPr>
                <p:cNvPr id="85" name="Picture 84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cxnSp>
            <p:nvCxnSpPr>
              <p:cNvPr id="19" name="Straight Connector 18"/>
              <p:cNvCxnSpPr>
                <a:stCxn id="85" idx="1"/>
                <a:endCxn id="82" idx="0"/>
              </p:cNvCxnSpPr>
              <p:nvPr/>
            </p:nvCxnSpPr>
            <p:spPr>
              <a:xfrm flipH="1">
                <a:off x="1088151" y="2044388"/>
                <a:ext cx="2184084" cy="77754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79" idx="1"/>
                <a:endCxn id="82" idx="3"/>
              </p:cNvCxnSpPr>
              <p:nvPr/>
            </p:nvCxnSpPr>
            <p:spPr>
              <a:xfrm flipH="1">
                <a:off x="1339939" y="2998397"/>
                <a:ext cx="1935209" cy="732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75" idx="0"/>
                <a:endCxn id="85" idx="3"/>
              </p:cNvCxnSpPr>
              <p:nvPr/>
            </p:nvCxnSpPr>
            <p:spPr>
              <a:xfrm flipH="1" flipV="1">
                <a:off x="3775812" y="2044388"/>
                <a:ext cx="2178338" cy="7361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79" idx="3"/>
                <a:endCxn id="75" idx="1"/>
              </p:cNvCxnSpPr>
              <p:nvPr/>
            </p:nvCxnSpPr>
            <p:spPr>
              <a:xfrm flipV="1">
                <a:off x="3778725" y="2964318"/>
                <a:ext cx="1923636" cy="340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54" idx="0"/>
                <a:endCxn id="81" idx="2"/>
              </p:cNvCxnSpPr>
              <p:nvPr/>
            </p:nvCxnSpPr>
            <p:spPr>
              <a:xfrm flipH="1" flipV="1">
                <a:off x="1089945" y="3427844"/>
                <a:ext cx="2246" cy="61604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60" idx="0"/>
                <a:endCxn id="82" idx="3"/>
              </p:cNvCxnSpPr>
              <p:nvPr/>
            </p:nvCxnSpPr>
            <p:spPr>
              <a:xfrm flipH="1" flipV="1">
                <a:off x="1339939" y="3005717"/>
                <a:ext cx="1206719" cy="102930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60" idx="1"/>
                <a:endCxn id="54" idx="3"/>
              </p:cNvCxnSpPr>
              <p:nvPr/>
            </p:nvCxnSpPr>
            <p:spPr>
              <a:xfrm flipH="1">
                <a:off x="1343979" y="4218810"/>
                <a:ext cx="950890" cy="885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63" idx="0"/>
                <a:endCxn id="78" idx="2"/>
              </p:cNvCxnSpPr>
              <p:nvPr/>
            </p:nvCxnSpPr>
            <p:spPr>
              <a:xfrm flipH="1" flipV="1">
                <a:off x="3528731" y="3420524"/>
                <a:ext cx="9996" cy="60502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stCxn id="60" idx="0"/>
                <a:endCxn id="78" idx="2"/>
              </p:cNvCxnSpPr>
              <p:nvPr/>
            </p:nvCxnSpPr>
            <p:spPr>
              <a:xfrm flipV="1">
                <a:off x="2546658" y="3420524"/>
                <a:ext cx="982073" cy="61450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>
                <a:stCxn id="69" idx="1"/>
                <a:endCxn id="78" idx="2"/>
              </p:cNvCxnSpPr>
              <p:nvPr/>
            </p:nvCxnSpPr>
            <p:spPr>
              <a:xfrm flipH="1" flipV="1">
                <a:off x="3528731" y="3420524"/>
                <a:ext cx="1332651" cy="73736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72" idx="0"/>
                <a:endCxn id="74" idx="2"/>
              </p:cNvCxnSpPr>
              <p:nvPr/>
            </p:nvCxnSpPr>
            <p:spPr>
              <a:xfrm flipH="1" flipV="1">
                <a:off x="5955944" y="3386445"/>
                <a:ext cx="1028580" cy="57288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>
                <a:stCxn id="69" idx="0"/>
                <a:endCxn id="74" idx="2"/>
              </p:cNvCxnSpPr>
              <p:nvPr/>
            </p:nvCxnSpPr>
            <p:spPr>
              <a:xfrm flipV="1">
                <a:off x="5113171" y="3386445"/>
                <a:ext cx="842773" cy="58765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72" idx="1"/>
                <a:endCxn id="69" idx="3"/>
              </p:cNvCxnSpPr>
              <p:nvPr/>
            </p:nvCxnSpPr>
            <p:spPr>
              <a:xfrm flipH="1">
                <a:off x="5364959" y="4143109"/>
                <a:ext cx="1367776" cy="147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37" name="Picture 13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23631" y="1658948"/>
                <a:ext cx="441371" cy="441371"/>
              </a:xfrm>
              <a:prstGeom prst="rect">
                <a:avLst/>
              </a:prstGeom>
            </p:spPr>
          </p:pic>
          <p:cxnSp>
            <p:nvCxnSpPr>
              <p:cNvPr id="138" name="Straight Connector 137"/>
              <p:cNvCxnSpPr>
                <a:stCxn id="137" idx="1"/>
                <a:endCxn id="85" idx="0"/>
              </p:cNvCxnSpPr>
              <p:nvPr/>
            </p:nvCxnSpPr>
            <p:spPr>
              <a:xfrm flipH="1" flipV="1">
                <a:off x="3524024" y="1860604"/>
                <a:ext cx="1299607" cy="1903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9" name="Picture 14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4949" y="5072775"/>
                <a:ext cx="493847" cy="622247"/>
              </a:xfrm>
              <a:prstGeom prst="rect">
                <a:avLst/>
              </a:prstGeom>
            </p:spPr>
          </p:pic>
          <p:cxnSp>
            <p:nvCxnSpPr>
              <p:cNvPr id="150" name="Straight Connector 149"/>
              <p:cNvCxnSpPr>
                <a:stCxn id="149" idx="0"/>
                <a:endCxn id="53" idx="2"/>
              </p:cNvCxnSpPr>
              <p:nvPr/>
            </p:nvCxnSpPr>
            <p:spPr>
              <a:xfrm flipH="1" flipV="1">
                <a:off x="1093985" y="4649796"/>
                <a:ext cx="7888" cy="4229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53" name="Picture 15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02045" y="3900585"/>
                <a:ext cx="497255" cy="469271"/>
              </a:xfrm>
              <a:prstGeom prst="rect">
                <a:avLst/>
              </a:prstGeom>
            </p:spPr>
          </p:pic>
          <p:cxnSp>
            <p:nvCxnSpPr>
              <p:cNvPr id="154" name="Straight Connector 153"/>
              <p:cNvCxnSpPr>
                <a:stCxn id="72" idx="3"/>
                <a:endCxn id="153" idx="1"/>
              </p:cNvCxnSpPr>
              <p:nvPr/>
            </p:nvCxnSpPr>
            <p:spPr>
              <a:xfrm flipV="1">
                <a:off x="7236312" y="4135221"/>
                <a:ext cx="565733" cy="78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Oval Callout 159"/>
              <p:cNvSpPr/>
              <p:nvPr/>
            </p:nvSpPr>
            <p:spPr>
              <a:xfrm>
                <a:off x="4710472" y="1130423"/>
                <a:ext cx="2031655" cy="528525"/>
              </a:xfrm>
              <a:prstGeom prst="wedgeEllipseCallou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 smtClean="0"/>
                  <a:t>We want to connect the telescope to the image processing system</a:t>
                </a:r>
                <a:endParaRPr lang="en-US" sz="900" b="1" dirty="0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2869465" y="1396080"/>
              <a:ext cx="13516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latin typeface="+mj-lt"/>
                </a:rPr>
                <a:t>Aggregator</a:t>
              </a:r>
              <a:endParaRPr lang="en-US" sz="1600" b="1" dirty="0">
                <a:solidFill>
                  <a:schemeClr val="tx2"/>
                </a:solidFill>
                <a:latin typeface="+mj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59838"/>
          </a:xfrm>
        </p:spPr>
        <p:txBody>
          <a:bodyPr/>
          <a:lstStyle/>
          <a:p>
            <a:r>
              <a:rPr lang="en-US" dirty="0" smtClean="0"/>
              <a:t>Signaling Plane Topology</a:t>
            </a:r>
            <a:endParaRPr lang="en-US" dirty="0"/>
          </a:p>
        </p:txBody>
      </p:sp>
      <p:graphicFrame>
        <p:nvGraphicFramePr>
          <p:cNvPr id="139" name="Table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473567"/>
              </p:ext>
            </p:extLst>
          </p:nvPr>
        </p:nvGraphicFramePr>
        <p:xfrm>
          <a:off x="4141125" y="4886487"/>
          <a:ext cx="4729612" cy="18287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96413"/>
                <a:gridCol w="1072749"/>
                <a:gridCol w="678356"/>
                <a:gridCol w="1882094"/>
              </a:tblGrid>
              <a:tr h="2731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Segment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Network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Path</a:t>
                      </a:r>
                      <a:endParaRPr lang="en-US" sz="1400" dirty="0"/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I -&gt; G -&gt;A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2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G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I -&gt; G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F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I -&gt; G -&gt; F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4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H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I -&gt; H -&gt; E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I -&gt; H -&gt; 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3384644" y="2863876"/>
            <a:ext cx="27443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latin typeface="+mj-lt"/>
              </a:rPr>
              <a:t>3</a:t>
            </a:r>
            <a:endParaRPr lang="en-US" sz="1200" b="1" dirty="0">
              <a:ln>
                <a:solidFill>
                  <a:srgbClr val="000000"/>
                </a:solidFill>
              </a:ln>
              <a:solidFill>
                <a:schemeClr val="tx1"/>
              </a:solidFill>
              <a:latin typeface="+mj-lt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958608" y="2877655"/>
            <a:ext cx="27443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latin typeface="+mj-lt"/>
              </a:rPr>
              <a:t>2</a:t>
            </a:r>
            <a:endParaRPr lang="en-US" sz="1200" b="1" dirty="0">
              <a:ln>
                <a:solidFill>
                  <a:srgbClr val="000000"/>
                </a:solidFill>
              </a:ln>
              <a:solidFill>
                <a:schemeClr val="tx1"/>
              </a:solidFill>
              <a:latin typeface="+mj-lt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932729" y="4063353"/>
            <a:ext cx="27443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latin typeface="+mj-lt"/>
              </a:rPr>
              <a:t>1</a:t>
            </a:r>
            <a:endParaRPr lang="en-US" sz="1200" b="1" dirty="0">
              <a:ln>
                <a:solidFill>
                  <a:srgbClr val="000000"/>
                </a:solidFill>
              </a:ln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9" name="Curved Connector 8"/>
          <p:cNvCxnSpPr>
            <a:stCxn id="85" idx="1"/>
            <a:endCxn id="54" idx="1"/>
          </p:cNvCxnSpPr>
          <p:nvPr/>
        </p:nvCxnSpPr>
        <p:spPr>
          <a:xfrm rot="10800000" flipV="1">
            <a:off x="840403" y="2044387"/>
            <a:ext cx="2431833" cy="2183281"/>
          </a:xfrm>
          <a:prstGeom prst="curvedConnector3">
            <a:avLst>
              <a:gd name="adj1" fmla="val 99434"/>
            </a:avLst>
          </a:prstGeom>
          <a:ln>
            <a:solidFill>
              <a:srgbClr val="008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121514" y="1735405"/>
            <a:ext cx="213271" cy="20359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49860" y="2673100"/>
            <a:ext cx="213271" cy="20359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530471" y="4107960"/>
            <a:ext cx="213271" cy="20359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94919" y="1890525"/>
            <a:ext cx="1249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+mj-lt"/>
              </a:rPr>
              <a:t>Segment 1</a:t>
            </a:r>
            <a:endParaRPr lang="en-US" sz="1600" dirty="0">
              <a:solidFill>
                <a:srgbClr val="008000"/>
              </a:solidFill>
              <a:latin typeface="+mj-lt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760424" y="2466785"/>
            <a:ext cx="213271" cy="20359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3646572" y="2609490"/>
            <a:ext cx="213271" cy="20359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Curved Connector 92"/>
          <p:cNvCxnSpPr/>
          <p:nvPr/>
        </p:nvCxnSpPr>
        <p:spPr>
          <a:xfrm rot="5400000">
            <a:off x="2890926" y="2416204"/>
            <a:ext cx="801610" cy="149489"/>
          </a:xfrm>
          <a:prstGeom prst="curvedConnector4">
            <a:avLst>
              <a:gd name="adj1" fmla="val 19185"/>
              <a:gd name="adj2" fmla="val 1355345"/>
            </a:avLst>
          </a:prstGeom>
          <a:ln>
            <a:solidFill>
              <a:srgbClr val="008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286615" y="1771465"/>
            <a:ext cx="1249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+mj-lt"/>
              </a:rPr>
              <a:t>Segment 3</a:t>
            </a:r>
            <a:endParaRPr lang="en-US" sz="1600" dirty="0">
              <a:solidFill>
                <a:srgbClr val="008000"/>
              </a:solidFill>
              <a:latin typeface="+mj-lt"/>
            </a:endParaRPr>
          </a:p>
        </p:txBody>
      </p:sp>
      <p:cxnSp>
        <p:nvCxnSpPr>
          <p:cNvPr id="95" name="Curved Connector 94"/>
          <p:cNvCxnSpPr>
            <a:endCxn id="152" idx="0"/>
          </p:cNvCxnSpPr>
          <p:nvPr/>
        </p:nvCxnSpPr>
        <p:spPr>
          <a:xfrm rot="10800000" flipV="1">
            <a:off x="1095825" y="2196787"/>
            <a:ext cx="2328812" cy="680868"/>
          </a:xfrm>
          <a:prstGeom prst="curvedConnector2">
            <a:avLst/>
          </a:prstGeom>
          <a:ln>
            <a:solidFill>
              <a:srgbClr val="008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31508" y="1878110"/>
            <a:ext cx="1249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+mj-lt"/>
              </a:rPr>
              <a:t>Segment 2</a:t>
            </a:r>
            <a:endParaRPr lang="en-US" sz="1600" dirty="0">
              <a:solidFill>
                <a:srgbClr val="008000"/>
              </a:solidFill>
              <a:latin typeface="+mj-lt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029153" y="2347725"/>
            <a:ext cx="213271" cy="20359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9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152" grpId="0" animBg="1"/>
      <p:bldP spid="151" grpId="0" animBg="1"/>
      <p:bldP spid="14" grpId="0" animBg="1"/>
      <p:bldP spid="76" grpId="0" animBg="1"/>
      <p:bldP spid="88" grpId="0" animBg="1"/>
      <p:bldP spid="15" grpId="0"/>
      <p:bldP spid="15" grpId="1"/>
      <p:bldP spid="90" grpId="0" animBg="1"/>
      <p:bldP spid="92" grpId="0" animBg="1"/>
      <p:bldP spid="94" grpId="0"/>
      <p:bldP spid="96" grpId="0"/>
      <p:bldP spid="96" grpId="1"/>
      <p:bldP spid="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our current protocol definition each NSA receiving a reservation request will create a new reservation and maintain a corresponding state machine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this model NSA G will have </a:t>
            </a:r>
            <a:r>
              <a:rPr lang="en-US" b="1" dirty="0" smtClean="0">
                <a:solidFill>
                  <a:srgbClr val="FF0000"/>
                </a:solidFill>
              </a:rPr>
              <a:t>three reservations</a:t>
            </a:r>
            <a:r>
              <a:rPr lang="en-US" dirty="0" smtClean="0"/>
              <a:t> for the single parent reservation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Any inaccuracies in signaling plane topology between NSA could result in routing loops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have just increased the complexity of the protocol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68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Consolidated Path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Concept is to delegate request fan-out to lower in the NSA signaling tree (closer to leaf nodes)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Explicit Route Object (ERO) can be used to specify the exact STP to use in the connection request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Delegate the detailed path selection for lower down in the tree where data plane topology is contiguous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8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03-12 at 1.22.4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842" y="2642810"/>
            <a:ext cx="6493982" cy="3870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Route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60359" cy="1276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Segments 1 and 3 are multiple hops away, are children of NSA G managing segment 2, and are contiguous data plane segments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Donut 7"/>
          <p:cNvSpPr/>
          <p:nvPr/>
        </p:nvSpPr>
        <p:spPr>
          <a:xfrm>
            <a:off x="1718147" y="4958771"/>
            <a:ext cx="616292" cy="513620"/>
          </a:xfrm>
          <a:prstGeom prst="donut">
            <a:avLst>
              <a:gd name="adj" fmla="val 72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Donut 8"/>
          <p:cNvSpPr/>
          <p:nvPr/>
        </p:nvSpPr>
        <p:spPr>
          <a:xfrm>
            <a:off x="3710086" y="3981205"/>
            <a:ext cx="616292" cy="513620"/>
          </a:xfrm>
          <a:prstGeom prst="donut">
            <a:avLst>
              <a:gd name="adj" fmla="val 72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Donut 9"/>
          <p:cNvSpPr/>
          <p:nvPr/>
        </p:nvSpPr>
        <p:spPr>
          <a:xfrm>
            <a:off x="1739819" y="3999883"/>
            <a:ext cx="616292" cy="513620"/>
          </a:xfrm>
          <a:prstGeom prst="donut">
            <a:avLst>
              <a:gd name="adj" fmla="val 72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0860" y="1594367"/>
            <a:ext cx="8460359" cy="1276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Segment 5 is multiple hops away, is a child of NSA H managing segment 4, and is a contiguous data plane segment</a:t>
            </a:r>
          </a:p>
        </p:txBody>
      </p:sp>
      <p:sp>
        <p:nvSpPr>
          <p:cNvPr id="12" name="Donut 11"/>
          <p:cNvSpPr/>
          <p:nvPr/>
        </p:nvSpPr>
        <p:spPr>
          <a:xfrm>
            <a:off x="5708366" y="3934514"/>
            <a:ext cx="616292" cy="513620"/>
          </a:xfrm>
          <a:prstGeom prst="donut">
            <a:avLst>
              <a:gd name="adj" fmla="val 72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Donut 12"/>
          <p:cNvSpPr/>
          <p:nvPr/>
        </p:nvSpPr>
        <p:spPr>
          <a:xfrm>
            <a:off x="6514409" y="4908707"/>
            <a:ext cx="616292" cy="513620"/>
          </a:xfrm>
          <a:prstGeom prst="donut">
            <a:avLst>
              <a:gd name="adj" fmla="val 726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903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Route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We can modify signaling plane path selection algorithms to favor using shared nodes higher in path </a:t>
            </a:r>
            <a:r>
              <a:rPr lang="en-US" sz="2000" dirty="0" smtClean="0"/>
              <a:t>that </a:t>
            </a:r>
            <a:r>
              <a:rPr lang="en-US" sz="2000" dirty="0"/>
              <a:t>also contain segments contiguous at the data </a:t>
            </a:r>
            <a:r>
              <a:rPr lang="en-US" sz="2000" dirty="0" smtClean="0"/>
              <a:t>plane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Summarize requests for 1, 2, and 3 with a </a:t>
            </a:r>
            <a:r>
              <a:rPr lang="en-US" sz="2000" b="1" dirty="0">
                <a:solidFill>
                  <a:srgbClr val="FF0000"/>
                </a:solidFill>
              </a:rPr>
              <a:t>single request</a:t>
            </a:r>
            <a:r>
              <a:rPr lang="en-US" sz="2000" dirty="0"/>
              <a:t> to NSA </a:t>
            </a:r>
            <a:r>
              <a:rPr lang="en-US" sz="2000" dirty="0" smtClean="0"/>
              <a:t>G </a:t>
            </a:r>
            <a:r>
              <a:rPr lang="en-US" sz="2000" dirty="0"/>
              <a:t>with </a:t>
            </a:r>
            <a:r>
              <a:rPr lang="en-US" sz="2000" dirty="0" smtClean="0"/>
              <a:t>an explicit path:</a:t>
            </a:r>
          </a:p>
          <a:p>
            <a:pPr lvl="1"/>
            <a:r>
              <a:rPr lang="en-US" sz="1600" dirty="0"/>
              <a:t>STP A-1 -&gt; STP A-G, STP G-A -&gt; STP G-F, STP F-G -&gt; STP F-H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Summarize requests for </a:t>
            </a:r>
            <a:r>
              <a:rPr lang="en-US" sz="2000" dirty="0" smtClean="0"/>
              <a:t>4 and </a:t>
            </a:r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with a </a:t>
            </a:r>
            <a:r>
              <a:rPr lang="en-US" sz="2000" b="1" dirty="0" smtClean="0">
                <a:solidFill>
                  <a:srgbClr val="FF0000"/>
                </a:solidFill>
              </a:rPr>
              <a:t>single request </a:t>
            </a:r>
            <a:r>
              <a:rPr lang="en-US" sz="2000" dirty="0" smtClean="0"/>
              <a:t>to </a:t>
            </a:r>
            <a:r>
              <a:rPr lang="en-US" sz="2000" dirty="0"/>
              <a:t>NSA </a:t>
            </a:r>
            <a:r>
              <a:rPr lang="en-US" sz="2000" dirty="0" smtClean="0"/>
              <a:t>H </a:t>
            </a:r>
            <a:r>
              <a:rPr lang="en-US" sz="2000" dirty="0"/>
              <a:t>with an explicit </a:t>
            </a:r>
            <a:r>
              <a:rPr lang="en-US" sz="2000" dirty="0" smtClean="0"/>
              <a:t>path</a:t>
            </a:r>
          </a:p>
          <a:p>
            <a:pPr lvl="1"/>
            <a:r>
              <a:rPr lang="en-US" sz="1600" dirty="0"/>
              <a:t>STP H-F -&gt; STP H-</a:t>
            </a:r>
            <a:r>
              <a:rPr lang="en-US" sz="1600" dirty="0" smtClean="0"/>
              <a:t>E, STP </a:t>
            </a:r>
            <a:r>
              <a:rPr lang="en-US" sz="1600" dirty="0"/>
              <a:t>E-H -&gt; STP E-</a:t>
            </a:r>
            <a:r>
              <a:rPr lang="en-US" sz="1600" dirty="0" smtClean="0"/>
              <a:t>1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Balance </a:t>
            </a:r>
            <a:r>
              <a:rPr lang="en-US" sz="2000" dirty="0"/>
              <a:t>shortest path </a:t>
            </a:r>
            <a:r>
              <a:rPr lang="en-US" sz="2000" dirty="0" smtClean="0"/>
              <a:t>complexity versus </a:t>
            </a:r>
            <a:r>
              <a:rPr lang="en-US" sz="2000" dirty="0"/>
              <a:t>reduced </a:t>
            </a:r>
            <a:r>
              <a:rPr lang="en-US" sz="2000" dirty="0" smtClean="0"/>
              <a:t>messaging</a:t>
            </a:r>
            <a:r>
              <a:rPr lang="en-US" sz="2000" dirty="0"/>
              <a:t> </a:t>
            </a:r>
            <a:r>
              <a:rPr lang="en-US" sz="2000" dirty="0" smtClean="0"/>
              <a:t>and reduced reservation state machines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04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Selection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400" dirty="0" smtClean="0"/>
              <a:t>Path finder computes loose data plane path and delegates detailed path computation lower in the tree</a:t>
            </a:r>
          </a:p>
          <a:p>
            <a:pPr marL="0" lvl="1" indent="0">
              <a:buNone/>
            </a:pPr>
            <a:endParaRPr lang="en-US" sz="2400" dirty="0" smtClean="0"/>
          </a:p>
          <a:p>
            <a:pPr marL="0" lvl="1" indent="0">
              <a:buNone/>
            </a:pPr>
            <a:r>
              <a:rPr lang="en-US" sz="2200" dirty="0" smtClean="0"/>
              <a:t>Request for segments 1, 2, and 3 can be sent to NSA G as a single request </a:t>
            </a:r>
            <a:r>
              <a:rPr lang="en-US" sz="2200" dirty="0"/>
              <a:t>for STP A-1 -&gt; </a:t>
            </a:r>
            <a:r>
              <a:rPr lang="en-US" sz="2200" dirty="0" smtClean="0"/>
              <a:t>STP </a:t>
            </a:r>
            <a:r>
              <a:rPr lang="en-US" sz="2200" dirty="0"/>
              <a:t>F-</a:t>
            </a:r>
            <a:r>
              <a:rPr lang="en-US" sz="2200" dirty="0" smtClean="0"/>
              <a:t>H</a:t>
            </a:r>
          </a:p>
          <a:p>
            <a:pPr marL="0" lvl="1" indent="0">
              <a:buNone/>
            </a:pPr>
            <a:endParaRPr lang="en-US" sz="2200" dirty="0"/>
          </a:p>
          <a:p>
            <a:pPr marL="0" lvl="1" indent="0">
              <a:buNone/>
            </a:pPr>
            <a:r>
              <a:rPr lang="en-US" sz="2200" dirty="0"/>
              <a:t>Request for segments </a:t>
            </a:r>
            <a:r>
              <a:rPr lang="en-US" sz="2200" dirty="0" smtClean="0"/>
              <a:t>4 </a:t>
            </a:r>
            <a:r>
              <a:rPr lang="en-US" sz="2200" dirty="0"/>
              <a:t>and </a:t>
            </a:r>
            <a:r>
              <a:rPr lang="en-US" sz="2200" dirty="0" smtClean="0"/>
              <a:t>5 </a:t>
            </a:r>
            <a:r>
              <a:rPr lang="en-US" sz="2200" dirty="0"/>
              <a:t>can be sent to NSA </a:t>
            </a:r>
            <a:r>
              <a:rPr lang="en-US" sz="2200" dirty="0" smtClean="0"/>
              <a:t>H </a:t>
            </a:r>
            <a:r>
              <a:rPr lang="en-US" sz="2200" dirty="0"/>
              <a:t>as a single request for STP H-F -&gt; </a:t>
            </a:r>
            <a:r>
              <a:rPr lang="en-US" sz="2200" dirty="0" smtClean="0"/>
              <a:t>STP </a:t>
            </a:r>
            <a:r>
              <a:rPr lang="en-US" sz="2200" dirty="0"/>
              <a:t>E-1</a:t>
            </a:r>
          </a:p>
          <a:p>
            <a:pPr marL="0" lvl="1" indent="0">
              <a:buNone/>
            </a:pPr>
            <a:endParaRPr lang="en-US" sz="2200" dirty="0" smtClean="0"/>
          </a:p>
          <a:p>
            <a:pPr marL="0" lvl="1" indent="0">
              <a:buNone/>
            </a:pPr>
            <a:r>
              <a:rPr lang="en-US" sz="2200" dirty="0" smtClean="0"/>
              <a:t>Subset of ERO solution?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Can we require that NSA peering (signaling plane topology) follow data plane topology?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 we require user reservation requests to be sent to the NSA managing the head-end STP?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With previous two constraints we can do chaining? </a:t>
            </a:r>
            <a:r>
              <a:rPr lang="en-US" dirty="0" smtClean="0">
                <a:solidFill>
                  <a:srgbClr val="FF0000"/>
                </a:solidFill>
              </a:rPr>
              <a:t>NO since the previous two constraints are not met.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Can we require full NSA interconnection so a tree is only one level deep?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18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How do we solve the routing loop issue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To rehash…</a:t>
            </a:r>
          </a:p>
          <a:p>
            <a:pPr marL="457200" lvl="1" indent="0">
              <a:buNone/>
            </a:pPr>
            <a:r>
              <a:rPr lang="en-US" dirty="0" smtClean="0"/>
              <a:t>Each parent NSA creates a new reservation for each child involved in the data plane path</a:t>
            </a:r>
          </a:p>
          <a:p>
            <a:pPr marL="457200" lvl="1" indent="0">
              <a:buNone/>
            </a:pPr>
            <a:r>
              <a:rPr lang="en-US" dirty="0" smtClean="0"/>
              <a:t>An NSA can receive a new reservation request as a child to a reservation it has already seen, however, it does not know they are related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Route recording within a reservation could solve the loop issue by explicitly recording the path a reservation segment takes down the tree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the NSA is already in the list then it can assume a routing loop and reject the request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79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NSA </a:t>
            </a:r>
            <a:r>
              <a:rPr lang="en-US" dirty="0" err="1" smtClean="0"/>
              <a:t>connectedTo</a:t>
            </a:r>
            <a:r>
              <a:rPr lang="en-US" dirty="0" smtClean="0"/>
              <a:t>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050" dirty="0"/>
              <a:t> &lt;</a:t>
            </a:r>
            <a:r>
              <a:rPr lang="en-US" sz="1050" dirty="0" err="1"/>
              <a:t>owl:NamedIndividual</a:t>
            </a:r>
            <a:r>
              <a:rPr lang="en-US" sz="1050" dirty="0"/>
              <a:t> </a:t>
            </a:r>
            <a:r>
              <a:rPr lang="en-US" sz="1050" dirty="0" err="1"/>
              <a:t>rdf:about</a:t>
            </a:r>
            <a:r>
              <a:rPr lang="en-US" sz="1050" dirty="0"/>
              <a:t>="</a:t>
            </a:r>
            <a:r>
              <a:rPr lang="en-US" sz="1050" dirty="0" err="1"/>
              <a:t>urn:ogf:network:nsa:netherlight</a:t>
            </a:r>
            <a:r>
              <a:rPr lang="en-US" sz="1050" dirty="0"/>
              <a:t>"&gt;</a:t>
            </a:r>
          </a:p>
          <a:p>
            <a:pPr marL="0" indent="0">
              <a:buNone/>
            </a:pPr>
            <a:r>
              <a:rPr lang="en-US" sz="1050" dirty="0"/>
              <a:t>        &lt;</a:t>
            </a:r>
            <a:r>
              <a:rPr lang="en-US" sz="1050" dirty="0" err="1"/>
              <a:t>rdf:type</a:t>
            </a:r>
            <a:r>
              <a:rPr lang="en-US" sz="1050" dirty="0"/>
              <a:t> </a:t>
            </a:r>
            <a:r>
              <a:rPr lang="en-US" sz="1050" dirty="0" err="1"/>
              <a:t>rdf:resource</a:t>
            </a:r>
            <a:r>
              <a:rPr lang="en-US" sz="1050" dirty="0"/>
              <a:t>="http://</a:t>
            </a:r>
            <a:r>
              <a:rPr lang="en-US" sz="1050" dirty="0" err="1"/>
              <a:t>www.glif.is</a:t>
            </a:r>
            <a:r>
              <a:rPr lang="en-US" sz="1050" dirty="0"/>
              <a:t>/working-groups/tech/</a:t>
            </a:r>
            <a:r>
              <a:rPr lang="en-US" sz="1050" dirty="0" err="1"/>
              <a:t>dtox#NSA</a:t>
            </a:r>
            <a:r>
              <a:rPr lang="en-US" sz="1050" dirty="0"/>
              <a:t>"/&gt;</a:t>
            </a:r>
          </a:p>
          <a:p>
            <a:pPr marL="0" indent="0">
              <a:buNone/>
            </a:pPr>
            <a:r>
              <a:rPr lang="en-US" sz="1050" dirty="0"/>
              <a:t>        &lt;</a:t>
            </a:r>
            <a:r>
              <a:rPr lang="en-US" sz="1050" dirty="0" err="1"/>
              <a:t>rdfs:label</a:t>
            </a:r>
            <a:r>
              <a:rPr lang="en-US" sz="1050" dirty="0"/>
              <a:t> </a:t>
            </a:r>
            <a:r>
              <a:rPr lang="en-US" sz="1050" dirty="0" err="1"/>
              <a:t>xml:lang</a:t>
            </a:r>
            <a:r>
              <a:rPr lang="en-US" sz="1050" dirty="0"/>
              <a:t>="en"&gt;</a:t>
            </a:r>
            <a:r>
              <a:rPr lang="en-US" sz="1050" dirty="0" err="1"/>
              <a:t>netherlight</a:t>
            </a:r>
            <a:r>
              <a:rPr lang="en-US" sz="1050" dirty="0"/>
              <a:t>&lt;/</a:t>
            </a:r>
            <a:r>
              <a:rPr lang="en-US" sz="1050" dirty="0" err="1"/>
              <a:t>rdfs:label</a:t>
            </a:r>
            <a:r>
              <a:rPr lang="en-US" sz="1050" dirty="0"/>
              <a:t>&gt;</a:t>
            </a:r>
          </a:p>
          <a:p>
            <a:pPr marL="0" indent="0">
              <a:buNone/>
            </a:pPr>
            <a:r>
              <a:rPr lang="en-US" sz="1050" dirty="0"/>
              <a:t>        &lt;managing </a:t>
            </a:r>
            <a:r>
              <a:rPr lang="en-US" sz="1050" dirty="0" err="1"/>
              <a:t>rdf:resource</a:t>
            </a:r>
            <a:r>
              <a:rPr lang="en-US" sz="1050" dirty="0"/>
              <a:t>="</a:t>
            </a:r>
            <a:r>
              <a:rPr lang="en-US" sz="1050" dirty="0" err="1"/>
              <a:t>urn:ogf:network:nsnetwork:netherlight.ets</a:t>
            </a:r>
            <a:r>
              <a:rPr lang="en-US" sz="1050" dirty="0"/>
              <a:t>" /</a:t>
            </a:r>
            <a:r>
              <a:rPr lang="en-US" sz="1050" dirty="0" smtClean="0"/>
              <a:t>&gt;</a:t>
            </a:r>
          </a:p>
          <a:p>
            <a:pPr marL="0" indent="0">
              <a:buNone/>
            </a:pPr>
            <a:r>
              <a:rPr lang="en-US" sz="1050" b="1" dirty="0" smtClean="0">
                <a:solidFill>
                  <a:srgbClr val="000000"/>
                </a:solidFill>
              </a:rPr>
              <a:t>        &lt;</a:t>
            </a:r>
            <a:r>
              <a:rPr lang="en-US" sz="1050" b="1" dirty="0" err="1">
                <a:solidFill>
                  <a:srgbClr val="000000"/>
                </a:solidFill>
              </a:rPr>
              <a:t>connectedTo</a:t>
            </a:r>
            <a:r>
              <a:rPr lang="en-US" sz="1050" b="1" dirty="0">
                <a:solidFill>
                  <a:srgbClr val="000000"/>
                </a:solidFill>
              </a:rPr>
              <a:t> </a:t>
            </a:r>
            <a:r>
              <a:rPr lang="en-US" sz="1050" b="1" dirty="0" err="1">
                <a:solidFill>
                  <a:srgbClr val="000000"/>
                </a:solidFill>
              </a:rPr>
              <a:t>rdf:resource</a:t>
            </a:r>
            <a:r>
              <a:rPr lang="en-US" sz="1050" b="1" dirty="0">
                <a:solidFill>
                  <a:srgbClr val="000000"/>
                </a:solidFill>
              </a:rPr>
              <a:t>="</a:t>
            </a:r>
            <a:r>
              <a:rPr lang="en-US" sz="1050" b="1" dirty="0" err="1" smtClean="0">
                <a:solidFill>
                  <a:srgbClr val="000000"/>
                </a:solidFill>
              </a:rPr>
              <a:t>urn:ogf:network:nsa:esnet</a:t>
            </a:r>
            <a:r>
              <a:rPr lang="en-US" sz="1050" b="1" dirty="0">
                <a:solidFill>
                  <a:srgbClr val="000000"/>
                </a:solidFill>
              </a:rPr>
              <a:t>" /</a:t>
            </a:r>
            <a:r>
              <a:rPr lang="en-US" sz="1050" b="1" dirty="0" smtClean="0">
                <a:solidFill>
                  <a:srgbClr val="00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050" b="1" dirty="0">
                <a:solidFill>
                  <a:srgbClr val="000000"/>
                </a:solidFill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</a:rPr>
              <a:t>       </a:t>
            </a:r>
            <a:r>
              <a:rPr lang="en-US" sz="1050" b="1" dirty="0">
                <a:solidFill>
                  <a:srgbClr val="000000"/>
                </a:solidFill>
              </a:rPr>
              <a:t>&lt;</a:t>
            </a:r>
            <a:r>
              <a:rPr lang="en-US" sz="1050" b="1" dirty="0" err="1">
                <a:solidFill>
                  <a:srgbClr val="000000"/>
                </a:solidFill>
              </a:rPr>
              <a:t>connectedTo</a:t>
            </a:r>
            <a:r>
              <a:rPr lang="en-US" sz="1050" b="1" dirty="0">
                <a:solidFill>
                  <a:srgbClr val="000000"/>
                </a:solidFill>
              </a:rPr>
              <a:t> </a:t>
            </a:r>
            <a:r>
              <a:rPr lang="en-US" sz="1050" b="1" dirty="0" err="1">
                <a:solidFill>
                  <a:srgbClr val="000000"/>
                </a:solidFill>
              </a:rPr>
              <a:t>rdf:resource</a:t>
            </a:r>
            <a:r>
              <a:rPr lang="en-US" sz="1050" b="1" dirty="0">
                <a:solidFill>
                  <a:srgbClr val="000000"/>
                </a:solidFill>
              </a:rPr>
              <a:t>="</a:t>
            </a:r>
            <a:r>
              <a:rPr lang="en-US" sz="1050" b="1" dirty="0" err="1" smtClean="0">
                <a:solidFill>
                  <a:srgbClr val="000000"/>
                </a:solidFill>
              </a:rPr>
              <a:t>urn:ogf:network:nsa:nordunet</a:t>
            </a:r>
            <a:r>
              <a:rPr lang="en-US" sz="1050" b="1" dirty="0" smtClean="0">
                <a:solidFill>
                  <a:srgbClr val="000000"/>
                </a:solidFill>
              </a:rPr>
              <a:t>" </a:t>
            </a:r>
            <a:r>
              <a:rPr lang="en-US" sz="1050" b="1" dirty="0">
                <a:solidFill>
                  <a:srgbClr val="000000"/>
                </a:solidFill>
              </a:rPr>
              <a:t>/&gt;</a:t>
            </a:r>
          </a:p>
          <a:p>
            <a:pPr marL="0" indent="0">
              <a:buNone/>
            </a:pPr>
            <a:r>
              <a:rPr lang="en-US" sz="1050" b="1" dirty="0" smtClean="0">
                <a:solidFill>
                  <a:srgbClr val="000000"/>
                </a:solidFill>
              </a:rPr>
              <a:t>        </a:t>
            </a:r>
            <a:r>
              <a:rPr lang="en-US" sz="1050" b="1" dirty="0">
                <a:solidFill>
                  <a:srgbClr val="000000"/>
                </a:solidFill>
              </a:rPr>
              <a:t>&lt;</a:t>
            </a:r>
            <a:r>
              <a:rPr lang="en-US" sz="1050" b="1" dirty="0" err="1">
                <a:solidFill>
                  <a:srgbClr val="000000"/>
                </a:solidFill>
              </a:rPr>
              <a:t>connectedTo</a:t>
            </a:r>
            <a:r>
              <a:rPr lang="en-US" sz="1050" b="1" dirty="0">
                <a:solidFill>
                  <a:srgbClr val="000000"/>
                </a:solidFill>
              </a:rPr>
              <a:t> </a:t>
            </a:r>
            <a:r>
              <a:rPr lang="en-US" sz="1050" b="1" dirty="0" err="1">
                <a:solidFill>
                  <a:srgbClr val="000000"/>
                </a:solidFill>
              </a:rPr>
              <a:t>rdf:resource</a:t>
            </a:r>
            <a:r>
              <a:rPr lang="en-US" sz="1050" b="1" dirty="0">
                <a:solidFill>
                  <a:srgbClr val="000000"/>
                </a:solidFill>
              </a:rPr>
              <a:t>="</a:t>
            </a:r>
            <a:r>
              <a:rPr lang="en-US" sz="1050" b="1" dirty="0" err="1" smtClean="0">
                <a:solidFill>
                  <a:srgbClr val="000000"/>
                </a:solidFill>
              </a:rPr>
              <a:t>urn:ogf:network:nsa:czechlight</a:t>
            </a:r>
            <a:r>
              <a:rPr lang="en-US" sz="1050" b="1" dirty="0" smtClean="0">
                <a:solidFill>
                  <a:srgbClr val="000000"/>
                </a:solidFill>
              </a:rPr>
              <a:t>" /</a:t>
            </a:r>
            <a:r>
              <a:rPr lang="en-US" sz="1050" b="1" dirty="0">
                <a:solidFill>
                  <a:srgbClr val="00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050" dirty="0"/>
              <a:t>        &lt;</a:t>
            </a:r>
            <a:r>
              <a:rPr lang="en-US" sz="1050" dirty="0" err="1"/>
              <a:t>adminContact</a:t>
            </a:r>
            <a:r>
              <a:rPr lang="en-US" sz="1050" dirty="0"/>
              <a:t> </a:t>
            </a:r>
            <a:r>
              <a:rPr lang="en-US" sz="1050" dirty="0" err="1"/>
              <a:t>rdf:datatype</a:t>
            </a:r>
            <a:r>
              <a:rPr lang="en-US" sz="1050" dirty="0"/>
              <a:t>="http://www.w3.org/2001/</a:t>
            </a:r>
            <a:r>
              <a:rPr lang="en-US" sz="1050" dirty="0" err="1"/>
              <a:t>XMLSchema#string</a:t>
            </a:r>
            <a:r>
              <a:rPr lang="en-US" sz="1050" dirty="0"/>
              <a:t>"</a:t>
            </a:r>
            <a:r>
              <a:rPr lang="en-US" sz="1050" dirty="0" smtClean="0"/>
              <a:t>&gt;</a:t>
            </a:r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3. </a:t>
            </a:r>
            <a:r>
              <a:rPr lang="en-US" sz="1050" dirty="0" err="1" smtClean="0"/>
              <a:t>OpenDRAC</a:t>
            </a:r>
            <a:r>
              <a:rPr lang="en-US" sz="1050" dirty="0" smtClean="0"/>
              <a:t> </a:t>
            </a:r>
            <a:r>
              <a:rPr lang="en-US" sz="1050" dirty="0"/>
              <a:t>(</a:t>
            </a:r>
            <a:r>
              <a:rPr lang="en-US" sz="1050" dirty="0" err="1"/>
              <a:t>SURFnet</a:t>
            </a:r>
            <a:r>
              <a:rPr lang="en-US" sz="1050" dirty="0" smtClean="0"/>
              <a:t>)</a:t>
            </a:r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3.1. Implementation name: </a:t>
            </a:r>
            <a:r>
              <a:rPr lang="en-US" sz="1050" dirty="0" err="1" smtClean="0"/>
              <a:t>OpenDRAC</a:t>
            </a:r>
            <a:endParaRPr lang="en-US" sz="1050" dirty="0"/>
          </a:p>
          <a:p>
            <a:pPr marL="0" indent="0">
              <a:buNone/>
            </a:pPr>
            <a:r>
              <a:rPr lang="en-US" sz="1050" dirty="0" smtClean="0"/>
              <a:t>	3.2. </a:t>
            </a:r>
            <a:r>
              <a:rPr lang="en-US" sz="1050" dirty="0" err="1" smtClean="0"/>
              <a:t>Proj</a:t>
            </a:r>
            <a:r>
              <a:rPr lang="en-US" sz="1050" dirty="0" smtClean="0"/>
              <a:t> </a:t>
            </a:r>
            <a:r>
              <a:rPr lang="en-US" sz="1050" dirty="0"/>
              <a:t>Manager: </a:t>
            </a:r>
            <a:endParaRPr lang="en-US" sz="1050" dirty="0" smtClean="0"/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	name</a:t>
            </a:r>
            <a:r>
              <a:rPr lang="en-US" sz="1050" dirty="0"/>
              <a:t>: John </a:t>
            </a:r>
            <a:r>
              <a:rPr lang="en-US" sz="1050" dirty="0" smtClean="0"/>
              <a:t>MacAuley</a:t>
            </a:r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	email</a:t>
            </a:r>
            <a:r>
              <a:rPr lang="en-US" sz="1050" dirty="0"/>
              <a:t>: </a:t>
            </a:r>
            <a:r>
              <a:rPr lang="en-US" sz="1050" dirty="0">
                <a:hlinkClick r:id="rId2"/>
              </a:rPr>
              <a:t>john.macauley@</a:t>
            </a:r>
            <a:r>
              <a:rPr lang="en-US" sz="1050" dirty="0" smtClean="0">
                <a:hlinkClick r:id="rId2"/>
              </a:rPr>
              <a:t>surfnet.nl</a:t>
            </a:r>
            <a:endParaRPr lang="en-US" sz="1050" dirty="0" smtClean="0"/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	phone</a:t>
            </a:r>
            <a:r>
              <a:rPr lang="en-US" sz="1050" dirty="0"/>
              <a:t>:  1-613-220-6817 </a:t>
            </a:r>
            <a:r>
              <a:rPr lang="en-US" sz="1050" dirty="0" err="1"/>
              <a:t>skype</a:t>
            </a:r>
            <a:r>
              <a:rPr lang="en-US" sz="1050" dirty="0"/>
              <a:t>: </a:t>
            </a:r>
            <a:r>
              <a:rPr lang="en-US" sz="1050" dirty="0" err="1" smtClean="0"/>
              <a:t>john.macauley</a:t>
            </a:r>
            <a:endParaRPr lang="en-US" sz="1050" dirty="0" smtClean="0"/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3.3. Software Developer</a:t>
            </a:r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	name</a:t>
            </a:r>
            <a:r>
              <a:rPr lang="en-US" sz="1050" dirty="0"/>
              <a:t>: John </a:t>
            </a:r>
            <a:r>
              <a:rPr lang="en-US" sz="1050" dirty="0" smtClean="0"/>
              <a:t>MacAuley</a:t>
            </a:r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	email</a:t>
            </a:r>
            <a:r>
              <a:rPr lang="en-US" sz="1050" dirty="0"/>
              <a:t>: </a:t>
            </a:r>
            <a:r>
              <a:rPr lang="en-US" sz="1050" dirty="0">
                <a:hlinkClick r:id="rId2"/>
              </a:rPr>
              <a:t>john.macauley@</a:t>
            </a:r>
            <a:r>
              <a:rPr lang="en-US" sz="1050" dirty="0" smtClean="0">
                <a:hlinkClick r:id="rId2"/>
              </a:rPr>
              <a:t>surfnet.nl</a:t>
            </a:r>
            <a:endParaRPr lang="en-US" sz="1050" dirty="0" smtClean="0"/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	phone</a:t>
            </a:r>
            <a:r>
              <a:rPr lang="en-US" sz="1050" dirty="0"/>
              <a:t>:  1-613-220-</a:t>
            </a:r>
            <a:r>
              <a:rPr lang="en-US" sz="1050" dirty="0" smtClean="0"/>
              <a:t>6817</a:t>
            </a:r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/>
              <a:t>	</a:t>
            </a:r>
            <a:r>
              <a:rPr lang="en-US" sz="1050" dirty="0" err="1" smtClean="0"/>
              <a:t>skype</a:t>
            </a:r>
            <a:r>
              <a:rPr lang="en-US" sz="1050" dirty="0"/>
              <a:t>: </a:t>
            </a:r>
            <a:r>
              <a:rPr lang="en-US" sz="1050" dirty="0" err="1"/>
              <a:t>john.macauley</a:t>
            </a:r>
            <a:endParaRPr lang="en-US" sz="1050" dirty="0"/>
          </a:p>
          <a:p>
            <a:pPr marL="0" indent="0">
              <a:buNone/>
            </a:pPr>
            <a:r>
              <a:rPr lang="en-US" sz="1050" dirty="0" smtClean="0"/>
              <a:t>        &lt;</a:t>
            </a:r>
            <a:r>
              <a:rPr lang="en-US" sz="1050" dirty="0"/>
              <a:t>/</a:t>
            </a:r>
            <a:r>
              <a:rPr lang="en-US" sz="1050" dirty="0" err="1"/>
              <a:t>adminContact</a:t>
            </a:r>
            <a:r>
              <a:rPr lang="en-US" sz="1050" dirty="0"/>
              <a:t>&gt;</a:t>
            </a:r>
          </a:p>
          <a:p>
            <a:pPr marL="0" indent="0">
              <a:buNone/>
            </a:pPr>
            <a:r>
              <a:rPr lang="en-US" sz="1050" dirty="0"/>
              <a:t>        &lt;</a:t>
            </a:r>
            <a:r>
              <a:rPr lang="en-US" sz="1050" dirty="0" err="1"/>
              <a:t>csProviderEndpoint</a:t>
            </a:r>
            <a:r>
              <a:rPr lang="en-US" sz="1050" dirty="0"/>
              <a:t> </a:t>
            </a:r>
            <a:r>
              <a:rPr lang="en-US" sz="1050" dirty="0" err="1"/>
              <a:t>rdf:datatype</a:t>
            </a:r>
            <a:r>
              <a:rPr lang="en-US" sz="1050" dirty="0"/>
              <a:t>="http://www.w3.org/2001/</a:t>
            </a:r>
            <a:r>
              <a:rPr lang="en-US" sz="1050" dirty="0" err="1"/>
              <a:t>XMLSchema#string</a:t>
            </a:r>
            <a:r>
              <a:rPr lang="en-US" sz="1050" dirty="0"/>
              <a:t>"</a:t>
            </a:r>
            <a:r>
              <a:rPr lang="en-US" sz="1050" dirty="0" smtClean="0"/>
              <a:t>&gt;</a:t>
            </a:r>
          </a:p>
          <a:p>
            <a:pPr marL="0" indent="0">
              <a:buNone/>
            </a:pPr>
            <a:r>
              <a:rPr lang="en-US" sz="1050" dirty="0"/>
              <a:t>	</a:t>
            </a:r>
            <a:r>
              <a:rPr lang="en-US" sz="1050" dirty="0" smtClean="0">
                <a:hlinkClick r:id="rId3"/>
              </a:rPr>
              <a:t>http</a:t>
            </a:r>
            <a:r>
              <a:rPr lang="en-US" sz="1050" dirty="0">
                <a:hlinkClick r:id="rId3"/>
              </a:rPr>
              <a:t>://dracproxy01.surfnet.nl:8080/nsi-v1/</a:t>
            </a:r>
            <a:r>
              <a:rPr lang="en-US" sz="1050" dirty="0" smtClean="0">
                <a:hlinkClick r:id="rId3"/>
              </a:rPr>
              <a:t>ConnectionServiceProvider</a:t>
            </a:r>
            <a:endParaRPr lang="en-US" sz="1050" dirty="0" smtClean="0"/>
          </a:p>
          <a:p>
            <a:pPr marL="0" indent="0">
              <a:buNone/>
            </a:pPr>
            <a:r>
              <a:rPr lang="en-US" sz="1050" dirty="0"/>
              <a:t> </a:t>
            </a:r>
            <a:r>
              <a:rPr lang="en-US" sz="1050" dirty="0" smtClean="0"/>
              <a:t>       &lt;</a:t>
            </a:r>
            <a:r>
              <a:rPr lang="en-US" sz="1050" dirty="0"/>
              <a:t>/</a:t>
            </a:r>
            <a:r>
              <a:rPr lang="en-US" sz="1050" dirty="0" err="1"/>
              <a:t>csProviderEndpoint</a:t>
            </a:r>
            <a:r>
              <a:rPr lang="en-US" sz="1050" dirty="0" smtClean="0"/>
              <a:t>&gt;</a:t>
            </a:r>
          </a:p>
          <a:p>
            <a:pPr marL="0" indent="0">
              <a:buNone/>
            </a:pPr>
            <a:r>
              <a:rPr lang="en-US" sz="1050" dirty="0" smtClean="0"/>
              <a:t>&lt;</a:t>
            </a:r>
            <a:r>
              <a:rPr lang="en-US" sz="1050" dirty="0"/>
              <a:t>/</a:t>
            </a:r>
            <a:r>
              <a:rPr lang="en-US" sz="1050" dirty="0" err="1"/>
              <a:t>owl:NamedIndividual</a:t>
            </a:r>
            <a:r>
              <a:rPr lang="en-US" sz="1050" dirty="0" smtClean="0"/>
              <a:t>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2139" y="3221801"/>
            <a:ext cx="3616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should also capture NSA role:</a:t>
            </a:r>
          </a:p>
          <a:p>
            <a:r>
              <a:rPr lang="en-US" dirty="0" smtClean="0"/>
              <a:t>Provider, Aggregator,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985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Using data plane topology and path computation, a </a:t>
            </a:r>
            <a:r>
              <a:rPr lang="en-US" dirty="0"/>
              <a:t>requestor NSA </a:t>
            </a:r>
            <a:r>
              <a:rPr lang="en-US" dirty="0" smtClean="0"/>
              <a:t>can determine </a:t>
            </a:r>
            <a:r>
              <a:rPr lang="en-US" dirty="0"/>
              <a:t>the </a:t>
            </a:r>
            <a:r>
              <a:rPr lang="en-US" dirty="0" smtClean="0"/>
              <a:t>set of provider </a:t>
            </a:r>
            <a:r>
              <a:rPr lang="en-US" dirty="0"/>
              <a:t>NSA </a:t>
            </a:r>
            <a:r>
              <a:rPr lang="en-US" dirty="0" smtClean="0"/>
              <a:t>that will need </a:t>
            </a:r>
            <a:r>
              <a:rPr lang="en-US" dirty="0"/>
              <a:t>to be involved in a reservation </a:t>
            </a:r>
            <a:r>
              <a:rPr lang="en-US" dirty="0" smtClean="0"/>
              <a:t>request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Will the requester NSA have </a:t>
            </a:r>
            <a:r>
              <a:rPr lang="en-US" b="1" dirty="0" smtClean="0">
                <a:solidFill>
                  <a:srgbClr val="FF0000"/>
                </a:solidFill>
              </a:rPr>
              <a:t>direct signaling </a:t>
            </a:r>
            <a:r>
              <a:rPr lang="en-US" b="1" dirty="0">
                <a:solidFill>
                  <a:srgbClr val="FF0000"/>
                </a:solidFill>
              </a:rPr>
              <a:t>plane </a:t>
            </a:r>
            <a:r>
              <a:rPr lang="en-US" b="1" dirty="0" smtClean="0">
                <a:solidFill>
                  <a:srgbClr val="FF0000"/>
                </a:solidFill>
              </a:rPr>
              <a:t>peering</a:t>
            </a:r>
            <a:r>
              <a:rPr lang="en-US" dirty="0" smtClean="0"/>
              <a:t> to the complete set of provider NSA involved in the reservation?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If it does not, then how does the requester NSA </a:t>
            </a:r>
            <a:r>
              <a:rPr lang="en-US" b="1" i="1" dirty="0" smtClean="0">
                <a:solidFill>
                  <a:srgbClr val="FF0000"/>
                </a:solidFill>
              </a:rPr>
              <a:t>propagate</a:t>
            </a:r>
            <a:r>
              <a:rPr lang="en-US" i="1" dirty="0" smtClean="0"/>
              <a:t> the </a:t>
            </a:r>
            <a:r>
              <a:rPr lang="en-US" b="1" i="1" dirty="0" smtClean="0">
                <a:solidFill>
                  <a:srgbClr val="FF0000"/>
                </a:solidFill>
              </a:rPr>
              <a:t>reservation request </a:t>
            </a:r>
            <a:r>
              <a:rPr lang="en-US" i="1" dirty="0"/>
              <a:t>such that </a:t>
            </a:r>
            <a:r>
              <a:rPr lang="en-US" i="1" dirty="0" smtClean="0"/>
              <a:t>it will </a:t>
            </a:r>
            <a:r>
              <a:rPr lang="en-US" i="1" dirty="0"/>
              <a:t>be </a:t>
            </a:r>
            <a:r>
              <a:rPr lang="en-US" i="1" dirty="0" smtClean="0"/>
              <a:t>routed to </a:t>
            </a:r>
            <a:r>
              <a:rPr lang="en-US" i="1" dirty="0"/>
              <a:t>the correct </a:t>
            </a:r>
            <a:r>
              <a:rPr lang="en-US" i="1" dirty="0" smtClean="0"/>
              <a:t>provider </a:t>
            </a:r>
            <a:r>
              <a:rPr lang="en-US" i="1" dirty="0"/>
              <a:t>NSA </a:t>
            </a:r>
            <a:r>
              <a:rPr lang="en-US" i="1" dirty="0" smtClean="0"/>
              <a:t>associated with the data plane segment?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90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Peering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all NSA will be </a:t>
            </a:r>
            <a:r>
              <a:rPr lang="en-US" b="1" dirty="0" smtClean="0">
                <a:solidFill>
                  <a:srgbClr val="FF0000"/>
                </a:solidFill>
              </a:rPr>
              <a:t>directly interconnected </a:t>
            </a:r>
            <a:r>
              <a:rPr lang="en-US" dirty="0" smtClean="0"/>
              <a:t>through a signaling plane peering relationship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NSA </a:t>
            </a:r>
            <a:r>
              <a:rPr lang="en-US" b="1" dirty="0" smtClean="0">
                <a:solidFill>
                  <a:srgbClr val="FF0000"/>
                </a:solidFill>
              </a:rPr>
              <a:t>signaling plane topology </a:t>
            </a:r>
            <a:r>
              <a:rPr lang="en-US" dirty="0" smtClean="0"/>
              <a:t>does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need to be representative of </a:t>
            </a:r>
            <a:r>
              <a:rPr lang="en-US" b="1" dirty="0" smtClean="0">
                <a:solidFill>
                  <a:srgbClr val="FF0000"/>
                </a:solidFill>
              </a:rPr>
              <a:t>data plane topology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Security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administration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considerations </a:t>
            </a:r>
            <a:r>
              <a:rPr lang="en-US" b="1" dirty="0" smtClean="0">
                <a:solidFill>
                  <a:srgbClr val="FF0000"/>
                </a:solidFill>
              </a:rPr>
              <a:t>will guide </a:t>
            </a:r>
            <a:r>
              <a:rPr lang="en-US" dirty="0" smtClean="0"/>
              <a:t>NSA </a:t>
            </a:r>
            <a:r>
              <a:rPr lang="en-US" b="1" dirty="0" smtClean="0">
                <a:solidFill>
                  <a:srgbClr val="FF0000"/>
                </a:solidFill>
              </a:rPr>
              <a:t>inter-connectivity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exclusively </a:t>
            </a:r>
            <a:r>
              <a:rPr lang="en-US" b="1" dirty="0" smtClean="0">
                <a:solidFill>
                  <a:srgbClr val="FF0000"/>
                </a:solidFill>
              </a:rPr>
              <a:t>data plane</a:t>
            </a:r>
            <a:r>
              <a:rPr lang="en-US" dirty="0" smtClean="0"/>
              <a:t> considerations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77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Signaling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Administrative </a:t>
            </a:r>
            <a:r>
              <a:rPr lang="en-US" b="1" dirty="0" smtClean="0">
                <a:solidFill>
                  <a:srgbClr val="FF0000"/>
                </a:solidFill>
              </a:rPr>
              <a:t>policies</a:t>
            </a:r>
            <a:r>
              <a:rPr lang="en-US" dirty="0" smtClean="0"/>
              <a:t> will </a:t>
            </a:r>
            <a:r>
              <a:rPr lang="en-US" b="1" dirty="0" smtClean="0">
                <a:solidFill>
                  <a:srgbClr val="FF0000"/>
                </a:solidFill>
              </a:rPr>
              <a:t>drive</a:t>
            </a:r>
            <a:r>
              <a:rPr lang="en-US" dirty="0" smtClean="0"/>
              <a:t> hierarchical </a:t>
            </a:r>
            <a:r>
              <a:rPr lang="en-US" b="1" dirty="0" smtClean="0">
                <a:solidFill>
                  <a:srgbClr val="FF0000"/>
                </a:solidFill>
              </a:rPr>
              <a:t>signaling plane topologies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NSA will be deployed to manage a variety of networks including campus, regional, national, and international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can expect administrators to build NSA signaling plane topologies similar to the administrative topologies constraining the data plane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41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Users can request reservations from an NSA that 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directly </a:t>
            </a:r>
            <a:r>
              <a:rPr lang="en-US" b="1" dirty="0" smtClean="0">
                <a:solidFill>
                  <a:srgbClr val="FF0000"/>
                </a:solidFill>
              </a:rPr>
              <a:t>managing resources</a:t>
            </a:r>
            <a:r>
              <a:rPr lang="en-US" dirty="0" smtClean="0"/>
              <a:t> in the data plane (Aggregator NSA)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aggregator NSA </a:t>
            </a:r>
            <a:r>
              <a:rPr lang="en-US" b="1" dirty="0" smtClean="0">
                <a:solidFill>
                  <a:srgbClr val="FF0000"/>
                </a:solidFill>
              </a:rPr>
              <a:t>may not have </a:t>
            </a:r>
            <a:r>
              <a:rPr lang="en-US" dirty="0" smtClean="0"/>
              <a:t>direct signaling plane peering with all the NSA involved on the reservation request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Users may request reservations between </a:t>
            </a:r>
            <a:r>
              <a:rPr lang="en-US" b="1" dirty="0" smtClean="0">
                <a:solidFill>
                  <a:srgbClr val="FF0000"/>
                </a:solidFill>
              </a:rPr>
              <a:t>endpoints not in their network</a:t>
            </a:r>
            <a:r>
              <a:rPr lang="en-US" dirty="0" smtClean="0"/>
              <a:t>, or the network of their NSA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implies the user request my not be originating from the NSA managing the source end of the data path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83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59838"/>
          </a:xfrm>
        </p:spPr>
        <p:txBody>
          <a:bodyPr/>
          <a:lstStyle/>
          <a:p>
            <a:r>
              <a:rPr lang="en-US" dirty="0" smtClean="0"/>
              <a:t>Reference Data Plane Topology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48386" y="2343281"/>
            <a:ext cx="7750402" cy="2350918"/>
            <a:chOff x="648386" y="2343281"/>
            <a:chExt cx="7750402" cy="2350918"/>
          </a:xfrm>
        </p:grpSpPr>
        <p:grpSp>
          <p:nvGrpSpPr>
            <p:cNvPr id="3" name="Group 2"/>
            <p:cNvGrpSpPr/>
            <p:nvPr/>
          </p:nvGrpSpPr>
          <p:grpSpPr>
            <a:xfrm>
              <a:off x="648386" y="3844427"/>
              <a:ext cx="1311802" cy="849772"/>
              <a:chOff x="573396" y="4048940"/>
              <a:chExt cx="1311802" cy="849772"/>
            </a:xfrm>
          </p:grpSpPr>
          <p:sp useBgFill="1">
            <p:nvSpPr>
              <p:cNvPr id="6" name="Cloud 5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27113" y="4304192"/>
                <a:ext cx="9669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A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171776" y="3844427"/>
              <a:ext cx="1311802" cy="849772"/>
              <a:chOff x="573396" y="4048940"/>
              <a:chExt cx="1311802" cy="849772"/>
            </a:xfrm>
          </p:grpSpPr>
          <p:sp useBgFill="1">
            <p:nvSpPr>
              <p:cNvPr id="31" name="Cloud 30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27113" y="4304192"/>
                <a:ext cx="9669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B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850011" y="3844427"/>
              <a:ext cx="1311802" cy="849772"/>
              <a:chOff x="573396" y="4048940"/>
              <a:chExt cx="1311802" cy="849772"/>
            </a:xfrm>
          </p:grpSpPr>
          <p:sp useBgFill="1">
            <p:nvSpPr>
              <p:cNvPr id="34" name="Cloud 33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27113" y="4304192"/>
                <a:ext cx="9669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C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5438001" y="3827193"/>
              <a:ext cx="1311802" cy="849772"/>
              <a:chOff x="573396" y="4048940"/>
              <a:chExt cx="1311802" cy="849772"/>
            </a:xfrm>
          </p:grpSpPr>
          <p:sp useBgFill="1">
            <p:nvSpPr>
              <p:cNvPr id="37" name="Cloud 36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27113" y="4304192"/>
                <a:ext cx="9669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D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7086986" y="3809959"/>
              <a:ext cx="1311802" cy="849772"/>
              <a:chOff x="573396" y="4048940"/>
              <a:chExt cx="1311802" cy="849772"/>
            </a:xfrm>
          </p:grpSpPr>
          <p:sp useBgFill="1">
            <p:nvSpPr>
              <p:cNvPr id="40" name="Cloud 39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727113" y="4304192"/>
                <a:ext cx="9263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E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667889" y="2972044"/>
              <a:ext cx="2947020" cy="811638"/>
              <a:chOff x="506761" y="4556281"/>
              <a:chExt cx="2947020" cy="811638"/>
            </a:xfrm>
          </p:grpSpPr>
          <p:sp useBgFill="1">
            <p:nvSpPr>
              <p:cNvPr id="7" name="Cloud 6"/>
              <p:cNvSpPr/>
              <p:nvPr/>
            </p:nvSpPr>
            <p:spPr>
              <a:xfrm>
                <a:off x="506761" y="4556281"/>
                <a:ext cx="2947020" cy="811638"/>
              </a:xfrm>
              <a:prstGeom prst="cloud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456988" y="4834489"/>
                <a:ext cx="9755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G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84698" y="2944508"/>
              <a:ext cx="2947020" cy="811638"/>
              <a:chOff x="506761" y="4556281"/>
              <a:chExt cx="2947020" cy="811638"/>
            </a:xfrm>
          </p:grpSpPr>
          <p:sp useBgFill="1">
            <p:nvSpPr>
              <p:cNvPr id="44" name="Cloud 43"/>
              <p:cNvSpPr/>
              <p:nvPr/>
            </p:nvSpPr>
            <p:spPr>
              <a:xfrm>
                <a:off x="506761" y="4556281"/>
                <a:ext cx="2947020" cy="811638"/>
              </a:xfrm>
              <a:prstGeom prst="cloud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456988" y="4834489"/>
                <a:ext cx="9755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H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2958052" y="3452388"/>
              <a:ext cx="2947020" cy="566954"/>
              <a:chOff x="506761" y="4556281"/>
              <a:chExt cx="2947020" cy="811638"/>
            </a:xfrm>
          </p:grpSpPr>
          <p:sp useBgFill="1">
            <p:nvSpPr>
              <p:cNvPr id="47" name="Cloud 46"/>
              <p:cNvSpPr/>
              <p:nvPr/>
            </p:nvSpPr>
            <p:spPr>
              <a:xfrm>
                <a:off x="506761" y="4556281"/>
                <a:ext cx="2947020" cy="811638"/>
              </a:xfrm>
              <a:prstGeom prst="cloud">
                <a:avLst/>
              </a:prstGeom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472764" y="4753514"/>
                <a:ext cx="920144" cy="5108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F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1658602" y="2343281"/>
              <a:ext cx="5775130" cy="656443"/>
              <a:chOff x="506761" y="4556281"/>
              <a:chExt cx="2947020" cy="811638"/>
            </a:xfrm>
          </p:grpSpPr>
          <p:sp useBgFill="1">
            <p:nvSpPr>
              <p:cNvPr id="50" name="Cloud 49"/>
              <p:cNvSpPr/>
              <p:nvPr/>
            </p:nvSpPr>
            <p:spPr>
              <a:xfrm>
                <a:off x="506761" y="4556281"/>
                <a:ext cx="2947020" cy="811638"/>
              </a:xfrm>
              <a:prstGeom prst="cloud">
                <a:avLst/>
              </a:prstGeom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745635" y="4771995"/>
                <a:ext cx="454156" cy="3424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+mj-lt"/>
                  </a:rPr>
                  <a:t>Network I</a:t>
                </a:r>
                <a:endParaRPr lang="en-US" sz="1200" b="1" dirty="0">
                  <a:latin typeface="+mj-lt"/>
                </a:endParaRPr>
              </a:p>
            </p:txBody>
          </p:sp>
        </p:grpSp>
        <p:sp>
          <p:nvSpPr>
            <p:cNvPr id="125" name="Can 124"/>
            <p:cNvSpPr/>
            <p:nvPr/>
          </p:nvSpPr>
          <p:spPr>
            <a:xfrm>
              <a:off x="1273315" y="3688637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Can 125"/>
            <p:cNvSpPr/>
            <p:nvPr/>
          </p:nvSpPr>
          <p:spPr>
            <a:xfrm>
              <a:off x="2359979" y="3705871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Can 126"/>
            <p:cNvSpPr/>
            <p:nvPr/>
          </p:nvSpPr>
          <p:spPr>
            <a:xfrm>
              <a:off x="3199250" y="3771774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Can 127"/>
            <p:cNvSpPr/>
            <p:nvPr/>
          </p:nvSpPr>
          <p:spPr>
            <a:xfrm>
              <a:off x="4426876" y="3880786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Can 128"/>
            <p:cNvSpPr/>
            <p:nvPr/>
          </p:nvSpPr>
          <p:spPr>
            <a:xfrm>
              <a:off x="5630381" y="3742230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Can 129"/>
            <p:cNvSpPr/>
            <p:nvPr/>
          </p:nvSpPr>
          <p:spPr>
            <a:xfrm>
              <a:off x="6182391" y="3645126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Can 130"/>
            <p:cNvSpPr/>
            <p:nvPr/>
          </p:nvSpPr>
          <p:spPr>
            <a:xfrm>
              <a:off x="7604736" y="3586038"/>
              <a:ext cx="110432" cy="365392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Can 131"/>
            <p:cNvSpPr/>
            <p:nvPr/>
          </p:nvSpPr>
          <p:spPr>
            <a:xfrm>
              <a:off x="5949423" y="2805952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Can 132"/>
            <p:cNvSpPr/>
            <p:nvPr/>
          </p:nvSpPr>
          <p:spPr>
            <a:xfrm>
              <a:off x="2538422" y="2808750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Can 134"/>
            <p:cNvSpPr/>
            <p:nvPr/>
          </p:nvSpPr>
          <p:spPr>
            <a:xfrm>
              <a:off x="3394963" y="3388695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Can 135"/>
            <p:cNvSpPr/>
            <p:nvPr/>
          </p:nvSpPr>
          <p:spPr>
            <a:xfrm>
              <a:off x="5575165" y="3388695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34229" y="4350409"/>
            <a:ext cx="1558805" cy="1461136"/>
            <a:chOff x="991098" y="4303023"/>
            <a:chExt cx="1558805" cy="1461136"/>
          </a:xfrm>
        </p:grpSpPr>
        <p:pic>
          <p:nvPicPr>
            <p:cNvPr id="147" name="Picture 14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50460" y="4568145"/>
              <a:ext cx="493847" cy="622247"/>
            </a:xfrm>
            <a:prstGeom prst="rect">
              <a:avLst/>
            </a:prstGeom>
          </p:spPr>
        </p:pic>
        <p:sp>
          <p:nvSpPr>
            <p:cNvPr id="148" name="Can 147"/>
            <p:cNvSpPr/>
            <p:nvPr/>
          </p:nvSpPr>
          <p:spPr>
            <a:xfrm rot="18958683">
              <a:off x="1677319" y="4381410"/>
              <a:ext cx="146281" cy="373469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991098" y="4303023"/>
              <a:ext cx="6783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>
                  <a:solidFill>
                    <a:srgbClr val="FF0000"/>
                  </a:solidFill>
                  <a:latin typeface="+mj-lt"/>
                </a:rPr>
                <a:t>STP A-1</a:t>
              </a:r>
              <a:endParaRPr lang="en-US" sz="105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23548" y="5240939"/>
              <a:ext cx="11263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+mj-lt"/>
                </a:rPr>
                <a:t>Scientific</a:t>
              </a:r>
            </a:p>
            <a:p>
              <a:pPr algn="ctr"/>
              <a:r>
                <a:rPr lang="en-US" sz="1400" dirty="0" smtClean="0">
                  <a:latin typeface="+mj-lt"/>
                </a:rPr>
                <a:t>Equipment</a:t>
              </a:r>
              <a:endParaRPr lang="en-US" sz="1400" dirty="0">
                <a:latin typeface="+mj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532997" y="4316968"/>
            <a:ext cx="1444101" cy="1356372"/>
            <a:chOff x="6514040" y="4342210"/>
            <a:chExt cx="1444101" cy="1356372"/>
          </a:xfrm>
        </p:grpSpPr>
        <p:pic>
          <p:nvPicPr>
            <p:cNvPr id="141" name="Picture 1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80242" y="4676965"/>
              <a:ext cx="497255" cy="469271"/>
            </a:xfrm>
            <a:prstGeom prst="rect">
              <a:avLst/>
            </a:prstGeom>
          </p:spPr>
        </p:pic>
        <p:sp>
          <p:nvSpPr>
            <p:cNvPr id="146" name="Can 145"/>
            <p:cNvSpPr/>
            <p:nvPr/>
          </p:nvSpPr>
          <p:spPr>
            <a:xfrm rot="1973977">
              <a:off x="7199058" y="4493140"/>
              <a:ext cx="120478" cy="269508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7331845" y="4342210"/>
              <a:ext cx="62629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>
                  <a:solidFill>
                    <a:srgbClr val="FF0000"/>
                  </a:solidFill>
                  <a:latin typeface="+mj-lt"/>
                </a:rPr>
                <a:t>STP E-1</a:t>
              </a:r>
              <a:endParaRPr lang="en-US" sz="105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514040" y="5175362"/>
              <a:ext cx="11263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+mj-lt"/>
                </a:rPr>
                <a:t>Compute</a:t>
              </a:r>
            </a:p>
            <a:p>
              <a:pPr algn="ctr"/>
              <a:r>
                <a:rPr lang="en-US" sz="1400" dirty="0" smtClean="0">
                  <a:latin typeface="+mj-lt"/>
                </a:rPr>
                <a:t>Equipment</a:t>
              </a:r>
              <a:endParaRPr lang="en-US" sz="1400" dirty="0">
                <a:latin typeface="+mj-lt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57164" y="1517130"/>
            <a:ext cx="1197764" cy="995515"/>
            <a:chOff x="3890817" y="1479221"/>
            <a:chExt cx="1197764" cy="995515"/>
          </a:xfrm>
        </p:grpSpPr>
        <p:pic>
          <p:nvPicPr>
            <p:cNvPr id="142" name="Picture 14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79189" y="2033365"/>
              <a:ext cx="441371" cy="441371"/>
            </a:xfrm>
            <a:prstGeom prst="rect">
              <a:avLst/>
            </a:prstGeom>
          </p:spPr>
        </p:pic>
        <p:sp>
          <p:nvSpPr>
            <p:cNvPr id="105" name="TextBox 104"/>
            <p:cNvSpPr txBox="1"/>
            <p:nvPr/>
          </p:nvSpPr>
          <p:spPr>
            <a:xfrm>
              <a:off x="3890817" y="1479221"/>
              <a:ext cx="11977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+mj-lt"/>
                </a:rPr>
                <a:t>User</a:t>
              </a:r>
            </a:p>
            <a:p>
              <a:pPr algn="ctr"/>
              <a:r>
                <a:rPr lang="en-US" sz="1400" dirty="0">
                  <a:latin typeface="+mj-lt"/>
                </a:rPr>
                <a:t>C</a:t>
              </a:r>
              <a:r>
                <a:rPr lang="en-US" sz="1400" dirty="0" smtClean="0">
                  <a:latin typeface="+mj-lt"/>
                </a:rPr>
                <a:t>ommunity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1863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49741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Reference Signaling Plane Topology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2401765" y="3004002"/>
            <a:ext cx="4248192" cy="2789650"/>
            <a:chOff x="2401765" y="3004002"/>
            <a:chExt cx="4248192" cy="2789650"/>
          </a:xfrm>
        </p:grpSpPr>
        <p:grpSp>
          <p:nvGrpSpPr>
            <p:cNvPr id="52" name="Group 51"/>
            <p:cNvGrpSpPr>
              <a:grpSpLocks/>
            </p:cNvGrpSpPr>
            <p:nvPr/>
          </p:nvGrpSpPr>
          <p:grpSpPr bwMode="auto">
            <a:xfrm>
              <a:off x="2401765" y="5187741"/>
              <a:ext cx="688980" cy="605911"/>
              <a:chOff x="3956" y="2736"/>
              <a:chExt cx="576" cy="422"/>
            </a:xfrm>
          </p:grpSpPr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A</a:t>
                </a:r>
              </a:p>
            </p:txBody>
          </p:sp>
          <p:pic>
            <p:nvPicPr>
              <p:cNvPr id="54" name="Picture 53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8" name="Group 57"/>
            <p:cNvGrpSpPr>
              <a:grpSpLocks/>
            </p:cNvGrpSpPr>
            <p:nvPr/>
          </p:nvGrpSpPr>
          <p:grpSpPr bwMode="auto">
            <a:xfrm>
              <a:off x="3308979" y="5187741"/>
              <a:ext cx="688980" cy="605911"/>
              <a:chOff x="3956" y="2736"/>
              <a:chExt cx="576" cy="422"/>
            </a:xfrm>
          </p:grpSpPr>
          <p:sp>
            <p:nvSpPr>
              <p:cNvPr id="59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B</a:t>
                </a:r>
              </a:p>
            </p:txBody>
          </p:sp>
          <p:pic>
            <p:nvPicPr>
              <p:cNvPr id="60" name="Picture 59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1" name="Group 60"/>
            <p:cNvGrpSpPr>
              <a:grpSpLocks/>
            </p:cNvGrpSpPr>
            <p:nvPr/>
          </p:nvGrpSpPr>
          <p:grpSpPr bwMode="auto">
            <a:xfrm>
              <a:off x="4216873" y="5187741"/>
              <a:ext cx="688980" cy="605911"/>
              <a:chOff x="3956" y="2736"/>
              <a:chExt cx="576" cy="422"/>
            </a:xfrm>
          </p:grpSpPr>
          <p:sp>
            <p:nvSpPr>
              <p:cNvPr id="62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C</a:t>
                </a:r>
              </a:p>
            </p:txBody>
          </p:sp>
          <p:pic>
            <p:nvPicPr>
              <p:cNvPr id="63" name="Picture 62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7" name="Group 66"/>
            <p:cNvGrpSpPr>
              <a:grpSpLocks/>
            </p:cNvGrpSpPr>
            <p:nvPr/>
          </p:nvGrpSpPr>
          <p:grpSpPr bwMode="auto">
            <a:xfrm>
              <a:off x="5136224" y="5181282"/>
              <a:ext cx="688980" cy="605911"/>
              <a:chOff x="3956" y="2736"/>
              <a:chExt cx="576" cy="422"/>
            </a:xfrm>
          </p:grpSpPr>
          <p:sp>
            <p:nvSpPr>
              <p:cNvPr id="68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D</a:t>
                </a:r>
              </a:p>
            </p:txBody>
          </p:sp>
          <p:pic>
            <p:nvPicPr>
              <p:cNvPr id="69" name="Picture 68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0" name="Group 69"/>
            <p:cNvGrpSpPr>
              <a:grpSpLocks/>
            </p:cNvGrpSpPr>
            <p:nvPr/>
          </p:nvGrpSpPr>
          <p:grpSpPr bwMode="auto">
            <a:xfrm>
              <a:off x="5960977" y="5181282"/>
              <a:ext cx="688980" cy="605911"/>
              <a:chOff x="3956" y="2736"/>
              <a:chExt cx="576" cy="422"/>
            </a:xfrm>
          </p:grpSpPr>
          <p:sp>
            <p:nvSpPr>
              <p:cNvPr id="71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E</a:t>
                </a:r>
              </a:p>
            </p:txBody>
          </p:sp>
          <p:pic>
            <p:nvPicPr>
              <p:cNvPr id="72" name="Picture 71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3" name="Group 72"/>
            <p:cNvGrpSpPr>
              <a:grpSpLocks/>
            </p:cNvGrpSpPr>
            <p:nvPr/>
          </p:nvGrpSpPr>
          <p:grpSpPr bwMode="auto">
            <a:xfrm>
              <a:off x="5157306" y="3984271"/>
              <a:ext cx="688980" cy="605911"/>
              <a:chOff x="3956" y="2736"/>
              <a:chExt cx="576" cy="422"/>
            </a:xfrm>
          </p:grpSpPr>
          <p:sp>
            <p:nvSpPr>
              <p:cNvPr id="74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H</a:t>
                </a:r>
              </a:p>
            </p:txBody>
          </p:sp>
          <p:pic>
            <p:nvPicPr>
              <p:cNvPr id="75" name="Picture 74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7" name="Group 76"/>
            <p:cNvGrpSpPr>
              <a:grpSpLocks/>
            </p:cNvGrpSpPr>
            <p:nvPr/>
          </p:nvGrpSpPr>
          <p:grpSpPr bwMode="auto">
            <a:xfrm>
              <a:off x="4207781" y="3978563"/>
              <a:ext cx="688980" cy="605911"/>
              <a:chOff x="3956" y="2736"/>
              <a:chExt cx="576" cy="422"/>
            </a:xfrm>
          </p:grpSpPr>
          <p:sp>
            <p:nvSpPr>
              <p:cNvPr id="78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F</a:t>
                </a:r>
              </a:p>
            </p:txBody>
          </p:sp>
          <p:pic>
            <p:nvPicPr>
              <p:cNvPr id="79" name="Picture 78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0" name="Group 79"/>
            <p:cNvGrpSpPr>
              <a:grpSpLocks/>
            </p:cNvGrpSpPr>
            <p:nvPr/>
          </p:nvGrpSpPr>
          <p:grpSpPr bwMode="auto">
            <a:xfrm>
              <a:off x="3295392" y="3978234"/>
              <a:ext cx="688980" cy="605911"/>
              <a:chOff x="3956" y="2736"/>
              <a:chExt cx="576" cy="422"/>
            </a:xfrm>
          </p:grpSpPr>
          <p:sp>
            <p:nvSpPr>
              <p:cNvPr id="81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G</a:t>
                </a:r>
              </a:p>
            </p:txBody>
          </p:sp>
          <p:pic>
            <p:nvPicPr>
              <p:cNvPr id="82" name="Picture 81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3" name="Group 82"/>
            <p:cNvGrpSpPr>
              <a:grpSpLocks/>
            </p:cNvGrpSpPr>
            <p:nvPr/>
          </p:nvGrpSpPr>
          <p:grpSpPr bwMode="auto">
            <a:xfrm>
              <a:off x="4198973" y="3004002"/>
              <a:ext cx="688980" cy="605911"/>
              <a:chOff x="3956" y="2736"/>
              <a:chExt cx="576" cy="422"/>
            </a:xfrm>
          </p:grpSpPr>
          <p:sp>
            <p:nvSpPr>
              <p:cNvPr id="84" name="Text Box 9"/>
              <p:cNvSpPr txBox="1">
                <a:spLocks noChangeArrowheads="1"/>
              </p:cNvSpPr>
              <p:nvPr/>
            </p:nvSpPr>
            <p:spPr bwMode="auto">
              <a:xfrm>
                <a:off x="3956" y="2965"/>
                <a:ext cx="576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/>
              <a:p>
                <a:pPr algn="ctr">
                  <a:defRPr/>
                </a:pPr>
                <a:r>
                  <a:rPr lang="en-CA" sz="1200" b="1" dirty="0">
                    <a:latin typeface="+mj-lt"/>
                  </a:rPr>
                  <a:t>NSA </a:t>
                </a:r>
                <a:r>
                  <a:rPr lang="en-CA" sz="1200" b="1" dirty="0" smtClean="0">
                    <a:latin typeface="+mj-lt"/>
                  </a:rPr>
                  <a:t>I</a:t>
                </a:r>
              </a:p>
            </p:txBody>
          </p:sp>
          <p:pic>
            <p:nvPicPr>
              <p:cNvPr id="85" name="Picture 84" descr="rack_server_corp_re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2736"/>
                <a:ext cx="421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9" name="Straight Connector 18"/>
            <p:cNvCxnSpPr>
              <a:stCxn id="85" idx="1"/>
              <a:endCxn id="82" idx="0"/>
            </p:cNvCxnSpPr>
            <p:nvPr/>
          </p:nvCxnSpPr>
          <p:spPr>
            <a:xfrm flipH="1">
              <a:off x="3638088" y="3187786"/>
              <a:ext cx="651792" cy="7904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9" idx="1"/>
              <a:endCxn id="82" idx="3"/>
            </p:cNvCxnSpPr>
            <p:nvPr/>
          </p:nvCxnSpPr>
          <p:spPr>
            <a:xfrm flipH="1" flipV="1">
              <a:off x="3889876" y="4162018"/>
              <a:ext cx="408812" cy="3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5" idx="0"/>
              <a:endCxn id="85" idx="3"/>
            </p:cNvCxnSpPr>
            <p:nvPr/>
          </p:nvCxnSpPr>
          <p:spPr>
            <a:xfrm flipH="1" flipV="1">
              <a:off x="4793457" y="3187786"/>
              <a:ext cx="706545" cy="7964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79" idx="3"/>
              <a:endCxn id="75" idx="1"/>
            </p:cNvCxnSpPr>
            <p:nvPr/>
          </p:nvCxnSpPr>
          <p:spPr>
            <a:xfrm>
              <a:off x="4802265" y="4162347"/>
              <a:ext cx="445948" cy="57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54" idx="0"/>
              <a:endCxn id="81" idx="1"/>
            </p:cNvCxnSpPr>
            <p:nvPr/>
          </p:nvCxnSpPr>
          <p:spPr>
            <a:xfrm flipV="1">
              <a:off x="2744461" y="4445590"/>
              <a:ext cx="550931" cy="7421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60" idx="0"/>
              <a:endCxn id="81" idx="2"/>
            </p:cNvCxnSpPr>
            <p:nvPr/>
          </p:nvCxnSpPr>
          <p:spPr>
            <a:xfrm flipH="1" flipV="1">
              <a:off x="3639882" y="4584145"/>
              <a:ext cx="11793" cy="6035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60" idx="1"/>
              <a:endCxn id="54" idx="3"/>
            </p:cNvCxnSpPr>
            <p:nvPr/>
          </p:nvCxnSpPr>
          <p:spPr>
            <a:xfrm flipH="1">
              <a:off x="2996249" y="5371525"/>
              <a:ext cx="4036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63" idx="0"/>
              <a:endCxn id="78" idx="2"/>
            </p:cNvCxnSpPr>
            <p:nvPr/>
          </p:nvCxnSpPr>
          <p:spPr>
            <a:xfrm flipH="1" flipV="1">
              <a:off x="4552271" y="4584474"/>
              <a:ext cx="7298" cy="60326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60" idx="3"/>
              <a:endCxn id="78" idx="1"/>
            </p:cNvCxnSpPr>
            <p:nvPr/>
          </p:nvCxnSpPr>
          <p:spPr>
            <a:xfrm flipV="1">
              <a:off x="3903463" y="4445919"/>
              <a:ext cx="304318" cy="92560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69" idx="0"/>
              <a:endCxn id="78" idx="3"/>
            </p:cNvCxnSpPr>
            <p:nvPr/>
          </p:nvCxnSpPr>
          <p:spPr>
            <a:xfrm flipH="1" flipV="1">
              <a:off x="4896761" y="4445919"/>
              <a:ext cx="582159" cy="7353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72" idx="0"/>
              <a:endCxn id="74" idx="3"/>
            </p:cNvCxnSpPr>
            <p:nvPr/>
          </p:nvCxnSpPr>
          <p:spPr>
            <a:xfrm flipH="1" flipV="1">
              <a:off x="5846286" y="4451627"/>
              <a:ext cx="457387" cy="7296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69" idx="0"/>
              <a:endCxn id="74" idx="2"/>
            </p:cNvCxnSpPr>
            <p:nvPr/>
          </p:nvCxnSpPr>
          <p:spPr>
            <a:xfrm flipV="1">
              <a:off x="5478920" y="4590182"/>
              <a:ext cx="22876" cy="5911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72" idx="1"/>
              <a:endCxn id="69" idx="3"/>
            </p:cNvCxnSpPr>
            <p:nvPr/>
          </p:nvCxnSpPr>
          <p:spPr>
            <a:xfrm flipH="1">
              <a:off x="5730708" y="5365066"/>
              <a:ext cx="32117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541706" y="5010610"/>
            <a:ext cx="950966" cy="622247"/>
            <a:chOff x="1541706" y="5010610"/>
            <a:chExt cx="950966" cy="622247"/>
          </a:xfrm>
        </p:grpSpPr>
        <p:pic>
          <p:nvPicPr>
            <p:cNvPr id="149" name="Picture 14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41706" y="5010610"/>
              <a:ext cx="493847" cy="622247"/>
            </a:xfrm>
            <a:prstGeom prst="rect">
              <a:avLst/>
            </a:prstGeom>
          </p:spPr>
        </p:pic>
        <p:cxnSp>
          <p:nvCxnSpPr>
            <p:cNvPr id="150" name="Straight Connector 149"/>
            <p:cNvCxnSpPr>
              <a:stCxn id="149" idx="3"/>
              <a:endCxn id="54" idx="1"/>
            </p:cNvCxnSpPr>
            <p:nvPr/>
          </p:nvCxnSpPr>
          <p:spPr>
            <a:xfrm>
              <a:off x="2035553" y="5321734"/>
              <a:ext cx="457119" cy="497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555461" y="5057938"/>
            <a:ext cx="971906" cy="469271"/>
            <a:chOff x="6555461" y="5057938"/>
            <a:chExt cx="971906" cy="469271"/>
          </a:xfrm>
        </p:grpSpPr>
        <p:pic>
          <p:nvPicPr>
            <p:cNvPr id="153" name="Picture 15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30112" y="5057938"/>
              <a:ext cx="497255" cy="469271"/>
            </a:xfrm>
            <a:prstGeom prst="rect">
              <a:avLst/>
            </a:prstGeom>
          </p:spPr>
        </p:pic>
        <p:cxnSp>
          <p:nvCxnSpPr>
            <p:cNvPr id="154" name="Straight Connector 153"/>
            <p:cNvCxnSpPr>
              <a:stCxn id="72" idx="3"/>
              <a:endCxn id="153" idx="1"/>
            </p:cNvCxnSpPr>
            <p:nvPr/>
          </p:nvCxnSpPr>
          <p:spPr>
            <a:xfrm flipV="1">
              <a:off x="6555461" y="5292574"/>
              <a:ext cx="474651" cy="7249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4541669" y="1649464"/>
            <a:ext cx="2908120" cy="1354538"/>
            <a:chOff x="4541669" y="1649464"/>
            <a:chExt cx="2908120" cy="1354538"/>
          </a:xfrm>
        </p:grpSpPr>
        <p:pic>
          <p:nvPicPr>
            <p:cNvPr id="137" name="Picture 13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35759" y="2438036"/>
              <a:ext cx="441371" cy="441371"/>
            </a:xfrm>
            <a:prstGeom prst="rect">
              <a:avLst/>
            </a:prstGeom>
          </p:spPr>
        </p:pic>
        <p:cxnSp>
          <p:nvCxnSpPr>
            <p:cNvPr id="138" name="Straight Connector 137"/>
            <p:cNvCxnSpPr>
              <a:stCxn id="137" idx="1"/>
              <a:endCxn id="85" idx="0"/>
            </p:cNvCxnSpPr>
            <p:nvPr/>
          </p:nvCxnSpPr>
          <p:spPr>
            <a:xfrm flipH="1">
              <a:off x="4541669" y="2658722"/>
              <a:ext cx="794090" cy="34528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Oval Callout 159"/>
            <p:cNvSpPr/>
            <p:nvPr/>
          </p:nvSpPr>
          <p:spPr>
            <a:xfrm>
              <a:off x="5172125" y="1649464"/>
              <a:ext cx="2277664" cy="738811"/>
            </a:xfrm>
            <a:prstGeom prst="wedgeEllipseCallou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/>
                <a:t>We want to connect the telescope to the image processing system</a:t>
              </a:r>
              <a:endParaRPr lang="en-US" sz="105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17959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59838"/>
          </a:xfrm>
        </p:spPr>
        <p:txBody>
          <a:bodyPr/>
          <a:lstStyle/>
          <a:p>
            <a:r>
              <a:rPr lang="en-US" dirty="0" smtClean="0"/>
              <a:t>Data Plane Path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7477-F1E8-5F47-8E0F-1EF6BF87EAE9}" type="datetime1">
              <a:rPr lang="en-CA" smtClean="0"/>
              <a:t>2014-01-15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29658" y="1151741"/>
            <a:ext cx="7750402" cy="3043300"/>
            <a:chOff x="539352" y="3148911"/>
            <a:chExt cx="7750402" cy="3043300"/>
          </a:xfrm>
        </p:grpSpPr>
        <p:grpSp>
          <p:nvGrpSpPr>
            <p:cNvPr id="3" name="Group 2"/>
            <p:cNvGrpSpPr/>
            <p:nvPr/>
          </p:nvGrpSpPr>
          <p:grpSpPr>
            <a:xfrm>
              <a:off x="539352" y="4846246"/>
              <a:ext cx="1311802" cy="849772"/>
              <a:chOff x="573396" y="4048940"/>
              <a:chExt cx="1311802" cy="849772"/>
            </a:xfrm>
          </p:grpSpPr>
          <p:sp useBgFill="1">
            <p:nvSpPr>
              <p:cNvPr id="6" name="Cloud 5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27113" y="4304192"/>
                <a:ext cx="9669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A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062742" y="4846246"/>
              <a:ext cx="1311802" cy="849772"/>
              <a:chOff x="573396" y="4048940"/>
              <a:chExt cx="1311802" cy="849772"/>
            </a:xfrm>
          </p:grpSpPr>
          <p:sp useBgFill="1">
            <p:nvSpPr>
              <p:cNvPr id="31" name="Cloud 30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27113" y="4304192"/>
                <a:ext cx="9669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B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3740977" y="4846246"/>
              <a:ext cx="1311802" cy="849772"/>
              <a:chOff x="573396" y="4048940"/>
              <a:chExt cx="1311802" cy="849772"/>
            </a:xfrm>
          </p:grpSpPr>
          <p:sp useBgFill="1">
            <p:nvSpPr>
              <p:cNvPr id="34" name="Cloud 33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27113" y="4304192"/>
                <a:ext cx="9669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C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5328967" y="4829012"/>
              <a:ext cx="1311802" cy="849772"/>
              <a:chOff x="573396" y="4048940"/>
              <a:chExt cx="1311802" cy="849772"/>
            </a:xfrm>
          </p:grpSpPr>
          <p:sp useBgFill="1">
            <p:nvSpPr>
              <p:cNvPr id="37" name="Cloud 36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727113" y="4304192"/>
                <a:ext cx="9669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D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6977952" y="4811778"/>
              <a:ext cx="1311802" cy="849772"/>
              <a:chOff x="573396" y="4048940"/>
              <a:chExt cx="1311802" cy="849772"/>
            </a:xfrm>
          </p:grpSpPr>
          <p:sp useBgFill="1">
            <p:nvSpPr>
              <p:cNvPr id="40" name="Cloud 39"/>
              <p:cNvSpPr/>
              <p:nvPr/>
            </p:nvSpPr>
            <p:spPr>
              <a:xfrm>
                <a:off x="573396" y="4048940"/>
                <a:ext cx="1311802" cy="849772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727113" y="4304192"/>
                <a:ext cx="9263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E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58855" y="3973863"/>
              <a:ext cx="2947020" cy="811638"/>
              <a:chOff x="506761" y="4556281"/>
              <a:chExt cx="2947020" cy="811638"/>
            </a:xfrm>
          </p:grpSpPr>
          <p:sp useBgFill="1">
            <p:nvSpPr>
              <p:cNvPr id="7" name="Cloud 6"/>
              <p:cNvSpPr/>
              <p:nvPr/>
            </p:nvSpPr>
            <p:spPr>
              <a:xfrm>
                <a:off x="506761" y="4556281"/>
                <a:ext cx="2947020" cy="811638"/>
              </a:xfrm>
              <a:prstGeom prst="cloud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456988" y="4834489"/>
                <a:ext cx="9755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G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275664" y="3946327"/>
              <a:ext cx="2947020" cy="811638"/>
              <a:chOff x="506761" y="4556281"/>
              <a:chExt cx="2947020" cy="811638"/>
            </a:xfrm>
          </p:grpSpPr>
          <p:sp useBgFill="1">
            <p:nvSpPr>
              <p:cNvPr id="44" name="Cloud 43"/>
              <p:cNvSpPr/>
              <p:nvPr/>
            </p:nvSpPr>
            <p:spPr>
              <a:xfrm>
                <a:off x="506761" y="4556281"/>
                <a:ext cx="2947020" cy="811638"/>
              </a:xfrm>
              <a:prstGeom prst="cloud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456988" y="4834489"/>
                <a:ext cx="9755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H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2849018" y="4454207"/>
              <a:ext cx="2947020" cy="566954"/>
              <a:chOff x="506761" y="4556281"/>
              <a:chExt cx="2947020" cy="811638"/>
            </a:xfrm>
          </p:grpSpPr>
          <p:sp useBgFill="1">
            <p:nvSpPr>
              <p:cNvPr id="47" name="Cloud 46"/>
              <p:cNvSpPr/>
              <p:nvPr/>
            </p:nvSpPr>
            <p:spPr>
              <a:xfrm>
                <a:off x="506761" y="4556281"/>
                <a:ext cx="2947020" cy="811638"/>
              </a:xfrm>
              <a:prstGeom prst="cloud">
                <a:avLst/>
              </a:prstGeom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472764" y="4753514"/>
                <a:ext cx="920144" cy="5108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latin typeface="+mj-lt"/>
                  </a:rPr>
                  <a:t>Network F</a:t>
                </a:r>
                <a:endParaRPr lang="en-US" sz="1200" b="1" dirty="0">
                  <a:latin typeface="+mj-lt"/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1549568" y="3345100"/>
              <a:ext cx="5775130" cy="656443"/>
              <a:chOff x="506761" y="4556281"/>
              <a:chExt cx="2947020" cy="811638"/>
            </a:xfrm>
          </p:grpSpPr>
          <p:sp useBgFill="1">
            <p:nvSpPr>
              <p:cNvPr id="50" name="Cloud 49"/>
              <p:cNvSpPr/>
              <p:nvPr/>
            </p:nvSpPr>
            <p:spPr>
              <a:xfrm>
                <a:off x="506761" y="4556281"/>
                <a:ext cx="2947020" cy="811638"/>
              </a:xfrm>
              <a:prstGeom prst="cloud">
                <a:avLst/>
              </a:prstGeom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745635" y="4771995"/>
                <a:ext cx="454156" cy="3424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+mj-lt"/>
                  </a:rPr>
                  <a:t>Network I</a:t>
                </a:r>
                <a:endParaRPr lang="en-US" sz="1200" b="1" dirty="0">
                  <a:latin typeface="+mj-lt"/>
                </a:endParaRPr>
              </a:p>
            </p:txBody>
          </p:sp>
        </p:grpSp>
        <p:sp>
          <p:nvSpPr>
            <p:cNvPr id="125" name="Can 124"/>
            <p:cNvSpPr/>
            <p:nvPr/>
          </p:nvSpPr>
          <p:spPr>
            <a:xfrm>
              <a:off x="1164281" y="4690456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Can 125"/>
            <p:cNvSpPr/>
            <p:nvPr/>
          </p:nvSpPr>
          <p:spPr>
            <a:xfrm>
              <a:off x="2250945" y="4707690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Can 126"/>
            <p:cNvSpPr/>
            <p:nvPr/>
          </p:nvSpPr>
          <p:spPr>
            <a:xfrm>
              <a:off x="3090216" y="4773593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Can 127"/>
            <p:cNvSpPr/>
            <p:nvPr/>
          </p:nvSpPr>
          <p:spPr>
            <a:xfrm>
              <a:off x="4317842" y="4882605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Can 128"/>
            <p:cNvSpPr/>
            <p:nvPr/>
          </p:nvSpPr>
          <p:spPr>
            <a:xfrm>
              <a:off x="5521347" y="4744049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Can 129"/>
            <p:cNvSpPr/>
            <p:nvPr/>
          </p:nvSpPr>
          <p:spPr>
            <a:xfrm>
              <a:off x="6073357" y="4646945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Can 130"/>
            <p:cNvSpPr/>
            <p:nvPr/>
          </p:nvSpPr>
          <p:spPr>
            <a:xfrm>
              <a:off x="7495702" y="4587857"/>
              <a:ext cx="110432" cy="365392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Can 131"/>
            <p:cNvSpPr/>
            <p:nvPr/>
          </p:nvSpPr>
          <p:spPr>
            <a:xfrm>
              <a:off x="5840389" y="3807771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Can 132"/>
            <p:cNvSpPr/>
            <p:nvPr/>
          </p:nvSpPr>
          <p:spPr>
            <a:xfrm>
              <a:off x="2429388" y="3810569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Can 134"/>
            <p:cNvSpPr/>
            <p:nvPr/>
          </p:nvSpPr>
          <p:spPr>
            <a:xfrm>
              <a:off x="3285929" y="4390514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Can 135"/>
            <p:cNvSpPr/>
            <p:nvPr/>
          </p:nvSpPr>
          <p:spPr>
            <a:xfrm>
              <a:off x="5466131" y="4390514"/>
              <a:ext cx="110432" cy="277111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2" name="Picture 14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52579" y="3148911"/>
              <a:ext cx="441371" cy="441371"/>
            </a:xfrm>
            <a:prstGeom prst="rect">
              <a:avLst/>
            </a:prstGeom>
          </p:spPr>
        </p:pic>
        <p:pic>
          <p:nvPicPr>
            <p:cNvPr id="141" name="Picture 1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71208" y="5678784"/>
              <a:ext cx="497255" cy="469271"/>
            </a:xfrm>
            <a:prstGeom prst="rect">
              <a:avLst/>
            </a:prstGeom>
          </p:spPr>
        </p:pic>
        <p:sp>
          <p:nvSpPr>
            <p:cNvPr id="146" name="Can 145"/>
            <p:cNvSpPr/>
            <p:nvPr/>
          </p:nvSpPr>
          <p:spPr>
            <a:xfrm rot="1973977">
              <a:off x="7090024" y="5494959"/>
              <a:ext cx="120478" cy="269508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7" name="Picture 1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41426" y="5569964"/>
              <a:ext cx="493847" cy="622247"/>
            </a:xfrm>
            <a:prstGeom prst="rect">
              <a:avLst/>
            </a:prstGeom>
          </p:spPr>
        </p:pic>
        <p:sp>
          <p:nvSpPr>
            <p:cNvPr id="148" name="Can 147"/>
            <p:cNvSpPr/>
            <p:nvPr/>
          </p:nvSpPr>
          <p:spPr>
            <a:xfrm rot="18958683">
              <a:off x="1568285" y="5383229"/>
              <a:ext cx="146281" cy="373469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882064" y="5304842"/>
              <a:ext cx="6783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>
                  <a:solidFill>
                    <a:srgbClr val="FF0000"/>
                  </a:solidFill>
                  <a:latin typeface="+mj-lt"/>
                </a:rPr>
                <a:t>STP A-1</a:t>
              </a:r>
              <a:endParaRPr lang="en-US" sz="105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7222811" y="5344029"/>
              <a:ext cx="62629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>
                  <a:solidFill>
                    <a:srgbClr val="FF0000"/>
                  </a:solidFill>
                  <a:latin typeface="+mj-lt"/>
                </a:rPr>
                <a:t>STP E-1</a:t>
              </a:r>
              <a:endParaRPr lang="en-US" sz="1050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9" name="Freeform 8"/>
          <p:cNvSpPr/>
          <p:nvPr/>
        </p:nvSpPr>
        <p:spPr>
          <a:xfrm>
            <a:off x="1189260" y="2432783"/>
            <a:ext cx="6357614" cy="1451470"/>
          </a:xfrm>
          <a:custGeom>
            <a:avLst/>
            <a:gdLst>
              <a:gd name="connsiteX0" fmla="*/ 662581 w 6357614"/>
              <a:gd name="connsiteY0" fmla="*/ 1514578 h 1585574"/>
              <a:gd name="connsiteX1" fmla="*/ 0 w 6357614"/>
              <a:gd name="connsiteY1" fmla="*/ 836173 h 1585574"/>
              <a:gd name="connsiteX2" fmla="*/ 23664 w 6357614"/>
              <a:gd name="connsiteY2" fmla="*/ 228765 h 1585574"/>
              <a:gd name="connsiteX3" fmla="*/ 2090283 w 6357614"/>
              <a:gd name="connsiteY3" fmla="*/ 0 h 1585574"/>
              <a:gd name="connsiteX4" fmla="*/ 2271704 w 6357614"/>
              <a:gd name="connsiteY4" fmla="*/ 520636 h 1585574"/>
              <a:gd name="connsiteX5" fmla="*/ 4275220 w 6357614"/>
              <a:gd name="connsiteY5" fmla="*/ 465417 h 1585574"/>
              <a:gd name="connsiteX6" fmla="*/ 4440865 w 6357614"/>
              <a:gd name="connsiteY6" fmla="*/ 134104 h 1585574"/>
              <a:gd name="connsiteX7" fmla="*/ 6357614 w 6357614"/>
              <a:gd name="connsiteY7" fmla="*/ 205099 h 1585574"/>
              <a:gd name="connsiteX8" fmla="*/ 6341839 w 6357614"/>
              <a:gd name="connsiteY8" fmla="*/ 1009719 h 1585574"/>
              <a:gd name="connsiteX9" fmla="*/ 5829128 w 6357614"/>
              <a:gd name="connsiteY9" fmla="*/ 1585574 h 1585574"/>
              <a:gd name="connsiteX10" fmla="*/ 5829128 w 6357614"/>
              <a:gd name="connsiteY10" fmla="*/ 1585574 h 1585574"/>
              <a:gd name="connsiteX0" fmla="*/ 662581 w 6357614"/>
              <a:gd name="connsiteY0" fmla="*/ 1380474 h 1451470"/>
              <a:gd name="connsiteX1" fmla="*/ 0 w 6357614"/>
              <a:gd name="connsiteY1" fmla="*/ 702069 h 1451470"/>
              <a:gd name="connsiteX2" fmla="*/ 23664 w 6357614"/>
              <a:gd name="connsiteY2" fmla="*/ 94661 h 1451470"/>
              <a:gd name="connsiteX3" fmla="*/ 2090283 w 6357614"/>
              <a:gd name="connsiteY3" fmla="*/ 78883 h 1451470"/>
              <a:gd name="connsiteX4" fmla="*/ 2271704 w 6357614"/>
              <a:gd name="connsiteY4" fmla="*/ 386532 h 1451470"/>
              <a:gd name="connsiteX5" fmla="*/ 4275220 w 6357614"/>
              <a:gd name="connsiteY5" fmla="*/ 331313 h 1451470"/>
              <a:gd name="connsiteX6" fmla="*/ 4440865 w 6357614"/>
              <a:gd name="connsiteY6" fmla="*/ 0 h 1451470"/>
              <a:gd name="connsiteX7" fmla="*/ 6357614 w 6357614"/>
              <a:gd name="connsiteY7" fmla="*/ 70995 h 1451470"/>
              <a:gd name="connsiteX8" fmla="*/ 6341839 w 6357614"/>
              <a:gd name="connsiteY8" fmla="*/ 875615 h 1451470"/>
              <a:gd name="connsiteX9" fmla="*/ 5829128 w 6357614"/>
              <a:gd name="connsiteY9" fmla="*/ 1451470 h 1451470"/>
              <a:gd name="connsiteX10" fmla="*/ 5829128 w 6357614"/>
              <a:gd name="connsiteY10" fmla="*/ 1451470 h 1451470"/>
              <a:gd name="connsiteX0" fmla="*/ 662581 w 6357614"/>
              <a:gd name="connsiteY0" fmla="*/ 1380474 h 1451470"/>
              <a:gd name="connsiteX1" fmla="*/ 0 w 6357614"/>
              <a:gd name="connsiteY1" fmla="*/ 702069 h 1451470"/>
              <a:gd name="connsiteX2" fmla="*/ 23664 w 6357614"/>
              <a:gd name="connsiteY2" fmla="*/ 94661 h 1451470"/>
              <a:gd name="connsiteX3" fmla="*/ 2090283 w 6357614"/>
              <a:gd name="connsiteY3" fmla="*/ 78883 h 1451470"/>
              <a:gd name="connsiteX4" fmla="*/ 2311143 w 6357614"/>
              <a:gd name="connsiteY4" fmla="*/ 252429 h 1451470"/>
              <a:gd name="connsiteX5" fmla="*/ 4275220 w 6357614"/>
              <a:gd name="connsiteY5" fmla="*/ 331313 h 1451470"/>
              <a:gd name="connsiteX6" fmla="*/ 4440865 w 6357614"/>
              <a:gd name="connsiteY6" fmla="*/ 0 h 1451470"/>
              <a:gd name="connsiteX7" fmla="*/ 6357614 w 6357614"/>
              <a:gd name="connsiteY7" fmla="*/ 70995 h 1451470"/>
              <a:gd name="connsiteX8" fmla="*/ 6341839 w 6357614"/>
              <a:gd name="connsiteY8" fmla="*/ 875615 h 1451470"/>
              <a:gd name="connsiteX9" fmla="*/ 5829128 w 6357614"/>
              <a:gd name="connsiteY9" fmla="*/ 1451470 h 1451470"/>
              <a:gd name="connsiteX10" fmla="*/ 5829128 w 6357614"/>
              <a:gd name="connsiteY10" fmla="*/ 1451470 h 1451470"/>
              <a:gd name="connsiteX0" fmla="*/ 662581 w 6357614"/>
              <a:gd name="connsiteY0" fmla="*/ 1380474 h 1451470"/>
              <a:gd name="connsiteX1" fmla="*/ 0 w 6357614"/>
              <a:gd name="connsiteY1" fmla="*/ 702069 h 1451470"/>
              <a:gd name="connsiteX2" fmla="*/ 23664 w 6357614"/>
              <a:gd name="connsiteY2" fmla="*/ 94661 h 1451470"/>
              <a:gd name="connsiteX3" fmla="*/ 2090283 w 6357614"/>
              <a:gd name="connsiteY3" fmla="*/ 78883 h 1451470"/>
              <a:gd name="connsiteX4" fmla="*/ 2311143 w 6357614"/>
              <a:gd name="connsiteY4" fmla="*/ 252429 h 1451470"/>
              <a:gd name="connsiteX5" fmla="*/ 4164790 w 6357614"/>
              <a:gd name="connsiteY5" fmla="*/ 173545 h 1451470"/>
              <a:gd name="connsiteX6" fmla="*/ 4440865 w 6357614"/>
              <a:gd name="connsiteY6" fmla="*/ 0 h 1451470"/>
              <a:gd name="connsiteX7" fmla="*/ 6357614 w 6357614"/>
              <a:gd name="connsiteY7" fmla="*/ 70995 h 1451470"/>
              <a:gd name="connsiteX8" fmla="*/ 6341839 w 6357614"/>
              <a:gd name="connsiteY8" fmla="*/ 875615 h 1451470"/>
              <a:gd name="connsiteX9" fmla="*/ 5829128 w 6357614"/>
              <a:gd name="connsiteY9" fmla="*/ 1451470 h 1451470"/>
              <a:gd name="connsiteX10" fmla="*/ 5829128 w 6357614"/>
              <a:gd name="connsiteY10" fmla="*/ 1451470 h 1451470"/>
              <a:gd name="connsiteX0" fmla="*/ 662581 w 6357614"/>
              <a:gd name="connsiteY0" fmla="*/ 1380474 h 1451470"/>
              <a:gd name="connsiteX1" fmla="*/ 0 w 6357614"/>
              <a:gd name="connsiteY1" fmla="*/ 702069 h 1451470"/>
              <a:gd name="connsiteX2" fmla="*/ 23664 w 6357614"/>
              <a:gd name="connsiteY2" fmla="*/ 94661 h 1451470"/>
              <a:gd name="connsiteX3" fmla="*/ 2090283 w 6357614"/>
              <a:gd name="connsiteY3" fmla="*/ 78883 h 1451470"/>
              <a:gd name="connsiteX4" fmla="*/ 2319031 w 6357614"/>
              <a:gd name="connsiteY4" fmla="*/ 197210 h 1451470"/>
              <a:gd name="connsiteX5" fmla="*/ 4164790 w 6357614"/>
              <a:gd name="connsiteY5" fmla="*/ 173545 h 1451470"/>
              <a:gd name="connsiteX6" fmla="*/ 4440865 w 6357614"/>
              <a:gd name="connsiteY6" fmla="*/ 0 h 1451470"/>
              <a:gd name="connsiteX7" fmla="*/ 6357614 w 6357614"/>
              <a:gd name="connsiteY7" fmla="*/ 70995 h 1451470"/>
              <a:gd name="connsiteX8" fmla="*/ 6341839 w 6357614"/>
              <a:gd name="connsiteY8" fmla="*/ 875615 h 1451470"/>
              <a:gd name="connsiteX9" fmla="*/ 5829128 w 6357614"/>
              <a:gd name="connsiteY9" fmla="*/ 1451470 h 1451470"/>
              <a:gd name="connsiteX10" fmla="*/ 5829128 w 6357614"/>
              <a:gd name="connsiteY10" fmla="*/ 1451470 h 1451470"/>
              <a:gd name="connsiteX0" fmla="*/ 662581 w 6357614"/>
              <a:gd name="connsiteY0" fmla="*/ 1380474 h 1451470"/>
              <a:gd name="connsiteX1" fmla="*/ 0 w 6357614"/>
              <a:gd name="connsiteY1" fmla="*/ 702069 h 1451470"/>
              <a:gd name="connsiteX2" fmla="*/ 23664 w 6357614"/>
              <a:gd name="connsiteY2" fmla="*/ 94661 h 1451470"/>
              <a:gd name="connsiteX3" fmla="*/ 2090283 w 6357614"/>
              <a:gd name="connsiteY3" fmla="*/ 78883 h 1451470"/>
              <a:gd name="connsiteX4" fmla="*/ 2326919 w 6357614"/>
              <a:gd name="connsiteY4" fmla="*/ 181433 h 1451470"/>
              <a:gd name="connsiteX5" fmla="*/ 4164790 w 6357614"/>
              <a:gd name="connsiteY5" fmla="*/ 173545 h 1451470"/>
              <a:gd name="connsiteX6" fmla="*/ 4440865 w 6357614"/>
              <a:gd name="connsiteY6" fmla="*/ 0 h 1451470"/>
              <a:gd name="connsiteX7" fmla="*/ 6357614 w 6357614"/>
              <a:gd name="connsiteY7" fmla="*/ 70995 h 1451470"/>
              <a:gd name="connsiteX8" fmla="*/ 6341839 w 6357614"/>
              <a:gd name="connsiteY8" fmla="*/ 875615 h 1451470"/>
              <a:gd name="connsiteX9" fmla="*/ 5829128 w 6357614"/>
              <a:gd name="connsiteY9" fmla="*/ 1451470 h 1451470"/>
              <a:gd name="connsiteX10" fmla="*/ 5829128 w 6357614"/>
              <a:gd name="connsiteY10" fmla="*/ 1451470 h 1451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57614" h="1451470">
                <a:moveTo>
                  <a:pt x="662581" y="1380474"/>
                </a:moveTo>
                <a:lnTo>
                  <a:pt x="0" y="702069"/>
                </a:lnTo>
                <a:lnTo>
                  <a:pt x="23664" y="94661"/>
                </a:lnTo>
                <a:lnTo>
                  <a:pt x="2090283" y="78883"/>
                </a:lnTo>
                <a:lnTo>
                  <a:pt x="2326919" y="181433"/>
                </a:lnTo>
                <a:lnTo>
                  <a:pt x="4164790" y="173545"/>
                </a:lnTo>
                <a:lnTo>
                  <a:pt x="4440865" y="0"/>
                </a:lnTo>
                <a:lnTo>
                  <a:pt x="6357614" y="70995"/>
                </a:lnTo>
                <a:lnTo>
                  <a:pt x="6341839" y="875615"/>
                </a:lnTo>
                <a:lnTo>
                  <a:pt x="5829128" y="1451470"/>
                </a:lnTo>
                <a:lnTo>
                  <a:pt x="5829128" y="1451470"/>
                </a:lnTo>
              </a:path>
            </a:pathLst>
          </a:cu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624249"/>
              </p:ext>
            </p:extLst>
          </p:nvPr>
        </p:nvGraphicFramePr>
        <p:xfrm>
          <a:off x="2110172" y="4485862"/>
          <a:ext cx="4810028" cy="18287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44386"/>
                <a:gridCol w="987808"/>
                <a:gridCol w="773427"/>
                <a:gridCol w="2104407"/>
              </a:tblGrid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Segment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Network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Path</a:t>
                      </a:r>
                      <a:endParaRPr lang="en-US" sz="1400" dirty="0"/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A-1 -&gt; STP A-G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2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G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G-A -&gt; STP G-F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F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F-G -&gt; STP F-H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4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H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H-F -&gt; STP H-E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E-H -&gt; STP E-1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153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45455" y="1130423"/>
            <a:ext cx="7553845" cy="4564599"/>
            <a:chOff x="745455" y="1130423"/>
            <a:chExt cx="7553845" cy="4564599"/>
          </a:xfrm>
        </p:grpSpPr>
        <p:grpSp>
          <p:nvGrpSpPr>
            <p:cNvPr id="23" name="Group 22"/>
            <p:cNvGrpSpPr/>
            <p:nvPr/>
          </p:nvGrpSpPr>
          <p:grpSpPr>
            <a:xfrm>
              <a:off x="745455" y="1130423"/>
              <a:ext cx="7553845" cy="4564599"/>
              <a:chOff x="745455" y="1130423"/>
              <a:chExt cx="7553845" cy="4564599"/>
            </a:xfrm>
          </p:grpSpPr>
          <p:grpSp>
            <p:nvGrpSpPr>
              <p:cNvPr id="52" name="Group 51"/>
              <p:cNvGrpSpPr>
                <a:grpSpLocks/>
              </p:cNvGrpSpPr>
              <p:nvPr/>
            </p:nvGrpSpPr>
            <p:grpSpPr bwMode="auto">
              <a:xfrm>
                <a:off x="749495" y="4043885"/>
                <a:ext cx="688980" cy="605911"/>
                <a:chOff x="3956" y="2736"/>
                <a:chExt cx="576" cy="422"/>
              </a:xfrm>
            </p:grpSpPr>
            <p:sp>
              <p:nvSpPr>
                <p:cNvPr id="5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A</a:t>
                  </a:r>
                </a:p>
              </p:txBody>
            </p:sp>
            <p:pic>
              <p:nvPicPr>
                <p:cNvPr id="54" name="Picture 53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58" name="Group 57"/>
              <p:cNvGrpSpPr>
                <a:grpSpLocks/>
              </p:cNvGrpSpPr>
              <p:nvPr/>
            </p:nvGrpSpPr>
            <p:grpSpPr bwMode="auto">
              <a:xfrm>
                <a:off x="2203962" y="4035026"/>
                <a:ext cx="688980" cy="605911"/>
                <a:chOff x="3956" y="2736"/>
                <a:chExt cx="576" cy="422"/>
              </a:xfrm>
            </p:grpSpPr>
            <p:sp>
              <p:nvSpPr>
                <p:cNvPr id="5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B</a:t>
                  </a:r>
                </a:p>
              </p:txBody>
            </p:sp>
            <p:pic>
              <p:nvPicPr>
                <p:cNvPr id="60" name="Picture 59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1" name="Group 60"/>
              <p:cNvGrpSpPr>
                <a:grpSpLocks/>
              </p:cNvGrpSpPr>
              <p:nvPr/>
            </p:nvGrpSpPr>
            <p:grpSpPr bwMode="auto">
              <a:xfrm>
                <a:off x="3196031" y="4025551"/>
                <a:ext cx="688980" cy="605911"/>
                <a:chOff x="3956" y="2736"/>
                <a:chExt cx="576" cy="422"/>
              </a:xfrm>
            </p:grpSpPr>
            <p:sp>
              <p:nvSpPr>
                <p:cNvPr id="6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C</a:t>
                  </a:r>
                </a:p>
              </p:txBody>
            </p:sp>
            <p:pic>
              <p:nvPicPr>
                <p:cNvPr id="63" name="Picture 62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7" name="Group 66"/>
              <p:cNvGrpSpPr>
                <a:grpSpLocks/>
              </p:cNvGrpSpPr>
              <p:nvPr/>
            </p:nvGrpSpPr>
            <p:grpSpPr bwMode="auto">
              <a:xfrm>
                <a:off x="4770475" y="3974104"/>
                <a:ext cx="688980" cy="605911"/>
                <a:chOff x="3956" y="2736"/>
                <a:chExt cx="576" cy="422"/>
              </a:xfrm>
            </p:grpSpPr>
            <p:sp>
              <p:nvSpPr>
                <p:cNvPr id="6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D</a:t>
                  </a:r>
                </a:p>
              </p:txBody>
            </p:sp>
            <p:pic>
              <p:nvPicPr>
                <p:cNvPr id="69" name="Picture 68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0" name="Group 69"/>
              <p:cNvGrpSpPr>
                <a:grpSpLocks/>
              </p:cNvGrpSpPr>
              <p:nvPr/>
            </p:nvGrpSpPr>
            <p:grpSpPr bwMode="auto">
              <a:xfrm>
                <a:off x="6641828" y="3959325"/>
                <a:ext cx="688980" cy="605911"/>
                <a:chOff x="3956" y="2736"/>
                <a:chExt cx="576" cy="422"/>
              </a:xfrm>
            </p:grpSpPr>
            <p:sp>
              <p:nvSpPr>
                <p:cNvPr id="7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E</a:t>
                  </a:r>
                </a:p>
              </p:txBody>
            </p:sp>
            <p:pic>
              <p:nvPicPr>
                <p:cNvPr id="72" name="Picture 71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3" name="Group 72"/>
              <p:cNvGrpSpPr>
                <a:grpSpLocks/>
              </p:cNvGrpSpPr>
              <p:nvPr/>
            </p:nvGrpSpPr>
            <p:grpSpPr bwMode="auto">
              <a:xfrm>
                <a:off x="5611454" y="2780534"/>
                <a:ext cx="688980" cy="605911"/>
                <a:chOff x="3956" y="2736"/>
                <a:chExt cx="576" cy="422"/>
              </a:xfrm>
            </p:grpSpPr>
            <p:sp>
              <p:nvSpPr>
                <p:cNvPr id="7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H</a:t>
                  </a:r>
                </a:p>
              </p:txBody>
            </p:sp>
            <p:pic>
              <p:nvPicPr>
                <p:cNvPr id="75" name="Picture 74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7" name="Group 76"/>
              <p:cNvGrpSpPr>
                <a:grpSpLocks/>
              </p:cNvGrpSpPr>
              <p:nvPr/>
            </p:nvGrpSpPr>
            <p:grpSpPr bwMode="auto">
              <a:xfrm>
                <a:off x="3184241" y="2814613"/>
                <a:ext cx="688980" cy="605911"/>
                <a:chOff x="3956" y="2736"/>
                <a:chExt cx="576" cy="422"/>
              </a:xfrm>
            </p:grpSpPr>
            <p:sp>
              <p:nvSpPr>
                <p:cNvPr id="7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F</a:t>
                  </a:r>
                </a:p>
              </p:txBody>
            </p:sp>
            <p:pic>
              <p:nvPicPr>
                <p:cNvPr id="79" name="Picture 78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80" name="Group 79"/>
              <p:cNvGrpSpPr>
                <a:grpSpLocks/>
              </p:cNvGrpSpPr>
              <p:nvPr/>
            </p:nvGrpSpPr>
            <p:grpSpPr bwMode="auto">
              <a:xfrm>
                <a:off x="745455" y="2821933"/>
                <a:ext cx="688980" cy="605911"/>
                <a:chOff x="3956" y="2736"/>
                <a:chExt cx="576" cy="422"/>
              </a:xfrm>
            </p:grpSpPr>
            <p:sp>
              <p:nvSpPr>
                <p:cNvPr id="8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G</a:t>
                  </a:r>
                </a:p>
              </p:txBody>
            </p:sp>
            <p:pic>
              <p:nvPicPr>
                <p:cNvPr id="82" name="Picture 81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83" name="Group 82"/>
              <p:cNvGrpSpPr>
                <a:grpSpLocks/>
              </p:cNvGrpSpPr>
              <p:nvPr/>
            </p:nvGrpSpPr>
            <p:grpSpPr bwMode="auto">
              <a:xfrm>
                <a:off x="3181328" y="1860604"/>
                <a:ext cx="688980" cy="605911"/>
                <a:chOff x="3956" y="2736"/>
                <a:chExt cx="576" cy="422"/>
              </a:xfrm>
            </p:grpSpPr>
            <p:sp>
              <p:nvSpPr>
                <p:cNvPr id="8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6" y="2965"/>
                  <a:ext cx="576" cy="1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pPr algn="ctr">
                    <a:defRPr/>
                  </a:pPr>
                  <a:r>
                    <a:rPr lang="en-CA" sz="1200" b="1" dirty="0">
                      <a:latin typeface="+mj-lt"/>
                    </a:rPr>
                    <a:t>NSA </a:t>
                  </a:r>
                  <a:r>
                    <a:rPr lang="en-CA" sz="1200" b="1" dirty="0" smtClean="0">
                      <a:latin typeface="+mj-lt"/>
                    </a:rPr>
                    <a:t>I</a:t>
                  </a:r>
                </a:p>
              </p:txBody>
            </p:sp>
            <p:pic>
              <p:nvPicPr>
                <p:cNvPr id="85" name="Picture 84" descr="rack_server_corp_re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2736"/>
                  <a:ext cx="421" cy="2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cxnSp>
            <p:nvCxnSpPr>
              <p:cNvPr id="19" name="Straight Connector 18"/>
              <p:cNvCxnSpPr>
                <a:stCxn id="85" idx="1"/>
                <a:endCxn id="82" idx="0"/>
              </p:cNvCxnSpPr>
              <p:nvPr/>
            </p:nvCxnSpPr>
            <p:spPr>
              <a:xfrm flipH="1">
                <a:off x="1088151" y="2044388"/>
                <a:ext cx="2184084" cy="77754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79" idx="1"/>
                <a:endCxn id="82" idx="3"/>
              </p:cNvCxnSpPr>
              <p:nvPr/>
            </p:nvCxnSpPr>
            <p:spPr>
              <a:xfrm flipH="1">
                <a:off x="1339939" y="2998397"/>
                <a:ext cx="1935209" cy="732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75" idx="0"/>
                <a:endCxn id="85" idx="3"/>
              </p:cNvCxnSpPr>
              <p:nvPr/>
            </p:nvCxnSpPr>
            <p:spPr>
              <a:xfrm flipH="1" flipV="1">
                <a:off x="3775812" y="2044388"/>
                <a:ext cx="2178338" cy="73614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79" idx="3"/>
                <a:endCxn id="75" idx="1"/>
              </p:cNvCxnSpPr>
              <p:nvPr/>
            </p:nvCxnSpPr>
            <p:spPr>
              <a:xfrm flipV="1">
                <a:off x="3778725" y="2964318"/>
                <a:ext cx="1923636" cy="340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54" idx="0"/>
                <a:endCxn id="81" idx="2"/>
              </p:cNvCxnSpPr>
              <p:nvPr/>
            </p:nvCxnSpPr>
            <p:spPr>
              <a:xfrm flipH="1" flipV="1">
                <a:off x="1089945" y="3427844"/>
                <a:ext cx="2246" cy="61604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60" idx="0"/>
                <a:endCxn id="82" idx="3"/>
              </p:cNvCxnSpPr>
              <p:nvPr/>
            </p:nvCxnSpPr>
            <p:spPr>
              <a:xfrm flipH="1" flipV="1">
                <a:off x="1339939" y="3005717"/>
                <a:ext cx="1206719" cy="102930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60" idx="1"/>
                <a:endCxn id="54" idx="3"/>
              </p:cNvCxnSpPr>
              <p:nvPr/>
            </p:nvCxnSpPr>
            <p:spPr>
              <a:xfrm flipH="1">
                <a:off x="1343979" y="4218810"/>
                <a:ext cx="950890" cy="885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63" idx="0"/>
                <a:endCxn id="78" idx="2"/>
              </p:cNvCxnSpPr>
              <p:nvPr/>
            </p:nvCxnSpPr>
            <p:spPr>
              <a:xfrm flipH="1" flipV="1">
                <a:off x="3528731" y="3420524"/>
                <a:ext cx="9996" cy="60502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stCxn id="60" idx="0"/>
                <a:endCxn id="78" idx="2"/>
              </p:cNvCxnSpPr>
              <p:nvPr/>
            </p:nvCxnSpPr>
            <p:spPr>
              <a:xfrm flipV="1">
                <a:off x="2546658" y="3420524"/>
                <a:ext cx="982073" cy="61450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>
                <a:stCxn id="69" idx="1"/>
                <a:endCxn id="78" idx="2"/>
              </p:cNvCxnSpPr>
              <p:nvPr/>
            </p:nvCxnSpPr>
            <p:spPr>
              <a:xfrm flipH="1" flipV="1">
                <a:off x="3528731" y="3420524"/>
                <a:ext cx="1332651" cy="73736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72" idx="0"/>
                <a:endCxn id="74" idx="2"/>
              </p:cNvCxnSpPr>
              <p:nvPr/>
            </p:nvCxnSpPr>
            <p:spPr>
              <a:xfrm flipH="1" flipV="1">
                <a:off x="5955944" y="3386445"/>
                <a:ext cx="1028580" cy="57288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>
                <a:stCxn id="69" idx="0"/>
                <a:endCxn id="74" idx="2"/>
              </p:cNvCxnSpPr>
              <p:nvPr/>
            </p:nvCxnSpPr>
            <p:spPr>
              <a:xfrm flipV="1">
                <a:off x="5113171" y="3386445"/>
                <a:ext cx="842773" cy="58765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72" idx="1"/>
                <a:endCxn id="69" idx="3"/>
              </p:cNvCxnSpPr>
              <p:nvPr/>
            </p:nvCxnSpPr>
            <p:spPr>
              <a:xfrm flipH="1">
                <a:off x="5364959" y="4143109"/>
                <a:ext cx="1367776" cy="147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37" name="Picture 13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23631" y="1658948"/>
                <a:ext cx="441371" cy="441371"/>
              </a:xfrm>
              <a:prstGeom prst="rect">
                <a:avLst/>
              </a:prstGeom>
            </p:spPr>
          </p:pic>
          <p:cxnSp>
            <p:nvCxnSpPr>
              <p:cNvPr id="138" name="Straight Connector 137"/>
              <p:cNvCxnSpPr>
                <a:stCxn id="137" idx="1"/>
                <a:endCxn id="85" idx="0"/>
              </p:cNvCxnSpPr>
              <p:nvPr/>
            </p:nvCxnSpPr>
            <p:spPr>
              <a:xfrm flipH="1" flipV="1">
                <a:off x="3524024" y="1860604"/>
                <a:ext cx="1299607" cy="1903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9" name="Picture 14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4949" y="5072775"/>
                <a:ext cx="493847" cy="622247"/>
              </a:xfrm>
              <a:prstGeom prst="rect">
                <a:avLst/>
              </a:prstGeom>
            </p:spPr>
          </p:pic>
          <p:cxnSp>
            <p:nvCxnSpPr>
              <p:cNvPr id="150" name="Straight Connector 149"/>
              <p:cNvCxnSpPr>
                <a:stCxn id="149" idx="0"/>
                <a:endCxn id="53" idx="2"/>
              </p:cNvCxnSpPr>
              <p:nvPr/>
            </p:nvCxnSpPr>
            <p:spPr>
              <a:xfrm flipH="1" flipV="1">
                <a:off x="1093985" y="4649796"/>
                <a:ext cx="7888" cy="4229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53" name="Picture 15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02045" y="3900585"/>
                <a:ext cx="497255" cy="469271"/>
              </a:xfrm>
              <a:prstGeom prst="rect">
                <a:avLst/>
              </a:prstGeom>
            </p:spPr>
          </p:pic>
          <p:cxnSp>
            <p:nvCxnSpPr>
              <p:cNvPr id="154" name="Straight Connector 153"/>
              <p:cNvCxnSpPr>
                <a:stCxn id="72" idx="3"/>
                <a:endCxn id="153" idx="1"/>
              </p:cNvCxnSpPr>
              <p:nvPr/>
            </p:nvCxnSpPr>
            <p:spPr>
              <a:xfrm flipV="1">
                <a:off x="7236312" y="4135221"/>
                <a:ext cx="565733" cy="78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Oval Callout 159"/>
              <p:cNvSpPr/>
              <p:nvPr/>
            </p:nvSpPr>
            <p:spPr>
              <a:xfrm>
                <a:off x="4710472" y="1130423"/>
                <a:ext cx="2031655" cy="528525"/>
              </a:xfrm>
              <a:prstGeom prst="wedgeEllipseCallou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 smtClean="0"/>
                  <a:t>We want to connect the telescope to the image processing system</a:t>
                </a:r>
                <a:endParaRPr lang="en-US" sz="900" b="1" dirty="0"/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2869465" y="1396080"/>
              <a:ext cx="13516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/>
                  </a:solidFill>
                  <a:latin typeface="+mj-lt"/>
                </a:rPr>
                <a:t>Aggregator</a:t>
              </a:r>
              <a:endParaRPr lang="en-US" sz="1600" b="1" dirty="0">
                <a:solidFill>
                  <a:schemeClr val="tx2"/>
                </a:solidFill>
                <a:latin typeface="+mj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59838"/>
          </a:xfrm>
        </p:spPr>
        <p:txBody>
          <a:bodyPr/>
          <a:lstStyle/>
          <a:p>
            <a:r>
              <a:rPr lang="en-US" dirty="0" smtClean="0"/>
              <a:t>Signaling Plane Topology</a:t>
            </a:r>
            <a:endParaRPr lang="en-US" dirty="0"/>
          </a:p>
        </p:txBody>
      </p:sp>
      <p:graphicFrame>
        <p:nvGraphicFramePr>
          <p:cNvPr id="139" name="Table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081"/>
              </p:ext>
            </p:extLst>
          </p:nvPr>
        </p:nvGraphicFramePr>
        <p:xfrm>
          <a:off x="4141125" y="4886487"/>
          <a:ext cx="4729612" cy="18287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96413"/>
                <a:gridCol w="1072749"/>
                <a:gridCol w="678356"/>
                <a:gridCol w="1882094"/>
              </a:tblGrid>
              <a:tr h="2731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Segment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Network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Path</a:t>
                      </a:r>
                      <a:endParaRPr lang="en-US" sz="1400" dirty="0"/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1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A-1 -&gt; STP A-G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2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G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G-A -&gt; STP G-F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3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F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F-G -&gt; STP F-H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4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H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H-F -&gt; STP H-E</a:t>
                      </a:r>
                    </a:p>
                  </a:txBody>
                  <a:tcPr/>
                </a:tc>
              </a:tr>
              <a:tr h="2253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5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j-lt"/>
                        </a:rPr>
                        <a:t>STP E-H -&gt; STP E-1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3384644" y="2863876"/>
            <a:ext cx="27443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latin typeface="+mj-lt"/>
              </a:rPr>
              <a:t>3</a:t>
            </a:r>
            <a:endParaRPr lang="en-US" sz="1200" b="1" dirty="0">
              <a:ln>
                <a:solidFill>
                  <a:srgbClr val="000000"/>
                </a:solidFill>
              </a:ln>
              <a:solidFill>
                <a:schemeClr val="tx1"/>
              </a:solidFill>
              <a:latin typeface="+mj-lt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932729" y="4063353"/>
            <a:ext cx="27443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latin typeface="+mj-lt"/>
              </a:rPr>
              <a:t>1</a:t>
            </a:r>
            <a:endParaRPr lang="en-US" sz="1200" b="1" dirty="0">
              <a:ln>
                <a:solidFill>
                  <a:srgbClr val="000000"/>
                </a:solidFill>
              </a:ln>
              <a:solidFill>
                <a:schemeClr val="tx1"/>
              </a:solidFill>
              <a:latin typeface="+mj-lt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958608" y="2877655"/>
            <a:ext cx="27443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latin typeface="+mj-lt"/>
              </a:rPr>
              <a:t>2</a:t>
            </a:r>
            <a:endParaRPr lang="en-US" sz="1200" b="1" dirty="0">
              <a:ln>
                <a:solidFill>
                  <a:srgbClr val="000000"/>
                </a:solidFill>
              </a:ln>
              <a:solidFill>
                <a:schemeClr val="tx1"/>
              </a:solidFill>
              <a:latin typeface="+mj-lt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812428" y="2817118"/>
            <a:ext cx="27443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latin typeface="+mj-lt"/>
              </a:rPr>
              <a:t>4</a:t>
            </a:r>
            <a:endParaRPr lang="en-US" sz="1200" b="1" dirty="0">
              <a:ln>
                <a:solidFill>
                  <a:srgbClr val="000000"/>
                </a:solidFill>
              </a:ln>
              <a:solidFill>
                <a:schemeClr val="tx1"/>
              </a:solidFill>
              <a:latin typeface="+mj-lt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6850439" y="4009427"/>
            <a:ext cx="27443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latin typeface="+mj-lt"/>
              </a:rPr>
              <a:t>5</a:t>
            </a:r>
            <a:endParaRPr lang="en-US" sz="1200" b="1" dirty="0">
              <a:ln>
                <a:solidFill>
                  <a:srgbClr val="000000"/>
                </a:solidFill>
              </a:ln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950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151" grpId="0" animBg="1"/>
      <p:bldP spid="152" grpId="0" animBg="1"/>
      <p:bldP spid="155" grpId="0" animBg="1"/>
      <p:bldP spid="15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2872</TotalTime>
  <Words>1455</Words>
  <Application>Microsoft Macintosh PowerPoint</Application>
  <PresentationFormat>On-screen Show (4:3)</PresentationFormat>
  <Paragraphs>306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Executive</vt:lpstr>
      <vt:lpstr>NSI signaling plane topology</vt:lpstr>
      <vt:lpstr>Problem Statement</vt:lpstr>
      <vt:lpstr>Peering Relationships</vt:lpstr>
      <vt:lpstr>Hierarchical Signaling Plane</vt:lpstr>
      <vt:lpstr>User Requests</vt:lpstr>
      <vt:lpstr>Reference Data Plane Topology</vt:lpstr>
      <vt:lpstr>Reference Signaling Plane Topology</vt:lpstr>
      <vt:lpstr>Data Plane Path Selection</vt:lpstr>
      <vt:lpstr>Signaling Plane Topology</vt:lpstr>
      <vt:lpstr>Simple Signaling Plane Path Finding</vt:lpstr>
      <vt:lpstr>Signaling Plane Topology</vt:lpstr>
      <vt:lpstr>Observations</vt:lpstr>
      <vt:lpstr>Consolidated Path Request</vt:lpstr>
      <vt:lpstr>Explicit Route Object</vt:lpstr>
      <vt:lpstr>Explicit Route Object</vt:lpstr>
      <vt:lpstr>Path Selection Delegation</vt:lpstr>
      <vt:lpstr>Simplifications</vt:lpstr>
      <vt:lpstr> How do we solve the routing loop issue?</vt:lpstr>
      <vt:lpstr>NSA connectedTo Attribute</vt:lpstr>
    </vt:vector>
  </TitlesOfParts>
  <Manager/>
  <Company>SURFnet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NSI Implementation Taskforce</dc:title>
  <dc:subject>NSI protocol and the dreaded firewall</dc:subject>
  <dc:creator>John MacAuley</dc:creator>
  <cp:keywords/>
  <dc:description/>
  <cp:lastModifiedBy>John MacAuley</cp:lastModifiedBy>
  <cp:revision>114</cp:revision>
  <cp:lastPrinted>2012-02-08T19:49:24Z</cp:lastPrinted>
  <dcterms:created xsi:type="dcterms:W3CDTF">2012-01-25T20:24:13Z</dcterms:created>
  <dcterms:modified xsi:type="dcterms:W3CDTF">2014-01-15T16:33:54Z</dcterms:modified>
  <cp:category/>
</cp:coreProperties>
</file>