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83" d="100"/>
          <a:sy n="183" d="100"/>
        </p:scale>
        <p:origin x="-4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2B9F9-A107-E44D-B333-173442699AC8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3484-E699-3349-89C9-C72C2414D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998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2B9F9-A107-E44D-B333-173442699AC8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3484-E699-3349-89C9-C72C2414D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042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2B9F9-A107-E44D-B333-173442699AC8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3484-E699-3349-89C9-C72C2414D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97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2B9F9-A107-E44D-B333-173442699AC8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3484-E699-3349-89C9-C72C2414D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790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2B9F9-A107-E44D-B333-173442699AC8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3484-E699-3349-89C9-C72C2414D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976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2B9F9-A107-E44D-B333-173442699AC8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3484-E699-3349-89C9-C72C2414D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102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2B9F9-A107-E44D-B333-173442699AC8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3484-E699-3349-89C9-C72C2414D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035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2B9F9-A107-E44D-B333-173442699AC8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3484-E699-3349-89C9-C72C2414D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00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2B9F9-A107-E44D-B333-173442699AC8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3484-E699-3349-89C9-C72C2414D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757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2B9F9-A107-E44D-B333-173442699AC8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3484-E699-3349-89C9-C72C2414D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32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2B9F9-A107-E44D-B333-173442699AC8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3484-E699-3349-89C9-C72C2414D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536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2B9F9-A107-E44D-B333-173442699AC8}" type="datetimeFigureOut">
              <a:rPr lang="en-US" smtClean="0"/>
              <a:t>11/30/15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23484-E699-3349-89C9-C72C2414D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72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Motivation for Changes in RSM (CSv2.1)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current CSv2.0 RSM does not allow the AG to reflect that a </a:t>
            </a:r>
            <a:r>
              <a:rPr lang="en-US" dirty="0" err="1" smtClean="0"/>
              <a:t>uPA</a:t>
            </a:r>
            <a:r>
              <a:rPr lang="en-US" dirty="0" smtClean="0"/>
              <a:t> has transitioned to a </a:t>
            </a:r>
            <a:r>
              <a:rPr lang="en-US" i="1" dirty="0" err="1" smtClean="0"/>
              <a:t>ReserveTimeout</a:t>
            </a:r>
            <a:r>
              <a:rPr lang="en-US" dirty="0" smtClean="0"/>
              <a:t> state</a:t>
            </a:r>
          </a:p>
          <a:p>
            <a:pPr lvl="1"/>
            <a:r>
              <a:rPr lang="en-US" dirty="0" smtClean="0"/>
              <a:t>When both the AG and </a:t>
            </a:r>
            <a:r>
              <a:rPr lang="en-US" dirty="0" err="1" smtClean="0"/>
              <a:t>uPA</a:t>
            </a:r>
            <a:r>
              <a:rPr lang="en-US" dirty="0" smtClean="0"/>
              <a:t> are in the </a:t>
            </a:r>
            <a:r>
              <a:rPr lang="en-US" i="1" dirty="0" err="1" smtClean="0"/>
              <a:t>ReserveHeld</a:t>
            </a:r>
            <a:r>
              <a:rPr lang="en-US" dirty="0" smtClean="0"/>
              <a:t> state and a </a:t>
            </a:r>
            <a:r>
              <a:rPr lang="en-US" dirty="0" err="1" smtClean="0"/>
              <a:t>uPA</a:t>
            </a:r>
            <a:r>
              <a:rPr lang="en-US" dirty="0" smtClean="0"/>
              <a:t> expires the resource hold, </a:t>
            </a:r>
            <a:r>
              <a:rPr lang="en-US" b="1" dirty="0" smtClean="0"/>
              <a:t>only the </a:t>
            </a:r>
            <a:r>
              <a:rPr lang="en-US" b="1" dirty="0" err="1" smtClean="0"/>
              <a:t>uPA</a:t>
            </a:r>
            <a:r>
              <a:rPr lang="en-US" b="1" dirty="0" smtClean="0"/>
              <a:t> will transition to the </a:t>
            </a:r>
            <a:r>
              <a:rPr lang="en-US" b="1" i="1" dirty="0" err="1" smtClean="0"/>
              <a:t>ReserveTimeout</a:t>
            </a:r>
            <a:r>
              <a:rPr lang="en-US" b="1" dirty="0" smtClean="0"/>
              <a:t> state</a:t>
            </a:r>
          </a:p>
          <a:p>
            <a:pPr lvl="1"/>
            <a:r>
              <a:rPr lang="en-US" dirty="0" smtClean="0"/>
              <a:t>The </a:t>
            </a:r>
            <a:r>
              <a:rPr lang="en-US" i="1" dirty="0" err="1" smtClean="0"/>
              <a:t>rsvTimeout.nt</a:t>
            </a:r>
            <a:r>
              <a:rPr lang="en-US" dirty="0" smtClean="0"/>
              <a:t> notification generated by the timed-out </a:t>
            </a:r>
            <a:r>
              <a:rPr lang="en-US" dirty="0" err="1" smtClean="0"/>
              <a:t>uPA</a:t>
            </a:r>
            <a:r>
              <a:rPr lang="en-US" dirty="0" smtClean="0"/>
              <a:t> is passed up the tree to the </a:t>
            </a:r>
            <a:r>
              <a:rPr lang="en-US" dirty="0" err="1" smtClean="0"/>
              <a:t>uRA</a:t>
            </a:r>
            <a:r>
              <a:rPr lang="en-US" dirty="0" smtClean="0"/>
              <a:t>, but does not alter the state of any AG along the upstream control-plane path</a:t>
            </a:r>
          </a:p>
          <a:p>
            <a:pPr lvl="1"/>
            <a:r>
              <a:rPr lang="en-US" dirty="0" smtClean="0"/>
              <a:t>Queries </a:t>
            </a:r>
            <a:r>
              <a:rPr lang="en-US" smtClean="0"/>
              <a:t>(especially by </a:t>
            </a: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party applications) to any AG along control-plane path will see the reservation state in </a:t>
            </a:r>
            <a:r>
              <a:rPr lang="en-US" i="1" dirty="0" err="1" smtClean="0"/>
              <a:t>ReserveHeld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3462611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0E9723C-DB29-0A42-91E8-552EC4BACAF7}" type="slidenum">
              <a:rPr lang="ja-JP" altLang="en-US" sz="1100">
                <a:solidFill>
                  <a:schemeClr val="bg2"/>
                </a:solidFill>
              </a:rPr>
              <a:pPr/>
              <a:t>2</a:t>
            </a:fld>
            <a:endParaRPr lang="en-US" altLang="ja-JP" sz="1100">
              <a:solidFill>
                <a:schemeClr val="bg2"/>
              </a:solidFill>
            </a:endParaRPr>
          </a:p>
        </p:txBody>
      </p:sp>
      <p:cxnSp>
        <p:nvCxnSpPr>
          <p:cNvPr id="7" name="直線矢印コネクタ 2"/>
          <p:cNvCxnSpPr>
            <a:stCxn id="9" idx="6"/>
            <a:endCxn id="8" idx="2"/>
          </p:cNvCxnSpPr>
          <p:nvPr/>
        </p:nvCxnSpPr>
        <p:spPr>
          <a:xfrm>
            <a:off x="3344863" y="3073401"/>
            <a:ext cx="20193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円/楕円 149"/>
          <p:cNvSpPr/>
          <p:nvPr/>
        </p:nvSpPr>
        <p:spPr>
          <a:xfrm>
            <a:off x="5364163" y="2713038"/>
            <a:ext cx="720725" cy="720725"/>
          </a:xfrm>
          <a:prstGeom prst="ellipse">
            <a:avLst/>
          </a:prstGeom>
          <a:solidFill>
            <a:srgbClr val="3366FF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Reserve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Held</a:t>
            </a:r>
          </a:p>
        </p:txBody>
      </p:sp>
      <p:sp>
        <p:nvSpPr>
          <p:cNvPr id="9" name="円/楕円 149"/>
          <p:cNvSpPr/>
          <p:nvPr/>
        </p:nvSpPr>
        <p:spPr>
          <a:xfrm>
            <a:off x="2624138" y="2713038"/>
            <a:ext cx="720725" cy="720725"/>
          </a:xfrm>
          <a:prstGeom prst="ellipse">
            <a:avLst/>
          </a:prstGeom>
          <a:solidFill>
            <a:srgbClr val="FF0000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Reserve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Checking</a:t>
            </a:r>
          </a:p>
        </p:txBody>
      </p:sp>
      <p:cxnSp>
        <p:nvCxnSpPr>
          <p:cNvPr id="10" name="直線矢印コネクタ 20"/>
          <p:cNvCxnSpPr>
            <a:stCxn id="11" idx="0"/>
            <a:endCxn id="9" idx="4"/>
          </p:cNvCxnSpPr>
          <p:nvPr/>
        </p:nvCxnSpPr>
        <p:spPr>
          <a:xfrm flipH="1" flipV="1">
            <a:off x="2984501" y="3433763"/>
            <a:ext cx="3175" cy="727075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円/楕円 149"/>
          <p:cNvSpPr/>
          <p:nvPr/>
        </p:nvSpPr>
        <p:spPr>
          <a:xfrm>
            <a:off x="2627313" y="4160838"/>
            <a:ext cx="720725" cy="719137"/>
          </a:xfrm>
          <a:prstGeom prst="ellipse">
            <a:avLst/>
          </a:prstGeom>
          <a:solidFill>
            <a:srgbClr val="3366FF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Reserve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Failed</a:t>
            </a:r>
          </a:p>
        </p:txBody>
      </p:sp>
      <p:cxnSp>
        <p:nvCxnSpPr>
          <p:cNvPr id="12" name="直線矢印コネクタ 20"/>
          <p:cNvCxnSpPr>
            <a:stCxn id="9" idx="0"/>
            <a:endCxn id="43" idx="4"/>
          </p:cNvCxnSpPr>
          <p:nvPr/>
        </p:nvCxnSpPr>
        <p:spPr>
          <a:xfrm flipV="1">
            <a:off x="2984501" y="1987550"/>
            <a:ext cx="3175" cy="725488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2"/>
          <p:cNvCxnSpPr>
            <a:stCxn id="8" idx="0"/>
            <a:endCxn id="20" idx="4"/>
          </p:cNvCxnSpPr>
          <p:nvPr/>
        </p:nvCxnSpPr>
        <p:spPr>
          <a:xfrm rot="5400000" flipH="1" flipV="1">
            <a:off x="5361781" y="2350294"/>
            <a:ext cx="72548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2"/>
          <p:cNvCxnSpPr>
            <a:stCxn id="20" idx="2"/>
            <a:endCxn id="43" idx="6"/>
          </p:cNvCxnSpPr>
          <p:nvPr/>
        </p:nvCxnSpPr>
        <p:spPr>
          <a:xfrm rot="10800000">
            <a:off x="3348038" y="1627188"/>
            <a:ext cx="2017712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表 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19432"/>
              </p:ext>
            </p:extLst>
          </p:nvPr>
        </p:nvGraphicFramePr>
        <p:xfrm>
          <a:off x="2705408" y="3528273"/>
          <a:ext cx="558184" cy="5376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8184"/>
              </a:tblGrid>
              <a:tr h="13384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800" i="1" dirty="0" smtClean="0">
                        <a:solidFill>
                          <a:srgbClr val="FF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480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&lt;</a:t>
                      </a:r>
                      <a:r>
                        <a:rPr kumimoji="1" lang="en-US" altLang="ja-JP" sz="800" dirty="0" err="1" smtClean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rsv.fl</a:t>
                      </a:r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3384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&lt;</a:t>
                      </a:r>
                      <a:r>
                        <a:rPr kumimoji="1" lang="en-US" altLang="ja-JP" sz="800" dirty="0" err="1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rsv.fl</a:t>
                      </a:r>
                      <a:endParaRPr kumimoji="1" lang="en-US" altLang="ja-JP" sz="800" dirty="0" smtClean="0">
                        <a:solidFill>
                          <a:srgbClr val="0000FF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表 1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428222"/>
              </p:ext>
            </p:extLst>
          </p:nvPr>
        </p:nvGraphicFramePr>
        <p:xfrm>
          <a:off x="4074518" y="2795319"/>
          <a:ext cx="513816" cy="5348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3816"/>
              </a:tblGrid>
              <a:tr h="1310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800" i="1" dirty="0" smtClean="0">
                        <a:solidFill>
                          <a:srgbClr val="FF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480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&lt;rsv.cf</a:t>
                      </a:r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3384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&lt;rsv.cf</a:t>
                      </a:r>
                      <a:endParaRPr kumimoji="1" lang="ja-JP" altLang="en-US" sz="800" dirty="0"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表 1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690721"/>
              </p:ext>
            </p:extLst>
          </p:nvPr>
        </p:nvGraphicFramePr>
        <p:xfrm>
          <a:off x="3891517" y="1338624"/>
          <a:ext cx="932027" cy="5220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2027"/>
              </a:tblGrid>
              <a:tr h="13384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800" i="1" dirty="0" smtClean="0">
                        <a:solidFill>
                          <a:srgbClr val="FF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324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&lt;rsvcommit.cf</a:t>
                      </a:r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3384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&lt;rsvcommit.cf</a:t>
                      </a:r>
                      <a:endParaRPr kumimoji="1" lang="ja-JP" altLang="en-US" sz="800" dirty="0"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表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97796"/>
              </p:ext>
            </p:extLst>
          </p:nvPr>
        </p:nvGraphicFramePr>
        <p:xfrm>
          <a:off x="2714303" y="2106654"/>
          <a:ext cx="540395" cy="48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395"/>
              </a:tblGrid>
              <a:tr h="121920">
                <a:tc>
                  <a:txBody>
                    <a:bodyPr/>
                    <a:lstStyle/>
                    <a:p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&gt;</a:t>
                      </a:r>
                      <a:r>
                        <a:rPr kumimoji="1" lang="en-US" altLang="ja-JP" sz="800" dirty="0" err="1" smtClean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rsv.rq</a:t>
                      </a:r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&gt;</a:t>
                      </a:r>
                      <a:r>
                        <a:rPr kumimoji="1" lang="en-US" altLang="ja-JP" sz="800" dirty="0" err="1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rsv.rq</a:t>
                      </a:r>
                      <a:endParaRPr kumimoji="1" lang="ja-JP" altLang="en-US" sz="800" dirty="0"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表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007820"/>
              </p:ext>
            </p:extLst>
          </p:nvPr>
        </p:nvGraphicFramePr>
        <p:xfrm>
          <a:off x="5280187" y="2106654"/>
          <a:ext cx="865572" cy="48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5572"/>
              </a:tblGrid>
              <a:tr h="121920">
                <a:tc>
                  <a:txBody>
                    <a:bodyPr/>
                    <a:lstStyle/>
                    <a:p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&gt;</a:t>
                      </a:r>
                      <a:r>
                        <a:rPr kumimoji="1" lang="en-US" altLang="ja-JP" sz="800" dirty="0" err="1" smtClean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rsvcommit.rq</a:t>
                      </a:r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&gt;</a:t>
                      </a:r>
                      <a:r>
                        <a:rPr kumimoji="1" lang="en-US" altLang="ja-JP" sz="800" dirty="0" err="1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rsvcommit.rq</a:t>
                      </a:r>
                      <a:endParaRPr kumimoji="1" lang="ja-JP" altLang="en-US" sz="800" dirty="0"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20" name="円/楕円 63"/>
          <p:cNvSpPr/>
          <p:nvPr/>
        </p:nvSpPr>
        <p:spPr>
          <a:xfrm>
            <a:off x="5365750" y="1266825"/>
            <a:ext cx="719138" cy="720725"/>
          </a:xfrm>
          <a:prstGeom prst="ellipse">
            <a:avLst/>
          </a:prstGeom>
          <a:solidFill>
            <a:srgbClr val="FF0000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/>
            <a:r>
              <a:rPr kumimoji="1" lang="en-US" altLang="ja-JP" sz="10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Reserve</a:t>
            </a:r>
          </a:p>
          <a:p>
            <a:pPr algn="ctr"/>
            <a:r>
              <a:rPr kumimoji="1" lang="en-US" altLang="ja-JP" sz="10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Committing</a:t>
            </a:r>
            <a:endParaRPr kumimoji="1" lang="ja-JP" altLang="en-US" sz="1000">
              <a:solidFill>
                <a:srgbClr val="FFFF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24594" name="Group 52"/>
          <p:cNvGrpSpPr>
            <a:grpSpLocks/>
          </p:cNvGrpSpPr>
          <p:nvPr/>
        </p:nvGrpSpPr>
        <p:grpSpPr bwMode="auto">
          <a:xfrm>
            <a:off x="7297738" y="5110163"/>
            <a:ext cx="1700212" cy="1152525"/>
            <a:chOff x="6696170" y="5094185"/>
            <a:chExt cx="1699403" cy="1152160"/>
          </a:xfrm>
        </p:grpSpPr>
        <p:sp>
          <p:nvSpPr>
            <p:cNvPr id="22" name="Rectangle 21"/>
            <p:cNvSpPr/>
            <p:nvPr/>
          </p:nvSpPr>
          <p:spPr>
            <a:xfrm>
              <a:off x="6696170" y="5094185"/>
              <a:ext cx="1691470" cy="11521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l">
                <a:defRPr/>
              </a:pPr>
              <a:endParaRPr lang="en-US" sz="1200">
                <a:solidFill>
                  <a:prstClr val="white"/>
                </a:solidFill>
              </a:endParaRPr>
            </a:p>
          </p:txBody>
        </p:sp>
        <p:sp>
          <p:nvSpPr>
            <p:cNvPr id="24623" name="TextBox 22"/>
            <p:cNvSpPr txBox="1">
              <a:spLocks noChangeArrowheads="1"/>
            </p:cNvSpPr>
            <p:nvPr/>
          </p:nvSpPr>
          <p:spPr bwMode="auto">
            <a:xfrm>
              <a:off x="6942944" y="5551384"/>
              <a:ext cx="145262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200">
                  <a:solidFill>
                    <a:srgbClr val="000000"/>
                  </a:solidFill>
                </a:rPr>
                <a:t>Transitional States</a:t>
              </a:r>
            </a:p>
          </p:txBody>
        </p:sp>
        <p:sp>
          <p:nvSpPr>
            <p:cNvPr id="24" name="円/楕円 149"/>
            <p:cNvSpPr/>
            <p:nvPr/>
          </p:nvSpPr>
          <p:spPr>
            <a:xfrm>
              <a:off x="6780267" y="5603611"/>
              <a:ext cx="187236" cy="18726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25" name="円/楕円 96"/>
            <p:cNvSpPr/>
            <p:nvPr/>
          </p:nvSpPr>
          <p:spPr>
            <a:xfrm>
              <a:off x="6780267" y="5222731"/>
              <a:ext cx="187236" cy="187266"/>
            </a:xfrm>
            <a:prstGeom prst="ellipse">
              <a:avLst/>
            </a:prstGeom>
            <a:solidFill>
              <a:srgbClr val="008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24626" name="TextBox 25"/>
            <p:cNvSpPr txBox="1">
              <a:spLocks noChangeArrowheads="1"/>
            </p:cNvSpPr>
            <p:nvPr/>
          </p:nvSpPr>
          <p:spPr bwMode="auto">
            <a:xfrm>
              <a:off x="6932958" y="5170384"/>
              <a:ext cx="94599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200" dirty="0">
                  <a:solidFill>
                    <a:srgbClr val="000000"/>
                  </a:solidFill>
                </a:rPr>
                <a:t>Initial State</a:t>
              </a:r>
            </a:p>
          </p:txBody>
        </p:sp>
        <p:sp>
          <p:nvSpPr>
            <p:cNvPr id="27" name="円/楕円 154"/>
            <p:cNvSpPr/>
            <p:nvPr/>
          </p:nvSpPr>
          <p:spPr>
            <a:xfrm>
              <a:off x="6780267" y="5959098"/>
              <a:ext cx="187236" cy="185679"/>
            </a:xfrm>
            <a:prstGeom prst="ellipse">
              <a:avLst/>
            </a:prstGeom>
            <a:solidFill>
              <a:srgbClr val="3366FF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24628" name="TextBox 27"/>
            <p:cNvSpPr txBox="1">
              <a:spLocks noChangeArrowheads="1"/>
            </p:cNvSpPr>
            <p:nvPr/>
          </p:nvSpPr>
          <p:spPr bwMode="auto">
            <a:xfrm>
              <a:off x="6921336" y="5897336"/>
              <a:ext cx="11000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200">
                  <a:solidFill>
                    <a:srgbClr val="000000"/>
                  </a:solidFill>
                </a:rPr>
                <a:t>Stable States</a:t>
              </a:r>
            </a:p>
          </p:txBody>
        </p:sp>
      </p:grpSp>
      <p:sp>
        <p:nvSpPr>
          <p:cNvPr id="29" name="円/楕円 16"/>
          <p:cNvSpPr/>
          <p:nvPr/>
        </p:nvSpPr>
        <p:spPr>
          <a:xfrm>
            <a:off x="2627313" y="5607050"/>
            <a:ext cx="720725" cy="720725"/>
          </a:xfrm>
          <a:prstGeom prst="ellipse">
            <a:avLst/>
          </a:prstGeom>
          <a:solidFill>
            <a:srgbClr val="FF0000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Reserve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Aborting</a:t>
            </a:r>
          </a:p>
        </p:txBody>
      </p:sp>
      <p:cxnSp>
        <p:nvCxnSpPr>
          <p:cNvPr id="30" name="直線矢印コネクタ 100"/>
          <p:cNvCxnSpPr>
            <a:stCxn id="8" idx="3"/>
            <a:endCxn id="29" idx="7"/>
          </p:cNvCxnSpPr>
          <p:nvPr/>
        </p:nvCxnSpPr>
        <p:spPr>
          <a:xfrm rot="5400000">
            <a:off x="3163888" y="3406775"/>
            <a:ext cx="2382837" cy="222726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円/楕円 149"/>
          <p:cNvSpPr/>
          <p:nvPr/>
        </p:nvSpPr>
        <p:spPr>
          <a:xfrm>
            <a:off x="5364163" y="5607050"/>
            <a:ext cx="720725" cy="720725"/>
          </a:xfrm>
          <a:prstGeom prst="ellipse">
            <a:avLst/>
          </a:prstGeom>
          <a:solidFill>
            <a:srgbClr val="3366FF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Reserve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Timeout</a:t>
            </a:r>
          </a:p>
        </p:txBody>
      </p:sp>
      <p:cxnSp>
        <p:nvCxnSpPr>
          <p:cNvPr id="32" name="直線矢印コネクタ 20"/>
          <p:cNvCxnSpPr>
            <a:stCxn id="31" idx="0"/>
            <a:endCxn id="8" idx="4"/>
          </p:cNvCxnSpPr>
          <p:nvPr/>
        </p:nvCxnSpPr>
        <p:spPr>
          <a:xfrm rot="5400000" flipH="1" flipV="1">
            <a:off x="4637882" y="4520406"/>
            <a:ext cx="2171700" cy="1587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表 1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3688"/>
              </p:ext>
            </p:extLst>
          </p:nvPr>
        </p:nvGraphicFramePr>
        <p:xfrm>
          <a:off x="5120270" y="4250649"/>
          <a:ext cx="1280530" cy="5395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0530"/>
              </a:tblGrid>
              <a:tr h="17375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/>
                          <a:ea typeface="+mn-ea"/>
                          <a:cs typeface="Courier New"/>
                        </a:rPr>
                        <a:t>(</a:t>
                      </a:r>
                      <a:r>
                        <a:rPr kumimoji="1" lang="en-US" altLang="ja-JP" sz="8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/>
                          <a:ea typeface="+mn-ea"/>
                          <a:cs typeface="Courier New"/>
                        </a:rPr>
                        <a:t>reserve_timeout</a:t>
                      </a:r>
                      <a:r>
                        <a:rPr kumimoji="1" lang="en-US" altLang="ja-JP" sz="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/>
                          <a:ea typeface="+mn-ea"/>
                          <a:cs typeface="Courier New"/>
                        </a:rPr>
                        <a:t>)</a:t>
                      </a:r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&lt;</a:t>
                      </a:r>
                      <a:r>
                        <a:rPr kumimoji="1" lang="en-US" altLang="ja-JP" sz="800" dirty="0" err="1" smtClean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rsvTimeout.nt</a:t>
                      </a:r>
                      <a:endParaRPr kumimoji="1" lang="ja-JP" altLang="en-US" sz="800" dirty="0" smtClean="0">
                        <a:ln w="38100">
                          <a:solidFill>
                            <a:srgbClr val="FF0000"/>
                          </a:solidFill>
                        </a:ln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&lt;</a:t>
                      </a:r>
                      <a:r>
                        <a:rPr kumimoji="1" lang="en-US" altLang="ja-JP" sz="800" dirty="0" err="1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rsvTimeout.nt</a:t>
                      </a:r>
                      <a:endParaRPr kumimoji="1" lang="ja-JP" altLang="en-US" sz="800" dirty="0" smtClean="0"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i="1" dirty="0"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34" name="直線矢印コネクタ 100"/>
          <p:cNvCxnSpPr>
            <a:stCxn id="11" idx="4"/>
            <a:endCxn id="29" idx="0"/>
          </p:cNvCxnSpPr>
          <p:nvPr/>
        </p:nvCxnSpPr>
        <p:spPr>
          <a:xfrm rot="5400000">
            <a:off x="2634456" y="5252244"/>
            <a:ext cx="708025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表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290718"/>
              </p:ext>
            </p:extLst>
          </p:nvPr>
        </p:nvGraphicFramePr>
        <p:xfrm>
          <a:off x="3944751" y="4287691"/>
          <a:ext cx="827611" cy="48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7611"/>
              </a:tblGrid>
              <a:tr h="121920">
                <a:tc>
                  <a:txBody>
                    <a:bodyPr/>
                    <a:lstStyle/>
                    <a:p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&gt;</a:t>
                      </a:r>
                      <a:r>
                        <a:rPr kumimoji="1" lang="en-US" altLang="ja-JP" sz="800" dirty="0" err="1" smtClean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rsvabort.rq</a:t>
                      </a:r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&gt;</a:t>
                      </a:r>
                      <a:r>
                        <a:rPr kumimoji="1" lang="en-US" altLang="ja-JP" sz="800" dirty="0" err="1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rsvabort.rq</a:t>
                      </a:r>
                      <a:endParaRPr kumimoji="1" lang="ja-JP" altLang="en-US" sz="800" dirty="0"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表 123"/>
          <p:cNvGraphicFramePr>
            <a:graphicFrameLocks noGrp="1"/>
          </p:cNvGraphicFramePr>
          <p:nvPr/>
        </p:nvGraphicFramePr>
        <p:xfrm>
          <a:off x="2555720" y="4999862"/>
          <a:ext cx="827611" cy="48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7611"/>
              </a:tblGrid>
              <a:tr h="121920">
                <a:tc>
                  <a:txBody>
                    <a:bodyPr/>
                    <a:lstStyle/>
                    <a:p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&gt;</a:t>
                      </a:r>
                      <a:r>
                        <a:rPr kumimoji="1" lang="en-US" altLang="ja-JP" sz="800" dirty="0" err="1" smtClean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rsvabort.rq</a:t>
                      </a:r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&gt;</a:t>
                      </a:r>
                      <a:r>
                        <a:rPr kumimoji="1" lang="en-US" altLang="ja-JP" sz="800" dirty="0" err="1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rsvabort.rq</a:t>
                      </a:r>
                      <a:endParaRPr kumimoji="1" lang="ja-JP" altLang="en-US" sz="800" dirty="0"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37" name="曲線コネクタ 46"/>
          <p:cNvCxnSpPr>
            <a:stCxn id="43" idx="2"/>
            <a:endCxn id="29" idx="2"/>
          </p:cNvCxnSpPr>
          <p:nvPr/>
        </p:nvCxnSpPr>
        <p:spPr>
          <a:xfrm rot="10800000" flipV="1">
            <a:off x="2627313" y="1627188"/>
            <a:ext cx="1587" cy="4340225"/>
          </a:xfrm>
          <a:prstGeom prst="curvedConnector3">
            <a:avLst>
              <a:gd name="adj1" fmla="val 40881801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表 108"/>
          <p:cNvGraphicFramePr>
            <a:graphicFrameLocks noGrp="1"/>
          </p:cNvGraphicFramePr>
          <p:nvPr/>
        </p:nvGraphicFramePr>
        <p:xfrm>
          <a:off x="1547580" y="3528273"/>
          <a:ext cx="923766" cy="5376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3766"/>
              </a:tblGrid>
              <a:tr h="13384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800" i="1" dirty="0" smtClean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480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&lt;rsvabort.cf</a:t>
                      </a:r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3384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&lt;rsvabort.cf</a:t>
                      </a:r>
                      <a:endParaRPr kumimoji="1" lang="ja-JP" altLang="en-US" sz="800" dirty="0"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41" name="直線矢印コネクタ 70"/>
          <p:cNvCxnSpPr>
            <a:stCxn id="31" idx="2"/>
            <a:endCxn id="29" idx="6"/>
          </p:cNvCxnSpPr>
          <p:nvPr/>
        </p:nvCxnSpPr>
        <p:spPr>
          <a:xfrm rot="10800000">
            <a:off x="3348038" y="5967413"/>
            <a:ext cx="2016125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2" name="表 71"/>
          <p:cNvGraphicFramePr>
            <a:graphicFrameLocks noGrp="1"/>
          </p:cNvGraphicFramePr>
          <p:nvPr/>
        </p:nvGraphicFramePr>
        <p:xfrm>
          <a:off x="3944751" y="5718036"/>
          <a:ext cx="827611" cy="48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7611"/>
              </a:tblGrid>
              <a:tr h="121920">
                <a:tc>
                  <a:txBody>
                    <a:bodyPr/>
                    <a:lstStyle/>
                    <a:p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&gt;</a:t>
                      </a:r>
                      <a:r>
                        <a:rPr kumimoji="1" lang="en-US" altLang="ja-JP" sz="800" dirty="0" err="1" smtClean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rsvabort.rq</a:t>
                      </a:r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&gt;</a:t>
                      </a:r>
                      <a:r>
                        <a:rPr kumimoji="1" lang="en-US" altLang="ja-JP" sz="800" dirty="0" err="1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rsvabort.rq</a:t>
                      </a:r>
                      <a:endParaRPr kumimoji="1" lang="ja-JP" altLang="en-US" sz="800" dirty="0"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43" name="円/楕円 149"/>
          <p:cNvSpPr/>
          <p:nvPr/>
        </p:nvSpPr>
        <p:spPr>
          <a:xfrm>
            <a:off x="2627313" y="1266825"/>
            <a:ext cx="720725" cy="720725"/>
          </a:xfrm>
          <a:prstGeom prst="ellipse">
            <a:avLst/>
          </a:prstGeom>
          <a:solidFill>
            <a:srgbClr val="008000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Reserve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Start</a:t>
            </a:r>
          </a:p>
        </p:txBody>
      </p:sp>
      <p:graphicFrame>
        <p:nvGraphicFramePr>
          <p:cNvPr id="51" name="表 1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266998"/>
              </p:ext>
            </p:extLst>
          </p:nvPr>
        </p:nvGraphicFramePr>
        <p:xfrm>
          <a:off x="107504" y="4978460"/>
          <a:ext cx="1853892" cy="759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3892"/>
              </a:tblGrid>
              <a:tr h="16073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Input event</a:t>
                      </a:r>
                      <a:r>
                        <a:rPr kumimoji="1" lang="en-US" altLang="ja-JP" sz="1200" b="0" i="1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+</a:t>
                      </a:r>
                      <a:endParaRPr kumimoji="1" lang="ja-JP" altLang="en-US" sz="1200" baseline="30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3906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Input message</a:t>
                      </a:r>
                      <a:r>
                        <a:rPr kumimoji="1" lang="en-US" altLang="ja-JP" sz="1200" b="0" i="1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+</a:t>
                      </a:r>
                      <a:endParaRPr kumimoji="1" lang="ja-JP" altLang="en-US" sz="1200" b="0" i="1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412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Output message</a:t>
                      </a:r>
                      <a:endParaRPr kumimoji="1" lang="ja-JP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21039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Output event</a:t>
                      </a:r>
                      <a:endParaRPr kumimoji="1" lang="ja-JP" altLang="en-US" sz="12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52" name="テキスト ボックス 59"/>
          <p:cNvSpPr txBox="1">
            <a:spLocks noChangeArrowheads="1"/>
          </p:cNvSpPr>
          <p:nvPr/>
        </p:nvSpPr>
        <p:spPr bwMode="auto">
          <a:xfrm>
            <a:off x="109539" y="5838825"/>
            <a:ext cx="236180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kumimoji="1" lang="en-US" altLang="ja-JP" sz="1200" baseline="30000" dirty="0">
                <a:latin typeface="Arial"/>
                <a:cs typeface="Arial"/>
              </a:rPr>
              <a:t>+</a:t>
            </a:r>
            <a:r>
              <a:rPr kumimoji="1" lang="en-US" altLang="ja-JP" sz="1200" dirty="0" smtClean="0">
                <a:latin typeface="Arial"/>
                <a:cs typeface="Arial"/>
              </a:rPr>
              <a:t>Either </a:t>
            </a:r>
            <a:r>
              <a:rPr kumimoji="1" lang="en-US" altLang="ja-JP" sz="1200" i="1" dirty="0" smtClean="0">
                <a:latin typeface="Arial"/>
                <a:cs typeface="Arial"/>
              </a:rPr>
              <a:t>Input event </a:t>
            </a:r>
            <a:r>
              <a:rPr kumimoji="1" lang="en-US" altLang="ja-JP" sz="1200" dirty="0" smtClean="0">
                <a:latin typeface="Arial"/>
                <a:cs typeface="Arial"/>
              </a:rPr>
              <a:t>or </a:t>
            </a:r>
            <a:r>
              <a:rPr kumimoji="1" lang="en-US" altLang="ja-JP" sz="1200" i="1" dirty="0" smtClean="0">
                <a:latin typeface="Arial"/>
                <a:cs typeface="Arial"/>
              </a:rPr>
              <a:t>Input message</a:t>
            </a:r>
            <a:r>
              <a:rPr kumimoji="1" lang="en-US" altLang="ja-JP" sz="1200" dirty="0" smtClean="0">
                <a:latin typeface="Arial"/>
                <a:cs typeface="Arial"/>
              </a:rPr>
              <a:t> can trigger output (logical disjunction) </a:t>
            </a:r>
          </a:p>
          <a:p>
            <a:pPr algn="l"/>
            <a:r>
              <a:rPr kumimoji="1" lang="en-US" altLang="ja-JP" sz="1200" dirty="0" smtClean="0">
                <a:latin typeface="Arial"/>
                <a:cs typeface="Arial"/>
              </a:rPr>
              <a:t>“</a:t>
            </a:r>
            <a:r>
              <a:rPr kumimoji="1" lang="en-US" altLang="ja-JP" sz="1200" dirty="0">
                <a:latin typeface="Arial"/>
                <a:cs typeface="Arial"/>
              </a:rPr>
              <a:t>&gt;” = downstream message</a:t>
            </a:r>
          </a:p>
          <a:p>
            <a:pPr algn="l"/>
            <a:r>
              <a:rPr lang="en-US" altLang="ja-JP" sz="1200" dirty="0">
                <a:latin typeface="Arial"/>
                <a:cs typeface="Arial"/>
              </a:rPr>
              <a:t>“&lt;“ = upstream message</a:t>
            </a:r>
          </a:p>
        </p:txBody>
      </p:sp>
      <p:sp>
        <p:nvSpPr>
          <p:cNvPr id="24615" name="Title 1"/>
          <p:cNvSpPr>
            <a:spLocks noGrp="1"/>
          </p:cNvSpPr>
          <p:nvPr>
            <p:ph type="title"/>
          </p:nvPr>
        </p:nvSpPr>
        <p:spPr>
          <a:xfrm>
            <a:off x="685799" y="0"/>
            <a:ext cx="8304213" cy="107156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" charset="0"/>
                <a:ea typeface="ＭＳ Ｐゴシック" charset="0"/>
              </a:rPr>
              <a:t>RSM: </a:t>
            </a:r>
            <a:r>
              <a:rPr lang="en-US" sz="3200" dirty="0" smtClean="0">
                <a:latin typeface="Arial" charset="0"/>
                <a:ea typeface="ＭＳ Ｐゴシック" charset="0"/>
              </a:rPr>
              <a:t>Reservation State Machine (CS v2.1)</a:t>
            </a:r>
            <a:endParaRPr lang="en-US" sz="3200" dirty="0">
              <a:latin typeface="Arial" charset="0"/>
              <a:ea typeface="ＭＳ Ｐゴシック" charset="0"/>
            </a:endParaRPr>
          </a:p>
        </p:txBody>
      </p:sp>
      <p:cxnSp>
        <p:nvCxnSpPr>
          <p:cNvPr id="53" name="曲線コネクタ 46"/>
          <p:cNvCxnSpPr>
            <a:stCxn id="20" idx="6"/>
            <a:endCxn id="31" idx="6"/>
          </p:cNvCxnSpPr>
          <p:nvPr/>
        </p:nvCxnSpPr>
        <p:spPr>
          <a:xfrm>
            <a:off x="6084888" y="1627188"/>
            <a:ext cx="12700" cy="4340225"/>
          </a:xfrm>
          <a:prstGeom prst="curvedConnector3">
            <a:avLst>
              <a:gd name="adj1" fmla="val 4873165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0" name="表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419060"/>
              </p:ext>
            </p:extLst>
          </p:nvPr>
        </p:nvGraphicFramePr>
        <p:xfrm>
          <a:off x="6318055" y="3528792"/>
          <a:ext cx="865572" cy="48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5572"/>
              </a:tblGrid>
              <a:tr h="121920">
                <a:tc>
                  <a:txBody>
                    <a:bodyPr/>
                    <a:lstStyle/>
                    <a:p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&gt;</a:t>
                      </a:r>
                      <a:r>
                        <a:rPr kumimoji="1" lang="en-US" altLang="ja-JP" sz="800" dirty="0" err="1" smtClean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rsvcommit.rq</a:t>
                      </a:r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&gt;</a:t>
                      </a:r>
                      <a:r>
                        <a:rPr kumimoji="1" lang="en-US" altLang="ja-JP" sz="800" dirty="0" err="1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rsvcommit.rq</a:t>
                      </a:r>
                      <a:endParaRPr kumimoji="1" lang="ja-JP" altLang="en-US" sz="800" dirty="0"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64" name="曲線コネクタ 46"/>
          <p:cNvCxnSpPr>
            <a:stCxn id="43" idx="5"/>
            <a:endCxn id="20" idx="3"/>
          </p:cNvCxnSpPr>
          <p:nvPr/>
        </p:nvCxnSpPr>
        <p:spPr>
          <a:xfrm rot="16200000" flipH="1">
            <a:off x="4356777" y="767714"/>
            <a:ext cx="12700" cy="2228575"/>
          </a:xfrm>
          <a:prstGeom prst="curvedConnector3">
            <a:avLst>
              <a:gd name="adj1" fmla="val 2631087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" name="表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287708"/>
              </p:ext>
            </p:extLst>
          </p:nvPr>
        </p:nvGraphicFramePr>
        <p:xfrm>
          <a:off x="3923180" y="1953298"/>
          <a:ext cx="881871" cy="5220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1871"/>
              </a:tblGrid>
              <a:tr h="13384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800" i="1" dirty="0" smtClean="0">
                        <a:solidFill>
                          <a:srgbClr val="FF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324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&lt;</a:t>
                      </a:r>
                      <a:r>
                        <a:rPr kumimoji="1" lang="en-US" altLang="ja-JP" sz="800" dirty="0" err="1" smtClean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rsvcommit.fl</a:t>
                      </a:r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3384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&lt;</a:t>
                      </a:r>
                      <a:r>
                        <a:rPr kumimoji="1" lang="en-US" altLang="ja-JP" sz="800" dirty="0" err="1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rsvcommit.fl</a:t>
                      </a:r>
                      <a:endParaRPr kumimoji="1" lang="ja-JP" altLang="en-US" sz="800" dirty="0"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>
                        <a:latin typeface="Courier New"/>
                        <a:cs typeface="Courier New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6665351" y="1266825"/>
            <a:ext cx="2401009" cy="1015663"/>
          </a:xfrm>
          <a:prstGeom prst="rect">
            <a:avLst/>
          </a:prstGeom>
          <a:solidFill>
            <a:srgbClr val="80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Changes from CS v2.0</a:t>
            </a:r>
          </a:p>
          <a:p>
            <a:pPr marL="285750" indent="-285750">
              <a:buFontTx/>
              <a:buChar char="-"/>
            </a:pPr>
            <a:r>
              <a:rPr lang="en-US" sz="1200" dirty="0" smtClean="0">
                <a:solidFill>
                  <a:schemeClr val="bg1"/>
                </a:solidFill>
              </a:rPr>
              <a:t>AG can now transition to </a:t>
            </a:r>
            <a:r>
              <a:rPr lang="en-US" sz="1200" dirty="0" err="1" smtClean="0">
                <a:solidFill>
                  <a:schemeClr val="bg1"/>
                </a:solidFill>
              </a:rPr>
              <a:t>ReserveTimeout</a:t>
            </a:r>
            <a:r>
              <a:rPr lang="en-US" sz="1200" dirty="0" smtClean="0">
                <a:solidFill>
                  <a:schemeClr val="bg1"/>
                </a:solidFill>
              </a:rPr>
              <a:t> on receipt of </a:t>
            </a:r>
            <a:r>
              <a:rPr lang="en-US" sz="1200" dirty="0" err="1" smtClean="0">
                <a:solidFill>
                  <a:schemeClr val="bg1"/>
                </a:solidFill>
              </a:rPr>
              <a:t>rsvTimeout.nt</a:t>
            </a:r>
            <a:r>
              <a:rPr lang="en-US" sz="1200" dirty="0" smtClean="0">
                <a:solidFill>
                  <a:schemeClr val="bg1"/>
                </a:solidFill>
              </a:rPr>
              <a:t> notification from </a:t>
            </a:r>
            <a:r>
              <a:rPr lang="en-US" sz="1200" dirty="0" err="1" smtClean="0">
                <a:solidFill>
                  <a:schemeClr val="bg1"/>
                </a:solidFill>
              </a:rPr>
              <a:t>uPA</a:t>
            </a:r>
            <a:endParaRPr lang="en-US" sz="1200" dirty="0" smtClean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4920" y="988014"/>
            <a:ext cx="196139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/>
                <a:cs typeface="Arial"/>
              </a:rPr>
              <a:t>Notes:</a:t>
            </a:r>
          </a:p>
          <a:p>
            <a:r>
              <a:rPr lang="en-US" sz="1200" dirty="0" smtClean="0">
                <a:latin typeface="Arial"/>
                <a:cs typeface="Arial"/>
              </a:rPr>
              <a:t>1a</a:t>
            </a:r>
            <a:r>
              <a:rPr lang="en-US" sz="1200" dirty="0" smtClean="0">
                <a:latin typeface="Arial"/>
                <a:cs typeface="Arial"/>
              </a:rPr>
              <a:t>: </a:t>
            </a:r>
            <a:r>
              <a:rPr lang="en-US" sz="1200" dirty="0" err="1" smtClean="0">
                <a:latin typeface="Arial"/>
                <a:cs typeface="Arial"/>
              </a:rPr>
              <a:t>uPA</a:t>
            </a:r>
            <a:r>
              <a:rPr lang="en-US" sz="1200" dirty="0" smtClean="0">
                <a:latin typeface="Arial"/>
                <a:cs typeface="Arial"/>
              </a:rPr>
              <a:t> transits this path if the resource requested is available</a:t>
            </a:r>
          </a:p>
          <a:p>
            <a:r>
              <a:rPr lang="en-US" sz="1200" dirty="0" smtClean="0">
                <a:latin typeface="Arial"/>
                <a:cs typeface="Arial"/>
              </a:rPr>
              <a:t>1b</a:t>
            </a:r>
            <a:r>
              <a:rPr lang="en-US" sz="1200" dirty="0" smtClean="0">
                <a:latin typeface="Arial"/>
                <a:cs typeface="Arial"/>
              </a:rPr>
              <a:t>: </a:t>
            </a:r>
            <a:r>
              <a:rPr lang="en-US" sz="1200" dirty="0" err="1" smtClean="0">
                <a:latin typeface="Arial"/>
                <a:cs typeface="Arial"/>
              </a:rPr>
              <a:t>uPA</a:t>
            </a:r>
            <a:r>
              <a:rPr lang="en-US" sz="1200" dirty="0" smtClean="0">
                <a:latin typeface="Arial"/>
                <a:cs typeface="Arial"/>
              </a:rPr>
              <a:t> transits this path if the resource requested is not available</a:t>
            </a:r>
          </a:p>
          <a:p>
            <a:r>
              <a:rPr lang="en-US" sz="1200" dirty="0" smtClean="0">
                <a:latin typeface="Arial"/>
                <a:cs typeface="Arial"/>
              </a:rPr>
              <a:t>2a</a:t>
            </a:r>
            <a:r>
              <a:rPr lang="en-US" sz="1200" dirty="0" smtClean="0">
                <a:latin typeface="Arial"/>
                <a:cs typeface="Arial"/>
              </a:rPr>
              <a:t>: </a:t>
            </a:r>
            <a:r>
              <a:rPr lang="en-US" sz="1200" dirty="0" err="1" smtClean="0">
                <a:latin typeface="Arial"/>
                <a:cs typeface="Arial"/>
              </a:rPr>
              <a:t>uPA</a:t>
            </a:r>
            <a:r>
              <a:rPr lang="en-US" sz="1200" dirty="0" smtClean="0">
                <a:latin typeface="Arial"/>
                <a:cs typeface="Arial"/>
              </a:rPr>
              <a:t> transits this path if </a:t>
            </a:r>
            <a:r>
              <a:rPr lang="en-US" sz="1200" dirty="0" smtClean="0">
                <a:latin typeface="Arial"/>
                <a:cs typeface="Arial"/>
              </a:rPr>
              <a:t>no timeout has occurred</a:t>
            </a:r>
            <a:endParaRPr lang="en-US" sz="1200" dirty="0" smtClean="0">
              <a:latin typeface="Arial"/>
              <a:cs typeface="Arial"/>
            </a:endParaRPr>
          </a:p>
          <a:p>
            <a:r>
              <a:rPr lang="en-US" sz="1200" dirty="0" smtClean="0">
                <a:latin typeface="Arial"/>
                <a:cs typeface="Arial"/>
              </a:rPr>
              <a:t>2b: </a:t>
            </a:r>
            <a:r>
              <a:rPr lang="en-US" sz="1200" dirty="0" err="1" smtClean="0">
                <a:latin typeface="Arial"/>
                <a:cs typeface="Arial"/>
              </a:rPr>
              <a:t>uPA</a:t>
            </a:r>
            <a:r>
              <a:rPr lang="en-US" sz="1200" dirty="0" smtClean="0">
                <a:latin typeface="Arial"/>
                <a:cs typeface="Arial"/>
              </a:rPr>
              <a:t> transits this path if </a:t>
            </a:r>
            <a:r>
              <a:rPr lang="en-US" sz="1200" dirty="0" smtClean="0">
                <a:latin typeface="Arial"/>
                <a:cs typeface="Arial"/>
              </a:rPr>
              <a:t>a</a:t>
            </a:r>
            <a:r>
              <a:rPr lang="en-US" sz="1200" dirty="0" smtClean="0">
                <a:latin typeface="Arial"/>
                <a:cs typeface="Arial"/>
              </a:rPr>
              <a:t> timeout has occurred</a:t>
            </a:r>
            <a:endParaRPr lang="en-US" sz="1200" dirty="0" smtClean="0">
              <a:latin typeface="Arial"/>
              <a:cs typeface="Arial"/>
            </a:endParaRPr>
          </a:p>
          <a:p>
            <a:r>
              <a:rPr lang="en-US" sz="1200" dirty="0" smtClean="0">
                <a:latin typeface="Arial"/>
                <a:cs typeface="Arial"/>
              </a:rPr>
              <a:t>3: </a:t>
            </a:r>
            <a:r>
              <a:rPr lang="en-US" sz="1200" i="1" dirty="0" err="1" smtClean="0">
                <a:latin typeface="Arial"/>
                <a:cs typeface="Arial"/>
              </a:rPr>
              <a:t>reserve_timeout</a:t>
            </a:r>
            <a:r>
              <a:rPr lang="en-US" sz="1200" i="1" dirty="0" smtClean="0">
                <a:latin typeface="Arial"/>
                <a:cs typeface="Arial"/>
              </a:rPr>
              <a:t> event</a:t>
            </a:r>
            <a:r>
              <a:rPr lang="en-US" sz="1200" dirty="0" smtClean="0">
                <a:latin typeface="Arial"/>
                <a:cs typeface="Arial"/>
              </a:rPr>
              <a:t> can only occur on </a:t>
            </a:r>
            <a:r>
              <a:rPr lang="en-US" sz="1200" dirty="0" err="1" smtClean="0">
                <a:latin typeface="Arial"/>
                <a:cs typeface="Arial"/>
              </a:rPr>
              <a:t>uPA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827777" y="1953298"/>
            <a:ext cx="158583" cy="15323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  <a:latin typeface="Arial"/>
                <a:cs typeface="Arial"/>
              </a:rPr>
              <a:t>2b</a:t>
            </a:r>
            <a:endParaRPr lang="en-US" sz="9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4846881" y="1338624"/>
            <a:ext cx="158583" cy="15323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  <a:latin typeface="Arial"/>
                <a:cs typeface="Arial"/>
              </a:rPr>
              <a:t>2a</a:t>
            </a:r>
            <a:endParaRPr lang="en-US" sz="9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4611671" y="2795319"/>
            <a:ext cx="158583" cy="15323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  <a:latin typeface="Arial"/>
                <a:cs typeface="Arial"/>
              </a:rPr>
              <a:t>1a</a:t>
            </a:r>
            <a:endParaRPr lang="en-US" sz="9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286929" y="3528273"/>
            <a:ext cx="158583" cy="15323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/>
                <a:cs typeface="Arial"/>
              </a:rPr>
              <a:t>1</a:t>
            </a:r>
            <a:r>
              <a:rPr lang="en-US" sz="900" dirty="0" smtClean="0">
                <a:solidFill>
                  <a:schemeClr val="tx1"/>
                </a:solidFill>
                <a:latin typeface="Arial"/>
                <a:cs typeface="Arial"/>
              </a:rPr>
              <a:t>b</a:t>
            </a:r>
            <a:endParaRPr lang="en-US" sz="9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6199740" y="4262056"/>
            <a:ext cx="158583" cy="15323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  <a:latin typeface="Arial"/>
                <a:cs typeface="Arial"/>
              </a:rPr>
              <a:t>3</a:t>
            </a:r>
            <a:endParaRPr lang="en-US" sz="90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575091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BD84B92-D806-1741-AB60-BA66DDCB83A6}" type="slidenum">
              <a:rPr lang="ja-JP" altLang="en-US" sz="1100">
                <a:solidFill>
                  <a:schemeClr val="bg2"/>
                </a:solidFill>
              </a:rPr>
              <a:pPr/>
              <a:t>3</a:t>
            </a:fld>
            <a:endParaRPr lang="en-US" altLang="ja-JP" sz="1100">
              <a:solidFill>
                <a:schemeClr val="bg2"/>
              </a:solidFill>
            </a:endParaRPr>
          </a:p>
        </p:txBody>
      </p:sp>
      <p:sp>
        <p:nvSpPr>
          <p:cNvPr id="29699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937767" cy="1071563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" charset="0"/>
                <a:ea typeface="ＭＳ Ｐゴシック" charset="0"/>
              </a:rPr>
              <a:t>PSM</a:t>
            </a:r>
            <a:r>
              <a:rPr lang="en-US" sz="3200" dirty="0">
                <a:latin typeface="Arial" charset="0"/>
                <a:ea typeface="ＭＳ Ｐゴシック" charset="0"/>
              </a:rPr>
              <a:t>: Provisioning Lifecycle</a:t>
            </a:r>
          </a:p>
        </p:txBody>
      </p:sp>
      <p:sp>
        <p:nvSpPr>
          <p:cNvPr id="8" name="円/楕円 16"/>
          <p:cNvSpPr/>
          <p:nvPr/>
        </p:nvSpPr>
        <p:spPr>
          <a:xfrm>
            <a:off x="4244975" y="5043488"/>
            <a:ext cx="720725" cy="719137"/>
          </a:xfrm>
          <a:prstGeom prst="ellipse">
            <a:avLst/>
          </a:prstGeom>
          <a:solidFill>
            <a:srgbClr val="FF0000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Releasing</a:t>
            </a:r>
          </a:p>
        </p:txBody>
      </p:sp>
      <p:cxnSp>
        <p:nvCxnSpPr>
          <p:cNvPr id="9" name="曲線コネクタ 46"/>
          <p:cNvCxnSpPr>
            <a:stCxn id="10" idx="2"/>
            <a:endCxn id="18" idx="0"/>
          </p:cNvCxnSpPr>
          <p:nvPr/>
        </p:nvCxnSpPr>
        <p:spPr>
          <a:xfrm rot="10800000" flipV="1">
            <a:off x="2027238" y="2076450"/>
            <a:ext cx="2217737" cy="1343025"/>
          </a:xfrm>
          <a:prstGeom prst="curvedConnector2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/楕円 16"/>
          <p:cNvSpPr/>
          <p:nvPr/>
        </p:nvSpPr>
        <p:spPr>
          <a:xfrm>
            <a:off x="4244975" y="1716088"/>
            <a:ext cx="720725" cy="720725"/>
          </a:xfrm>
          <a:prstGeom prst="ellipse">
            <a:avLst/>
          </a:prstGeom>
          <a:solidFill>
            <a:srgbClr val="FF0000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/>
            <a:r>
              <a:rPr kumimoji="1" lang="en-US" altLang="ja-JP" sz="10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Provisioning</a:t>
            </a:r>
            <a:endParaRPr kumimoji="1" lang="ja-JP" altLang="en-US" sz="1000">
              <a:solidFill>
                <a:srgbClr val="FFFF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11" name="曲線コネクタ 46"/>
          <p:cNvCxnSpPr>
            <a:stCxn id="8" idx="2"/>
            <a:endCxn id="18" idx="4"/>
          </p:cNvCxnSpPr>
          <p:nvPr/>
        </p:nvCxnSpPr>
        <p:spPr>
          <a:xfrm rot="10800000">
            <a:off x="2027238" y="4140200"/>
            <a:ext cx="2217737" cy="1263650"/>
          </a:xfrm>
          <a:prstGeom prst="curvedConnector2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曲線コネクタ 46"/>
          <p:cNvCxnSpPr>
            <a:stCxn id="19" idx="4"/>
            <a:endCxn id="8" idx="6"/>
          </p:cNvCxnSpPr>
          <p:nvPr/>
        </p:nvCxnSpPr>
        <p:spPr>
          <a:xfrm rot="5400000">
            <a:off x="5437981" y="3658394"/>
            <a:ext cx="1273175" cy="2217738"/>
          </a:xfrm>
          <a:prstGeom prst="curvedConnector2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表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274695"/>
              </p:ext>
            </p:extLst>
          </p:nvPr>
        </p:nvGraphicFramePr>
        <p:xfrm>
          <a:off x="2806335" y="2105120"/>
          <a:ext cx="595863" cy="5037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5863"/>
              </a:tblGrid>
              <a:tr h="121920">
                <a:tc>
                  <a:txBody>
                    <a:bodyPr/>
                    <a:lstStyle/>
                    <a:p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3679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8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30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8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表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477511"/>
              </p:ext>
            </p:extLst>
          </p:nvPr>
        </p:nvGraphicFramePr>
        <p:xfrm>
          <a:off x="5864395" y="4840222"/>
          <a:ext cx="524264" cy="5010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4264"/>
              </a:tblGrid>
              <a:tr h="121920">
                <a:tc>
                  <a:txBody>
                    <a:bodyPr/>
                    <a:lstStyle/>
                    <a:p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352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8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8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表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56051"/>
              </p:ext>
            </p:extLst>
          </p:nvPr>
        </p:nvGraphicFramePr>
        <p:xfrm>
          <a:off x="2849580" y="4904617"/>
          <a:ext cx="509372" cy="48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9372"/>
              </a:tblGrid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8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6" name="曲線コネクタ 46"/>
          <p:cNvCxnSpPr>
            <a:stCxn id="19" idx="0"/>
            <a:endCxn id="10" idx="6"/>
          </p:cNvCxnSpPr>
          <p:nvPr/>
        </p:nvCxnSpPr>
        <p:spPr>
          <a:xfrm rot="16200000" flipV="1">
            <a:off x="5407025" y="1635125"/>
            <a:ext cx="1335088" cy="2217738"/>
          </a:xfrm>
          <a:prstGeom prst="curvedConnector2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表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735115"/>
              </p:ext>
            </p:extLst>
          </p:nvPr>
        </p:nvGraphicFramePr>
        <p:xfrm>
          <a:off x="5829112" y="2105120"/>
          <a:ext cx="594831" cy="48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4831"/>
              </a:tblGrid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8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18" name="円/楕円 149"/>
          <p:cNvSpPr/>
          <p:nvPr/>
        </p:nvSpPr>
        <p:spPr>
          <a:xfrm>
            <a:off x="1666875" y="3419475"/>
            <a:ext cx="720725" cy="720725"/>
          </a:xfrm>
          <a:prstGeom prst="ellipse">
            <a:avLst/>
          </a:prstGeom>
          <a:solidFill>
            <a:srgbClr val="008000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/>
            <a:r>
              <a:rPr kumimoji="1" lang="en-US" altLang="ja-JP" sz="10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Scheduled</a:t>
            </a:r>
            <a:endParaRPr kumimoji="1" lang="ja-JP" altLang="en-US" sz="1000">
              <a:solidFill>
                <a:srgbClr val="FFFF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" name="円/楕円 50"/>
          <p:cNvSpPr/>
          <p:nvPr/>
        </p:nvSpPr>
        <p:spPr>
          <a:xfrm>
            <a:off x="6823075" y="3411538"/>
            <a:ext cx="720725" cy="719137"/>
          </a:xfrm>
          <a:prstGeom prst="ellipse">
            <a:avLst/>
          </a:prstGeom>
          <a:solidFill>
            <a:srgbClr val="3366FF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/>
            <a:r>
              <a:rPr kumimoji="1" lang="en-US" altLang="ja-JP" sz="10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Provisioned</a:t>
            </a:r>
            <a:endParaRPr kumimoji="1" lang="ja-JP" altLang="en-US" sz="1000">
              <a:solidFill>
                <a:srgbClr val="FFFF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29716" name="Group 52"/>
          <p:cNvGrpSpPr>
            <a:grpSpLocks/>
          </p:cNvGrpSpPr>
          <p:nvPr/>
        </p:nvGrpSpPr>
        <p:grpSpPr bwMode="auto">
          <a:xfrm>
            <a:off x="7297738" y="5110163"/>
            <a:ext cx="1700212" cy="1152525"/>
            <a:chOff x="6696170" y="5094185"/>
            <a:chExt cx="1699403" cy="1152160"/>
          </a:xfrm>
        </p:grpSpPr>
        <p:sp>
          <p:nvSpPr>
            <p:cNvPr id="33" name="Rectangle 32"/>
            <p:cNvSpPr/>
            <p:nvPr/>
          </p:nvSpPr>
          <p:spPr>
            <a:xfrm>
              <a:off x="6696170" y="5094185"/>
              <a:ext cx="1691470" cy="11521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l">
                <a:defRPr/>
              </a:pPr>
              <a:endParaRPr lang="en-US" sz="1200">
                <a:solidFill>
                  <a:prstClr val="white"/>
                </a:solidFill>
              </a:endParaRPr>
            </a:p>
          </p:txBody>
        </p:sp>
        <p:sp>
          <p:nvSpPr>
            <p:cNvPr id="29720" name="TextBox 33"/>
            <p:cNvSpPr txBox="1">
              <a:spLocks noChangeArrowheads="1"/>
            </p:cNvSpPr>
            <p:nvPr/>
          </p:nvSpPr>
          <p:spPr bwMode="auto">
            <a:xfrm>
              <a:off x="6942944" y="5551384"/>
              <a:ext cx="145262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200">
                  <a:solidFill>
                    <a:srgbClr val="000000"/>
                  </a:solidFill>
                </a:rPr>
                <a:t>Transitional States</a:t>
              </a:r>
            </a:p>
          </p:txBody>
        </p:sp>
        <p:sp>
          <p:nvSpPr>
            <p:cNvPr id="35" name="円/楕円 149"/>
            <p:cNvSpPr/>
            <p:nvPr/>
          </p:nvSpPr>
          <p:spPr>
            <a:xfrm>
              <a:off x="6780267" y="5603611"/>
              <a:ext cx="187236" cy="18726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36" name="円/楕円 96"/>
            <p:cNvSpPr/>
            <p:nvPr/>
          </p:nvSpPr>
          <p:spPr>
            <a:xfrm>
              <a:off x="6780267" y="5222731"/>
              <a:ext cx="187236" cy="187266"/>
            </a:xfrm>
            <a:prstGeom prst="ellipse">
              <a:avLst/>
            </a:prstGeom>
            <a:solidFill>
              <a:srgbClr val="008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29723" name="TextBox 36"/>
            <p:cNvSpPr txBox="1">
              <a:spLocks noChangeArrowheads="1"/>
            </p:cNvSpPr>
            <p:nvPr/>
          </p:nvSpPr>
          <p:spPr bwMode="auto">
            <a:xfrm>
              <a:off x="6932958" y="5170384"/>
              <a:ext cx="94599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200">
                  <a:solidFill>
                    <a:srgbClr val="000000"/>
                  </a:solidFill>
                </a:rPr>
                <a:t>Initial State</a:t>
              </a:r>
            </a:p>
          </p:txBody>
        </p:sp>
        <p:sp>
          <p:nvSpPr>
            <p:cNvPr id="38" name="円/楕円 154"/>
            <p:cNvSpPr/>
            <p:nvPr/>
          </p:nvSpPr>
          <p:spPr>
            <a:xfrm>
              <a:off x="6780267" y="5959098"/>
              <a:ext cx="187236" cy="185679"/>
            </a:xfrm>
            <a:prstGeom prst="ellipse">
              <a:avLst/>
            </a:prstGeom>
            <a:solidFill>
              <a:srgbClr val="3366FF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29725" name="TextBox 38"/>
            <p:cNvSpPr txBox="1">
              <a:spLocks noChangeArrowheads="1"/>
            </p:cNvSpPr>
            <p:nvPr/>
          </p:nvSpPr>
          <p:spPr bwMode="auto">
            <a:xfrm>
              <a:off x="6921336" y="5897336"/>
              <a:ext cx="11000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200">
                  <a:solidFill>
                    <a:srgbClr val="000000"/>
                  </a:solidFill>
                </a:rPr>
                <a:t>Stable States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6519608" y="1266825"/>
            <a:ext cx="2470404" cy="276999"/>
          </a:xfrm>
          <a:prstGeom prst="rect">
            <a:avLst/>
          </a:prstGeom>
          <a:solidFill>
            <a:srgbClr val="80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No changes from CS v2.0</a:t>
            </a:r>
          </a:p>
        </p:txBody>
      </p:sp>
      <p:graphicFrame>
        <p:nvGraphicFramePr>
          <p:cNvPr id="28" name="表 1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911505"/>
              </p:ext>
            </p:extLst>
          </p:nvPr>
        </p:nvGraphicFramePr>
        <p:xfrm>
          <a:off x="107504" y="4978460"/>
          <a:ext cx="1853892" cy="759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3892"/>
              </a:tblGrid>
              <a:tr h="16073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Input event</a:t>
                      </a:r>
                      <a:r>
                        <a:rPr kumimoji="1" lang="en-US" altLang="ja-JP" sz="1200" b="0" i="1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+</a:t>
                      </a:r>
                      <a:endParaRPr kumimoji="1" lang="ja-JP" altLang="en-US" sz="1200" baseline="30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3906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Input message</a:t>
                      </a:r>
                      <a:r>
                        <a:rPr kumimoji="1" lang="en-US" altLang="ja-JP" sz="1200" b="0" i="1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+</a:t>
                      </a:r>
                      <a:endParaRPr kumimoji="1" lang="ja-JP" altLang="en-US" sz="1200" b="0" i="1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412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Output message</a:t>
                      </a:r>
                      <a:endParaRPr kumimoji="1" lang="ja-JP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21039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Output event</a:t>
                      </a:r>
                      <a:endParaRPr kumimoji="1" lang="ja-JP" altLang="en-US" sz="12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29" name="テキスト ボックス 59"/>
          <p:cNvSpPr txBox="1">
            <a:spLocks noChangeArrowheads="1"/>
          </p:cNvSpPr>
          <p:nvPr/>
        </p:nvSpPr>
        <p:spPr bwMode="auto">
          <a:xfrm>
            <a:off x="109539" y="5838825"/>
            <a:ext cx="236180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kumimoji="1" lang="en-US" altLang="ja-JP" sz="1200" baseline="30000" dirty="0">
                <a:latin typeface="Arial"/>
                <a:cs typeface="Arial"/>
              </a:rPr>
              <a:t>+</a:t>
            </a:r>
            <a:r>
              <a:rPr kumimoji="1" lang="en-US" altLang="ja-JP" sz="1200" dirty="0" smtClean="0">
                <a:latin typeface="Arial"/>
                <a:cs typeface="Arial"/>
              </a:rPr>
              <a:t>Either </a:t>
            </a:r>
            <a:r>
              <a:rPr kumimoji="1" lang="en-US" altLang="ja-JP" sz="1200" i="1" dirty="0" smtClean="0">
                <a:latin typeface="Arial"/>
                <a:cs typeface="Arial"/>
              </a:rPr>
              <a:t>Input event </a:t>
            </a:r>
            <a:r>
              <a:rPr kumimoji="1" lang="en-US" altLang="ja-JP" sz="1200" dirty="0" smtClean="0">
                <a:latin typeface="Arial"/>
                <a:cs typeface="Arial"/>
              </a:rPr>
              <a:t>or </a:t>
            </a:r>
            <a:r>
              <a:rPr kumimoji="1" lang="en-US" altLang="ja-JP" sz="1200" i="1" dirty="0" smtClean="0">
                <a:latin typeface="Arial"/>
                <a:cs typeface="Arial"/>
              </a:rPr>
              <a:t>Input message</a:t>
            </a:r>
            <a:r>
              <a:rPr kumimoji="1" lang="en-US" altLang="ja-JP" sz="1200" dirty="0" smtClean="0">
                <a:latin typeface="Arial"/>
                <a:cs typeface="Arial"/>
              </a:rPr>
              <a:t> can trigger output (logical disjunction) </a:t>
            </a:r>
          </a:p>
          <a:p>
            <a:pPr algn="l"/>
            <a:r>
              <a:rPr kumimoji="1" lang="en-US" altLang="ja-JP" sz="1200" dirty="0" smtClean="0">
                <a:latin typeface="Arial"/>
                <a:cs typeface="Arial"/>
              </a:rPr>
              <a:t>“</a:t>
            </a:r>
            <a:r>
              <a:rPr kumimoji="1" lang="en-US" altLang="ja-JP" sz="1200" dirty="0">
                <a:latin typeface="Arial"/>
                <a:cs typeface="Arial"/>
              </a:rPr>
              <a:t>&gt;” = downstream message</a:t>
            </a:r>
          </a:p>
          <a:p>
            <a:pPr algn="l"/>
            <a:r>
              <a:rPr lang="en-US" altLang="ja-JP" sz="1200" dirty="0">
                <a:latin typeface="Arial"/>
                <a:cs typeface="Arial"/>
              </a:rPr>
              <a:t>“&lt;“ = upstream message</a:t>
            </a:r>
          </a:p>
        </p:txBody>
      </p:sp>
    </p:spTree>
    <p:extLst>
      <p:ext uri="{BB962C8B-B14F-4D97-AF65-F5344CB8AC3E}">
        <p14:creationId xmlns:p14="http://schemas.microsoft.com/office/powerpoint/2010/main" val="535160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CAEEE01-468B-F045-B898-0E208A5352E9}" type="slidenum">
              <a:rPr lang="ja-JP" altLang="en-US" sz="1100">
                <a:solidFill>
                  <a:schemeClr val="bg2"/>
                </a:solidFill>
              </a:rPr>
              <a:pPr/>
              <a:t>4</a:t>
            </a:fld>
            <a:endParaRPr lang="en-US" altLang="ja-JP" sz="1100">
              <a:solidFill>
                <a:schemeClr val="bg2"/>
              </a:solidFill>
            </a:endParaRPr>
          </a:p>
        </p:txBody>
      </p:sp>
      <p:sp>
        <p:nvSpPr>
          <p:cNvPr id="30723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58113" cy="107156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" charset="0"/>
                <a:ea typeface="ＭＳ Ｐゴシック" charset="0"/>
              </a:rPr>
              <a:t>LSM: Termination Sequence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297738" y="4700588"/>
            <a:ext cx="1692275" cy="15621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endParaRPr lang="en-US" sz="1200">
              <a:solidFill>
                <a:prstClr val="white"/>
              </a:solidFill>
            </a:endParaRPr>
          </a:p>
        </p:txBody>
      </p:sp>
      <p:sp>
        <p:nvSpPr>
          <p:cNvPr id="30725" name="TextBox 33"/>
          <p:cNvSpPr txBox="1">
            <a:spLocks noChangeArrowheads="1"/>
          </p:cNvSpPr>
          <p:nvPr/>
        </p:nvSpPr>
        <p:spPr bwMode="auto">
          <a:xfrm>
            <a:off x="7545388" y="5567363"/>
            <a:ext cx="145256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1200">
                <a:solidFill>
                  <a:srgbClr val="000000"/>
                </a:solidFill>
              </a:rPr>
              <a:t>Stable States</a:t>
            </a:r>
          </a:p>
        </p:txBody>
      </p:sp>
      <p:sp>
        <p:nvSpPr>
          <p:cNvPr id="35" name="円/楕円 149"/>
          <p:cNvSpPr/>
          <p:nvPr/>
        </p:nvSpPr>
        <p:spPr>
          <a:xfrm>
            <a:off x="7381875" y="5621338"/>
            <a:ext cx="187325" cy="185737"/>
          </a:xfrm>
          <a:prstGeom prst="ellipse">
            <a:avLst/>
          </a:prstGeom>
          <a:solidFill>
            <a:srgbClr val="3366FF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200" dirty="0">
              <a:solidFill>
                <a:prstClr val="white"/>
              </a:solidFill>
            </a:endParaRPr>
          </a:p>
        </p:txBody>
      </p:sp>
      <p:sp>
        <p:nvSpPr>
          <p:cNvPr id="30727" name="TextBox 36"/>
          <p:cNvSpPr txBox="1">
            <a:spLocks noChangeArrowheads="1"/>
          </p:cNvSpPr>
          <p:nvPr/>
        </p:nvSpPr>
        <p:spPr bwMode="auto">
          <a:xfrm>
            <a:off x="7534275" y="5186363"/>
            <a:ext cx="13779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1200">
                <a:solidFill>
                  <a:srgbClr val="000000"/>
                </a:solidFill>
              </a:rPr>
              <a:t>Transitional State</a:t>
            </a:r>
          </a:p>
        </p:txBody>
      </p:sp>
      <p:sp>
        <p:nvSpPr>
          <p:cNvPr id="38" name="円/楕円 154"/>
          <p:cNvSpPr/>
          <p:nvPr/>
        </p:nvSpPr>
        <p:spPr>
          <a:xfrm>
            <a:off x="7381875" y="5975350"/>
            <a:ext cx="187325" cy="187325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200" dirty="0">
              <a:solidFill>
                <a:prstClr val="white"/>
              </a:solidFill>
            </a:endParaRPr>
          </a:p>
        </p:txBody>
      </p:sp>
      <p:sp>
        <p:nvSpPr>
          <p:cNvPr id="30729" name="TextBox 38"/>
          <p:cNvSpPr txBox="1">
            <a:spLocks noChangeArrowheads="1"/>
          </p:cNvSpPr>
          <p:nvPr/>
        </p:nvSpPr>
        <p:spPr bwMode="auto">
          <a:xfrm>
            <a:off x="7523163" y="5913438"/>
            <a:ext cx="9207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1200">
                <a:solidFill>
                  <a:srgbClr val="000000"/>
                </a:solidFill>
              </a:rPr>
              <a:t>Final State</a:t>
            </a:r>
          </a:p>
        </p:txBody>
      </p:sp>
      <p:sp>
        <p:nvSpPr>
          <p:cNvPr id="31" name="円/楕円 19"/>
          <p:cNvSpPr/>
          <p:nvPr/>
        </p:nvSpPr>
        <p:spPr bwMode="auto">
          <a:xfrm>
            <a:off x="6108700" y="3351213"/>
            <a:ext cx="720725" cy="720725"/>
          </a:xfrm>
          <a:prstGeom prst="ellipse">
            <a:avLst/>
          </a:prstGeom>
          <a:solidFill>
            <a:schemeClr val="tx1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Terminated</a:t>
            </a:r>
          </a:p>
        </p:txBody>
      </p:sp>
      <p:cxnSp>
        <p:nvCxnSpPr>
          <p:cNvPr id="32" name="直線矢印コネクタ 20"/>
          <p:cNvCxnSpPr>
            <a:endCxn id="42" idx="6"/>
          </p:cNvCxnSpPr>
          <p:nvPr/>
        </p:nvCxnSpPr>
        <p:spPr bwMode="auto">
          <a:xfrm flipV="1">
            <a:off x="3019425" y="3711575"/>
            <a:ext cx="118903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円/楕円 16"/>
          <p:cNvSpPr/>
          <p:nvPr/>
        </p:nvSpPr>
        <p:spPr bwMode="auto">
          <a:xfrm flipH="1">
            <a:off x="4208463" y="3351213"/>
            <a:ext cx="720725" cy="720725"/>
          </a:xfrm>
          <a:prstGeom prst="ellipse">
            <a:avLst/>
          </a:prstGeom>
          <a:solidFill>
            <a:srgbClr val="FF0000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</a:rPr>
              <a:t>Terminating</a:t>
            </a:r>
          </a:p>
        </p:txBody>
      </p:sp>
      <p:cxnSp>
        <p:nvCxnSpPr>
          <p:cNvPr id="43" name="直線矢印コネクタ 100"/>
          <p:cNvCxnSpPr>
            <a:stCxn id="42" idx="2"/>
            <a:endCxn id="31" idx="2"/>
          </p:cNvCxnSpPr>
          <p:nvPr/>
        </p:nvCxnSpPr>
        <p:spPr bwMode="auto">
          <a:xfrm>
            <a:off x="4929188" y="3711575"/>
            <a:ext cx="117951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円/楕円 26"/>
          <p:cNvSpPr/>
          <p:nvPr/>
        </p:nvSpPr>
        <p:spPr bwMode="auto">
          <a:xfrm flipH="1">
            <a:off x="2284413" y="3351213"/>
            <a:ext cx="720725" cy="720725"/>
          </a:xfrm>
          <a:prstGeom prst="ellipse">
            <a:avLst/>
          </a:prstGeom>
          <a:solidFill>
            <a:srgbClr val="008000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/>
            <a:r>
              <a:rPr kumimoji="1" lang="en-US" altLang="ja-JP" sz="1000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rPr>
              <a:t>Created</a:t>
            </a:r>
            <a:endParaRPr kumimoji="1" lang="ja-JP" altLang="en-US" sz="1000">
              <a:solidFill>
                <a:srgbClr val="FFFF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45" name="表 21"/>
          <p:cNvGraphicFramePr>
            <a:graphicFrameLocks noGrp="1"/>
          </p:cNvGraphicFramePr>
          <p:nvPr/>
        </p:nvGraphicFramePr>
        <p:xfrm>
          <a:off x="3316762" y="3467171"/>
          <a:ext cx="580275" cy="48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0275"/>
              </a:tblGrid>
              <a:tr h="121920">
                <a:tc>
                  <a:txBody>
                    <a:bodyPr/>
                    <a:lstStyle/>
                    <a:p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8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8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8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" name="表 77"/>
          <p:cNvGraphicFramePr>
            <a:graphicFrameLocks noGrp="1"/>
          </p:cNvGraphicFramePr>
          <p:nvPr/>
        </p:nvGraphicFramePr>
        <p:xfrm>
          <a:off x="5202621" y="3467171"/>
          <a:ext cx="632845" cy="48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2845"/>
              </a:tblGrid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8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47" name="円/楕円 26"/>
          <p:cNvSpPr/>
          <p:nvPr/>
        </p:nvSpPr>
        <p:spPr bwMode="auto">
          <a:xfrm flipH="1">
            <a:off x="3324225" y="1830388"/>
            <a:ext cx="720725" cy="720725"/>
          </a:xfrm>
          <a:prstGeom prst="ellipse">
            <a:avLst/>
          </a:prstGeom>
          <a:solidFill>
            <a:srgbClr val="3366FF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/>
            <a:r>
              <a:rPr kumimoji="1" lang="en-US" altLang="ja-JP" sz="1000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rPr>
              <a:t>Failed</a:t>
            </a:r>
            <a:endParaRPr kumimoji="1" lang="ja-JP" altLang="en-US" sz="1000">
              <a:solidFill>
                <a:srgbClr val="FFFF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48" name="直線矢印コネクタ 20"/>
          <p:cNvCxnSpPr>
            <a:endCxn id="47" idx="5"/>
          </p:cNvCxnSpPr>
          <p:nvPr/>
        </p:nvCxnSpPr>
        <p:spPr bwMode="auto">
          <a:xfrm flipV="1">
            <a:off x="2644775" y="2446338"/>
            <a:ext cx="784225" cy="9032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9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90358"/>
              </p:ext>
            </p:extLst>
          </p:nvPr>
        </p:nvGraphicFramePr>
        <p:xfrm>
          <a:off x="2560227" y="2707156"/>
          <a:ext cx="932530" cy="48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2530"/>
              </a:tblGrid>
              <a:tr h="121920">
                <a:tc>
                  <a:txBody>
                    <a:bodyPr/>
                    <a:lstStyle/>
                    <a:p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8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forcedEnd.nt</a:t>
                      </a:r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8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forcedEnd.nt</a:t>
                      </a:r>
                      <a:endParaRPr kumimoji="1" lang="ja-JP" altLang="en-US" sz="8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50" name="直線矢印コネクタ 20"/>
          <p:cNvCxnSpPr>
            <a:stCxn id="47" idx="3"/>
          </p:cNvCxnSpPr>
          <p:nvPr/>
        </p:nvCxnSpPr>
        <p:spPr bwMode="auto">
          <a:xfrm>
            <a:off x="3938588" y="2446338"/>
            <a:ext cx="630237" cy="9048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" name="表 21"/>
          <p:cNvGraphicFramePr>
            <a:graphicFrameLocks noGrp="1"/>
          </p:cNvGraphicFramePr>
          <p:nvPr/>
        </p:nvGraphicFramePr>
        <p:xfrm>
          <a:off x="4008088" y="2707156"/>
          <a:ext cx="580275" cy="48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0275"/>
              </a:tblGrid>
              <a:tr h="121920">
                <a:tc>
                  <a:txBody>
                    <a:bodyPr/>
                    <a:lstStyle/>
                    <a:p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8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8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8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52" name="円/楕円 26"/>
          <p:cNvSpPr/>
          <p:nvPr/>
        </p:nvSpPr>
        <p:spPr bwMode="auto">
          <a:xfrm flipH="1">
            <a:off x="3275013" y="4887913"/>
            <a:ext cx="720725" cy="720725"/>
          </a:xfrm>
          <a:prstGeom prst="ellipse">
            <a:avLst/>
          </a:prstGeom>
          <a:solidFill>
            <a:srgbClr val="3366FF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/>
            <a:r>
              <a:rPr kumimoji="1" lang="en-US" altLang="ja-JP" sz="1000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rPr>
              <a:t>Passed</a:t>
            </a:r>
          </a:p>
          <a:p>
            <a:pPr algn="ctr" eaLnBrk="1" hangingPunct="1"/>
            <a:r>
              <a:rPr kumimoji="1" lang="en-US" altLang="ja-JP" sz="1000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rPr>
              <a:t>EndTime</a:t>
            </a:r>
            <a:endParaRPr kumimoji="1" lang="ja-JP" altLang="en-US" sz="1000">
              <a:solidFill>
                <a:srgbClr val="FFFF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53" name="直線矢印コネクタ 20"/>
          <p:cNvCxnSpPr>
            <a:endCxn id="52" idx="7"/>
          </p:cNvCxnSpPr>
          <p:nvPr/>
        </p:nvCxnSpPr>
        <p:spPr bwMode="auto">
          <a:xfrm>
            <a:off x="2644775" y="4070350"/>
            <a:ext cx="736600" cy="9223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20"/>
          <p:cNvCxnSpPr>
            <a:stCxn id="52" idx="1"/>
          </p:cNvCxnSpPr>
          <p:nvPr/>
        </p:nvCxnSpPr>
        <p:spPr bwMode="auto">
          <a:xfrm flipV="1">
            <a:off x="3890963" y="4071938"/>
            <a:ext cx="677862" cy="9207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5" name="表 21"/>
          <p:cNvGraphicFramePr>
            <a:graphicFrameLocks noGrp="1"/>
          </p:cNvGraphicFramePr>
          <p:nvPr/>
        </p:nvGraphicFramePr>
        <p:xfrm>
          <a:off x="2532261" y="4235781"/>
          <a:ext cx="932530" cy="48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2530"/>
              </a:tblGrid>
              <a:tr h="121920">
                <a:tc>
                  <a:txBody>
                    <a:bodyPr/>
                    <a:lstStyle/>
                    <a:p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endTimeEvent</a:t>
                      </a:r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6" name="表 21"/>
          <p:cNvGraphicFramePr>
            <a:graphicFrameLocks noGrp="1"/>
          </p:cNvGraphicFramePr>
          <p:nvPr/>
        </p:nvGraphicFramePr>
        <p:xfrm>
          <a:off x="4044429" y="4235781"/>
          <a:ext cx="580275" cy="48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0275"/>
              </a:tblGrid>
              <a:tr h="121920">
                <a:tc>
                  <a:txBody>
                    <a:bodyPr/>
                    <a:lstStyle/>
                    <a:p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8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8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8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8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57" name="円/楕円 149"/>
          <p:cNvSpPr/>
          <p:nvPr/>
        </p:nvSpPr>
        <p:spPr>
          <a:xfrm>
            <a:off x="7381875" y="5237163"/>
            <a:ext cx="187325" cy="187325"/>
          </a:xfrm>
          <a:prstGeom prst="ellips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200" dirty="0">
              <a:solidFill>
                <a:prstClr val="white"/>
              </a:solidFill>
            </a:endParaRPr>
          </a:p>
        </p:txBody>
      </p:sp>
      <p:sp>
        <p:nvSpPr>
          <p:cNvPr id="58" name="円/楕円 96"/>
          <p:cNvSpPr/>
          <p:nvPr/>
        </p:nvSpPr>
        <p:spPr>
          <a:xfrm>
            <a:off x="7381875" y="4856163"/>
            <a:ext cx="187325" cy="187325"/>
          </a:xfrm>
          <a:prstGeom prst="ellipse">
            <a:avLst/>
          </a:prstGeom>
          <a:solidFill>
            <a:srgbClr val="008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200" dirty="0">
              <a:solidFill>
                <a:prstClr val="white"/>
              </a:solidFill>
            </a:endParaRPr>
          </a:p>
        </p:txBody>
      </p:sp>
      <p:sp>
        <p:nvSpPr>
          <p:cNvPr id="30751" name="TextBox 58"/>
          <p:cNvSpPr txBox="1">
            <a:spLocks noChangeArrowheads="1"/>
          </p:cNvSpPr>
          <p:nvPr/>
        </p:nvSpPr>
        <p:spPr bwMode="auto">
          <a:xfrm>
            <a:off x="7534275" y="4803775"/>
            <a:ext cx="9461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1200">
                <a:solidFill>
                  <a:srgbClr val="000000"/>
                </a:solidFill>
              </a:rPr>
              <a:t>Initial State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519608" y="1266825"/>
            <a:ext cx="2470404" cy="461665"/>
          </a:xfrm>
          <a:prstGeom prst="rect">
            <a:avLst/>
          </a:prstGeom>
          <a:solidFill>
            <a:srgbClr val="80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C</a:t>
            </a:r>
            <a:r>
              <a:rPr lang="en-US" sz="1200" dirty="0" smtClean="0">
                <a:solidFill>
                  <a:schemeClr val="bg1"/>
                </a:solidFill>
              </a:rPr>
              <a:t>hanges from CS v2.0</a:t>
            </a:r>
          </a:p>
          <a:p>
            <a:pPr marL="171450" indent="-171450">
              <a:buFontTx/>
              <a:buChar char="-"/>
            </a:pPr>
            <a:r>
              <a:rPr lang="en-US" sz="1200" dirty="0" err="1" smtClean="0">
                <a:solidFill>
                  <a:schemeClr val="bg1"/>
                </a:solidFill>
              </a:rPr>
              <a:t>forceEnd</a:t>
            </a:r>
            <a:r>
              <a:rPr lang="en-US" sz="1200" dirty="0" smtClean="0">
                <a:solidFill>
                  <a:schemeClr val="bg1"/>
                </a:solidFill>
              </a:rPr>
              <a:t> changed to </a:t>
            </a:r>
            <a:r>
              <a:rPr lang="en-US" sz="1200" dirty="0" err="1" smtClean="0">
                <a:solidFill>
                  <a:schemeClr val="bg1"/>
                </a:solidFill>
              </a:rPr>
              <a:t>forceEnd.nt</a:t>
            </a:r>
            <a:endParaRPr lang="en-US" sz="12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36" name="表 1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911505"/>
              </p:ext>
            </p:extLst>
          </p:nvPr>
        </p:nvGraphicFramePr>
        <p:xfrm>
          <a:off x="107504" y="4978460"/>
          <a:ext cx="1853892" cy="759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3892"/>
              </a:tblGrid>
              <a:tr h="16073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Input event</a:t>
                      </a:r>
                      <a:r>
                        <a:rPr kumimoji="1" lang="en-US" altLang="ja-JP" sz="1200" b="0" i="1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+</a:t>
                      </a:r>
                      <a:endParaRPr kumimoji="1" lang="ja-JP" altLang="en-US" sz="1200" baseline="30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3906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Input message</a:t>
                      </a:r>
                      <a:r>
                        <a:rPr kumimoji="1" lang="en-US" altLang="ja-JP" sz="1200" b="0" i="1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+</a:t>
                      </a:r>
                      <a:endParaRPr kumimoji="1" lang="ja-JP" altLang="en-US" sz="1200" b="0" i="1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412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Output message</a:t>
                      </a:r>
                      <a:endParaRPr kumimoji="1" lang="ja-JP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21039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Output event</a:t>
                      </a:r>
                      <a:endParaRPr kumimoji="1" lang="ja-JP" altLang="en-US" sz="12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37" name="テキスト ボックス 59"/>
          <p:cNvSpPr txBox="1">
            <a:spLocks noChangeArrowheads="1"/>
          </p:cNvSpPr>
          <p:nvPr/>
        </p:nvSpPr>
        <p:spPr bwMode="auto">
          <a:xfrm>
            <a:off x="109539" y="5838825"/>
            <a:ext cx="236180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kumimoji="1" lang="en-US" altLang="ja-JP" sz="1200" baseline="30000" dirty="0">
                <a:latin typeface="Arial"/>
                <a:cs typeface="Arial"/>
              </a:rPr>
              <a:t>+</a:t>
            </a:r>
            <a:r>
              <a:rPr kumimoji="1" lang="en-US" altLang="ja-JP" sz="1200" dirty="0" smtClean="0">
                <a:latin typeface="Arial"/>
                <a:cs typeface="Arial"/>
              </a:rPr>
              <a:t>Either </a:t>
            </a:r>
            <a:r>
              <a:rPr kumimoji="1" lang="en-US" altLang="ja-JP" sz="1200" i="1" dirty="0" smtClean="0">
                <a:latin typeface="Arial"/>
                <a:cs typeface="Arial"/>
              </a:rPr>
              <a:t>Input event </a:t>
            </a:r>
            <a:r>
              <a:rPr kumimoji="1" lang="en-US" altLang="ja-JP" sz="1200" dirty="0" smtClean="0">
                <a:latin typeface="Arial"/>
                <a:cs typeface="Arial"/>
              </a:rPr>
              <a:t>or </a:t>
            </a:r>
            <a:r>
              <a:rPr kumimoji="1" lang="en-US" altLang="ja-JP" sz="1200" i="1" dirty="0" smtClean="0">
                <a:latin typeface="Arial"/>
                <a:cs typeface="Arial"/>
              </a:rPr>
              <a:t>Input message</a:t>
            </a:r>
            <a:r>
              <a:rPr kumimoji="1" lang="en-US" altLang="ja-JP" sz="1200" dirty="0" smtClean="0">
                <a:latin typeface="Arial"/>
                <a:cs typeface="Arial"/>
              </a:rPr>
              <a:t> can trigger output (logical disjunction) </a:t>
            </a:r>
          </a:p>
          <a:p>
            <a:pPr algn="l"/>
            <a:r>
              <a:rPr kumimoji="1" lang="en-US" altLang="ja-JP" sz="1200" dirty="0" smtClean="0">
                <a:latin typeface="Arial"/>
                <a:cs typeface="Arial"/>
              </a:rPr>
              <a:t>“</a:t>
            </a:r>
            <a:r>
              <a:rPr kumimoji="1" lang="en-US" altLang="ja-JP" sz="1200" dirty="0">
                <a:latin typeface="Arial"/>
                <a:cs typeface="Arial"/>
              </a:rPr>
              <a:t>&gt;” = downstream message</a:t>
            </a:r>
          </a:p>
          <a:p>
            <a:pPr algn="l"/>
            <a:r>
              <a:rPr lang="en-US" altLang="ja-JP" sz="1200" dirty="0">
                <a:latin typeface="Arial"/>
                <a:cs typeface="Arial"/>
              </a:rPr>
              <a:t>“&lt;“ = upstream message</a:t>
            </a:r>
          </a:p>
        </p:txBody>
      </p:sp>
    </p:spTree>
    <p:extLst>
      <p:ext uri="{BB962C8B-B14F-4D97-AF65-F5344CB8AC3E}">
        <p14:creationId xmlns:p14="http://schemas.microsoft.com/office/powerpoint/2010/main" val="3571807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467</Words>
  <Application>Microsoft Macintosh PowerPoint</Application>
  <PresentationFormat>On-screen Show (4:3)</PresentationFormat>
  <Paragraphs>126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Motivation for Changes in RSM (CSv2.1)</vt:lpstr>
      <vt:lpstr>RSM: Reservation State Machine (CS v2.1)</vt:lpstr>
      <vt:lpstr>PSM: Provisioning Lifecycle</vt:lpstr>
      <vt:lpstr>LSM: Termination Sequence</vt:lpstr>
    </vt:vector>
  </TitlesOfParts>
  <Company>LBNL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RSM: Reservation State Machine (CS v2.1)</dc:title>
  <dc:creator>Chin Guok</dc:creator>
  <cp:lastModifiedBy>Chin Guok</cp:lastModifiedBy>
  <cp:revision>17</cp:revision>
  <dcterms:created xsi:type="dcterms:W3CDTF">2015-11-18T18:45:09Z</dcterms:created>
  <dcterms:modified xsi:type="dcterms:W3CDTF">2015-11-30T18:37:54Z</dcterms:modified>
</cp:coreProperties>
</file>