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4"/>
  </p:notesMasterIdLst>
  <p:handoutMasterIdLst>
    <p:handoutMasterId r:id="rId35"/>
  </p:handoutMasterIdLst>
  <p:sldIdLst>
    <p:sldId id="447" r:id="rId2"/>
    <p:sldId id="448" r:id="rId3"/>
    <p:sldId id="454" r:id="rId4"/>
    <p:sldId id="425" r:id="rId5"/>
    <p:sldId id="461" r:id="rId6"/>
    <p:sldId id="430" r:id="rId7"/>
    <p:sldId id="462" r:id="rId8"/>
    <p:sldId id="463" r:id="rId9"/>
    <p:sldId id="451" r:id="rId10"/>
    <p:sldId id="429" r:id="rId11"/>
    <p:sldId id="437" r:id="rId12"/>
    <p:sldId id="432" r:id="rId13"/>
    <p:sldId id="443" r:id="rId14"/>
    <p:sldId id="434" r:id="rId15"/>
    <p:sldId id="435" r:id="rId16"/>
    <p:sldId id="442" r:id="rId17"/>
    <p:sldId id="444" r:id="rId18"/>
    <p:sldId id="436" r:id="rId19"/>
    <p:sldId id="438" r:id="rId20"/>
    <p:sldId id="439" r:id="rId21"/>
    <p:sldId id="449" r:id="rId22"/>
    <p:sldId id="440" r:id="rId23"/>
    <p:sldId id="441" r:id="rId24"/>
    <p:sldId id="450" r:id="rId25"/>
    <p:sldId id="464" r:id="rId26"/>
    <p:sldId id="465" r:id="rId27"/>
    <p:sldId id="458" r:id="rId28"/>
    <p:sldId id="457" r:id="rId29"/>
    <p:sldId id="456" r:id="rId30"/>
    <p:sldId id="466" r:id="rId31"/>
    <p:sldId id="460" r:id="rId32"/>
    <p:sldId id="459" r:id="rId33"/>
  </p:sldIdLst>
  <p:sldSz cx="9144000" cy="6858000" type="screen4x3"/>
  <p:notesSz cx="7099300" cy="10234613"/>
  <p:defaultTextStyle>
    <a:defPPr>
      <a:defRPr lang="en-US"/>
    </a:defPPr>
    <a:lvl1pPr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1pPr>
    <a:lvl2pPr marL="4572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2pPr>
    <a:lvl3pPr marL="9144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3pPr>
    <a:lvl4pPr marL="13716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4pPr>
    <a:lvl5pPr marL="1828800" algn="r" rtl="0" eaLnBrk="0" fontAlgn="base" hangingPunct="0">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5pPr>
    <a:lvl6pPr marL="22860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6pPr>
    <a:lvl7pPr marL="27432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7pPr>
    <a:lvl8pPr marL="32004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8pPr>
    <a:lvl9pPr marL="36576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n MacAule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DAD41"/>
    <a:srgbClr val="FF0000"/>
    <a:srgbClr val="6AD0D8"/>
    <a:srgbClr val="9A425B"/>
    <a:srgbClr val="703042"/>
    <a:srgbClr val="31B3BD"/>
    <a:srgbClr val="DDDDDD"/>
    <a:srgbClr val="1E5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5331" autoAdjust="0"/>
  </p:normalViewPr>
  <p:slideViewPr>
    <p:cSldViewPr snapToGrid="0">
      <p:cViewPr>
        <p:scale>
          <a:sx n="150" d="100"/>
          <a:sy n="150" d="100"/>
        </p:scale>
        <p:origin x="-352" y="-200"/>
      </p:cViewPr>
      <p:guideLst>
        <p:guide orient="horz"/>
        <p:guide/>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commentAuthors" Target="commentAuthors.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lgn="l">
              <a:defRPr sz="1300"/>
            </a:lvl1pPr>
          </a:lstStyle>
          <a:p>
            <a:endParaRPr lang="en-US" altLang="ja-JP"/>
          </a:p>
        </p:txBody>
      </p:sp>
      <p:sp>
        <p:nvSpPr>
          <p:cNvPr id="16387" name="Rectangle 3"/>
          <p:cNvSpPr>
            <a:spLocks noGrp="1" noChangeArrowheads="1"/>
          </p:cNvSpPr>
          <p:nvPr>
            <p:ph type="dt" sz="quarter" idx="1"/>
          </p:nvPr>
        </p:nvSpPr>
        <p:spPr bwMode="auto">
          <a:xfrm>
            <a:off x="4022937"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defRPr sz="1300"/>
            </a:lvl1pPr>
          </a:lstStyle>
          <a:p>
            <a:endParaRPr lang="en-US" altLang="ja-JP"/>
          </a:p>
        </p:txBody>
      </p:sp>
      <p:sp>
        <p:nvSpPr>
          <p:cNvPr id="16388" name="Rectangle 4"/>
          <p:cNvSpPr>
            <a:spLocks noGrp="1" noChangeArrowheads="1"/>
          </p:cNvSpPr>
          <p:nvPr>
            <p:ph type="ftr" sz="quarter" idx="2"/>
          </p:nvPr>
        </p:nvSpPr>
        <p:spPr bwMode="auto">
          <a:xfrm>
            <a:off x="1"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lgn="l">
              <a:defRPr sz="1300"/>
            </a:lvl1pPr>
          </a:lstStyle>
          <a:p>
            <a:endParaRPr lang="en-US" altLang="ja-JP"/>
          </a:p>
        </p:txBody>
      </p:sp>
      <p:sp>
        <p:nvSpPr>
          <p:cNvPr id="16389" name="Rectangle 5"/>
          <p:cNvSpPr>
            <a:spLocks noGrp="1" noChangeArrowheads="1"/>
          </p:cNvSpPr>
          <p:nvPr>
            <p:ph type="sldNum" sz="quarter" idx="3"/>
          </p:nvPr>
        </p:nvSpPr>
        <p:spPr bwMode="auto">
          <a:xfrm>
            <a:off x="4022937"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defRPr sz="1300"/>
            </a:lvl1pPr>
          </a:lstStyle>
          <a:p>
            <a:fld id="{33D29E7A-0766-A942-B672-27F8D29DD4B6}" type="slidenum">
              <a:rPr lang="en-US" altLang="ja-JP"/>
              <a:pPr/>
              <a:t>‹#›</a:t>
            </a:fld>
            <a:endParaRPr lang="en-US" altLang="ja-JP"/>
          </a:p>
        </p:txBody>
      </p:sp>
    </p:spTree>
    <p:extLst>
      <p:ext uri="{BB962C8B-B14F-4D97-AF65-F5344CB8AC3E}">
        <p14:creationId xmlns:p14="http://schemas.microsoft.com/office/powerpoint/2010/main" val="171555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lgn="l">
              <a:defRPr sz="1300"/>
            </a:lvl1pPr>
          </a:lstStyle>
          <a:p>
            <a:endParaRPr lang="en-US" altLang="ja-JP"/>
          </a:p>
        </p:txBody>
      </p:sp>
      <p:sp>
        <p:nvSpPr>
          <p:cNvPr id="5123" name="Rectangle 3"/>
          <p:cNvSpPr>
            <a:spLocks noGrp="1" noChangeArrowheads="1"/>
          </p:cNvSpPr>
          <p:nvPr>
            <p:ph type="dt" idx="1"/>
          </p:nvPr>
        </p:nvSpPr>
        <p:spPr bwMode="auto">
          <a:xfrm>
            <a:off x="4022937" y="3"/>
            <a:ext cx="3076363" cy="511731"/>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lvl1pPr>
              <a:defRPr sz="1300"/>
            </a:lvl1pPr>
          </a:lstStyle>
          <a:p>
            <a:endParaRPr lang="en-US" altLang="ja-JP"/>
          </a:p>
        </p:txBody>
      </p:sp>
      <p:sp>
        <p:nvSpPr>
          <p:cNvPr id="51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46575" y="4861441"/>
            <a:ext cx="5206153" cy="4605576"/>
          </a:xfrm>
          <a:prstGeom prst="rect">
            <a:avLst/>
          </a:prstGeom>
          <a:noFill/>
          <a:ln w="9525">
            <a:noFill/>
            <a:miter lim="800000"/>
            <a:headEnd/>
            <a:tailEnd/>
          </a:ln>
        </p:spPr>
        <p:txBody>
          <a:bodyPr vert="horz" wrap="square" lIns="98991" tIns="49495" rIns="98991" bIns="49495"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5126" name="Rectangle 6"/>
          <p:cNvSpPr>
            <a:spLocks noGrp="1" noChangeArrowheads="1"/>
          </p:cNvSpPr>
          <p:nvPr>
            <p:ph type="ftr" sz="quarter" idx="4"/>
          </p:nvPr>
        </p:nvSpPr>
        <p:spPr bwMode="auto">
          <a:xfrm>
            <a:off x="1"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lgn="l">
              <a:defRPr sz="1300"/>
            </a:lvl1pPr>
          </a:lstStyle>
          <a:p>
            <a:endParaRPr lang="en-US" altLang="ja-JP"/>
          </a:p>
        </p:txBody>
      </p:sp>
      <p:sp>
        <p:nvSpPr>
          <p:cNvPr id="5127" name="Rectangle 7"/>
          <p:cNvSpPr>
            <a:spLocks noGrp="1" noChangeArrowheads="1"/>
          </p:cNvSpPr>
          <p:nvPr>
            <p:ph type="sldNum" sz="quarter" idx="5"/>
          </p:nvPr>
        </p:nvSpPr>
        <p:spPr bwMode="auto">
          <a:xfrm>
            <a:off x="4022937" y="9722885"/>
            <a:ext cx="3076363" cy="511731"/>
          </a:xfrm>
          <a:prstGeom prst="rect">
            <a:avLst/>
          </a:prstGeom>
          <a:noFill/>
          <a:ln w="9525">
            <a:noFill/>
            <a:miter lim="800000"/>
            <a:headEnd/>
            <a:tailEnd/>
          </a:ln>
        </p:spPr>
        <p:txBody>
          <a:bodyPr vert="horz" wrap="square" lIns="98991" tIns="49495" rIns="98991" bIns="49495" numCol="1" anchor="b" anchorCtr="0" compatLnSpc="1">
            <a:prstTxWarp prst="textNoShape">
              <a:avLst/>
            </a:prstTxWarp>
          </a:bodyPr>
          <a:lstStyle>
            <a:lvl1pPr>
              <a:defRPr sz="1300"/>
            </a:lvl1pPr>
          </a:lstStyle>
          <a:p>
            <a:fld id="{E92AFA64-A76D-9C49-B38A-2066043BAC97}" type="slidenum">
              <a:rPr lang="en-US" altLang="ja-JP"/>
              <a:pPr/>
              <a:t>‹#›</a:t>
            </a:fld>
            <a:endParaRPr lang="en-US" altLang="ja-JP"/>
          </a:p>
        </p:txBody>
      </p:sp>
    </p:spTree>
    <p:extLst>
      <p:ext uri="{BB962C8B-B14F-4D97-AF65-F5344CB8AC3E}">
        <p14:creationId xmlns:p14="http://schemas.microsoft.com/office/powerpoint/2010/main" val="157589183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pitchFamily="1" charset="0"/>
        <a:ea typeface="ＭＳ Ｐゴシック" pitchFamily="1" charset="-128"/>
        <a:cs typeface="ＭＳ Ｐゴシック" pitchFamily="1" charset="-128"/>
      </a:defRPr>
    </a:lvl1pPr>
    <a:lvl2pPr marL="4572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pitchFamily="1" charset="0"/>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E3AB7E-FE3D-FA4A-AD14-918E793BC2DC}" type="slidenum">
              <a:rPr lang="en-US" altLang="ja-JP"/>
              <a:pPr/>
              <a:t>1</a:t>
            </a:fld>
            <a:endParaRPr lang="en-US" altLang="ja-JP"/>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kumimoji="1" lang="ja-JP" altLang="en-US" dirty="0" smtClean="0">
              <a:latin typeface="Arial" pitchFamily="34" charset="0"/>
              <a:ea typeface="ＭＳ Ｐゴシック" pitchFamily="50" charset="-128"/>
            </a:endParaRPr>
          </a:p>
        </p:txBody>
      </p:sp>
      <p:sp>
        <p:nvSpPr>
          <p:cNvPr id="16388" name="スライド番号プレースホルダ 3"/>
          <p:cNvSpPr>
            <a:spLocks noGrp="1"/>
          </p:cNvSpPr>
          <p:nvPr>
            <p:ph type="sldNum" sz="quarter" idx="5"/>
          </p:nvPr>
        </p:nvSpPr>
        <p:spPr>
          <a:noFill/>
        </p:spPr>
        <p:txBody>
          <a:bodyPr/>
          <a:lstStyle/>
          <a:p>
            <a:fld id="{A380AEB6-1484-4914-8EA0-191E9F958646}" type="slidenum">
              <a:rPr lang="ja-JP" altLang="en-US">
                <a:solidFill>
                  <a:srgbClr val="000000"/>
                </a:solidFill>
                <a:latin typeface="Arial" pitchFamily="34" charset="0"/>
                <a:ea typeface="ＭＳ Ｐゴシック" pitchFamily="50" charset="-128"/>
              </a:rPr>
              <a:pPr/>
              <a:t>8</a:t>
            </a:fld>
            <a:endParaRPr lang="ja-JP" altLang="en-US">
              <a:solidFill>
                <a:srgbClr val="000000"/>
              </a:solidFill>
              <a:latin typeface="Arial" pitchFamily="34" charset="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fld id="{9D976E72-D201-7D44-BDBC-9EE2CAC40C0D}" type="datetime1">
              <a:rPr lang="en-CA" altLang="ja-JP" smtClean="0"/>
              <a:t>12-08-16</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52B00607-A82F-184E-8B41-FBE9D4E8F079}" type="slidenum">
              <a:rPr lang="ja-JP" altLang="en-US"/>
              <a:pPr/>
              <a:t>‹#›</a:t>
            </a:fld>
            <a:endParaRPr lang="ja-JP" altLang="en-US"/>
          </a:p>
        </p:txBody>
      </p:sp>
      <p:sp>
        <p:nvSpPr>
          <p:cNvPr id="7" name="Rectangle 12"/>
          <p:cNvSpPr txBox="1">
            <a:spLocks noChangeArrowheads="1"/>
          </p:cNvSpPr>
          <p:nvPr userDrawn="1"/>
        </p:nvSpPr>
        <p:spPr bwMode="auto">
          <a:xfrm>
            <a:off x="1447800" y="27432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b="1" kern="1200">
                <a:solidFill>
                  <a:schemeClr val="tx1"/>
                </a:solidFill>
                <a:latin typeface="+mj-lt"/>
                <a:ea typeface="+mj-ea"/>
                <a:cs typeface="ＭＳ Ｐゴシック" pitchFamily="1" charset="-128"/>
              </a:defRPr>
            </a:lvl1pPr>
            <a:lvl2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2pPr>
            <a:lvl3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3pPr>
            <a:lvl4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4pPr>
            <a:lvl5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a:lstStyle>
          <a:p>
            <a:r>
              <a:rPr kumimoji="1" lang="en-US" altLang="ja-JP" dirty="0" smtClean="0">
                <a:solidFill>
                  <a:prstClr val="black"/>
                </a:solidFill>
                <a:latin typeface="Calibri"/>
                <a:ea typeface="ＭＳ Ｐゴシック"/>
              </a:rPr>
              <a:t>Click to edit Master title style</a:t>
            </a:r>
            <a:endParaRPr kumimoji="1" lang="en-US" altLang="ja-JP" dirty="0">
              <a:solidFill>
                <a:prstClr val="black"/>
              </a:solidFill>
              <a:latin typeface="Calibri"/>
              <a:ea typeface="ＭＳ Ｐゴシック"/>
            </a:endParaRPr>
          </a:p>
        </p:txBody>
      </p:sp>
      <p:sp>
        <p:nvSpPr>
          <p:cNvPr id="8" name="Rectangle 13"/>
          <p:cNvSpPr txBox="1">
            <a:spLocks noChangeArrowheads="1"/>
          </p:cNvSpPr>
          <p:nvPr userDrawn="1"/>
        </p:nvSpPr>
        <p:spPr bwMode="auto">
          <a:xfrm>
            <a:off x="1524000" y="3657600"/>
            <a:ext cx="7620000" cy="533400"/>
          </a:xfrm>
          <a:prstGeom prst="rect">
            <a:avLst/>
          </a:prstGeom>
          <a:solidFill>
            <a:srgbClr val="5DAD41"/>
          </a:solidFill>
          <a:ln>
            <a:noFill/>
          </a:ln>
          <a:extLs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defTabSz="457200" rtl="0" eaLnBrk="0" fontAlgn="base" hangingPunct="0">
              <a:spcBef>
                <a:spcPct val="20000"/>
              </a:spcBef>
              <a:spcAft>
                <a:spcPct val="0"/>
              </a:spcAft>
              <a:buFont typeface="Times" pitchFamily="1" charset="0"/>
              <a:buNone/>
              <a:defRPr sz="2800" kern="1200">
                <a:solidFill>
                  <a:schemeClr val="bg1"/>
                </a:solidFill>
                <a:latin typeface="+mn-lt"/>
                <a:ea typeface="+mn-ea"/>
                <a:cs typeface="ＭＳ Ｐゴシック" pitchFamily="1"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kumimoji="1" lang="en-US" altLang="ja-JP" smtClean="0">
                <a:solidFill>
                  <a:prstClr val="white"/>
                </a:solidFill>
                <a:latin typeface="Calibri"/>
                <a:ea typeface="ＭＳ Ｐゴシック"/>
              </a:rPr>
              <a:t>Click to edit Master subtitle style</a:t>
            </a:r>
            <a:endParaRPr kumimoji="1" lang="en-US" altLang="ja-JP">
              <a:solidFill>
                <a:prstClr val="white"/>
              </a:solidFill>
              <a:latin typeface="Calibri"/>
              <a:ea typeface="ＭＳ Ｐゴシック"/>
            </a:endParaRPr>
          </a:p>
        </p:txBody>
      </p:sp>
      <p:sp>
        <p:nvSpPr>
          <p:cNvPr id="9" name="Text Box 14"/>
          <p:cNvSpPr txBox="1">
            <a:spLocks noChangeArrowheads="1"/>
          </p:cNvSpPr>
          <p:nvPr userDrawn="1"/>
        </p:nvSpPr>
        <p:spPr bwMode="auto">
          <a:xfrm>
            <a:off x="990600" y="6477000"/>
            <a:ext cx="1371600" cy="184150"/>
          </a:xfrm>
          <a:prstGeom prst="rect">
            <a:avLst/>
          </a:prstGeom>
          <a:noFill/>
          <a:ln w="9525">
            <a:noFill/>
            <a:miter lim="800000"/>
            <a:headEnd/>
            <a:tailEnd/>
          </a:ln>
          <a:effectLst/>
        </p:spPr>
        <p:txBody>
          <a:bodyPr>
            <a:prstTxWarp prst="textNoShape">
              <a:avLst/>
            </a:prstTxWarp>
            <a:spAutoFit/>
          </a:bodyPr>
          <a:lstStyle/>
          <a:p>
            <a:pPr algn="l" eaLnBrk="1" hangingPunct="1">
              <a:spcBef>
                <a:spcPct val="50000"/>
              </a:spcBef>
            </a:pPr>
            <a:r>
              <a:rPr kumimoji="1" lang="en-US" altLang="ja-JP" sz="600">
                <a:solidFill>
                  <a:prstClr val="black"/>
                </a:solidFill>
                <a:latin typeface="Arial" charset="0"/>
                <a:ea typeface="ＭＳ Ｐゴシック" charset="0"/>
                <a:cs typeface="ＭＳ Ｐゴシック" charset="0"/>
              </a:rPr>
              <a:t>© 2007 Open Grid Forum</a:t>
            </a:r>
          </a:p>
        </p:txBody>
      </p:sp>
    </p:spTree>
    <p:extLst>
      <p:ext uri="{BB962C8B-B14F-4D97-AF65-F5344CB8AC3E}">
        <p14:creationId xmlns:p14="http://schemas.microsoft.com/office/powerpoint/2010/main" val="168937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CDDD3D84-7D4E-3F4F-B21A-783DC8B43423}" type="datetime1">
              <a:rPr lang="en-CA" altLang="ja-JP" smtClean="0"/>
              <a:t>12-08-16</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13FFFC26-1A9F-4046-AA39-5E41219842CE}" type="slidenum">
              <a:rPr lang="ja-JP" altLang="en-US"/>
              <a:pPr/>
              <a:t>‹#›</a:t>
            </a:fld>
            <a:endParaRPr lang="ja-JP" altLang="en-US"/>
          </a:p>
        </p:txBody>
      </p:sp>
    </p:spTree>
    <p:extLst>
      <p:ext uri="{BB962C8B-B14F-4D97-AF65-F5344CB8AC3E}">
        <p14:creationId xmlns:p14="http://schemas.microsoft.com/office/powerpoint/2010/main" val="1562445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32428913-E750-4A41-90C3-581EDD324003}" type="datetime1">
              <a:rPr lang="en-CA" altLang="ja-JP" smtClean="0"/>
              <a:t>12-08-16</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D2389B5E-688B-BD43-A91E-C6EF142B67E3}" type="slidenum">
              <a:rPr lang="ja-JP" altLang="en-US"/>
              <a:pPr/>
              <a:t>‹#›</a:t>
            </a:fld>
            <a:endParaRPr lang="ja-JP" altLang="en-US"/>
          </a:p>
        </p:txBody>
      </p:sp>
    </p:spTree>
    <p:extLst>
      <p:ext uri="{BB962C8B-B14F-4D97-AF65-F5344CB8AC3E}">
        <p14:creationId xmlns:p14="http://schemas.microsoft.com/office/powerpoint/2010/main" val="735380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80" name="Rectangle 12"/>
          <p:cNvSpPr>
            <a:spLocks noGrp="1" noChangeArrowheads="1"/>
          </p:cNvSpPr>
          <p:nvPr>
            <p:ph type="ctrTitle" sz="quarter"/>
          </p:nvPr>
        </p:nvSpPr>
        <p:spPr>
          <a:xfrm>
            <a:off x="1447800" y="2743200"/>
            <a:ext cx="7696200" cy="1143000"/>
          </a:xfrm>
        </p:spPr>
        <p:txBody>
          <a:bodyPr/>
          <a:lstStyle>
            <a:lvl1pPr>
              <a:defRPr b="1"/>
            </a:lvl1pPr>
          </a:lstStyle>
          <a:p>
            <a:r>
              <a:rPr lang="en-US" altLang="ja-JP"/>
              <a:t>Click to edit Master title style</a:t>
            </a:r>
          </a:p>
        </p:txBody>
      </p:sp>
      <p:sp>
        <p:nvSpPr>
          <p:cNvPr id="7181" name="Rectangle 13"/>
          <p:cNvSpPr>
            <a:spLocks noGrp="1" noChangeArrowheads="1"/>
          </p:cNvSpPr>
          <p:nvPr>
            <p:ph type="subTitle" sz="quarter" idx="1"/>
          </p:nvPr>
        </p:nvSpPr>
        <p:spPr>
          <a:xfrm>
            <a:off x="1524000" y="3657600"/>
            <a:ext cx="7620000" cy="533400"/>
          </a:xfrm>
          <a:solidFill>
            <a:srgbClr val="5DAD41"/>
          </a:solidFill>
        </p:spPr>
        <p:txBody>
          <a:bodyPr/>
          <a:lstStyle>
            <a:lvl1pPr marL="0" indent="0">
              <a:buFont typeface="Times" pitchFamily="1" charset="0"/>
              <a:buNone/>
              <a:defRPr sz="2800">
                <a:solidFill>
                  <a:schemeClr val="bg1"/>
                </a:solidFill>
              </a:defRPr>
            </a:lvl1pPr>
          </a:lstStyle>
          <a:p>
            <a:r>
              <a:rPr lang="en-US" altLang="ja-JP"/>
              <a:t>Click to edit Master subtitle style</a:t>
            </a:r>
          </a:p>
        </p:txBody>
      </p:sp>
      <p:sp>
        <p:nvSpPr>
          <p:cNvPr id="7182" name="Text Box 14"/>
          <p:cNvSpPr txBox="1">
            <a:spLocks noChangeArrowheads="1"/>
          </p:cNvSpPr>
          <p:nvPr/>
        </p:nvSpPr>
        <p:spPr bwMode="auto">
          <a:xfrm>
            <a:off x="990600" y="6477000"/>
            <a:ext cx="1371600" cy="184150"/>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altLang="ja-JP" sz="600"/>
              <a:t>© 2007 Open Grid Forum</a:t>
            </a:r>
          </a:p>
        </p:txBody>
      </p:sp>
    </p:spTree>
    <p:extLst>
      <p:ext uri="{BB962C8B-B14F-4D97-AF65-F5344CB8AC3E}">
        <p14:creationId xmlns:p14="http://schemas.microsoft.com/office/powerpoint/2010/main" val="122982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lvl1pPr>
              <a:defRPr/>
            </a:lvl1pPr>
          </a:lstStyle>
          <a:p>
            <a:fld id="{F66D7901-24BD-C743-8826-8447EB88E1A8}" type="datetime1">
              <a:rPr lang="en-CA" altLang="ja-JP" smtClean="0"/>
              <a:t>12-08-16</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CD41AF8C-7A12-5B48-97B4-B02E92ED6DFA}" type="slidenum">
              <a:rPr lang="ja-JP" altLang="en-US"/>
              <a:pPr/>
              <a:t>‹#›</a:t>
            </a:fld>
            <a:endParaRPr lang="ja-JP" altLang="en-US"/>
          </a:p>
        </p:txBody>
      </p:sp>
    </p:spTree>
    <p:extLst>
      <p:ext uri="{BB962C8B-B14F-4D97-AF65-F5344CB8AC3E}">
        <p14:creationId xmlns:p14="http://schemas.microsoft.com/office/powerpoint/2010/main" val="132878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lvl1pPr>
              <a:defRPr/>
            </a:lvl1pPr>
          </a:lstStyle>
          <a:p>
            <a:fld id="{E754D85B-AEEA-A84D-ADBB-74A64FC8298B}" type="datetime1">
              <a:rPr lang="en-CA" altLang="ja-JP" smtClean="0"/>
              <a:t>12-08-16</a:t>
            </a:fld>
            <a:endParaRPr lang="ja-JP" altLang="en-US"/>
          </a:p>
        </p:txBody>
      </p:sp>
      <p:sp>
        <p:nvSpPr>
          <p:cNvPr id="5"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6" name="Slide Number Placeholder 5"/>
          <p:cNvSpPr>
            <a:spLocks noGrp="1"/>
          </p:cNvSpPr>
          <p:nvPr>
            <p:ph type="sldNum" sz="quarter" idx="12"/>
          </p:nvPr>
        </p:nvSpPr>
        <p:spPr/>
        <p:txBody>
          <a:bodyPr/>
          <a:lstStyle>
            <a:lvl1pPr>
              <a:defRPr/>
            </a:lvl1pPr>
          </a:lstStyle>
          <a:p>
            <a:fld id="{DD745315-1C11-D547-93C5-A2D505F6D283}" type="slidenum">
              <a:rPr lang="ja-JP" altLang="en-US"/>
              <a:pPr/>
              <a:t>‹#›</a:t>
            </a:fld>
            <a:endParaRPr lang="ja-JP" altLang="en-US"/>
          </a:p>
        </p:txBody>
      </p:sp>
    </p:spTree>
    <p:extLst>
      <p:ext uri="{BB962C8B-B14F-4D97-AF65-F5344CB8AC3E}">
        <p14:creationId xmlns:p14="http://schemas.microsoft.com/office/powerpoint/2010/main" val="149327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3"/>
          <p:cNvSpPr>
            <a:spLocks noGrp="1"/>
          </p:cNvSpPr>
          <p:nvPr>
            <p:ph type="dt" sz="half" idx="10"/>
          </p:nvPr>
        </p:nvSpPr>
        <p:spPr/>
        <p:txBody>
          <a:bodyPr/>
          <a:lstStyle>
            <a:lvl1pPr>
              <a:defRPr/>
            </a:lvl1pPr>
          </a:lstStyle>
          <a:p>
            <a:fld id="{DF3E8096-2FD4-3D4E-AEDE-3B2D5947EED9}" type="datetime1">
              <a:rPr lang="en-CA" altLang="ja-JP" smtClean="0"/>
              <a:t>12-08-16</a:t>
            </a:fld>
            <a:endParaRPr lang="ja-JP" altLang="en-US"/>
          </a:p>
        </p:txBody>
      </p:sp>
      <p:sp>
        <p:nvSpPr>
          <p:cNvPr id="6"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7" name="Slide Number Placeholder 5"/>
          <p:cNvSpPr>
            <a:spLocks noGrp="1"/>
          </p:cNvSpPr>
          <p:nvPr>
            <p:ph type="sldNum" sz="quarter" idx="12"/>
          </p:nvPr>
        </p:nvSpPr>
        <p:spPr/>
        <p:txBody>
          <a:bodyPr/>
          <a:lstStyle>
            <a:lvl1pPr>
              <a:defRPr/>
            </a:lvl1pPr>
          </a:lstStyle>
          <a:p>
            <a:fld id="{819FA7C1-7D52-A040-873E-E9DD258CD189}" type="slidenum">
              <a:rPr lang="ja-JP" altLang="en-US"/>
              <a:pPr/>
              <a:t>‹#›</a:t>
            </a:fld>
            <a:endParaRPr lang="ja-JP" altLang="en-US"/>
          </a:p>
        </p:txBody>
      </p:sp>
    </p:spTree>
    <p:extLst>
      <p:ext uri="{BB962C8B-B14F-4D97-AF65-F5344CB8AC3E}">
        <p14:creationId xmlns:p14="http://schemas.microsoft.com/office/powerpoint/2010/main" val="425066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3"/>
          <p:cNvSpPr>
            <a:spLocks noGrp="1"/>
          </p:cNvSpPr>
          <p:nvPr>
            <p:ph type="dt" sz="half" idx="10"/>
          </p:nvPr>
        </p:nvSpPr>
        <p:spPr/>
        <p:txBody>
          <a:bodyPr/>
          <a:lstStyle>
            <a:lvl1pPr>
              <a:defRPr/>
            </a:lvl1pPr>
          </a:lstStyle>
          <a:p>
            <a:fld id="{BE7E0A61-9ED5-A749-8DEC-707CD068D32A}" type="datetime1">
              <a:rPr lang="en-CA" altLang="ja-JP" smtClean="0"/>
              <a:t>12-08-16</a:t>
            </a:fld>
            <a:endParaRPr lang="ja-JP" altLang="en-US"/>
          </a:p>
        </p:txBody>
      </p:sp>
      <p:sp>
        <p:nvSpPr>
          <p:cNvPr id="8"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9" name="Slide Number Placeholder 5"/>
          <p:cNvSpPr>
            <a:spLocks noGrp="1"/>
          </p:cNvSpPr>
          <p:nvPr>
            <p:ph type="sldNum" sz="quarter" idx="12"/>
          </p:nvPr>
        </p:nvSpPr>
        <p:spPr/>
        <p:txBody>
          <a:bodyPr/>
          <a:lstStyle>
            <a:lvl1pPr>
              <a:defRPr/>
            </a:lvl1pPr>
          </a:lstStyle>
          <a:p>
            <a:fld id="{F80B7B7F-5BD4-E24D-B3A1-CCA660298FEF}" type="slidenum">
              <a:rPr lang="ja-JP" altLang="en-US"/>
              <a:pPr/>
              <a:t>‹#›</a:t>
            </a:fld>
            <a:endParaRPr lang="ja-JP" altLang="en-US"/>
          </a:p>
        </p:txBody>
      </p:sp>
    </p:spTree>
    <p:extLst>
      <p:ext uri="{BB962C8B-B14F-4D97-AF65-F5344CB8AC3E}">
        <p14:creationId xmlns:p14="http://schemas.microsoft.com/office/powerpoint/2010/main" val="200828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06F103A0-9535-6F43-BFF4-5B1686FEEFB3}" type="datetime1">
              <a:rPr lang="en-CA" altLang="ja-JP" smtClean="0"/>
              <a:t>12-08-16</a:t>
            </a:fld>
            <a:endParaRPr lang="ja-JP" altLang="en-US"/>
          </a:p>
        </p:txBody>
      </p:sp>
      <p:sp>
        <p:nvSpPr>
          <p:cNvPr id="4"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5" name="Slide Number Placeholder 5"/>
          <p:cNvSpPr>
            <a:spLocks noGrp="1"/>
          </p:cNvSpPr>
          <p:nvPr>
            <p:ph type="sldNum" sz="quarter" idx="12"/>
          </p:nvPr>
        </p:nvSpPr>
        <p:spPr/>
        <p:txBody>
          <a:bodyPr/>
          <a:lstStyle>
            <a:lvl1pPr>
              <a:defRPr/>
            </a:lvl1pPr>
          </a:lstStyle>
          <a:p>
            <a:fld id="{6921B073-6666-854C-8743-0370E2E4A5F8}" type="slidenum">
              <a:rPr lang="ja-JP" altLang="en-US"/>
              <a:pPr/>
              <a:t>‹#›</a:t>
            </a:fld>
            <a:endParaRPr lang="ja-JP" altLang="en-US"/>
          </a:p>
        </p:txBody>
      </p:sp>
    </p:spTree>
    <p:extLst>
      <p:ext uri="{BB962C8B-B14F-4D97-AF65-F5344CB8AC3E}">
        <p14:creationId xmlns:p14="http://schemas.microsoft.com/office/powerpoint/2010/main" val="3225178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D0C1E68A-4193-2845-BC3B-2D7FAD9A1A2E}" type="datetime1">
              <a:rPr lang="en-CA" altLang="ja-JP" smtClean="0"/>
              <a:t>12-08-16</a:t>
            </a:fld>
            <a:endParaRPr lang="ja-JP" altLang="en-US"/>
          </a:p>
        </p:txBody>
      </p:sp>
      <p:sp>
        <p:nvSpPr>
          <p:cNvPr id="3"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4" name="Slide Number Placeholder 5"/>
          <p:cNvSpPr>
            <a:spLocks noGrp="1"/>
          </p:cNvSpPr>
          <p:nvPr>
            <p:ph type="sldNum" sz="quarter" idx="12"/>
          </p:nvPr>
        </p:nvSpPr>
        <p:spPr/>
        <p:txBody>
          <a:bodyPr/>
          <a:lstStyle>
            <a:lvl1pPr>
              <a:defRPr/>
            </a:lvl1pPr>
          </a:lstStyle>
          <a:p>
            <a:fld id="{6FDECC60-3DD3-AE49-BAB4-19F5E93B8770}" type="slidenum">
              <a:rPr lang="ja-JP" altLang="en-US"/>
              <a:pPr/>
              <a:t>‹#›</a:t>
            </a:fld>
            <a:endParaRPr lang="ja-JP" altLang="en-US"/>
          </a:p>
        </p:txBody>
      </p:sp>
    </p:spTree>
    <p:extLst>
      <p:ext uri="{BB962C8B-B14F-4D97-AF65-F5344CB8AC3E}">
        <p14:creationId xmlns:p14="http://schemas.microsoft.com/office/powerpoint/2010/main" val="35173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3"/>
          <p:cNvSpPr>
            <a:spLocks noGrp="1"/>
          </p:cNvSpPr>
          <p:nvPr>
            <p:ph type="dt" sz="half" idx="10"/>
          </p:nvPr>
        </p:nvSpPr>
        <p:spPr/>
        <p:txBody>
          <a:bodyPr/>
          <a:lstStyle>
            <a:lvl1pPr>
              <a:defRPr/>
            </a:lvl1pPr>
          </a:lstStyle>
          <a:p>
            <a:fld id="{ADA53DC0-0467-D142-B3C4-CC5D2A5BDA74}" type="datetime1">
              <a:rPr lang="en-CA" altLang="ja-JP" smtClean="0"/>
              <a:t>12-08-16</a:t>
            </a:fld>
            <a:endParaRPr lang="ja-JP" altLang="en-US"/>
          </a:p>
        </p:txBody>
      </p:sp>
      <p:sp>
        <p:nvSpPr>
          <p:cNvPr id="6"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7" name="Slide Number Placeholder 5"/>
          <p:cNvSpPr>
            <a:spLocks noGrp="1"/>
          </p:cNvSpPr>
          <p:nvPr>
            <p:ph type="sldNum" sz="quarter" idx="12"/>
          </p:nvPr>
        </p:nvSpPr>
        <p:spPr/>
        <p:txBody>
          <a:bodyPr/>
          <a:lstStyle>
            <a:lvl1pPr>
              <a:defRPr/>
            </a:lvl1pPr>
          </a:lstStyle>
          <a:p>
            <a:fld id="{12D74341-0AF1-AB45-9ECF-F13C01DC443D}" type="slidenum">
              <a:rPr lang="ja-JP" altLang="en-US"/>
              <a:pPr/>
              <a:t>‹#›</a:t>
            </a:fld>
            <a:endParaRPr lang="ja-JP" altLang="en-US"/>
          </a:p>
        </p:txBody>
      </p:sp>
    </p:spTree>
    <p:extLst>
      <p:ext uri="{BB962C8B-B14F-4D97-AF65-F5344CB8AC3E}">
        <p14:creationId xmlns:p14="http://schemas.microsoft.com/office/powerpoint/2010/main" val="4011957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3"/>
          <p:cNvSpPr>
            <a:spLocks noGrp="1"/>
          </p:cNvSpPr>
          <p:nvPr>
            <p:ph type="dt" sz="half" idx="10"/>
          </p:nvPr>
        </p:nvSpPr>
        <p:spPr/>
        <p:txBody>
          <a:bodyPr/>
          <a:lstStyle>
            <a:lvl1pPr>
              <a:defRPr/>
            </a:lvl1pPr>
          </a:lstStyle>
          <a:p>
            <a:fld id="{D4ABCD52-78F3-E946-B930-DE2813A8F2D1}" type="datetime1">
              <a:rPr lang="en-CA" altLang="ja-JP" smtClean="0"/>
              <a:t>12-08-16</a:t>
            </a:fld>
            <a:endParaRPr lang="ja-JP" altLang="en-US"/>
          </a:p>
        </p:txBody>
      </p:sp>
      <p:sp>
        <p:nvSpPr>
          <p:cNvPr id="6" name="Footer Placeholder 4"/>
          <p:cNvSpPr>
            <a:spLocks noGrp="1"/>
          </p:cNvSpPr>
          <p:nvPr>
            <p:ph type="ftr" sz="quarter" idx="11"/>
          </p:nvPr>
        </p:nvSpPr>
        <p:spPr/>
        <p:txBody>
          <a:bodyPr/>
          <a:lstStyle>
            <a:lvl1pPr>
              <a:defRPr/>
            </a:lvl1pPr>
          </a:lstStyle>
          <a:p>
            <a:r>
              <a:rPr lang="en-US" altLang="ja-JP" smtClean="0"/>
              <a:t>3</a:t>
            </a:r>
            <a:endParaRPr lang="ja-JP" altLang="en-US"/>
          </a:p>
        </p:txBody>
      </p:sp>
      <p:sp>
        <p:nvSpPr>
          <p:cNvPr id="7" name="Slide Number Placeholder 5"/>
          <p:cNvSpPr>
            <a:spLocks noGrp="1"/>
          </p:cNvSpPr>
          <p:nvPr>
            <p:ph type="sldNum" sz="quarter" idx="12"/>
          </p:nvPr>
        </p:nvSpPr>
        <p:spPr/>
        <p:txBody>
          <a:bodyPr/>
          <a:lstStyle>
            <a:lvl1pPr>
              <a:defRPr/>
            </a:lvl1pPr>
          </a:lstStyle>
          <a:p>
            <a:fld id="{5031803F-66FA-D742-92AA-E1AD18A13C9E}" type="slidenum">
              <a:rPr lang="ja-JP" altLang="en-US"/>
              <a:pPr/>
              <a:t>‹#›</a:t>
            </a:fld>
            <a:endParaRPr lang="ja-JP" altLang="en-US"/>
          </a:p>
        </p:txBody>
      </p:sp>
    </p:spTree>
    <p:extLst>
      <p:ext uri="{BB962C8B-B14F-4D97-AF65-F5344CB8AC3E}">
        <p14:creationId xmlns:p14="http://schemas.microsoft.com/office/powerpoint/2010/main" val="19234369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CA" altLang="ja-JP"/>
              <a:t>Click to edit Master title style</a:t>
            </a:r>
            <a:endParaRPr lang="en-US" altLang="ja-JP"/>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CA" altLang="ja-JP"/>
              <a:t>Click to edit Master text styles</a:t>
            </a:r>
          </a:p>
          <a:p>
            <a:pPr lvl="1"/>
            <a:r>
              <a:rPr lang="en-CA" altLang="ja-JP"/>
              <a:t>Second level</a:t>
            </a:r>
          </a:p>
          <a:p>
            <a:pPr lvl="2"/>
            <a:r>
              <a:rPr lang="en-CA" altLang="ja-JP"/>
              <a:t>Third level</a:t>
            </a:r>
          </a:p>
          <a:p>
            <a:pPr lvl="3"/>
            <a:r>
              <a:rPr lang="en-CA" altLang="ja-JP"/>
              <a:t>Fourth level</a:t>
            </a:r>
          </a:p>
          <a:p>
            <a:pPr lvl="4"/>
            <a:r>
              <a:rPr lang="en-CA" altLang="ja-JP"/>
              <a:t>Fifth level</a:t>
            </a:r>
            <a:endParaRPr lang="en-US" altLang="ja-JP"/>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lgn="l" eaLnBrk="1" hangingPunct="1"/>
            <a:fld id="{9974FE8D-2691-4D40-865B-45A47111ACDC}" type="datetime1">
              <a:rPr kumimoji="1" lang="en-CA" altLang="ja-JP" smtClean="0">
                <a:ea typeface="ＭＳ Ｐゴシック" charset="0"/>
                <a:cs typeface="ＭＳ Ｐゴシック" charset="0"/>
              </a:rPr>
              <a:t>12-08-16</a:t>
            </a:fld>
            <a:endParaRPr kumimoji="1" lang="ja-JP" altLang="en-US" smtClean="0">
              <a:ea typeface="ＭＳ Ｐゴシック" charset="0"/>
              <a:cs typeface="ＭＳ Ｐゴシック"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defRPr>
            </a:lvl1pPr>
          </a:lstStyle>
          <a:p>
            <a:pPr eaLnBrk="1" hangingPunct="1"/>
            <a:r>
              <a:rPr kumimoji="1" lang="en-US" altLang="ja-JP" smtClean="0">
                <a:ea typeface="ＭＳ Ｐゴシック" charset="0"/>
                <a:cs typeface="ＭＳ Ｐゴシック" charset="0"/>
              </a:rPr>
              <a:t>3</a:t>
            </a:r>
            <a:endParaRPr kumimoji="1" lang="ja-JP" altLang="en-US" smtClean="0">
              <a:ea typeface="ＭＳ Ｐゴシック" charset="0"/>
              <a:cs typeface="ＭＳ Ｐゴシック"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eaLnBrk="1" hangingPunct="1"/>
            <a:fld id="{E932428F-0593-CA49-A6D1-4FA0CCDBFD97}" type="slidenum">
              <a:rPr kumimoji="1" lang="ja-JP" altLang="en-US" smtClean="0">
                <a:ea typeface="ＭＳ Ｐゴシック" charset="0"/>
                <a:cs typeface="ＭＳ Ｐゴシック" charset="0"/>
              </a:rPr>
              <a:pPr eaLnBrk="1" hangingPunct="1"/>
              <a:t>‹#›</a:t>
            </a:fld>
            <a:endParaRPr kumimoji="1" lang="ja-JP" altLang="en-US" smtClean="0">
              <a:ea typeface="ＭＳ Ｐゴシック" charset="0"/>
              <a:cs typeface="ＭＳ Ｐゴシック" charset="0"/>
            </a:endParaRPr>
          </a:p>
        </p:txBody>
      </p:sp>
    </p:spTree>
    <p:extLst>
      <p:ext uri="{BB962C8B-B14F-4D97-AF65-F5344CB8AC3E}">
        <p14:creationId xmlns:p14="http://schemas.microsoft.com/office/powerpoint/2010/main" val="475612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ＭＳ Ｐゴシック" pitchFamily="1" charset="-128"/>
        </a:defRPr>
      </a:lvl1pPr>
      <a:lvl2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2pPr>
      <a:lvl3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3pPr>
      <a:lvl4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4pPr>
      <a:lvl5pPr algn="ctr" defTabSz="457200" rtl="0" eaLnBrk="0" fontAlgn="base" hangingPunct="0">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ＭＳ Ｐゴシック" pitchFamily="1"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1447800" y="2133600"/>
            <a:ext cx="7696200" cy="1143000"/>
          </a:xfrm>
        </p:spPr>
        <p:txBody>
          <a:bodyPr/>
          <a:lstStyle/>
          <a:p>
            <a:pPr algn="l"/>
            <a:r>
              <a:rPr lang="en-US" altLang="ja-JP" sz="3900" dirty="0"/>
              <a:t>OGF</a:t>
            </a:r>
            <a:r>
              <a:rPr lang="en-US" altLang="ja-JP" sz="3900" dirty="0" smtClean="0"/>
              <a:t> NSI CS State Machine</a:t>
            </a:r>
            <a:br>
              <a:rPr lang="en-US" altLang="ja-JP" sz="3900" dirty="0" smtClean="0"/>
            </a:br>
            <a:r>
              <a:rPr lang="en-US" altLang="ja-JP" sz="3900" dirty="0" smtClean="0"/>
              <a:t>The Skype Sessions </a:t>
            </a:r>
            <a:r>
              <a:rPr lang="en-US" altLang="ja-JP" sz="3900" dirty="0" smtClean="0"/>
              <a:t>v4</a:t>
            </a:r>
            <a:endParaRPr lang="en-US" altLang="ja-JP" sz="3900" dirty="0"/>
          </a:p>
        </p:txBody>
      </p:sp>
      <p:sp>
        <p:nvSpPr>
          <p:cNvPr id="65539" name="Rectangle 3"/>
          <p:cNvSpPr>
            <a:spLocks noGrp="1" noChangeArrowheads="1"/>
          </p:cNvSpPr>
          <p:nvPr>
            <p:ph type="subTitle" idx="1"/>
          </p:nvPr>
        </p:nvSpPr>
        <p:spPr/>
        <p:txBody>
          <a:bodyPr/>
          <a:lstStyle/>
          <a:p>
            <a:r>
              <a:rPr lang="en-US" altLang="ja-JP" sz="2400" dirty="0" smtClean="0"/>
              <a:t>July </a:t>
            </a:r>
            <a:r>
              <a:rPr lang="en-US" altLang="ja-JP" sz="2400" dirty="0" smtClean="0"/>
              <a:t>10 - 20</a:t>
            </a:r>
            <a:r>
              <a:rPr lang="en-US" altLang="ja-JP" sz="2400" dirty="0" smtClean="0"/>
              <a:t>, </a:t>
            </a:r>
            <a:r>
              <a:rPr lang="en-US" altLang="ja-JP" sz="2400" dirty="0" smtClean="0"/>
              <a:t>2012</a:t>
            </a:r>
            <a:endParaRPr lang="en-US" altLang="ja-JP" sz="2400" dirty="0"/>
          </a:p>
        </p:txBody>
      </p:sp>
      <p:sp>
        <p:nvSpPr>
          <p:cNvPr id="65540" name="Rectangle 4"/>
          <p:cNvSpPr>
            <a:spLocks noChangeArrowheads="1"/>
          </p:cNvSpPr>
          <p:nvPr/>
        </p:nvSpPr>
        <p:spPr bwMode="auto">
          <a:xfrm>
            <a:off x="1447800" y="4563541"/>
            <a:ext cx="7696200" cy="1354667"/>
          </a:xfrm>
          <a:prstGeom prst="rect">
            <a:avLst/>
          </a:prstGeom>
          <a:noFill/>
          <a:ln w="9525">
            <a:noFill/>
            <a:miter lim="800000"/>
            <a:headEnd/>
            <a:tailEnd/>
          </a:ln>
          <a:effectLst/>
        </p:spPr>
        <p:txBody>
          <a:bodyPr anchor="ctr">
            <a:prstTxWarp prst="textNoShape">
              <a:avLst/>
            </a:prstTxWarp>
          </a:bodyPr>
          <a:lstStyle/>
          <a:p>
            <a:pPr algn="l" eaLnBrk="1" hangingPunct="1"/>
            <a:r>
              <a:rPr lang="en-US" altLang="ja-JP" sz="2700" b="1" dirty="0" smtClean="0"/>
              <a:t>Tomohiro </a:t>
            </a:r>
            <a:r>
              <a:rPr lang="en-US" altLang="ja-JP" sz="2700" b="1" dirty="0" err="1" smtClean="0"/>
              <a:t>Kudoh</a:t>
            </a:r>
            <a:r>
              <a:rPr lang="en-US" altLang="ja-JP" sz="2700" b="1" dirty="0" smtClean="0"/>
              <a:t>, Vocals</a:t>
            </a:r>
          </a:p>
          <a:p>
            <a:pPr algn="l" eaLnBrk="1" hangingPunct="1"/>
            <a:r>
              <a:rPr lang="en-US" altLang="ja-JP" sz="2700" b="1" dirty="0" smtClean="0"/>
              <a:t>Chin </a:t>
            </a:r>
            <a:r>
              <a:rPr lang="en-US" altLang="ja-JP" sz="2700" b="1" dirty="0" err="1" smtClean="0"/>
              <a:t>Guok</a:t>
            </a:r>
            <a:r>
              <a:rPr lang="en-US" altLang="ja-JP" sz="2700" b="1" dirty="0" smtClean="0"/>
              <a:t>, Lead Guitar</a:t>
            </a:r>
          </a:p>
          <a:p>
            <a:pPr algn="l" eaLnBrk="1" hangingPunct="1"/>
            <a:r>
              <a:rPr lang="en-US" altLang="ja-JP" sz="2700" b="1" dirty="0" smtClean="0"/>
              <a:t>John MacAuley, </a:t>
            </a:r>
            <a:r>
              <a:rPr lang="en-US" altLang="ja-JP" sz="2700" b="1" dirty="0" smtClean="0"/>
              <a:t>Cowbell</a:t>
            </a:r>
            <a:endParaRPr lang="en-US" altLang="ja-JP" sz="2700" b="1" dirty="0" smtClean="0"/>
          </a:p>
          <a:p>
            <a:pPr algn="l" eaLnBrk="1" hangingPunct="1"/>
            <a:endParaRPr lang="en-US" altLang="ja-JP" sz="2700" b="1" dirty="0" smtClean="0"/>
          </a:p>
        </p:txBody>
      </p:sp>
    </p:spTree>
    <p:extLst>
      <p:ext uri="{BB962C8B-B14F-4D97-AF65-F5344CB8AC3E}">
        <p14:creationId xmlns:p14="http://schemas.microsoft.com/office/powerpoint/2010/main" val="26372688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activationState</a:t>
            </a:r>
            <a:endParaRPr lang="en-US" dirty="0"/>
          </a:p>
        </p:txBody>
      </p:sp>
      <p:sp>
        <p:nvSpPr>
          <p:cNvPr id="8" name="Content Placeholder 7"/>
          <p:cNvSpPr>
            <a:spLocks noGrp="1"/>
          </p:cNvSpPr>
          <p:nvPr>
            <p:ph idx="1"/>
          </p:nvPr>
        </p:nvSpPr>
        <p:spPr>
          <a:xfrm>
            <a:off x="457200" y="1456268"/>
            <a:ext cx="8229600" cy="4648200"/>
          </a:xfrm>
        </p:spPr>
        <p:txBody>
          <a:bodyPr/>
          <a:lstStyle/>
          <a:p>
            <a:r>
              <a:rPr lang="en-US" sz="1800" dirty="0" err="1" smtClean="0"/>
              <a:t>activationState</a:t>
            </a:r>
            <a:r>
              <a:rPr lang="en-US" sz="1800" dirty="0" smtClean="0"/>
              <a:t> models the reservation’s overall activation state within the network (i.e. data plane).</a:t>
            </a:r>
          </a:p>
          <a:p>
            <a:pPr lvl="1"/>
            <a:r>
              <a:rPr lang="en-US" sz="1400" dirty="0" err="1"/>
              <a:t>activationState</a:t>
            </a:r>
            <a:r>
              <a:rPr lang="en-US" sz="1400" dirty="0"/>
              <a:t> = { Active, </a:t>
            </a:r>
            <a:r>
              <a:rPr lang="en-US" sz="1400" dirty="0" smtClean="0"/>
              <a:t>Inactive } with Inactive the default</a:t>
            </a:r>
            <a:endParaRPr lang="en-US" sz="1800" dirty="0" smtClean="0"/>
          </a:p>
          <a:p>
            <a:r>
              <a:rPr lang="en-US" sz="1800" dirty="0" err="1" smtClean="0"/>
              <a:t>activationState</a:t>
            </a:r>
            <a:r>
              <a:rPr lang="en-US" sz="1800" dirty="0" smtClean="0"/>
              <a:t> is controlled through notifications out side of normal state machine interactions</a:t>
            </a:r>
          </a:p>
          <a:p>
            <a:pPr lvl="1"/>
            <a:r>
              <a:rPr lang="en-US" sz="1400" dirty="0" err="1" smtClean="0"/>
              <a:t>activate_ok.nt</a:t>
            </a:r>
            <a:r>
              <a:rPr lang="en-US" sz="1400" dirty="0" smtClean="0"/>
              <a:t> is sent when an NSA has a connection that has transitioned to Active state (all child NSA or NRM segments included).</a:t>
            </a:r>
          </a:p>
          <a:p>
            <a:pPr lvl="1"/>
            <a:r>
              <a:rPr lang="en-US" sz="1400" dirty="0" err="1" smtClean="0"/>
              <a:t>activation_fl.nt</a:t>
            </a:r>
            <a:r>
              <a:rPr lang="en-US" sz="1400" dirty="0" smtClean="0"/>
              <a:t> is generated by a </a:t>
            </a:r>
            <a:r>
              <a:rPr lang="en-US" sz="1400" dirty="0" err="1" smtClean="0"/>
              <a:t>uPA</a:t>
            </a:r>
            <a:r>
              <a:rPr lang="en-US" sz="1400" dirty="0" smtClean="0"/>
              <a:t> when the activation operation fails on the local NRM.  This notification is propagated by NSA up the tree.  There is no impact to the </a:t>
            </a:r>
            <a:r>
              <a:rPr lang="en-US" sz="1400" dirty="0" err="1" smtClean="0"/>
              <a:t>activationState</a:t>
            </a:r>
            <a:r>
              <a:rPr lang="en-US" sz="1400" dirty="0" smtClean="0"/>
              <a:t> since it should already be in an “Inactive” state.</a:t>
            </a:r>
          </a:p>
          <a:p>
            <a:pPr lvl="1"/>
            <a:r>
              <a:rPr lang="en-US" sz="1400" dirty="0" err="1" smtClean="0"/>
              <a:t>deactivate_ok.nt</a:t>
            </a:r>
            <a:r>
              <a:rPr lang="en-US" sz="1400" dirty="0" smtClean="0"/>
              <a:t> is sent when an NSA has one or more components of a connection transition to Inactive state (a child NSA or NRM).</a:t>
            </a:r>
          </a:p>
          <a:p>
            <a:pPr lvl="1"/>
            <a:r>
              <a:rPr lang="en-US" sz="1400" dirty="0" err="1"/>
              <a:t>deactivate</a:t>
            </a:r>
            <a:r>
              <a:rPr lang="en-US" sz="1400" dirty="0" err="1" smtClean="0"/>
              <a:t>_fl.nt</a:t>
            </a:r>
            <a:r>
              <a:rPr lang="en-US" sz="1400" dirty="0" smtClean="0"/>
              <a:t> </a:t>
            </a:r>
            <a:r>
              <a:rPr lang="en-US" sz="1400" dirty="0"/>
              <a:t>is generated by a </a:t>
            </a:r>
            <a:r>
              <a:rPr lang="en-US" sz="1400" dirty="0" err="1"/>
              <a:t>uPA</a:t>
            </a:r>
            <a:r>
              <a:rPr lang="en-US" sz="1400" dirty="0"/>
              <a:t> when the </a:t>
            </a:r>
            <a:r>
              <a:rPr lang="en-US" sz="1400" dirty="0" smtClean="0"/>
              <a:t>deactivate </a:t>
            </a:r>
            <a:r>
              <a:rPr lang="en-US" sz="1400" dirty="0"/>
              <a:t>operation fails on the local NRM.  This notification is propagated by NSA up the </a:t>
            </a:r>
            <a:r>
              <a:rPr lang="en-US" sz="1400" dirty="0" smtClean="0"/>
              <a:t>tree</a:t>
            </a:r>
            <a:r>
              <a:rPr lang="en-US" sz="1400" dirty="0" smtClean="0">
                <a:solidFill>
                  <a:srgbClr val="FF0000"/>
                </a:solidFill>
              </a:rPr>
              <a:t>.</a:t>
            </a:r>
          </a:p>
          <a:p>
            <a:r>
              <a:rPr lang="en-US" sz="1800" dirty="0" err="1" smtClean="0"/>
              <a:t>uPA</a:t>
            </a:r>
            <a:r>
              <a:rPr lang="en-US" sz="1800" dirty="0" smtClean="0"/>
              <a:t> will generate “activate” or “deactivate” messages based on the reservation’s connection activation state within the network.</a:t>
            </a:r>
          </a:p>
          <a:p>
            <a:r>
              <a:rPr lang="en-US" sz="1800" dirty="0" smtClean="0"/>
              <a:t>An aggregator will only propagates </a:t>
            </a:r>
            <a:r>
              <a:rPr lang="en-US" sz="1800" dirty="0"/>
              <a:t>“activate” or “deactivate” events </a:t>
            </a:r>
            <a:r>
              <a:rPr lang="en-US" sz="1800" dirty="0" smtClean="0"/>
              <a:t>when there is a change in </a:t>
            </a:r>
            <a:r>
              <a:rPr lang="en-US" sz="1800" dirty="0" err="1" smtClean="0"/>
              <a:t>activationState</a:t>
            </a:r>
            <a:r>
              <a:rPr lang="en-US" sz="1800" dirty="0" smtClean="0"/>
              <a:t> on the connection.</a:t>
            </a: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10</a:t>
            </a:fld>
            <a:endParaRPr lang="ja-JP" altLang="en-US"/>
          </a:p>
        </p:txBody>
      </p:sp>
    </p:spTree>
    <p:extLst>
      <p:ext uri="{BB962C8B-B14F-4D97-AF65-F5344CB8AC3E}">
        <p14:creationId xmlns:p14="http://schemas.microsoft.com/office/powerpoint/2010/main" val="2463289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activationState</a:t>
            </a:r>
            <a:r>
              <a:rPr lang="en-US" dirty="0" smtClean="0"/>
              <a:t> continued…</a:t>
            </a:r>
            <a:endParaRPr lang="en-US" dirty="0"/>
          </a:p>
        </p:txBody>
      </p:sp>
      <p:sp>
        <p:nvSpPr>
          <p:cNvPr id="8" name="Content Placeholder 7"/>
          <p:cNvSpPr>
            <a:spLocks noGrp="1"/>
          </p:cNvSpPr>
          <p:nvPr>
            <p:ph idx="1"/>
          </p:nvPr>
        </p:nvSpPr>
        <p:spPr>
          <a:xfrm>
            <a:off x="457200" y="1456268"/>
            <a:ext cx="8229600" cy="4648200"/>
          </a:xfrm>
        </p:spPr>
        <p:txBody>
          <a:bodyPr/>
          <a:lstStyle/>
          <a:p>
            <a:r>
              <a:rPr lang="en-US" sz="2000" dirty="0" smtClean="0"/>
              <a:t>For the </a:t>
            </a:r>
            <a:r>
              <a:rPr lang="en-US" sz="2000" dirty="0" err="1" smtClean="0"/>
              <a:t>uPA</a:t>
            </a:r>
            <a:r>
              <a:rPr lang="en-US" sz="2000" dirty="0" smtClean="0"/>
              <a:t>, </a:t>
            </a:r>
            <a:r>
              <a:rPr lang="en-US" sz="2000" dirty="0" err="1" smtClean="0"/>
              <a:t>activationState</a:t>
            </a:r>
            <a:r>
              <a:rPr lang="en-US" sz="2000" dirty="0" smtClean="0"/>
              <a:t> will only transition to “Active” when:</a:t>
            </a:r>
          </a:p>
          <a:p>
            <a:pPr lvl="1"/>
            <a:r>
              <a:rPr lang="en-US" sz="1600" dirty="0" smtClean="0"/>
              <a:t>Current time is between </a:t>
            </a:r>
            <a:r>
              <a:rPr lang="en-US" sz="1600" dirty="0" err="1" smtClean="0"/>
              <a:t>start_time</a:t>
            </a:r>
            <a:r>
              <a:rPr lang="en-US" sz="1600" dirty="0" smtClean="0"/>
              <a:t> and </a:t>
            </a:r>
            <a:r>
              <a:rPr lang="en-US" sz="1600" dirty="0" err="1" smtClean="0"/>
              <a:t>end_time</a:t>
            </a:r>
            <a:r>
              <a:rPr lang="en-US" sz="1600" dirty="0" smtClean="0"/>
              <a:t>;</a:t>
            </a:r>
          </a:p>
          <a:p>
            <a:pPr lvl="1"/>
            <a:r>
              <a:rPr lang="en-US" sz="1600" dirty="0" err="1" smtClean="0"/>
              <a:t>connectionState</a:t>
            </a:r>
            <a:r>
              <a:rPr lang="en-US" sz="1600" dirty="0" smtClean="0"/>
              <a:t> is “</a:t>
            </a:r>
            <a:r>
              <a:rPr lang="en-US" sz="1600" dirty="0" err="1" smtClean="0"/>
              <a:t>Provisoned</a:t>
            </a:r>
            <a:r>
              <a:rPr lang="en-US" sz="1600" dirty="0" smtClean="0"/>
              <a:t>”;</a:t>
            </a:r>
          </a:p>
          <a:p>
            <a:pPr lvl="1"/>
            <a:r>
              <a:rPr lang="en-US" sz="1600" dirty="0"/>
              <a:t>T</a:t>
            </a:r>
            <a:r>
              <a:rPr lang="en-US" sz="1600" dirty="0" smtClean="0"/>
              <a:t>he local NRM has successfully activated the connection into the data plane;</a:t>
            </a:r>
          </a:p>
          <a:p>
            <a:pPr lvl="1"/>
            <a:r>
              <a:rPr lang="en-US" sz="1600" dirty="0" smtClean="0"/>
              <a:t>For all other it is “Inactive”.</a:t>
            </a:r>
          </a:p>
          <a:p>
            <a:r>
              <a:rPr lang="en-US" sz="2000" dirty="0" smtClean="0"/>
              <a:t>For the </a:t>
            </a:r>
            <a:r>
              <a:rPr lang="en-US" sz="2000" dirty="0" err="1" smtClean="0"/>
              <a:t>uPA</a:t>
            </a:r>
            <a:r>
              <a:rPr lang="en-US" sz="2000" dirty="0" smtClean="0"/>
              <a:t>, </a:t>
            </a:r>
            <a:r>
              <a:rPr lang="en-US" sz="2000" dirty="0" err="1" smtClean="0"/>
              <a:t>activationState</a:t>
            </a:r>
            <a:r>
              <a:rPr lang="en-US" sz="2000" dirty="0" smtClean="0"/>
              <a:t> </a:t>
            </a:r>
            <a:r>
              <a:rPr lang="en-US" sz="2000" dirty="0"/>
              <a:t>can </a:t>
            </a:r>
            <a:r>
              <a:rPr lang="en-US" sz="2000" dirty="0" smtClean="0"/>
              <a:t>be “</a:t>
            </a:r>
            <a:r>
              <a:rPr lang="en-US" sz="2000" dirty="0"/>
              <a:t>Active” when:</a:t>
            </a:r>
          </a:p>
          <a:p>
            <a:pPr lvl="1"/>
            <a:r>
              <a:rPr lang="en-US" sz="1600" dirty="0"/>
              <a:t>Current time is between </a:t>
            </a:r>
            <a:r>
              <a:rPr lang="en-US" sz="1600" dirty="0" err="1"/>
              <a:t>start_time</a:t>
            </a:r>
            <a:r>
              <a:rPr lang="en-US" sz="1600" dirty="0"/>
              <a:t> and </a:t>
            </a:r>
            <a:r>
              <a:rPr lang="en-US" sz="1600" dirty="0" err="1"/>
              <a:t>end_time</a:t>
            </a:r>
            <a:r>
              <a:rPr lang="en-US" sz="1600" dirty="0"/>
              <a:t>;</a:t>
            </a:r>
          </a:p>
          <a:p>
            <a:pPr lvl="1"/>
            <a:r>
              <a:rPr lang="en-US" sz="1600" dirty="0" err="1"/>
              <a:t>connectionState</a:t>
            </a:r>
            <a:r>
              <a:rPr lang="en-US" sz="1600" dirty="0"/>
              <a:t> is “</a:t>
            </a:r>
            <a:r>
              <a:rPr lang="en-US" sz="1600" dirty="0" err="1"/>
              <a:t>Provisoned</a:t>
            </a:r>
            <a:r>
              <a:rPr lang="en-US" sz="1600" dirty="0" smtClean="0"/>
              <a:t>”;</a:t>
            </a:r>
            <a:endParaRPr lang="en-US" sz="1600" dirty="0" smtClean="0"/>
          </a:p>
          <a:p>
            <a:r>
              <a:rPr lang="en-US" sz="2000" dirty="0"/>
              <a:t>For the </a:t>
            </a:r>
            <a:r>
              <a:rPr lang="en-US" sz="2000" dirty="0" err="1" smtClean="0"/>
              <a:t>uRA</a:t>
            </a:r>
            <a:r>
              <a:rPr lang="en-US" sz="2000" dirty="0" smtClean="0"/>
              <a:t> or Aggregator, </a:t>
            </a:r>
            <a:r>
              <a:rPr lang="en-US" sz="2000" dirty="0" err="1"/>
              <a:t>activationState</a:t>
            </a:r>
            <a:r>
              <a:rPr lang="en-US" sz="2000" dirty="0"/>
              <a:t> will only transition to “Active” when:</a:t>
            </a:r>
          </a:p>
          <a:p>
            <a:pPr lvl="1"/>
            <a:r>
              <a:rPr lang="en-US" sz="1600" dirty="0" smtClean="0"/>
              <a:t>All children NSA have reported an </a:t>
            </a:r>
            <a:r>
              <a:rPr lang="en-US" sz="1600" dirty="0" err="1"/>
              <a:t>activationState</a:t>
            </a:r>
            <a:r>
              <a:rPr lang="en-US" sz="1600" dirty="0"/>
              <a:t> </a:t>
            </a:r>
            <a:r>
              <a:rPr lang="en-US" sz="1600" dirty="0" smtClean="0"/>
              <a:t>of “Active”.</a:t>
            </a:r>
          </a:p>
          <a:p>
            <a:pPr lvl="1"/>
            <a:r>
              <a:rPr lang="en-US" sz="1600" dirty="0" smtClean="0"/>
              <a:t>If any child connection segment becomes inactive, then the overall state transitions to “Inactive”.</a:t>
            </a:r>
            <a:endParaRPr lang="en-US" sz="1600" dirty="0"/>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11</a:t>
            </a:fld>
            <a:endParaRPr lang="ja-JP" altLang="en-US"/>
          </a:p>
        </p:txBody>
      </p:sp>
    </p:spTree>
    <p:extLst>
      <p:ext uri="{BB962C8B-B14F-4D97-AF65-F5344CB8AC3E}">
        <p14:creationId xmlns:p14="http://schemas.microsoft.com/office/powerpoint/2010/main" val="1645899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Reserved State</a:t>
            </a:r>
            <a:endParaRPr lang="en-US" dirty="0"/>
          </a:p>
        </p:txBody>
      </p:sp>
      <p:sp>
        <p:nvSpPr>
          <p:cNvPr id="19" name="Rectangle 18"/>
          <p:cNvSpPr/>
          <p:nvPr/>
        </p:nvSpPr>
        <p:spPr>
          <a:xfrm>
            <a:off x="6423032" y="2845251"/>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20" name="Snip Same Side Corner Rectangle 19"/>
          <p:cNvSpPr/>
          <p:nvPr/>
        </p:nvSpPr>
        <p:spPr>
          <a:xfrm>
            <a:off x="3814996" y="284793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cxnSp>
        <p:nvCxnSpPr>
          <p:cNvPr id="21" name="Straight Arrow Connector 20"/>
          <p:cNvCxnSpPr>
            <a:stCxn id="19" idx="1"/>
            <a:endCxn id="20" idx="0"/>
          </p:cNvCxnSpPr>
          <p:nvPr/>
        </p:nvCxnSpPr>
        <p:spPr>
          <a:xfrm flipH="1">
            <a:off x="4749776" y="3137148"/>
            <a:ext cx="1673256" cy="5576"/>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20" idx="2"/>
            <a:endCxn id="24" idx="3"/>
          </p:cNvCxnSpPr>
          <p:nvPr/>
        </p:nvCxnSpPr>
        <p:spPr>
          <a:xfrm flipH="1">
            <a:off x="2236143" y="3142724"/>
            <a:ext cx="1578853" cy="2667"/>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sp>
        <p:nvSpPr>
          <p:cNvPr id="24" name="Trapezoid 23"/>
          <p:cNvSpPr/>
          <p:nvPr/>
        </p:nvSpPr>
        <p:spPr>
          <a:xfrm>
            <a:off x="1320791" y="284482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29" name="TextBox 28"/>
          <p:cNvSpPr txBox="1"/>
          <p:nvPr/>
        </p:nvSpPr>
        <p:spPr>
          <a:xfrm>
            <a:off x="6111544" y="3505264"/>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30" name="TextBox 29"/>
          <p:cNvSpPr txBox="1"/>
          <p:nvPr/>
        </p:nvSpPr>
        <p:spPr>
          <a:xfrm>
            <a:off x="3114348" y="3505264"/>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31" name="TextBox 30"/>
          <p:cNvSpPr txBox="1"/>
          <p:nvPr/>
        </p:nvSpPr>
        <p:spPr>
          <a:xfrm>
            <a:off x="658912" y="350525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32" name="TextBox 31"/>
          <p:cNvSpPr txBox="1"/>
          <p:nvPr/>
        </p:nvSpPr>
        <p:spPr>
          <a:xfrm>
            <a:off x="620467" y="1532461"/>
            <a:ext cx="7304333" cy="923330"/>
          </a:xfrm>
          <a:prstGeom prst="rect">
            <a:avLst/>
          </a:prstGeom>
          <a:noFill/>
        </p:spPr>
        <p:txBody>
          <a:bodyPr wrap="square" rtlCol="0">
            <a:spAutoFit/>
          </a:bodyPr>
          <a:lstStyle/>
          <a:p>
            <a:pPr marL="177800" indent="-177800" algn="l">
              <a:buFont typeface="Arial"/>
              <a:buChar char="•"/>
            </a:pPr>
            <a:r>
              <a:rPr lang="en-US" sz="1800" dirty="0" smtClean="0"/>
              <a:t>Initial connection state within the network for a reservation:</a:t>
            </a:r>
          </a:p>
          <a:p>
            <a:pPr marL="635000" lvl="1" indent="-177800" algn="l">
              <a:buFont typeface="Arial"/>
              <a:buChar char="•"/>
            </a:pPr>
            <a:r>
              <a:rPr lang="en-US" sz="1800" dirty="0" err="1" smtClean="0"/>
              <a:t>connectionState</a:t>
            </a:r>
            <a:r>
              <a:rPr lang="en-US" sz="1800" dirty="0" smtClean="0"/>
              <a:t> is “Reserved”;</a:t>
            </a:r>
          </a:p>
          <a:p>
            <a:pPr marL="635000" lvl="1" indent="-177800" algn="l">
              <a:buFont typeface="Arial"/>
              <a:buChar char="•"/>
            </a:pPr>
            <a:r>
              <a:rPr lang="en-US" sz="1800" dirty="0" err="1" smtClean="0"/>
              <a:t>activationState</a:t>
            </a:r>
            <a:r>
              <a:rPr lang="en-US" sz="1800" dirty="0" smtClean="0"/>
              <a:t> is “Inactive”.</a:t>
            </a:r>
            <a:endParaRPr lang="en-US" sz="1800" dirty="0"/>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12</a:t>
            </a:fld>
            <a:endParaRPr lang="ja-JP" altLang="en-US"/>
          </a:p>
        </p:txBody>
      </p:sp>
    </p:spTree>
    <p:extLst>
      <p:ext uri="{BB962C8B-B14F-4D97-AF65-F5344CB8AC3E}">
        <p14:creationId xmlns:p14="http://schemas.microsoft.com/office/powerpoint/2010/main" val="3313583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Provision Sequence</a:t>
            </a:r>
            <a:endParaRPr lang="en-US" dirty="0"/>
          </a:p>
        </p:txBody>
      </p:sp>
      <p:sp>
        <p:nvSpPr>
          <p:cNvPr id="11" name="TextBox 10"/>
          <p:cNvSpPr txBox="1"/>
          <p:nvPr/>
        </p:nvSpPr>
        <p:spPr>
          <a:xfrm>
            <a:off x="679735" y="3530607"/>
            <a:ext cx="7642998" cy="830997"/>
          </a:xfrm>
          <a:prstGeom prst="rect">
            <a:avLst/>
          </a:prstGeom>
          <a:noFill/>
        </p:spPr>
        <p:txBody>
          <a:bodyPr wrap="square" rtlCol="0">
            <a:spAutoFit/>
          </a:bodyPr>
          <a:lstStyle/>
          <a:p>
            <a:pPr marL="177800" indent="-177800" algn="l">
              <a:buFont typeface="Arial"/>
              <a:buChar char="•"/>
            </a:pPr>
            <a:r>
              <a:rPr lang="en-US" sz="1600" dirty="0" smtClean="0"/>
              <a:t>Provision confirms returned up the tree transitioning </a:t>
            </a:r>
            <a:r>
              <a:rPr lang="en-US" sz="1600" dirty="0" err="1"/>
              <a:t>connectionState</a:t>
            </a:r>
            <a:r>
              <a:rPr lang="en-US" sz="1600" dirty="0"/>
              <a:t> to “</a:t>
            </a:r>
            <a:r>
              <a:rPr lang="en-US" sz="1600" dirty="0" smtClean="0"/>
              <a:t>Provisioned”</a:t>
            </a:r>
            <a:r>
              <a:rPr lang="en-US" sz="1600" dirty="0"/>
              <a:t>, but </a:t>
            </a:r>
            <a:r>
              <a:rPr lang="en-US" sz="1600" dirty="0" err="1"/>
              <a:t>activationState</a:t>
            </a:r>
            <a:r>
              <a:rPr lang="en-US" sz="1600" dirty="0"/>
              <a:t> remains “Inactive” for now.</a:t>
            </a:r>
          </a:p>
          <a:p>
            <a:pPr marL="177800" indent="-177800" algn="l">
              <a:buFont typeface="Arial"/>
              <a:buChar char="•"/>
            </a:pPr>
            <a:endParaRPr lang="en-US" sz="1600" dirty="0"/>
          </a:p>
        </p:txBody>
      </p:sp>
      <p:sp>
        <p:nvSpPr>
          <p:cNvPr id="32" name="TextBox 31"/>
          <p:cNvSpPr txBox="1"/>
          <p:nvPr/>
        </p:nvSpPr>
        <p:spPr>
          <a:xfrm>
            <a:off x="620467" y="1532461"/>
            <a:ext cx="7304333" cy="584776"/>
          </a:xfrm>
          <a:prstGeom prst="rect">
            <a:avLst/>
          </a:prstGeom>
          <a:noFill/>
        </p:spPr>
        <p:txBody>
          <a:bodyPr wrap="square" rtlCol="0">
            <a:spAutoFit/>
          </a:bodyPr>
          <a:lstStyle/>
          <a:p>
            <a:pPr marL="177800" indent="-177800" algn="l">
              <a:buFont typeface="Arial"/>
              <a:buChar char="•"/>
            </a:pPr>
            <a:r>
              <a:rPr lang="en-US" sz="1600" dirty="0"/>
              <a:t>Provision command issued down the request tree transitions </a:t>
            </a:r>
            <a:r>
              <a:rPr lang="en-US" sz="1600" dirty="0" err="1"/>
              <a:t>connectionState</a:t>
            </a:r>
            <a:r>
              <a:rPr lang="en-US" sz="1600" dirty="0"/>
              <a:t> to “Provisioning”.</a:t>
            </a:r>
          </a:p>
        </p:txBody>
      </p:sp>
      <p:sp>
        <p:nvSpPr>
          <p:cNvPr id="43" name="Rectangle 42"/>
          <p:cNvSpPr/>
          <p:nvPr/>
        </p:nvSpPr>
        <p:spPr>
          <a:xfrm>
            <a:off x="6169006" y="4403176"/>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44" name="Snip Same Side Corner Rectangle 43"/>
          <p:cNvSpPr/>
          <p:nvPr/>
        </p:nvSpPr>
        <p:spPr>
          <a:xfrm>
            <a:off x="3560970" y="440586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47" name="Trapezoid 46"/>
          <p:cNvSpPr/>
          <p:nvPr/>
        </p:nvSpPr>
        <p:spPr>
          <a:xfrm>
            <a:off x="1066765" y="4402749"/>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48" name="TextBox 47"/>
          <p:cNvSpPr txBox="1"/>
          <p:nvPr/>
        </p:nvSpPr>
        <p:spPr>
          <a:xfrm>
            <a:off x="5857518" y="5063189"/>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49" name="TextBox 48"/>
          <p:cNvSpPr txBox="1"/>
          <p:nvPr/>
        </p:nvSpPr>
        <p:spPr>
          <a:xfrm>
            <a:off x="2860322" y="506318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50" name="TextBox 49"/>
          <p:cNvSpPr txBox="1"/>
          <p:nvPr/>
        </p:nvSpPr>
        <p:spPr>
          <a:xfrm>
            <a:off x="404886" y="506318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54" name="Straight Arrow Connector 53"/>
          <p:cNvCxnSpPr/>
          <p:nvPr/>
        </p:nvCxnSpPr>
        <p:spPr>
          <a:xfrm flipH="1">
            <a:off x="4495750" y="487288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674330" y="4631301"/>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provision_ok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58" name="Straight Arrow Connector 57"/>
          <p:cNvCxnSpPr/>
          <p:nvPr/>
        </p:nvCxnSpPr>
        <p:spPr>
          <a:xfrm flipH="1">
            <a:off x="2048781" y="4868369"/>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2265105" y="4639768"/>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cxnSp>
        <p:nvCxnSpPr>
          <p:cNvPr id="62" name="Curved Connector 61"/>
          <p:cNvCxnSpPr>
            <a:stCxn id="68" idx="7"/>
            <a:endCxn id="68" idx="5"/>
          </p:cNvCxnSpPr>
          <p:nvPr/>
        </p:nvCxnSpPr>
        <p:spPr>
          <a:xfrm rot="16200000" flipH="1">
            <a:off x="7173000" y="4694801"/>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7044246" y="458050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TextBox 99"/>
          <p:cNvSpPr txBox="1"/>
          <p:nvPr/>
        </p:nvSpPr>
        <p:spPr>
          <a:xfrm>
            <a:off x="7594063" y="4766767"/>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provision_ok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65" name="Rectangle 64"/>
          <p:cNvSpPr/>
          <p:nvPr/>
        </p:nvSpPr>
        <p:spPr>
          <a:xfrm>
            <a:off x="6169006" y="2286531"/>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66" name="Snip Same Side Corner Rectangle 65"/>
          <p:cNvSpPr/>
          <p:nvPr/>
        </p:nvSpPr>
        <p:spPr>
          <a:xfrm>
            <a:off x="3560970" y="228921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67" name="Trapezoid 66"/>
          <p:cNvSpPr/>
          <p:nvPr/>
        </p:nvSpPr>
        <p:spPr>
          <a:xfrm>
            <a:off x="1066765" y="228610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69" name="TextBox 68"/>
          <p:cNvSpPr txBox="1"/>
          <p:nvPr/>
        </p:nvSpPr>
        <p:spPr>
          <a:xfrm>
            <a:off x="5857518" y="2946544"/>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70" name="TextBox 69"/>
          <p:cNvSpPr txBox="1"/>
          <p:nvPr/>
        </p:nvSpPr>
        <p:spPr>
          <a:xfrm>
            <a:off x="2860322" y="2946544"/>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71" name="TextBox 70"/>
          <p:cNvSpPr txBox="1"/>
          <p:nvPr/>
        </p:nvSpPr>
        <p:spPr>
          <a:xfrm>
            <a:off x="404886" y="294653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72" name="Straight Arrow Connector 71"/>
          <p:cNvCxnSpPr/>
          <p:nvPr/>
        </p:nvCxnSpPr>
        <p:spPr>
          <a:xfrm flipV="1">
            <a:off x="1982117" y="2465466"/>
            <a:ext cx="1578853"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flipV="1">
            <a:off x="4495750" y="2442956"/>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a:off x="2239710" y="2209850"/>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76" name="TextBox 75"/>
          <p:cNvSpPr txBox="1"/>
          <p:nvPr/>
        </p:nvSpPr>
        <p:spPr>
          <a:xfrm>
            <a:off x="4769734" y="2209850"/>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(provision)</a:t>
            </a:r>
            <a:endParaRPr kumimoji="1" lang="ja-JP" altLang="en-US" sz="1000" dirty="0">
              <a:ln w="38100">
                <a:solidFill>
                  <a:srgbClr val="FF0000"/>
                </a:solidFill>
              </a:ln>
              <a:latin typeface="Courier New" pitchFamily="49" charset="0"/>
              <a:cs typeface="Courier New" pitchFamily="49" charset="0"/>
            </a:endParaRPr>
          </a:p>
        </p:txBody>
      </p:sp>
      <p:cxnSp>
        <p:nvCxnSpPr>
          <p:cNvPr id="81" name="Curved Connector 80"/>
          <p:cNvCxnSpPr>
            <a:stCxn id="82" idx="7"/>
            <a:endCxn id="82" idx="5"/>
          </p:cNvCxnSpPr>
          <p:nvPr/>
        </p:nvCxnSpPr>
        <p:spPr>
          <a:xfrm rot="16200000" flipH="1">
            <a:off x="7173000" y="2578156"/>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82" name="Oval 81"/>
          <p:cNvSpPr/>
          <p:nvPr/>
        </p:nvSpPr>
        <p:spPr>
          <a:xfrm>
            <a:off x="7044246" y="2463856"/>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TextBox 82"/>
          <p:cNvSpPr txBox="1"/>
          <p:nvPr/>
        </p:nvSpPr>
        <p:spPr>
          <a:xfrm>
            <a:off x="7597608" y="2218316"/>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(provision)</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13</a:t>
            </a:fld>
            <a:endParaRPr lang="ja-JP" altLang="en-US"/>
          </a:p>
        </p:txBody>
      </p:sp>
      <p:sp>
        <p:nvSpPr>
          <p:cNvPr id="34" name="TextBox 33"/>
          <p:cNvSpPr txBox="1"/>
          <p:nvPr/>
        </p:nvSpPr>
        <p:spPr>
          <a:xfrm>
            <a:off x="832135" y="5672677"/>
            <a:ext cx="7642998" cy="1077218"/>
          </a:xfrm>
          <a:prstGeom prst="rect">
            <a:avLst/>
          </a:prstGeom>
          <a:noFill/>
        </p:spPr>
        <p:txBody>
          <a:bodyPr wrap="square" rtlCol="0">
            <a:spAutoFit/>
          </a:bodyPr>
          <a:lstStyle/>
          <a:p>
            <a:pPr marL="177800" indent="-177800" algn="l">
              <a:buFont typeface="Arial"/>
              <a:buChar char="•"/>
            </a:pPr>
            <a:r>
              <a:rPr lang="en-US" sz="1600" dirty="0" smtClean="0"/>
              <a:t>Once the Provision operation is completed, if it </a:t>
            </a:r>
            <a:r>
              <a:rPr lang="en-US" sz="1600" dirty="0"/>
              <a:t>is past reservation </a:t>
            </a:r>
            <a:r>
              <a:rPr lang="en-US" sz="1600" dirty="0" err="1"/>
              <a:t>start_time</a:t>
            </a:r>
            <a:r>
              <a:rPr lang="en-US" sz="1600" dirty="0"/>
              <a:t> </a:t>
            </a:r>
            <a:r>
              <a:rPr lang="en-US" sz="1600" dirty="0" smtClean="0"/>
              <a:t>then the </a:t>
            </a:r>
            <a:r>
              <a:rPr lang="en-US" sz="1600" dirty="0" err="1" smtClean="0"/>
              <a:t>uPA</a:t>
            </a:r>
            <a:r>
              <a:rPr lang="en-US" sz="1600" dirty="0" smtClean="0"/>
              <a:t> </a:t>
            </a:r>
            <a:r>
              <a:rPr lang="en-US" sz="1600" dirty="0"/>
              <a:t>will activate the connection within the NRM</a:t>
            </a:r>
            <a:r>
              <a:rPr lang="en-US" sz="1600" dirty="0" smtClean="0"/>
              <a:t>.  See next slide for this sequence.</a:t>
            </a:r>
            <a:endParaRPr lang="en-US" sz="1600" dirty="0"/>
          </a:p>
          <a:p>
            <a:pPr marL="177800" indent="-177800" algn="l">
              <a:buFont typeface="Arial"/>
              <a:buChar char="•"/>
            </a:pPr>
            <a:endParaRPr lang="en-US" sz="1600" dirty="0"/>
          </a:p>
        </p:txBody>
      </p:sp>
    </p:spTree>
    <p:extLst>
      <p:ext uri="{BB962C8B-B14F-4D97-AF65-F5344CB8AC3E}">
        <p14:creationId xmlns:p14="http://schemas.microsoft.com/office/powerpoint/2010/main" val="2832877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Activation Sequence</a:t>
            </a:r>
            <a:endParaRPr lang="en-US" dirty="0"/>
          </a:p>
        </p:txBody>
      </p:sp>
      <p:sp>
        <p:nvSpPr>
          <p:cNvPr id="75" name="TextBox 74"/>
          <p:cNvSpPr txBox="1"/>
          <p:nvPr/>
        </p:nvSpPr>
        <p:spPr>
          <a:xfrm>
            <a:off x="679729" y="1752637"/>
            <a:ext cx="7642998" cy="1077218"/>
          </a:xfrm>
          <a:prstGeom prst="rect">
            <a:avLst/>
          </a:prstGeom>
          <a:noFill/>
        </p:spPr>
        <p:txBody>
          <a:bodyPr wrap="square" rtlCol="0">
            <a:spAutoFit/>
          </a:bodyPr>
          <a:lstStyle/>
          <a:p>
            <a:pPr marL="177800" indent="-177800" algn="l">
              <a:buFont typeface="Arial"/>
              <a:buChar char="•"/>
            </a:pPr>
            <a:r>
              <a:rPr lang="en-US" sz="1600" dirty="0" smtClean="0"/>
              <a:t>If </a:t>
            </a:r>
            <a:r>
              <a:rPr lang="en-US" sz="1600" dirty="0" err="1" smtClean="0"/>
              <a:t>connectionState</a:t>
            </a:r>
            <a:r>
              <a:rPr lang="en-US" sz="1600" dirty="0" smtClean="0"/>
              <a:t> is “Provisioned”, and it is past reservation </a:t>
            </a:r>
            <a:r>
              <a:rPr lang="en-US" sz="1600" dirty="0" err="1" smtClean="0"/>
              <a:t>start_time</a:t>
            </a:r>
            <a:r>
              <a:rPr lang="en-US" sz="1600" dirty="0" smtClean="0"/>
              <a:t> but not </a:t>
            </a:r>
            <a:r>
              <a:rPr lang="en-US" sz="1600" dirty="0" err="1" smtClean="0"/>
              <a:t>end_time</a:t>
            </a:r>
            <a:r>
              <a:rPr lang="en-US" sz="1600" dirty="0" smtClean="0"/>
              <a:t>, the </a:t>
            </a:r>
            <a:r>
              <a:rPr lang="en-US" sz="1600" dirty="0" err="1" smtClean="0"/>
              <a:t>uPA</a:t>
            </a:r>
            <a:r>
              <a:rPr lang="en-US" sz="1600" dirty="0" smtClean="0"/>
              <a:t> will activate the connection within the NRM.</a:t>
            </a:r>
          </a:p>
          <a:p>
            <a:pPr marL="177800" indent="-177800" algn="l">
              <a:buFont typeface="Arial"/>
              <a:buChar char="•"/>
            </a:pPr>
            <a:r>
              <a:rPr lang="en-US" sz="1600" dirty="0" smtClean="0"/>
              <a:t>Once activated the </a:t>
            </a:r>
            <a:r>
              <a:rPr lang="en-US" sz="1600" dirty="0" err="1" smtClean="0"/>
              <a:t>uPA</a:t>
            </a:r>
            <a:r>
              <a:rPr lang="en-US" sz="1600" dirty="0" smtClean="0"/>
              <a:t> transitions </a:t>
            </a:r>
            <a:r>
              <a:rPr lang="en-US" sz="1600" dirty="0" err="1" smtClean="0"/>
              <a:t>activationState</a:t>
            </a:r>
            <a:r>
              <a:rPr lang="en-US" sz="1600" dirty="0" smtClean="0"/>
              <a:t> to “Active” and generates an </a:t>
            </a:r>
            <a:r>
              <a:rPr lang="en-US" sz="1600" dirty="0" err="1" smtClean="0"/>
              <a:t>activate_ok.nt</a:t>
            </a:r>
            <a:r>
              <a:rPr lang="en-US" sz="1600" dirty="0" smtClean="0"/>
              <a:t> notification.</a:t>
            </a:r>
            <a:endParaRPr lang="en-US" sz="1600" dirty="0"/>
          </a:p>
        </p:txBody>
      </p:sp>
      <p:sp>
        <p:nvSpPr>
          <p:cNvPr id="76" name="Rectangle 75"/>
          <p:cNvSpPr/>
          <p:nvPr/>
        </p:nvSpPr>
        <p:spPr>
          <a:xfrm>
            <a:off x="6211355" y="4183103"/>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77" name="Snip Same Side Corner Rectangle 76"/>
          <p:cNvSpPr/>
          <p:nvPr/>
        </p:nvSpPr>
        <p:spPr>
          <a:xfrm>
            <a:off x="3603319" y="4185789"/>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1109114" y="4182676"/>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9" name="TextBox 78"/>
          <p:cNvSpPr txBox="1"/>
          <p:nvPr/>
        </p:nvSpPr>
        <p:spPr>
          <a:xfrm>
            <a:off x="5899867" y="4843116"/>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active in network</a:t>
            </a:r>
            <a:endParaRPr lang="ja-JP" altLang="en-US" sz="1000" i="1" dirty="0">
              <a:solidFill>
                <a:srgbClr val="FF0000"/>
              </a:solidFill>
              <a:latin typeface="Courier New" pitchFamily="49" charset="0"/>
              <a:cs typeface="Courier New" pitchFamily="49" charset="0"/>
            </a:endParaRPr>
          </a:p>
        </p:txBody>
      </p:sp>
      <p:sp>
        <p:nvSpPr>
          <p:cNvPr id="80" name="TextBox 79"/>
          <p:cNvSpPr txBox="1"/>
          <p:nvPr/>
        </p:nvSpPr>
        <p:spPr>
          <a:xfrm>
            <a:off x="2902671" y="484311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447235" y="4843110"/>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83" name="Straight Arrow Connector 82"/>
          <p:cNvCxnSpPr/>
          <p:nvPr/>
        </p:nvCxnSpPr>
        <p:spPr>
          <a:xfrm flipV="1">
            <a:off x="4538099" y="4339528"/>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4889039" y="4106422"/>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cxnSp>
        <p:nvCxnSpPr>
          <p:cNvPr id="86" name="Straight Arrow Connector 85"/>
          <p:cNvCxnSpPr/>
          <p:nvPr/>
        </p:nvCxnSpPr>
        <p:spPr>
          <a:xfrm flipH="1">
            <a:off x="4538099" y="4652807"/>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4810569" y="4402761"/>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8" name="Straight Arrow Connector 87"/>
          <p:cNvCxnSpPr/>
          <p:nvPr/>
        </p:nvCxnSpPr>
        <p:spPr>
          <a:xfrm flipH="1">
            <a:off x="2091130" y="4648296"/>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9" name="TextBox 88"/>
          <p:cNvSpPr txBox="1"/>
          <p:nvPr/>
        </p:nvSpPr>
        <p:spPr>
          <a:xfrm>
            <a:off x="2090503" y="4411228"/>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cxnSp>
        <p:nvCxnSpPr>
          <p:cNvPr id="90" name="Curved Connector 89"/>
          <p:cNvCxnSpPr>
            <a:stCxn id="91" idx="7"/>
            <a:endCxn id="91" idx="5"/>
          </p:cNvCxnSpPr>
          <p:nvPr/>
        </p:nvCxnSpPr>
        <p:spPr>
          <a:xfrm rot="16200000" flipH="1">
            <a:off x="7215349" y="4474728"/>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91" name="Oval 90"/>
          <p:cNvSpPr/>
          <p:nvPr/>
        </p:nvSpPr>
        <p:spPr>
          <a:xfrm>
            <a:off x="7086595" y="4360428"/>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TextBox 91"/>
          <p:cNvSpPr txBox="1"/>
          <p:nvPr/>
        </p:nvSpPr>
        <p:spPr>
          <a:xfrm>
            <a:off x="2901951" y="3175070"/>
            <a:ext cx="2416409" cy="553998"/>
          </a:xfrm>
          <a:prstGeom prst="rect">
            <a:avLst/>
          </a:prstGeom>
          <a:noFill/>
        </p:spPr>
        <p:txBody>
          <a:bodyPr wrap="none" rtlCol="0">
            <a:spAutoFit/>
          </a:bodyPr>
          <a:lstStyle/>
          <a:p>
            <a:pPr algn="ctr"/>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current_time</a:t>
            </a:r>
            <a:r>
              <a:rPr kumimoji="1" lang="en-US" altLang="ja-JP" sz="1000" dirty="0" smtClean="0">
                <a:latin typeface="Courier New" pitchFamily="49" charset="0"/>
                <a:cs typeface="Courier New" pitchFamily="49" charset="0"/>
              </a:rPr>
              <a:t> &gt; </a:t>
            </a:r>
            <a:r>
              <a:rPr kumimoji="1" lang="en-US" altLang="ja-JP" sz="1000" dirty="0" err="1" smtClean="0">
                <a:latin typeface="Courier New" pitchFamily="49" charset="0"/>
                <a:cs typeface="Courier New" pitchFamily="49" charset="0"/>
              </a:rPr>
              <a:t>start_time</a:t>
            </a:r>
            <a:r>
              <a:rPr kumimoji="1" lang="en-US" altLang="ja-JP" sz="1000" dirty="0" smtClean="0">
                <a:latin typeface="Courier New" pitchFamily="49" charset="0"/>
                <a:cs typeface="Courier New" pitchFamily="49" charset="0"/>
              </a:rPr>
              <a:t> &amp;&amp;</a:t>
            </a:r>
          </a:p>
          <a:p>
            <a:pPr algn="ctr"/>
            <a:r>
              <a:rPr kumimoji="1" lang="en-US" altLang="ja-JP" sz="1000" dirty="0" err="1" smtClean="0">
                <a:latin typeface="Courier New" pitchFamily="49" charset="0"/>
                <a:cs typeface="Courier New" pitchFamily="49" charset="0"/>
              </a:rPr>
              <a:t>current_time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&lt; </a:t>
            </a:r>
            <a:r>
              <a:rPr kumimoji="1" lang="en-US" altLang="ja-JP" sz="1000" dirty="0" err="1" smtClean="0">
                <a:latin typeface="Courier New" pitchFamily="49" charset="0"/>
                <a:cs typeface="Courier New" pitchFamily="49" charset="0"/>
              </a:rPr>
              <a:t>end_time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&amp;</a:t>
            </a:r>
            <a:r>
              <a:rPr kumimoji="1" lang="en-US" altLang="ja-JP" sz="1000" dirty="0">
                <a:latin typeface="Courier New" pitchFamily="49" charset="0"/>
                <a:cs typeface="Courier New" pitchFamily="49" charset="0"/>
              </a:rPr>
              <a:t>&amp; </a:t>
            </a:r>
            <a:endParaRPr kumimoji="1" lang="en-US" altLang="ja-JP" sz="1000" dirty="0" smtClean="0">
              <a:latin typeface="Courier New" pitchFamily="49" charset="0"/>
              <a:cs typeface="Courier New" pitchFamily="49" charset="0"/>
            </a:endParaRPr>
          </a:p>
          <a:p>
            <a:pPr algn="ctr"/>
            <a:r>
              <a:rPr kumimoji="1" lang="en-US" altLang="ja-JP" sz="1000" dirty="0" err="1" smtClean="0">
                <a:latin typeface="Courier New" pitchFamily="49" charset="0"/>
                <a:cs typeface="Courier New" pitchFamily="49" charset="0"/>
              </a:rPr>
              <a:t>activationState</a:t>
            </a:r>
            <a:r>
              <a:rPr kumimoji="1" lang="en-US" altLang="ja-JP" sz="1000" dirty="0" smtClean="0">
                <a:latin typeface="Courier New" pitchFamily="49" charset="0"/>
                <a:cs typeface="Courier New" pitchFamily="49" charset="0"/>
              </a:rPr>
              <a:t> != active)</a:t>
            </a:r>
            <a:endParaRPr kumimoji="1" lang="ja-JP" altLang="en-US" sz="1000" dirty="0">
              <a:ln w="38100">
                <a:solidFill>
                  <a:srgbClr val="FF0000"/>
                </a:solidFill>
              </a:ln>
              <a:latin typeface="Courier New" pitchFamily="49" charset="0"/>
              <a:cs typeface="Courier New" pitchFamily="49" charset="0"/>
            </a:endParaRPr>
          </a:p>
        </p:txBody>
      </p:sp>
      <p:sp>
        <p:nvSpPr>
          <p:cNvPr id="93" name="Oval 92"/>
          <p:cNvSpPr/>
          <p:nvPr/>
        </p:nvSpPr>
        <p:spPr>
          <a:xfrm>
            <a:off x="3962396" y="4030228"/>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4" name="Curved Connector 93"/>
          <p:cNvCxnSpPr>
            <a:stCxn id="93" idx="2"/>
            <a:endCxn id="93" idx="6"/>
          </p:cNvCxnSpPr>
          <p:nvPr/>
        </p:nvCxnSpPr>
        <p:spPr>
          <a:xfrm rot="10800000" flipH="1">
            <a:off x="3962395" y="4144528"/>
            <a:ext cx="245533" cy="12700"/>
          </a:xfrm>
          <a:prstGeom prst="curvedConnector5">
            <a:avLst>
              <a:gd name="adj1" fmla="val -93104"/>
              <a:gd name="adj2" fmla="val 2700000"/>
              <a:gd name="adj3" fmla="val 193104"/>
            </a:avLst>
          </a:prstGeom>
          <a:ln>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7656366" y="4157221"/>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sp>
        <p:nvSpPr>
          <p:cNvPr id="55" name="TextBox 54"/>
          <p:cNvSpPr txBox="1"/>
          <p:nvPr/>
        </p:nvSpPr>
        <p:spPr>
          <a:xfrm>
            <a:off x="7663833" y="4580561"/>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14</a:t>
            </a:fld>
            <a:endParaRPr lang="ja-JP" altLang="en-US"/>
          </a:p>
        </p:txBody>
      </p:sp>
    </p:spTree>
    <p:extLst>
      <p:ext uri="{BB962C8B-B14F-4D97-AF65-F5344CB8AC3E}">
        <p14:creationId xmlns:p14="http://schemas.microsoft.com/office/powerpoint/2010/main" val="2619981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Activation Failed Sequence</a:t>
            </a:r>
            <a:endParaRPr lang="en-US" dirty="0"/>
          </a:p>
        </p:txBody>
      </p:sp>
      <p:sp>
        <p:nvSpPr>
          <p:cNvPr id="75" name="TextBox 74"/>
          <p:cNvSpPr txBox="1"/>
          <p:nvPr/>
        </p:nvSpPr>
        <p:spPr>
          <a:xfrm>
            <a:off x="679729" y="1752637"/>
            <a:ext cx="7642998" cy="1569660"/>
          </a:xfrm>
          <a:prstGeom prst="rect">
            <a:avLst/>
          </a:prstGeom>
          <a:noFill/>
        </p:spPr>
        <p:txBody>
          <a:bodyPr wrap="square" rtlCol="0">
            <a:spAutoFit/>
          </a:bodyPr>
          <a:lstStyle/>
          <a:p>
            <a:pPr marL="177800" indent="-177800" algn="l">
              <a:buFont typeface="Arial"/>
              <a:buChar char="•"/>
            </a:pPr>
            <a:r>
              <a:rPr lang="en-US" sz="1600" dirty="0" smtClean="0"/>
              <a:t>If </a:t>
            </a:r>
            <a:r>
              <a:rPr lang="en-US" sz="1600" dirty="0" err="1" smtClean="0"/>
              <a:t>connectionState</a:t>
            </a:r>
            <a:r>
              <a:rPr lang="en-US" sz="1600" dirty="0" smtClean="0"/>
              <a:t> is “Provisioned”, and it is past reservation </a:t>
            </a:r>
            <a:r>
              <a:rPr lang="en-US" sz="1600" dirty="0" err="1" smtClean="0"/>
              <a:t>start_time</a:t>
            </a:r>
            <a:r>
              <a:rPr lang="en-US" sz="1600" dirty="0" smtClean="0"/>
              <a:t> but not </a:t>
            </a:r>
            <a:r>
              <a:rPr lang="en-US" sz="1600" dirty="0" err="1" smtClean="0"/>
              <a:t>end_time</a:t>
            </a:r>
            <a:r>
              <a:rPr lang="en-US" sz="1600" dirty="0" smtClean="0"/>
              <a:t>, the </a:t>
            </a:r>
            <a:r>
              <a:rPr lang="en-US" sz="1600" dirty="0" err="1" smtClean="0"/>
              <a:t>uPA</a:t>
            </a:r>
            <a:r>
              <a:rPr lang="en-US" sz="1600" dirty="0" smtClean="0"/>
              <a:t> will activate the connection within the NRM.</a:t>
            </a:r>
          </a:p>
          <a:p>
            <a:pPr marL="177800" indent="-177800" algn="l">
              <a:buFont typeface="Arial"/>
              <a:buChar char="•"/>
            </a:pPr>
            <a:r>
              <a:rPr lang="en-US" sz="1600" dirty="0" smtClean="0"/>
              <a:t>If activation fails with the NRM there is no need to transition to “Inactive” since </a:t>
            </a:r>
            <a:r>
              <a:rPr lang="en-US" sz="1600" dirty="0"/>
              <a:t>the </a:t>
            </a:r>
            <a:r>
              <a:rPr lang="en-US" sz="1600" dirty="0" err="1"/>
              <a:t>activationState</a:t>
            </a:r>
            <a:r>
              <a:rPr lang="en-US" sz="1600" dirty="0"/>
              <a:t> </a:t>
            </a:r>
            <a:r>
              <a:rPr lang="en-US" sz="1600" dirty="0" smtClean="0"/>
              <a:t>is already “Inactive”.</a:t>
            </a:r>
          </a:p>
          <a:p>
            <a:pPr marL="177800" indent="-177800" algn="l">
              <a:buFont typeface="Arial"/>
              <a:buChar char="•"/>
            </a:pPr>
            <a:r>
              <a:rPr lang="en-US" sz="1600" dirty="0" smtClean="0"/>
              <a:t>The NRM will generate an activation failure </a:t>
            </a:r>
            <a:r>
              <a:rPr lang="en-US" sz="1600" dirty="0"/>
              <a:t>notification (</a:t>
            </a:r>
            <a:r>
              <a:rPr lang="en-US" sz="1600" dirty="0" err="1"/>
              <a:t>activate_fl.nt</a:t>
            </a:r>
            <a:r>
              <a:rPr lang="en-US" sz="1600" dirty="0"/>
              <a:t>) </a:t>
            </a:r>
            <a:r>
              <a:rPr lang="en-US" sz="1600" dirty="0" smtClean="0"/>
              <a:t>to inform parent NSA of the condition.</a:t>
            </a:r>
            <a:endParaRPr lang="en-US" sz="1600" dirty="0"/>
          </a:p>
        </p:txBody>
      </p:sp>
      <p:sp>
        <p:nvSpPr>
          <p:cNvPr id="76" name="Rectangle 75"/>
          <p:cNvSpPr/>
          <p:nvPr/>
        </p:nvSpPr>
        <p:spPr>
          <a:xfrm>
            <a:off x="6211355" y="4936666"/>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77" name="Snip Same Side Corner Rectangle 76"/>
          <p:cNvSpPr/>
          <p:nvPr/>
        </p:nvSpPr>
        <p:spPr>
          <a:xfrm>
            <a:off x="3603319" y="493935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1109114" y="4936239"/>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9" name="TextBox 78"/>
          <p:cNvSpPr txBox="1"/>
          <p:nvPr/>
        </p:nvSpPr>
        <p:spPr>
          <a:xfrm>
            <a:off x="5899867" y="5596679"/>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failed to activate in network</a:t>
            </a:r>
            <a:endParaRPr lang="ja-JP" altLang="en-US" sz="1000" i="1" dirty="0">
              <a:solidFill>
                <a:srgbClr val="FF0000"/>
              </a:solidFill>
              <a:latin typeface="Courier New" pitchFamily="49" charset="0"/>
              <a:cs typeface="Courier New" pitchFamily="49" charset="0"/>
            </a:endParaRPr>
          </a:p>
        </p:txBody>
      </p:sp>
      <p:sp>
        <p:nvSpPr>
          <p:cNvPr id="80" name="TextBox 79"/>
          <p:cNvSpPr txBox="1"/>
          <p:nvPr/>
        </p:nvSpPr>
        <p:spPr>
          <a:xfrm>
            <a:off x="2902671" y="559667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447235" y="559667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83" name="Straight Arrow Connector 82"/>
          <p:cNvCxnSpPr/>
          <p:nvPr/>
        </p:nvCxnSpPr>
        <p:spPr>
          <a:xfrm flipV="1">
            <a:off x="4538099" y="5093091"/>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5" name="TextBox 84"/>
          <p:cNvSpPr txBox="1"/>
          <p:nvPr/>
        </p:nvSpPr>
        <p:spPr>
          <a:xfrm>
            <a:off x="4889039" y="4859985"/>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cxnSp>
        <p:nvCxnSpPr>
          <p:cNvPr id="86" name="Straight Arrow Connector 85"/>
          <p:cNvCxnSpPr/>
          <p:nvPr/>
        </p:nvCxnSpPr>
        <p:spPr>
          <a:xfrm flipH="1">
            <a:off x="4538099" y="540637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4810569" y="5156324"/>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activate_ng</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8" name="Straight Arrow Connector 87"/>
          <p:cNvCxnSpPr/>
          <p:nvPr/>
        </p:nvCxnSpPr>
        <p:spPr>
          <a:xfrm flipH="1">
            <a:off x="2091130" y="5401859"/>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0" name="Curved Connector 89"/>
          <p:cNvCxnSpPr>
            <a:stCxn id="91" idx="7"/>
            <a:endCxn id="91" idx="5"/>
          </p:cNvCxnSpPr>
          <p:nvPr/>
        </p:nvCxnSpPr>
        <p:spPr>
          <a:xfrm rot="16200000" flipH="1">
            <a:off x="7215349" y="5228291"/>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91" name="Oval 90"/>
          <p:cNvSpPr/>
          <p:nvPr/>
        </p:nvSpPr>
        <p:spPr>
          <a:xfrm>
            <a:off x="7086595" y="511399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TextBox 91"/>
          <p:cNvSpPr txBox="1"/>
          <p:nvPr/>
        </p:nvSpPr>
        <p:spPr>
          <a:xfrm>
            <a:off x="2901951" y="3928633"/>
            <a:ext cx="2416409" cy="553998"/>
          </a:xfrm>
          <a:prstGeom prst="rect">
            <a:avLst/>
          </a:prstGeom>
          <a:noFill/>
        </p:spPr>
        <p:txBody>
          <a:bodyPr wrap="none" rtlCol="0">
            <a:spAutoFit/>
          </a:bodyPr>
          <a:lstStyle/>
          <a:p>
            <a:pPr algn="ctr"/>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current_time</a:t>
            </a:r>
            <a:r>
              <a:rPr kumimoji="1" lang="en-US" altLang="ja-JP" sz="1000" dirty="0" smtClean="0">
                <a:latin typeface="Courier New" pitchFamily="49" charset="0"/>
                <a:cs typeface="Courier New" pitchFamily="49" charset="0"/>
              </a:rPr>
              <a:t> &gt; </a:t>
            </a:r>
            <a:r>
              <a:rPr kumimoji="1" lang="en-US" altLang="ja-JP" sz="1000" dirty="0" err="1" smtClean="0">
                <a:latin typeface="Courier New" pitchFamily="49" charset="0"/>
                <a:cs typeface="Courier New" pitchFamily="49" charset="0"/>
              </a:rPr>
              <a:t>start_time</a:t>
            </a:r>
            <a:r>
              <a:rPr kumimoji="1" lang="en-US" altLang="ja-JP" sz="1000" dirty="0" smtClean="0">
                <a:latin typeface="Courier New" pitchFamily="49" charset="0"/>
                <a:cs typeface="Courier New" pitchFamily="49" charset="0"/>
              </a:rPr>
              <a:t> &amp;&amp;</a:t>
            </a:r>
          </a:p>
          <a:p>
            <a:pPr algn="ctr"/>
            <a:r>
              <a:rPr kumimoji="1" lang="en-US" altLang="ja-JP" sz="1000" dirty="0" err="1" smtClean="0">
                <a:latin typeface="Courier New" pitchFamily="49" charset="0"/>
                <a:cs typeface="Courier New" pitchFamily="49" charset="0"/>
              </a:rPr>
              <a:t>current_time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&lt; </a:t>
            </a:r>
            <a:r>
              <a:rPr kumimoji="1" lang="en-US" altLang="ja-JP" sz="1000" dirty="0" err="1" smtClean="0">
                <a:latin typeface="Courier New" pitchFamily="49" charset="0"/>
                <a:cs typeface="Courier New" pitchFamily="49" charset="0"/>
              </a:rPr>
              <a:t>end_time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&amp;</a:t>
            </a:r>
            <a:r>
              <a:rPr kumimoji="1" lang="en-US" altLang="ja-JP" sz="1000" dirty="0">
                <a:latin typeface="Courier New" pitchFamily="49" charset="0"/>
                <a:cs typeface="Courier New" pitchFamily="49" charset="0"/>
              </a:rPr>
              <a:t>&amp; </a:t>
            </a:r>
            <a:endParaRPr kumimoji="1" lang="en-US" altLang="ja-JP" sz="1000" dirty="0" smtClean="0">
              <a:latin typeface="Courier New" pitchFamily="49" charset="0"/>
              <a:cs typeface="Courier New" pitchFamily="49" charset="0"/>
            </a:endParaRPr>
          </a:p>
          <a:p>
            <a:pPr algn="ctr"/>
            <a:r>
              <a:rPr kumimoji="1" lang="en-US" altLang="ja-JP" sz="1000" dirty="0" err="1" smtClean="0">
                <a:latin typeface="Courier New" pitchFamily="49" charset="0"/>
                <a:cs typeface="Courier New" pitchFamily="49" charset="0"/>
              </a:rPr>
              <a:t>activationState</a:t>
            </a:r>
            <a:r>
              <a:rPr kumimoji="1" lang="en-US" altLang="ja-JP" sz="1000" dirty="0" smtClean="0">
                <a:latin typeface="Courier New" pitchFamily="49" charset="0"/>
                <a:cs typeface="Courier New" pitchFamily="49" charset="0"/>
              </a:rPr>
              <a:t> != active)</a:t>
            </a:r>
            <a:endParaRPr kumimoji="1" lang="ja-JP" altLang="en-US" sz="1000" dirty="0">
              <a:ln w="38100">
                <a:solidFill>
                  <a:srgbClr val="FF0000"/>
                </a:solidFill>
              </a:ln>
              <a:latin typeface="Courier New" pitchFamily="49" charset="0"/>
              <a:cs typeface="Courier New" pitchFamily="49" charset="0"/>
            </a:endParaRPr>
          </a:p>
        </p:txBody>
      </p:sp>
      <p:sp>
        <p:nvSpPr>
          <p:cNvPr id="93" name="Oval 92"/>
          <p:cNvSpPr/>
          <p:nvPr/>
        </p:nvSpPr>
        <p:spPr>
          <a:xfrm>
            <a:off x="3962396" y="478379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4" name="Curved Connector 93"/>
          <p:cNvCxnSpPr>
            <a:stCxn id="93" idx="2"/>
            <a:endCxn id="93" idx="6"/>
          </p:cNvCxnSpPr>
          <p:nvPr/>
        </p:nvCxnSpPr>
        <p:spPr>
          <a:xfrm rot="10800000" flipH="1">
            <a:off x="3962395" y="4898091"/>
            <a:ext cx="245533" cy="12700"/>
          </a:xfrm>
          <a:prstGeom prst="curvedConnector5">
            <a:avLst>
              <a:gd name="adj1" fmla="val -93104"/>
              <a:gd name="adj2" fmla="val 2700000"/>
              <a:gd name="adj3" fmla="val 193104"/>
            </a:avLst>
          </a:prstGeom>
          <a:ln>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7656366" y="4910784"/>
            <a:ext cx="95423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(activate)</a:t>
            </a:r>
            <a:endParaRPr kumimoji="1" lang="ja-JP" altLang="en-US" sz="1000" dirty="0">
              <a:ln w="38100">
                <a:solidFill>
                  <a:srgbClr val="FF0000"/>
                </a:solidFill>
              </a:ln>
              <a:latin typeface="Courier New" pitchFamily="49" charset="0"/>
              <a:cs typeface="Courier New" pitchFamily="49" charset="0"/>
            </a:endParaRPr>
          </a:p>
        </p:txBody>
      </p:sp>
      <p:sp>
        <p:nvSpPr>
          <p:cNvPr id="55" name="TextBox 54"/>
          <p:cNvSpPr txBox="1"/>
          <p:nvPr/>
        </p:nvSpPr>
        <p:spPr>
          <a:xfrm>
            <a:off x="7663833" y="5334124"/>
            <a:ext cx="118510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activate_ng</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28" name="TextBox 27"/>
          <p:cNvSpPr txBox="1"/>
          <p:nvPr/>
        </p:nvSpPr>
        <p:spPr>
          <a:xfrm>
            <a:off x="2124370" y="5105524"/>
            <a:ext cx="1415973"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activate_fl.nt</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15</a:t>
            </a:fld>
            <a:endParaRPr lang="ja-JP" altLang="en-US"/>
          </a:p>
        </p:txBody>
      </p:sp>
    </p:spTree>
    <p:extLst>
      <p:ext uri="{BB962C8B-B14F-4D97-AF65-F5344CB8AC3E}">
        <p14:creationId xmlns:p14="http://schemas.microsoft.com/office/powerpoint/2010/main" val="1328982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Release Sequence</a:t>
            </a:r>
            <a:endParaRPr lang="en-US" dirty="0"/>
          </a:p>
        </p:txBody>
      </p:sp>
      <p:sp>
        <p:nvSpPr>
          <p:cNvPr id="11" name="TextBox 10"/>
          <p:cNvSpPr txBox="1"/>
          <p:nvPr/>
        </p:nvSpPr>
        <p:spPr>
          <a:xfrm>
            <a:off x="713603" y="1405478"/>
            <a:ext cx="7642998" cy="307777"/>
          </a:xfrm>
          <a:prstGeom prst="rect">
            <a:avLst/>
          </a:prstGeom>
          <a:noFill/>
        </p:spPr>
        <p:txBody>
          <a:bodyPr wrap="square" rtlCol="0">
            <a:spAutoFit/>
          </a:bodyPr>
          <a:lstStyle/>
          <a:p>
            <a:pPr marL="177800" indent="-177800" algn="l">
              <a:buFont typeface="Arial"/>
              <a:buChar char="•"/>
            </a:pPr>
            <a:r>
              <a:rPr lang="en-US" sz="1400" dirty="0" smtClean="0"/>
              <a:t>Release command issued down the request tree transitions </a:t>
            </a:r>
            <a:r>
              <a:rPr lang="en-US" sz="1400" dirty="0" err="1" smtClean="0"/>
              <a:t>connectionState</a:t>
            </a:r>
            <a:r>
              <a:rPr lang="en-US" sz="1400" dirty="0" smtClean="0"/>
              <a:t> to “Releasing”.</a:t>
            </a:r>
            <a:endParaRPr lang="en-US" sz="1400" dirty="0"/>
          </a:p>
        </p:txBody>
      </p:sp>
      <p:sp>
        <p:nvSpPr>
          <p:cNvPr id="43" name="Rectangle 42"/>
          <p:cNvSpPr/>
          <p:nvPr/>
        </p:nvSpPr>
        <p:spPr>
          <a:xfrm>
            <a:off x="6126671" y="1973235"/>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44" name="Snip Same Side Corner Rectangle 43"/>
          <p:cNvSpPr/>
          <p:nvPr/>
        </p:nvSpPr>
        <p:spPr>
          <a:xfrm>
            <a:off x="3518635" y="197592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47" name="Trapezoid 46"/>
          <p:cNvSpPr/>
          <p:nvPr/>
        </p:nvSpPr>
        <p:spPr>
          <a:xfrm>
            <a:off x="1024430" y="1972808"/>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48" name="TextBox 47"/>
          <p:cNvSpPr txBox="1"/>
          <p:nvPr/>
        </p:nvSpPr>
        <p:spPr>
          <a:xfrm>
            <a:off x="5815183" y="2633248"/>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active in network</a:t>
            </a:r>
            <a:endParaRPr lang="ja-JP" altLang="en-US" sz="1000" i="1" dirty="0">
              <a:solidFill>
                <a:srgbClr val="FF0000"/>
              </a:solidFill>
              <a:latin typeface="Courier New" pitchFamily="49" charset="0"/>
              <a:cs typeface="Courier New" pitchFamily="49" charset="0"/>
            </a:endParaRPr>
          </a:p>
        </p:txBody>
      </p:sp>
      <p:sp>
        <p:nvSpPr>
          <p:cNvPr id="49" name="TextBox 48"/>
          <p:cNvSpPr txBox="1"/>
          <p:nvPr/>
        </p:nvSpPr>
        <p:spPr>
          <a:xfrm>
            <a:off x="2817987" y="263324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Releasing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50" name="TextBox 49"/>
          <p:cNvSpPr txBox="1"/>
          <p:nvPr/>
        </p:nvSpPr>
        <p:spPr>
          <a:xfrm>
            <a:off x="362551" y="263324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Releasing</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15" name="Straight Arrow Connector 14"/>
          <p:cNvCxnSpPr/>
          <p:nvPr/>
        </p:nvCxnSpPr>
        <p:spPr>
          <a:xfrm flipV="1">
            <a:off x="1939782" y="2152170"/>
            <a:ext cx="1578853"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V="1">
            <a:off x="4453415" y="212966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2274332" y="1896554"/>
            <a:ext cx="80031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rel.rq</a:t>
            </a:r>
            <a:endParaRPr kumimoji="1" lang="ja-JP" altLang="en-US" sz="1000" dirty="0">
              <a:ln w="38100">
                <a:solidFill>
                  <a:srgbClr val="FF0000"/>
                </a:solidFill>
              </a:ln>
              <a:latin typeface="Courier New" pitchFamily="49" charset="0"/>
              <a:cs typeface="Courier New" pitchFamily="49" charset="0"/>
            </a:endParaRPr>
          </a:p>
        </p:txBody>
      </p:sp>
      <p:sp>
        <p:nvSpPr>
          <p:cNvPr id="53" name="TextBox 52"/>
          <p:cNvSpPr txBox="1"/>
          <p:nvPr/>
        </p:nvSpPr>
        <p:spPr>
          <a:xfrm>
            <a:off x="4881312" y="1896554"/>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(release)</a:t>
            </a:r>
            <a:endParaRPr kumimoji="1" lang="ja-JP" altLang="en-US" sz="1000" dirty="0">
              <a:ln w="38100">
                <a:solidFill>
                  <a:srgbClr val="FF0000"/>
                </a:solidFill>
              </a:ln>
              <a:latin typeface="Courier New" pitchFamily="49" charset="0"/>
              <a:cs typeface="Courier New" pitchFamily="49" charset="0"/>
            </a:endParaRPr>
          </a:p>
        </p:txBody>
      </p:sp>
      <p:cxnSp>
        <p:nvCxnSpPr>
          <p:cNvPr id="62" name="Curved Connector 61"/>
          <p:cNvCxnSpPr>
            <a:stCxn id="68" idx="7"/>
            <a:endCxn id="68" idx="5"/>
          </p:cNvCxnSpPr>
          <p:nvPr/>
        </p:nvCxnSpPr>
        <p:spPr>
          <a:xfrm rot="16200000" flipH="1">
            <a:off x="7130665" y="2264860"/>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7001911" y="2150560"/>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Box 73"/>
          <p:cNvSpPr txBox="1"/>
          <p:nvPr/>
        </p:nvSpPr>
        <p:spPr>
          <a:xfrm>
            <a:off x="7709186" y="1905020"/>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(release)</a:t>
            </a:r>
            <a:endParaRPr kumimoji="1" lang="ja-JP" altLang="en-US" sz="1000" dirty="0">
              <a:ln w="38100">
                <a:solidFill>
                  <a:srgbClr val="FF0000"/>
                </a:solidFill>
              </a:ln>
              <a:latin typeface="Courier New" pitchFamily="49" charset="0"/>
              <a:cs typeface="Courier New" pitchFamily="49" charset="0"/>
            </a:endParaRPr>
          </a:p>
        </p:txBody>
      </p:sp>
      <p:sp>
        <p:nvSpPr>
          <p:cNvPr id="66" name="TextBox 65"/>
          <p:cNvSpPr txBox="1"/>
          <p:nvPr/>
        </p:nvSpPr>
        <p:spPr>
          <a:xfrm>
            <a:off x="713603" y="3124181"/>
            <a:ext cx="7642998" cy="523220"/>
          </a:xfrm>
          <a:prstGeom prst="rect">
            <a:avLst/>
          </a:prstGeom>
          <a:noFill/>
        </p:spPr>
        <p:txBody>
          <a:bodyPr wrap="square" rtlCol="0">
            <a:spAutoFit/>
          </a:bodyPr>
          <a:lstStyle/>
          <a:p>
            <a:pPr marL="177800" indent="-177800" algn="l">
              <a:buFont typeface="Arial"/>
              <a:buChar char="•"/>
            </a:pPr>
            <a:r>
              <a:rPr lang="en-US" sz="1400" dirty="0" smtClean="0"/>
              <a:t>Release confirms </a:t>
            </a:r>
            <a:r>
              <a:rPr lang="en-US" sz="1400" dirty="0"/>
              <a:t>returned up the tree transition </a:t>
            </a:r>
            <a:r>
              <a:rPr lang="en-US" sz="1400" dirty="0" err="1"/>
              <a:t>connectionState</a:t>
            </a:r>
            <a:r>
              <a:rPr lang="en-US" sz="1400" dirty="0"/>
              <a:t> to </a:t>
            </a:r>
            <a:r>
              <a:rPr lang="en-US" sz="1400" dirty="0" smtClean="0"/>
              <a:t>“Reserved”</a:t>
            </a:r>
            <a:r>
              <a:rPr lang="en-US" sz="1400" dirty="0"/>
              <a:t>, but </a:t>
            </a:r>
            <a:r>
              <a:rPr lang="en-US" sz="1400" dirty="0" err="1"/>
              <a:t>activationState</a:t>
            </a:r>
            <a:r>
              <a:rPr lang="en-US" sz="1400" dirty="0"/>
              <a:t> remains </a:t>
            </a:r>
            <a:r>
              <a:rPr lang="en-US" sz="1400" dirty="0" smtClean="0"/>
              <a:t>“</a:t>
            </a:r>
            <a:r>
              <a:rPr lang="en-US" sz="1400" dirty="0"/>
              <a:t>A</a:t>
            </a:r>
            <a:r>
              <a:rPr lang="en-US" sz="1400" dirty="0" smtClean="0"/>
              <a:t>ctive</a:t>
            </a:r>
            <a:r>
              <a:rPr lang="en-US" sz="1400" dirty="0"/>
              <a:t>” for now.</a:t>
            </a:r>
          </a:p>
        </p:txBody>
      </p:sp>
      <p:sp>
        <p:nvSpPr>
          <p:cNvPr id="67" name="Rectangle 66"/>
          <p:cNvSpPr/>
          <p:nvPr/>
        </p:nvSpPr>
        <p:spPr>
          <a:xfrm>
            <a:off x="6126671" y="3793542"/>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69" name="Snip Same Side Corner Rectangle 68"/>
          <p:cNvSpPr/>
          <p:nvPr/>
        </p:nvSpPr>
        <p:spPr>
          <a:xfrm>
            <a:off x="3518635" y="3796228"/>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0" name="Trapezoid 69"/>
          <p:cNvSpPr/>
          <p:nvPr/>
        </p:nvSpPr>
        <p:spPr>
          <a:xfrm>
            <a:off x="1024430" y="379311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1" name="TextBox 70"/>
          <p:cNvSpPr txBox="1"/>
          <p:nvPr/>
        </p:nvSpPr>
        <p:spPr>
          <a:xfrm>
            <a:off x="5815183" y="4453555"/>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72" name="TextBox 71"/>
          <p:cNvSpPr txBox="1"/>
          <p:nvPr/>
        </p:nvSpPr>
        <p:spPr>
          <a:xfrm>
            <a:off x="2817987" y="4453555"/>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73" name="TextBox 72"/>
          <p:cNvSpPr txBox="1"/>
          <p:nvPr/>
        </p:nvSpPr>
        <p:spPr>
          <a:xfrm>
            <a:off x="362551" y="445354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79" name="Straight Arrow Connector 78"/>
          <p:cNvCxnSpPr/>
          <p:nvPr/>
        </p:nvCxnSpPr>
        <p:spPr>
          <a:xfrm flipH="1">
            <a:off x="4453415" y="4263246"/>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4785908" y="4021667"/>
            <a:ext cx="110814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release_ok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1" name="Straight Arrow Connector 80"/>
          <p:cNvCxnSpPr/>
          <p:nvPr/>
        </p:nvCxnSpPr>
        <p:spPr>
          <a:xfrm flipH="1">
            <a:off x="2006446" y="4258735"/>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2299727" y="4030134"/>
            <a:ext cx="800319"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rel.cf</a:t>
            </a:r>
            <a:endParaRPr kumimoji="1" lang="ja-JP" altLang="en-US" sz="1000" dirty="0">
              <a:ln w="38100">
                <a:solidFill>
                  <a:srgbClr val="FF0000"/>
                </a:solidFill>
              </a:ln>
              <a:latin typeface="Courier New" pitchFamily="49" charset="0"/>
              <a:cs typeface="Courier New" pitchFamily="49" charset="0"/>
            </a:endParaRPr>
          </a:p>
        </p:txBody>
      </p:sp>
      <p:cxnSp>
        <p:nvCxnSpPr>
          <p:cNvPr id="83" name="Curved Connector 82"/>
          <p:cNvCxnSpPr>
            <a:stCxn id="84" idx="7"/>
            <a:endCxn id="84" idx="5"/>
          </p:cNvCxnSpPr>
          <p:nvPr/>
        </p:nvCxnSpPr>
        <p:spPr>
          <a:xfrm rot="16200000" flipH="1">
            <a:off x="7130665" y="4085167"/>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84" name="Oval 83"/>
          <p:cNvSpPr/>
          <p:nvPr/>
        </p:nvSpPr>
        <p:spPr>
          <a:xfrm>
            <a:off x="7001911" y="3970867"/>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TextBox 85"/>
          <p:cNvSpPr txBox="1"/>
          <p:nvPr/>
        </p:nvSpPr>
        <p:spPr>
          <a:xfrm>
            <a:off x="7705641" y="4157133"/>
            <a:ext cx="110814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release_ok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87" name="Rectangle 86"/>
          <p:cNvSpPr/>
          <p:nvPr/>
        </p:nvSpPr>
        <p:spPr>
          <a:xfrm>
            <a:off x="6160557" y="5605499"/>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88" name="Snip Same Side Corner Rectangle 87"/>
          <p:cNvSpPr/>
          <p:nvPr/>
        </p:nvSpPr>
        <p:spPr>
          <a:xfrm>
            <a:off x="3552521" y="5608185"/>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89" name="Trapezoid 88"/>
          <p:cNvSpPr/>
          <p:nvPr/>
        </p:nvSpPr>
        <p:spPr>
          <a:xfrm>
            <a:off x="1058316" y="5605072"/>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90" name="TextBox 89"/>
          <p:cNvSpPr txBox="1"/>
          <p:nvPr/>
        </p:nvSpPr>
        <p:spPr>
          <a:xfrm>
            <a:off x="5849069" y="6265512"/>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91" name="TextBox 90"/>
          <p:cNvSpPr txBox="1"/>
          <p:nvPr/>
        </p:nvSpPr>
        <p:spPr>
          <a:xfrm>
            <a:off x="2851873" y="626551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92" name="TextBox 91"/>
          <p:cNvSpPr txBox="1"/>
          <p:nvPr/>
        </p:nvSpPr>
        <p:spPr>
          <a:xfrm>
            <a:off x="396437" y="626550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Reserved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95" name="Straight Arrow Connector 94"/>
          <p:cNvCxnSpPr/>
          <p:nvPr/>
        </p:nvCxnSpPr>
        <p:spPr>
          <a:xfrm flipH="1">
            <a:off x="4487301" y="6075203"/>
            <a:ext cx="1673256" cy="5576"/>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p:nvPr/>
        </p:nvCxnSpPr>
        <p:spPr>
          <a:xfrm flipH="1">
            <a:off x="2040332" y="6070692"/>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1961995" y="5833624"/>
            <a:ext cx="156988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deactivate_ok.nt</a:t>
            </a:r>
            <a:endParaRPr kumimoji="1" lang="ja-JP" altLang="en-US" sz="1000" dirty="0">
              <a:ln w="38100">
                <a:solidFill>
                  <a:srgbClr val="FF0000"/>
                </a:solidFill>
              </a:ln>
              <a:latin typeface="Courier New" pitchFamily="49" charset="0"/>
              <a:cs typeface="Courier New" pitchFamily="49" charset="0"/>
            </a:endParaRPr>
          </a:p>
        </p:txBody>
      </p:sp>
      <p:sp>
        <p:nvSpPr>
          <p:cNvPr id="106" name="TextBox 105"/>
          <p:cNvSpPr txBox="1"/>
          <p:nvPr/>
        </p:nvSpPr>
        <p:spPr>
          <a:xfrm>
            <a:off x="713603" y="4995312"/>
            <a:ext cx="7642998" cy="523220"/>
          </a:xfrm>
          <a:prstGeom prst="rect">
            <a:avLst/>
          </a:prstGeom>
          <a:noFill/>
        </p:spPr>
        <p:txBody>
          <a:bodyPr wrap="square" rtlCol="0">
            <a:spAutoFit/>
          </a:bodyPr>
          <a:lstStyle/>
          <a:p>
            <a:pPr marL="177800" indent="-177800" algn="l">
              <a:buFont typeface="Arial"/>
              <a:buChar char="•"/>
            </a:pPr>
            <a:r>
              <a:rPr lang="en-US" sz="1400" dirty="0" smtClean="0"/>
              <a:t>The </a:t>
            </a:r>
            <a:r>
              <a:rPr lang="en-US" sz="1400" dirty="0" err="1" smtClean="0"/>
              <a:t>uPA</a:t>
            </a:r>
            <a:r>
              <a:rPr lang="en-US" sz="1400" dirty="0" smtClean="0"/>
              <a:t> immediately transitions </a:t>
            </a:r>
            <a:r>
              <a:rPr lang="en-US" sz="1400" dirty="0" err="1" smtClean="0"/>
              <a:t>activationState</a:t>
            </a:r>
            <a:r>
              <a:rPr lang="en-US" sz="1400" dirty="0" smtClean="0"/>
              <a:t> to “Inactive</a:t>
            </a:r>
            <a:r>
              <a:rPr lang="en-US" sz="1400" dirty="0"/>
              <a:t>” </a:t>
            </a:r>
            <a:r>
              <a:rPr lang="en-US" sz="1400" dirty="0" smtClean="0"/>
              <a:t>and sends a </a:t>
            </a:r>
            <a:r>
              <a:rPr lang="en-US" sz="1400" dirty="0" err="1" smtClean="0"/>
              <a:t>deactivate_ok.nt</a:t>
            </a:r>
            <a:r>
              <a:rPr lang="en-US" sz="1400" dirty="0" smtClean="0"/>
              <a:t> notification to the parent NSA.</a:t>
            </a: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16</a:t>
            </a:fld>
            <a:endParaRPr lang="ja-JP" altLang="en-US"/>
          </a:p>
        </p:txBody>
      </p:sp>
    </p:spTree>
    <p:extLst>
      <p:ext uri="{BB962C8B-B14F-4D97-AF65-F5344CB8AC3E}">
        <p14:creationId xmlns:p14="http://schemas.microsoft.com/office/powerpoint/2010/main" val="1462308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err="1" smtClean="0"/>
              <a:t>uPA</a:t>
            </a:r>
            <a:r>
              <a:rPr lang="en-US" dirty="0" smtClean="0"/>
              <a:t> Terminate Sequence</a:t>
            </a:r>
            <a:endParaRPr lang="en-US" dirty="0"/>
          </a:p>
        </p:txBody>
      </p:sp>
      <p:sp>
        <p:nvSpPr>
          <p:cNvPr id="11" name="TextBox 10"/>
          <p:cNvSpPr txBox="1"/>
          <p:nvPr/>
        </p:nvSpPr>
        <p:spPr>
          <a:xfrm>
            <a:off x="713603" y="1363143"/>
            <a:ext cx="7642998" cy="523220"/>
          </a:xfrm>
          <a:prstGeom prst="rect">
            <a:avLst/>
          </a:prstGeom>
          <a:noFill/>
        </p:spPr>
        <p:txBody>
          <a:bodyPr wrap="square" rtlCol="0">
            <a:spAutoFit/>
          </a:bodyPr>
          <a:lstStyle/>
          <a:p>
            <a:pPr marL="177800" indent="-177800" algn="l">
              <a:buFont typeface="Arial"/>
              <a:buChar char="•"/>
            </a:pPr>
            <a:r>
              <a:rPr lang="en-US" sz="1400" dirty="0" smtClean="0"/>
              <a:t>Terminate command issued down the request tree transitions </a:t>
            </a:r>
            <a:r>
              <a:rPr lang="en-US" sz="1400" dirty="0" err="1" smtClean="0"/>
              <a:t>connectionState</a:t>
            </a:r>
            <a:r>
              <a:rPr lang="en-US" sz="1400" dirty="0" smtClean="0"/>
              <a:t> to “Terminated”.</a:t>
            </a:r>
            <a:endParaRPr lang="en-US" sz="1400" dirty="0"/>
          </a:p>
        </p:txBody>
      </p:sp>
      <p:sp>
        <p:nvSpPr>
          <p:cNvPr id="43" name="Rectangle 42"/>
          <p:cNvSpPr/>
          <p:nvPr/>
        </p:nvSpPr>
        <p:spPr>
          <a:xfrm>
            <a:off x="6126671" y="1973235"/>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44" name="Snip Same Side Corner Rectangle 43"/>
          <p:cNvSpPr/>
          <p:nvPr/>
        </p:nvSpPr>
        <p:spPr>
          <a:xfrm>
            <a:off x="3518635" y="197592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47" name="Trapezoid 46"/>
          <p:cNvSpPr/>
          <p:nvPr/>
        </p:nvSpPr>
        <p:spPr>
          <a:xfrm>
            <a:off x="1024430" y="1972808"/>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48" name="TextBox 47"/>
          <p:cNvSpPr txBox="1"/>
          <p:nvPr/>
        </p:nvSpPr>
        <p:spPr>
          <a:xfrm>
            <a:off x="5815183" y="2633248"/>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active in network</a:t>
            </a:r>
            <a:endParaRPr lang="ja-JP" altLang="en-US" sz="1000" i="1" dirty="0">
              <a:solidFill>
                <a:srgbClr val="FF0000"/>
              </a:solidFill>
              <a:latin typeface="Courier New" pitchFamily="49" charset="0"/>
              <a:cs typeface="Courier New" pitchFamily="49" charset="0"/>
            </a:endParaRPr>
          </a:p>
        </p:txBody>
      </p:sp>
      <p:sp>
        <p:nvSpPr>
          <p:cNvPr id="49" name="TextBox 48"/>
          <p:cNvSpPr txBox="1"/>
          <p:nvPr/>
        </p:nvSpPr>
        <p:spPr>
          <a:xfrm>
            <a:off x="2817987" y="2633248"/>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50" name="TextBox 49"/>
          <p:cNvSpPr txBox="1"/>
          <p:nvPr/>
        </p:nvSpPr>
        <p:spPr>
          <a:xfrm>
            <a:off x="362551" y="263324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15" name="Straight Arrow Connector 14"/>
          <p:cNvCxnSpPr/>
          <p:nvPr/>
        </p:nvCxnSpPr>
        <p:spPr>
          <a:xfrm flipV="1">
            <a:off x="1939782" y="2152170"/>
            <a:ext cx="1578853"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V="1">
            <a:off x="4453415" y="2129660"/>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2197375" y="1896554"/>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term.rq</a:t>
            </a:r>
            <a:endParaRPr kumimoji="1" lang="ja-JP" altLang="en-US" sz="1000" dirty="0">
              <a:ln w="38100">
                <a:solidFill>
                  <a:srgbClr val="FF0000"/>
                </a:solidFill>
              </a:ln>
              <a:latin typeface="Courier New" pitchFamily="49" charset="0"/>
              <a:cs typeface="Courier New" pitchFamily="49" charset="0"/>
            </a:endParaRPr>
          </a:p>
        </p:txBody>
      </p:sp>
      <p:sp>
        <p:nvSpPr>
          <p:cNvPr id="53" name="TextBox 52"/>
          <p:cNvSpPr txBox="1"/>
          <p:nvPr/>
        </p:nvSpPr>
        <p:spPr>
          <a:xfrm>
            <a:off x="4727399" y="1896554"/>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(terminate)</a:t>
            </a:r>
            <a:endParaRPr kumimoji="1" lang="ja-JP" altLang="en-US" sz="1000" dirty="0">
              <a:ln w="38100">
                <a:solidFill>
                  <a:srgbClr val="FF0000"/>
                </a:solidFill>
              </a:ln>
              <a:latin typeface="Courier New" pitchFamily="49" charset="0"/>
              <a:cs typeface="Courier New" pitchFamily="49" charset="0"/>
            </a:endParaRPr>
          </a:p>
        </p:txBody>
      </p:sp>
      <p:cxnSp>
        <p:nvCxnSpPr>
          <p:cNvPr id="62" name="Curved Connector 61"/>
          <p:cNvCxnSpPr>
            <a:stCxn id="68" idx="7"/>
            <a:endCxn id="68" idx="5"/>
          </p:cNvCxnSpPr>
          <p:nvPr/>
        </p:nvCxnSpPr>
        <p:spPr>
          <a:xfrm rot="16200000" flipH="1">
            <a:off x="7130665" y="2264860"/>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7001911" y="2150560"/>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Box 73"/>
          <p:cNvSpPr txBox="1"/>
          <p:nvPr/>
        </p:nvSpPr>
        <p:spPr>
          <a:xfrm>
            <a:off x="7555273" y="1905020"/>
            <a:ext cx="103118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(terminate)</a:t>
            </a:r>
            <a:endParaRPr kumimoji="1" lang="ja-JP" altLang="en-US" sz="1000" dirty="0">
              <a:ln w="38100">
                <a:solidFill>
                  <a:srgbClr val="FF0000"/>
                </a:solidFill>
              </a:ln>
              <a:latin typeface="Courier New" pitchFamily="49" charset="0"/>
              <a:cs typeface="Courier New" pitchFamily="49" charset="0"/>
            </a:endParaRPr>
          </a:p>
        </p:txBody>
      </p:sp>
      <p:sp>
        <p:nvSpPr>
          <p:cNvPr id="66" name="TextBox 65"/>
          <p:cNvSpPr txBox="1"/>
          <p:nvPr/>
        </p:nvSpPr>
        <p:spPr>
          <a:xfrm>
            <a:off x="713603" y="3124181"/>
            <a:ext cx="7642998" cy="523220"/>
          </a:xfrm>
          <a:prstGeom prst="rect">
            <a:avLst/>
          </a:prstGeom>
          <a:noFill/>
        </p:spPr>
        <p:txBody>
          <a:bodyPr wrap="square" rtlCol="0">
            <a:spAutoFit/>
          </a:bodyPr>
          <a:lstStyle/>
          <a:p>
            <a:pPr marL="177800" indent="-177800" algn="l">
              <a:buFont typeface="Arial"/>
              <a:buChar char="•"/>
            </a:pPr>
            <a:r>
              <a:rPr lang="en-US" sz="1400" dirty="0" smtClean="0"/>
              <a:t>Terminate confirms </a:t>
            </a:r>
            <a:r>
              <a:rPr lang="en-US" sz="1400" dirty="0"/>
              <a:t>returned up the tree </a:t>
            </a:r>
            <a:r>
              <a:rPr lang="en-US" sz="1400" dirty="0" smtClean="0"/>
              <a:t>does not transition state because we have already forced the </a:t>
            </a:r>
            <a:r>
              <a:rPr lang="en-US" sz="1400" dirty="0" err="1" smtClean="0"/>
              <a:t>connectionState</a:t>
            </a:r>
            <a:r>
              <a:rPr lang="en-US" sz="1400" dirty="0" smtClean="0"/>
              <a:t> to Terminated.</a:t>
            </a:r>
            <a:endParaRPr lang="en-US" sz="1400" dirty="0"/>
          </a:p>
        </p:txBody>
      </p:sp>
      <p:sp>
        <p:nvSpPr>
          <p:cNvPr id="67" name="Rectangle 66"/>
          <p:cNvSpPr/>
          <p:nvPr/>
        </p:nvSpPr>
        <p:spPr>
          <a:xfrm>
            <a:off x="6126671" y="3793542"/>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69" name="Snip Same Side Corner Rectangle 68"/>
          <p:cNvSpPr/>
          <p:nvPr/>
        </p:nvSpPr>
        <p:spPr>
          <a:xfrm>
            <a:off x="3518635" y="3796228"/>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0" name="Trapezoid 69"/>
          <p:cNvSpPr/>
          <p:nvPr/>
        </p:nvSpPr>
        <p:spPr>
          <a:xfrm>
            <a:off x="1024430" y="379311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71" name="TextBox 70"/>
          <p:cNvSpPr txBox="1"/>
          <p:nvPr/>
        </p:nvSpPr>
        <p:spPr>
          <a:xfrm>
            <a:off x="5815183" y="4453555"/>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72" name="TextBox 71"/>
          <p:cNvSpPr txBox="1"/>
          <p:nvPr/>
        </p:nvSpPr>
        <p:spPr>
          <a:xfrm>
            <a:off x="2817987" y="4453555"/>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t>
            </a:r>
            <a:r>
              <a:rPr lang="en-CA" altLang="ja-JP" sz="1000" i="1" dirty="0">
                <a:solidFill>
                  <a:srgbClr val="FF0000"/>
                </a:solidFill>
                <a:latin typeface="Courier New" pitchFamily="49" charset="0"/>
                <a:cs typeface="Courier New" pitchFamily="49" charset="0"/>
              </a:rPr>
              <a:t>A</a:t>
            </a:r>
            <a:r>
              <a:rPr lang="en-CA" altLang="ja-JP" sz="1000" i="1" dirty="0" smtClean="0">
                <a:solidFill>
                  <a:srgbClr val="FF0000"/>
                </a:solidFill>
                <a:latin typeface="Courier New" pitchFamily="49" charset="0"/>
                <a:cs typeface="Courier New" pitchFamily="49" charset="0"/>
              </a:rPr>
              <a:t>ctive</a:t>
            </a:r>
            <a:endParaRPr lang="ja-JP" altLang="en-US" sz="1000" i="1" dirty="0">
              <a:solidFill>
                <a:srgbClr val="FF0000"/>
              </a:solidFill>
              <a:latin typeface="Courier New" pitchFamily="49" charset="0"/>
              <a:cs typeface="Courier New" pitchFamily="49" charset="0"/>
            </a:endParaRPr>
          </a:p>
        </p:txBody>
      </p:sp>
      <p:sp>
        <p:nvSpPr>
          <p:cNvPr id="73" name="TextBox 72"/>
          <p:cNvSpPr txBox="1"/>
          <p:nvPr/>
        </p:nvSpPr>
        <p:spPr>
          <a:xfrm>
            <a:off x="362551" y="445354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79" name="Straight Arrow Connector 78"/>
          <p:cNvCxnSpPr/>
          <p:nvPr/>
        </p:nvCxnSpPr>
        <p:spPr>
          <a:xfrm flipH="1">
            <a:off x="4453415" y="4263246"/>
            <a:ext cx="1673256" cy="55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4631995" y="4021667"/>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terminate_ok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cxnSp>
        <p:nvCxnSpPr>
          <p:cNvPr id="81" name="Straight Arrow Connector 80"/>
          <p:cNvCxnSpPr/>
          <p:nvPr/>
        </p:nvCxnSpPr>
        <p:spPr>
          <a:xfrm flipH="1">
            <a:off x="2006446" y="4258735"/>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2222770" y="4030134"/>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term.cf</a:t>
            </a:r>
            <a:endParaRPr kumimoji="1" lang="ja-JP" altLang="en-US" sz="1000" dirty="0">
              <a:ln w="38100">
                <a:solidFill>
                  <a:srgbClr val="FF0000"/>
                </a:solidFill>
              </a:ln>
              <a:latin typeface="Courier New" pitchFamily="49" charset="0"/>
              <a:cs typeface="Courier New" pitchFamily="49" charset="0"/>
            </a:endParaRPr>
          </a:p>
        </p:txBody>
      </p:sp>
      <p:cxnSp>
        <p:nvCxnSpPr>
          <p:cNvPr id="83" name="Curved Connector 82"/>
          <p:cNvCxnSpPr>
            <a:stCxn id="84" idx="7"/>
            <a:endCxn id="84" idx="5"/>
          </p:cNvCxnSpPr>
          <p:nvPr/>
        </p:nvCxnSpPr>
        <p:spPr>
          <a:xfrm rot="16200000" flipH="1">
            <a:off x="7130665" y="4085167"/>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84" name="Oval 83"/>
          <p:cNvSpPr/>
          <p:nvPr/>
        </p:nvSpPr>
        <p:spPr>
          <a:xfrm>
            <a:off x="7001911" y="3970867"/>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TextBox 85"/>
          <p:cNvSpPr txBox="1"/>
          <p:nvPr/>
        </p:nvSpPr>
        <p:spPr>
          <a:xfrm>
            <a:off x="7551728" y="4157133"/>
            <a:ext cx="1262059"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terminate_ok</a:t>
            </a:r>
            <a:r>
              <a:rPr kumimoji="1" lang="en-US" altLang="ja-JP" sz="1000" dirty="0" smtClean="0">
                <a:latin typeface="Courier New" pitchFamily="49" charset="0"/>
                <a:cs typeface="Courier New" pitchFamily="49" charset="0"/>
              </a:rPr>
              <a:t>)</a:t>
            </a:r>
            <a:endParaRPr kumimoji="1" lang="ja-JP" altLang="en-US" sz="1000" dirty="0">
              <a:ln w="38100">
                <a:solidFill>
                  <a:srgbClr val="FF0000"/>
                </a:solidFill>
              </a:ln>
              <a:latin typeface="Courier New" pitchFamily="49" charset="0"/>
              <a:cs typeface="Courier New" pitchFamily="49" charset="0"/>
            </a:endParaRPr>
          </a:p>
        </p:txBody>
      </p:sp>
      <p:sp>
        <p:nvSpPr>
          <p:cNvPr id="87" name="Rectangle 86"/>
          <p:cNvSpPr/>
          <p:nvPr/>
        </p:nvSpPr>
        <p:spPr>
          <a:xfrm>
            <a:off x="6160557" y="5605499"/>
            <a:ext cx="1027638"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88" name="Snip Same Side Corner Rectangle 87"/>
          <p:cNvSpPr/>
          <p:nvPr/>
        </p:nvSpPr>
        <p:spPr>
          <a:xfrm>
            <a:off x="3552521" y="5608185"/>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89" name="Trapezoid 88"/>
          <p:cNvSpPr/>
          <p:nvPr/>
        </p:nvSpPr>
        <p:spPr>
          <a:xfrm>
            <a:off x="1058316" y="5605072"/>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smtClean="0"/>
          </a:p>
          <a:p>
            <a:pPr algn="ctr"/>
            <a:r>
              <a:rPr lang="en-US" sz="1800" dirty="0" err="1" smtClean="0"/>
              <a:t>Aggr</a:t>
            </a:r>
            <a:endParaRPr lang="en-US" sz="1800" dirty="0"/>
          </a:p>
        </p:txBody>
      </p:sp>
      <p:sp>
        <p:nvSpPr>
          <p:cNvPr id="90" name="TextBox 89"/>
          <p:cNvSpPr txBox="1"/>
          <p:nvPr/>
        </p:nvSpPr>
        <p:spPr>
          <a:xfrm>
            <a:off x="5849069" y="6265512"/>
            <a:ext cx="1745517" cy="400110"/>
          </a:xfrm>
          <a:prstGeom prst="rect">
            <a:avLst/>
          </a:prstGeom>
          <a:noFill/>
        </p:spPr>
        <p:txBody>
          <a:bodyPr wrap="square" rtlCol="0">
            <a:spAutoFit/>
          </a:bodyPr>
          <a:lstStyle/>
          <a:p>
            <a:pPr algn="ctr"/>
            <a:r>
              <a:rPr lang="en-US" altLang="ja-JP" sz="1000" i="1" dirty="0" smtClean="0">
                <a:solidFill>
                  <a:srgbClr val="FF0000"/>
                </a:solidFill>
                <a:latin typeface="Courier New" pitchFamily="49" charset="0"/>
                <a:cs typeface="Courier New" pitchFamily="49" charset="0"/>
              </a:rPr>
              <a:t>Connection inactive in network</a:t>
            </a:r>
            <a:endParaRPr lang="ja-JP" altLang="en-US" sz="1000" i="1" dirty="0">
              <a:solidFill>
                <a:srgbClr val="FF0000"/>
              </a:solidFill>
              <a:latin typeface="Courier New" pitchFamily="49" charset="0"/>
              <a:cs typeface="Courier New" pitchFamily="49" charset="0"/>
            </a:endParaRPr>
          </a:p>
        </p:txBody>
      </p:sp>
      <p:sp>
        <p:nvSpPr>
          <p:cNvPr id="91" name="TextBox 90"/>
          <p:cNvSpPr txBox="1"/>
          <p:nvPr/>
        </p:nvSpPr>
        <p:spPr>
          <a:xfrm>
            <a:off x="2851873" y="626551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92" name="TextBox 91"/>
          <p:cNvSpPr txBox="1"/>
          <p:nvPr/>
        </p:nvSpPr>
        <p:spPr>
          <a:xfrm>
            <a:off x="396437" y="626550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Terminated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95" name="Straight Arrow Connector 94"/>
          <p:cNvCxnSpPr/>
          <p:nvPr/>
        </p:nvCxnSpPr>
        <p:spPr>
          <a:xfrm flipH="1">
            <a:off x="4487301" y="6075203"/>
            <a:ext cx="1673256" cy="5576"/>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p:nvPr/>
        </p:nvCxnSpPr>
        <p:spPr>
          <a:xfrm flipH="1">
            <a:off x="2040332" y="6070692"/>
            <a:ext cx="1507199" cy="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8" name="TextBox 97"/>
          <p:cNvSpPr txBox="1"/>
          <p:nvPr/>
        </p:nvSpPr>
        <p:spPr>
          <a:xfrm>
            <a:off x="1953528" y="5833624"/>
            <a:ext cx="156988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deactivate_ok.nt</a:t>
            </a:r>
            <a:endParaRPr kumimoji="1" lang="ja-JP" altLang="en-US" sz="1000" dirty="0">
              <a:ln w="38100">
                <a:solidFill>
                  <a:srgbClr val="FF0000"/>
                </a:solidFill>
              </a:ln>
              <a:latin typeface="Courier New" pitchFamily="49" charset="0"/>
              <a:cs typeface="Courier New" pitchFamily="49" charset="0"/>
            </a:endParaRPr>
          </a:p>
        </p:txBody>
      </p:sp>
      <p:sp>
        <p:nvSpPr>
          <p:cNvPr id="106" name="TextBox 105"/>
          <p:cNvSpPr txBox="1"/>
          <p:nvPr/>
        </p:nvSpPr>
        <p:spPr>
          <a:xfrm>
            <a:off x="713603" y="4995312"/>
            <a:ext cx="7642998" cy="523220"/>
          </a:xfrm>
          <a:prstGeom prst="rect">
            <a:avLst/>
          </a:prstGeom>
          <a:noFill/>
        </p:spPr>
        <p:txBody>
          <a:bodyPr wrap="square" rtlCol="0">
            <a:spAutoFit/>
          </a:bodyPr>
          <a:lstStyle/>
          <a:p>
            <a:pPr marL="177800" indent="-177800" algn="l">
              <a:buFont typeface="Arial"/>
              <a:buChar char="•"/>
            </a:pPr>
            <a:r>
              <a:rPr lang="en-US" sz="1400" dirty="0" smtClean="0"/>
              <a:t>The </a:t>
            </a:r>
            <a:r>
              <a:rPr lang="en-US" sz="1400" dirty="0" err="1" smtClean="0"/>
              <a:t>uPA</a:t>
            </a:r>
            <a:r>
              <a:rPr lang="en-US" sz="1400" dirty="0" smtClean="0"/>
              <a:t> immediately transitions </a:t>
            </a:r>
            <a:r>
              <a:rPr lang="en-US" sz="1400" dirty="0" err="1" smtClean="0"/>
              <a:t>activationState</a:t>
            </a:r>
            <a:r>
              <a:rPr lang="en-US" sz="1400" dirty="0" smtClean="0"/>
              <a:t> to “Inactive</a:t>
            </a:r>
            <a:r>
              <a:rPr lang="en-US" sz="1400" dirty="0"/>
              <a:t>” </a:t>
            </a:r>
            <a:r>
              <a:rPr lang="en-US" sz="1400" dirty="0" smtClean="0"/>
              <a:t>and sends </a:t>
            </a:r>
            <a:r>
              <a:rPr lang="en-US" sz="1400" dirty="0" err="1" smtClean="0"/>
              <a:t>deactivate_ok.nt</a:t>
            </a:r>
            <a:r>
              <a:rPr lang="en-US" sz="1400" dirty="0" smtClean="0"/>
              <a:t> notification to the parent NSA.</a:t>
            </a:r>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17</a:t>
            </a:fld>
            <a:endParaRPr lang="ja-JP" altLang="en-US"/>
          </a:p>
        </p:txBody>
      </p:sp>
    </p:spTree>
    <p:extLst>
      <p:ext uri="{BB962C8B-B14F-4D97-AF65-F5344CB8AC3E}">
        <p14:creationId xmlns:p14="http://schemas.microsoft.com/office/powerpoint/2010/main" val="3131885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Activation Failure Recovery</a:t>
            </a:r>
            <a:endParaRPr lang="en-US" dirty="0"/>
          </a:p>
        </p:txBody>
      </p:sp>
      <p:sp>
        <p:nvSpPr>
          <p:cNvPr id="3" name="Content Placeholder 2"/>
          <p:cNvSpPr>
            <a:spLocks noGrp="1"/>
          </p:cNvSpPr>
          <p:nvPr>
            <p:ph idx="1"/>
          </p:nvPr>
        </p:nvSpPr>
        <p:spPr>
          <a:xfrm>
            <a:off x="457200" y="1405459"/>
            <a:ext cx="8229600" cy="4525963"/>
          </a:xfrm>
        </p:spPr>
        <p:txBody>
          <a:bodyPr/>
          <a:lstStyle/>
          <a:p>
            <a:r>
              <a:rPr lang="en-US" sz="2000" dirty="0" smtClean="0"/>
              <a:t>There are two thoughts on this topic:</a:t>
            </a:r>
          </a:p>
          <a:p>
            <a:pPr marL="971550" lvl="1" indent="-514350">
              <a:buFont typeface="+mj-lt"/>
              <a:buAutoNum type="arabicPeriod"/>
            </a:pPr>
            <a:r>
              <a:rPr lang="en-US" sz="1800" dirty="0" smtClean="0"/>
              <a:t>Push recovery as low in the tree as possible to localize messaging, and to the place (</a:t>
            </a:r>
            <a:r>
              <a:rPr lang="en-US" sz="1800" dirty="0" err="1"/>
              <a:t>uPA</a:t>
            </a:r>
            <a:r>
              <a:rPr lang="en-US" sz="1800" dirty="0"/>
              <a:t>/</a:t>
            </a:r>
            <a:r>
              <a:rPr lang="en-US" sz="1800" dirty="0" smtClean="0"/>
              <a:t>NRM) that would best know how to recover the localized failure.</a:t>
            </a:r>
          </a:p>
          <a:p>
            <a:pPr marL="971550" lvl="1" indent="-514350">
              <a:buFont typeface="+mj-lt"/>
              <a:buAutoNum type="arabicPeriod"/>
            </a:pPr>
            <a:r>
              <a:rPr lang="en-US" sz="1800" dirty="0" smtClean="0"/>
              <a:t>Do nothing lower in the tree and let the </a:t>
            </a:r>
            <a:r>
              <a:rPr lang="en-US" sz="1800" dirty="0" err="1" smtClean="0"/>
              <a:t>uRA</a:t>
            </a:r>
            <a:r>
              <a:rPr lang="en-US" sz="1800" dirty="0" smtClean="0"/>
              <a:t> recover based on the application’s needs.</a:t>
            </a:r>
          </a:p>
          <a:p>
            <a:r>
              <a:rPr lang="en-US" sz="2000" dirty="0" smtClean="0"/>
              <a:t>#1 may eventually need to fail, and therefore, #2 will be the fall back</a:t>
            </a:r>
          </a:p>
          <a:p>
            <a:pPr lvl="1"/>
            <a:r>
              <a:rPr lang="en-US" sz="1800" dirty="0" smtClean="0"/>
              <a:t>How long would the local </a:t>
            </a:r>
            <a:r>
              <a:rPr lang="en-US" sz="1800" dirty="0" err="1" smtClean="0"/>
              <a:t>uPA</a:t>
            </a:r>
            <a:r>
              <a:rPr lang="en-US" sz="1800" dirty="0" smtClean="0"/>
              <a:t>/NRM retry before finally failing and generating the </a:t>
            </a:r>
            <a:r>
              <a:rPr lang="en-US" sz="1800" dirty="0" err="1" smtClean="0"/>
              <a:t>activation_fl.nt</a:t>
            </a:r>
            <a:r>
              <a:rPr lang="en-US" sz="1800" dirty="0" smtClean="0"/>
              <a:t>?</a:t>
            </a:r>
          </a:p>
          <a:p>
            <a:r>
              <a:rPr lang="en-US" sz="2000" dirty="0" smtClean="0"/>
              <a:t>#2 simplifies processing lower down in the tree but means more messaging to recover from the failure</a:t>
            </a:r>
          </a:p>
          <a:p>
            <a:pPr lvl="1"/>
            <a:r>
              <a:rPr lang="en-US" sz="1800" dirty="0" smtClean="0"/>
              <a:t>The </a:t>
            </a:r>
            <a:r>
              <a:rPr lang="en-US" sz="1800" dirty="0" err="1" smtClean="0"/>
              <a:t>activation_fl.nt</a:t>
            </a:r>
            <a:r>
              <a:rPr lang="en-US" sz="1800" dirty="0" smtClean="0"/>
              <a:t> is immediately send up the tree by the </a:t>
            </a:r>
            <a:r>
              <a:rPr lang="en-US" sz="1800" dirty="0" err="1" smtClean="0"/>
              <a:t>uPA</a:t>
            </a:r>
            <a:r>
              <a:rPr lang="en-US" sz="1800" dirty="0" smtClean="0"/>
              <a:t>.</a:t>
            </a:r>
          </a:p>
          <a:p>
            <a:pPr lvl="1"/>
            <a:r>
              <a:rPr lang="en-US" sz="1800" dirty="0" smtClean="0"/>
              <a:t>The </a:t>
            </a:r>
            <a:r>
              <a:rPr lang="en-US" sz="1800" dirty="0" err="1" smtClean="0"/>
              <a:t>uPA</a:t>
            </a:r>
            <a:r>
              <a:rPr lang="en-US" sz="1800" dirty="0" smtClean="0"/>
              <a:t>/NRM localized to the failure does nothing to recover.</a:t>
            </a:r>
          </a:p>
          <a:p>
            <a:pPr lvl="1"/>
            <a:r>
              <a:rPr lang="en-US" sz="1800" dirty="0" smtClean="0"/>
              <a:t>The </a:t>
            </a:r>
            <a:r>
              <a:rPr lang="en-US" sz="1800" dirty="0" err="1" smtClean="0"/>
              <a:t>uRA</a:t>
            </a:r>
            <a:r>
              <a:rPr lang="en-US" sz="1800" dirty="0" smtClean="0"/>
              <a:t> can implement specific recovery strategies as needed.  For example, immediately issue a new provision request, or perhaps, initiate a call to network operations for support on the failure.</a:t>
            </a:r>
            <a:endParaRPr lang="en-US" sz="1800" dirty="0"/>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18</a:t>
            </a:fld>
            <a:endParaRPr lang="ja-JP" altLang="en-US"/>
          </a:p>
        </p:txBody>
      </p:sp>
    </p:spTree>
    <p:extLst>
      <p:ext uri="{BB962C8B-B14F-4D97-AF65-F5344CB8AC3E}">
        <p14:creationId xmlns:p14="http://schemas.microsoft.com/office/powerpoint/2010/main" val="3881680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4000" dirty="0" err="1" smtClean="0"/>
              <a:t>uRA</a:t>
            </a:r>
            <a:r>
              <a:rPr lang="en-US" sz="4000" dirty="0" smtClean="0"/>
              <a:t>/Aggregator Activation Sequence</a:t>
            </a:r>
            <a:endParaRPr lang="en-US" sz="4000" dirty="0"/>
          </a:p>
        </p:txBody>
      </p:sp>
      <p:sp>
        <p:nvSpPr>
          <p:cNvPr id="77" name="Snip Same Side Corner Rectangle 76"/>
          <p:cNvSpPr/>
          <p:nvPr/>
        </p:nvSpPr>
        <p:spPr>
          <a:xfrm>
            <a:off x="6905420" y="4253538"/>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3556048" y="425042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6204772" y="4910865"/>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2894169" y="491085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88" name="Straight Arrow Connector 87"/>
          <p:cNvCxnSpPr>
            <a:stCxn id="77" idx="2"/>
            <a:endCxn id="78" idx="3"/>
          </p:cNvCxnSpPr>
          <p:nvPr/>
        </p:nvCxnSpPr>
        <p:spPr>
          <a:xfrm flipH="1">
            <a:off x="4471400" y="4548325"/>
            <a:ext cx="2434020"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rapezoid 22"/>
          <p:cNvSpPr/>
          <p:nvPr/>
        </p:nvSpPr>
        <p:spPr>
          <a:xfrm>
            <a:off x="982074" y="4241952"/>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260926" y="491085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29" name="Snip Same Side Corner Rectangle 28"/>
          <p:cNvSpPr/>
          <p:nvPr/>
        </p:nvSpPr>
        <p:spPr>
          <a:xfrm>
            <a:off x="6905420" y="306820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0" name="TextBox 29"/>
          <p:cNvSpPr txBox="1"/>
          <p:nvPr/>
        </p:nvSpPr>
        <p:spPr>
          <a:xfrm>
            <a:off x="6204772" y="372552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31" name="Snip Same Side Corner Rectangle 30"/>
          <p:cNvSpPr/>
          <p:nvPr/>
        </p:nvSpPr>
        <p:spPr>
          <a:xfrm>
            <a:off x="6905419" y="5515075"/>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2" name="TextBox 31"/>
          <p:cNvSpPr txBox="1"/>
          <p:nvPr/>
        </p:nvSpPr>
        <p:spPr>
          <a:xfrm>
            <a:off x="6204771" y="6172402"/>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33" name="Straight Arrow Connector 32"/>
          <p:cNvCxnSpPr>
            <a:stCxn id="31" idx="2"/>
            <a:endCxn id="78" idx="3"/>
          </p:cNvCxnSpPr>
          <p:nvPr/>
        </p:nvCxnSpPr>
        <p:spPr>
          <a:xfrm flipH="1" flipV="1">
            <a:off x="4471400" y="4550992"/>
            <a:ext cx="2434019" cy="12588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9" idx="2"/>
            <a:endCxn id="78" idx="3"/>
          </p:cNvCxnSpPr>
          <p:nvPr/>
        </p:nvCxnSpPr>
        <p:spPr>
          <a:xfrm flipH="1">
            <a:off x="4471400" y="3362989"/>
            <a:ext cx="2434020" cy="1188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808402" y="3801644"/>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cxnSp>
        <p:nvCxnSpPr>
          <p:cNvPr id="41" name="Straight Arrow Connector 40"/>
          <p:cNvCxnSpPr>
            <a:stCxn id="78" idx="1"/>
            <a:endCxn id="23" idx="3"/>
          </p:cNvCxnSpPr>
          <p:nvPr/>
        </p:nvCxnSpPr>
        <p:spPr>
          <a:xfrm flipH="1" flipV="1">
            <a:off x="1897426" y="4542519"/>
            <a:ext cx="1733764" cy="84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464759"/>
            <a:ext cx="7642998" cy="1569660"/>
          </a:xfrm>
          <a:prstGeom prst="rect">
            <a:avLst/>
          </a:prstGeom>
          <a:noFill/>
        </p:spPr>
        <p:txBody>
          <a:bodyPr wrap="square" rtlCol="0">
            <a:spAutoFit/>
          </a:bodyPr>
          <a:lstStyle/>
          <a:p>
            <a:pPr marL="177800" indent="-177800" algn="l">
              <a:buFont typeface="Arial"/>
              <a:buChar char="•"/>
            </a:pPr>
            <a:r>
              <a:rPr lang="en-US" sz="1600" dirty="0" smtClean="0"/>
              <a:t>If </a:t>
            </a:r>
            <a:r>
              <a:rPr lang="en-US" sz="1600" dirty="0" err="1" smtClean="0"/>
              <a:t>connectionState</a:t>
            </a:r>
            <a:r>
              <a:rPr lang="en-US" sz="1600" dirty="0" smtClean="0"/>
              <a:t> is “Provisioned”, and it is past reservation </a:t>
            </a:r>
            <a:r>
              <a:rPr lang="en-US" sz="1600" dirty="0" err="1" smtClean="0"/>
              <a:t>start_time</a:t>
            </a:r>
            <a:r>
              <a:rPr lang="en-US" sz="1600" dirty="0" smtClean="0"/>
              <a:t> but not </a:t>
            </a:r>
            <a:r>
              <a:rPr lang="en-US" sz="1600" dirty="0" err="1" smtClean="0"/>
              <a:t>end_time</a:t>
            </a:r>
            <a:r>
              <a:rPr lang="en-US" sz="1600" dirty="0" smtClean="0"/>
              <a:t>, the </a:t>
            </a:r>
            <a:r>
              <a:rPr lang="en-US" sz="1600" dirty="0" err="1" smtClean="0"/>
              <a:t>uPA</a:t>
            </a:r>
            <a:r>
              <a:rPr lang="en-US" sz="1600" dirty="0" smtClean="0"/>
              <a:t> will activate the connection within the NRM, and generate an </a:t>
            </a:r>
            <a:r>
              <a:rPr lang="en-US" sz="1600" dirty="0" err="1" smtClean="0"/>
              <a:t>activate_ok.nt</a:t>
            </a:r>
            <a:r>
              <a:rPr lang="en-US" sz="1600" dirty="0" smtClean="0"/>
              <a:t> notification.</a:t>
            </a:r>
          </a:p>
          <a:p>
            <a:pPr marL="177800" indent="-177800" algn="l">
              <a:buFont typeface="Arial"/>
              <a:buChar char="•"/>
            </a:pPr>
            <a:r>
              <a:rPr lang="en-US" sz="1600" dirty="0" smtClean="0"/>
              <a:t>The Aggregator NSA must receive an </a:t>
            </a:r>
            <a:r>
              <a:rPr lang="en-US" sz="1600" dirty="0" err="1"/>
              <a:t>activate_ok.nt</a:t>
            </a:r>
            <a:r>
              <a:rPr lang="en-US" sz="1600" dirty="0"/>
              <a:t> notification </a:t>
            </a:r>
            <a:r>
              <a:rPr lang="en-US" sz="1600" dirty="0" smtClean="0"/>
              <a:t>from all children before transitioning </a:t>
            </a:r>
            <a:r>
              <a:rPr lang="en-US" sz="1600" dirty="0" err="1" smtClean="0"/>
              <a:t>activationState</a:t>
            </a:r>
            <a:r>
              <a:rPr lang="en-US" sz="1600" dirty="0" smtClean="0"/>
              <a:t> to “Active” and generating an </a:t>
            </a:r>
            <a:r>
              <a:rPr lang="en-US" sz="1600" dirty="0" err="1"/>
              <a:t>activate_ok.nt</a:t>
            </a:r>
            <a:r>
              <a:rPr lang="en-US" sz="1600" dirty="0"/>
              <a:t> </a:t>
            </a:r>
            <a:r>
              <a:rPr lang="en-US" sz="1600" dirty="0" smtClean="0"/>
              <a:t>notification to the parent NSA.</a:t>
            </a:r>
            <a:endParaRPr lang="en-US" sz="1600" dirty="0"/>
          </a:p>
        </p:txBody>
      </p:sp>
      <p:sp>
        <p:nvSpPr>
          <p:cNvPr id="22" name="TextBox 21"/>
          <p:cNvSpPr txBox="1"/>
          <p:nvPr/>
        </p:nvSpPr>
        <p:spPr>
          <a:xfrm>
            <a:off x="5096268" y="4394311"/>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7" name="TextBox 26"/>
          <p:cNvSpPr txBox="1"/>
          <p:nvPr/>
        </p:nvSpPr>
        <p:spPr>
          <a:xfrm>
            <a:off x="5037002" y="5232512"/>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8" name="TextBox 27"/>
          <p:cNvSpPr txBox="1"/>
          <p:nvPr/>
        </p:nvSpPr>
        <p:spPr>
          <a:xfrm>
            <a:off x="2039804" y="4284248"/>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19</a:t>
            </a:fld>
            <a:endParaRPr lang="ja-JP" altLang="en-US"/>
          </a:p>
        </p:txBody>
      </p:sp>
    </p:spTree>
    <p:extLst>
      <p:ext uri="{BB962C8B-B14F-4D97-AF65-F5344CB8AC3E}">
        <p14:creationId xmlns:p14="http://schemas.microsoft.com/office/powerpoint/2010/main" val="226769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CA" altLang="ja-JP" dirty="0" smtClean="0"/>
              <a:t>Lest we forget</a:t>
            </a:r>
            <a:endParaRPr kumimoji="1" lang="ja-JP" altLang="en-US" dirty="0"/>
          </a:p>
        </p:txBody>
      </p:sp>
      <p:sp>
        <p:nvSpPr>
          <p:cNvPr id="3" name="コンテンツ プレースホルダ 2"/>
          <p:cNvSpPr>
            <a:spLocks noGrp="1"/>
          </p:cNvSpPr>
          <p:nvPr>
            <p:ph idx="1"/>
          </p:nvPr>
        </p:nvSpPr>
        <p:spPr>
          <a:xfrm>
            <a:off x="457200" y="1600200"/>
            <a:ext cx="8229600" cy="4682067"/>
          </a:xfrm>
        </p:spPr>
        <p:txBody>
          <a:bodyPr/>
          <a:lstStyle/>
          <a:p>
            <a:r>
              <a:rPr kumimoji="1" lang="en-CA" altLang="ja-JP" sz="2400" dirty="0" smtClean="0"/>
              <a:t>The primary goal of this activity was to:</a:t>
            </a:r>
          </a:p>
          <a:p>
            <a:pPr marL="914400" lvl="1" indent="-457200">
              <a:buFont typeface="+mj-lt"/>
              <a:buAutoNum type="arabicPeriod"/>
            </a:pPr>
            <a:r>
              <a:rPr kumimoji="1" lang="en-CA" altLang="ja-JP" sz="2000" dirty="0" smtClean="0"/>
              <a:t>Correct the behaviour of the Provision command </a:t>
            </a:r>
            <a:r>
              <a:rPr kumimoji="1" lang="en-CA" altLang="ja-JP" sz="2000" dirty="0" smtClean="0"/>
              <a:t>where a long period of time (based </a:t>
            </a:r>
            <a:r>
              <a:rPr kumimoji="1" lang="en-CA" altLang="ja-JP" sz="2000" dirty="0"/>
              <a:t>on </a:t>
            </a:r>
            <a:r>
              <a:rPr kumimoji="1" lang="en-CA" altLang="ja-JP" sz="2000" dirty="0" err="1" smtClean="0"/>
              <a:t>startTime</a:t>
            </a:r>
            <a:r>
              <a:rPr kumimoji="1" lang="en-CA" altLang="ja-JP" sz="2000" dirty="0" smtClean="0"/>
              <a:t>) could occur between the Provision request and confirmation message</a:t>
            </a:r>
            <a:r>
              <a:rPr kumimoji="1" lang="en-CA" altLang="ja-JP" sz="2000" dirty="0" smtClean="0"/>
              <a:t>.</a:t>
            </a:r>
            <a:endParaRPr kumimoji="1" lang="en-CA" altLang="ja-JP" sz="2000" dirty="0" smtClean="0"/>
          </a:p>
          <a:p>
            <a:pPr marL="914400" lvl="1" indent="-457200">
              <a:buFont typeface="+mj-lt"/>
              <a:buAutoNum type="arabicPeriod"/>
            </a:pPr>
            <a:r>
              <a:rPr kumimoji="1" lang="en-CA" altLang="ja-JP" sz="2000" dirty="0" smtClean="0"/>
              <a:t>Add a </a:t>
            </a:r>
            <a:r>
              <a:rPr kumimoji="1" lang="en-CA" altLang="ja-JP" sz="2000" dirty="0" smtClean="0"/>
              <a:t>basic reservation </a:t>
            </a:r>
            <a:r>
              <a:rPr kumimoji="1" lang="en-CA" altLang="ja-JP" sz="2000" dirty="0" smtClean="0"/>
              <a:t>modification </a:t>
            </a:r>
            <a:r>
              <a:rPr kumimoji="1" lang="en-CA" altLang="ja-JP" sz="2000" dirty="0" smtClean="0"/>
              <a:t>capability</a:t>
            </a:r>
            <a:r>
              <a:rPr kumimoji="1" lang="en-CA" altLang="ja-JP" sz="2000" dirty="0"/>
              <a:t>.</a:t>
            </a:r>
            <a:endParaRPr kumimoji="1" lang="en-CA" altLang="ja-JP" sz="2000" dirty="0" smtClean="0"/>
          </a:p>
          <a:p>
            <a:r>
              <a:rPr kumimoji="1" lang="en-CA" altLang="ja-JP" sz="2400" dirty="0" smtClean="0"/>
              <a:t>We needed to stick to our primary principles:</a:t>
            </a:r>
          </a:p>
          <a:p>
            <a:pPr lvl="1"/>
            <a:r>
              <a:rPr kumimoji="1" lang="en-CA" altLang="ja-JP" sz="2000" dirty="0"/>
              <a:t>As simple as </a:t>
            </a:r>
            <a:r>
              <a:rPr kumimoji="1" lang="en-CA" altLang="ja-JP" sz="2000" dirty="0" smtClean="0"/>
              <a:t>possible </a:t>
            </a:r>
            <a:r>
              <a:rPr kumimoji="1" lang="en-CA" altLang="ja-JP" sz="2000" dirty="0"/>
              <a:t>- reduced </a:t>
            </a:r>
            <a:r>
              <a:rPr kumimoji="1" lang="en-CA" altLang="ja-JP" sz="2000" dirty="0" smtClean="0"/>
              <a:t>complexity simplifies implementation </a:t>
            </a:r>
            <a:r>
              <a:rPr kumimoji="1" lang="en-CA" altLang="ja-JP" sz="2000" dirty="0"/>
              <a:t>and </a:t>
            </a:r>
            <a:r>
              <a:rPr kumimoji="1" lang="en-CA" altLang="ja-JP" sz="2000" dirty="0" smtClean="0"/>
              <a:t>error paths.</a:t>
            </a:r>
          </a:p>
          <a:p>
            <a:pPr lvl="1"/>
            <a:r>
              <a:rPr kumimoji="1" lang="en-CA" altLang="ja-JP" sz="2000" dirty="0" smtClean="0"/>
              <a:t>Graceful handling of error and race conditions.</a:t>
            </a:r>
          </a:p>
          <a:p>
            <a:pPr lvl="1"/>
            <a:r>
              <a:rPr kumimoji="1" lang="en-CA" altLang="ja-JP" sz="2000" dirty="0" smtClean="0"/>
              <a:t>Separation </a:t>
            </a:r>
            <a:r>
              <a:rPr kumimoji="1" lang="en-CA" altLang="ja-JP" sz="2000" dirty="0"/>
              <a:t>of </a:t>
            </a:r>
            <a:r>
              <a:rPr kumimoji="1" lang="en-CA" altLang="ja-JP" sz="2000" dirty="0" smtClean="0"/>
              <a:t>responsibility.</a:t>
            </a:r>
          </a:p>
          <a:p>
            <a:pPr lvl="1"/>
            <a:r>
              <a:rPr kumimoji="1" lang="en-CA" altLang="ja-JP" sz="2000" dirty="0" smtClean="0"/>
              <a:t>No loss of information and no hiding of information</a:t>
            </a:r>
          </a:p>
          <a:p>
            <a:pPr lvl="2"/>
            <a:r>
              <a:rPr kumimoji="1" lang="en-CA" altLang="ja-JP" sz="1600" dirty="0" smtClean="0"/>
              <a:t>No </a:t>
            </a:r>
            <a:r>
              <a:rPr kumimoji="1" lang="en-CA" altLang="ja-JP" sz="1600" dirty="0"/>
              <a:t>outside context </a:t>
            </a:r>
            <a:r>
              <a:rPr kumimoji="1" lang="en-CA" altLang="ja-JP" sz="1600" dirty="0" smtClean="0"/>
              <a:t>required - an independent external </a:t>
            </a:r>
            <a:r>
              <a:rPr kumimoji="1" lang="en-CA" altLang="ja-JP" sz="1600" dirty="0"/>
              <a:t>observer should be able to view the current </a:t>
            </a:r>
            <a:r>
              <a:rPr kumimoji="1" lang="en-CA" altLang="ja-JP" sz="1600" dirty="0" smtClean="0"/>
              <a:t>reservation information and understand the exact state.</a:t>
            </a:r>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2</a:t>
            </a:fld>
            <a:endParaRPr lang="ja-JP" altLang="en-US"/>
          </a:p>
        </p:txBody>
      </p:sp>
    </p:spTree>
    <p:extLst>
      <p:ext uri="{BB962C8B-B14F-4D97-AF65-F5344CB8AC3E}">
        <p14:creationId xmlns:p14="http://schemas.microsoft.com/office/powerpoint/2010/main" val="845890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err="1" smtClean="0"/>
              <a:t>uRA</a:t>
            </a:r>
            <a:r>
              <a:rPr lang="en-US" sz="3600" dirty="0" smtClean="0"/>
              <a:t>/Aggregator Failed Activation Sequence</a:t>
            </a:r>
            <a:endParaRPr lang="en-US" sz="3600" dirty="0"/>
          </a:p>
        </p:txBody>
      </p:sp>
      <p:sp>
        <p:nvSpPr>
          <p:cNvPr id="77" name="Snip Same Side Corner Rectangle 76"/>
          <p:cNvSpPr/>
          <p:nvPr/>
        </p:nvSpPr>
        <p:spPr>
          <a:xfrm>
            <a:off x="6905420" y="4185802"/>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78" name="Trapezoid 77"/>
          <p:cNvSpPr/>
          <p:nvPr/>
        </p:nvSpPr>
        <p:spPr>
          <a:xfrm>
            <a:off x="3556048" y="4182689"/>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6204772" y="4843129"/>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sp>
        <p:nvSpPr>
          <p:cNvPr id="81" name="TextBox 80"/>
          <p:cNvSpPr txBox="1"/>
          <p:nvPr/>
        </p:nvSpPr>
        <p:spPr>
          <a:xfrm>
            <a:off x="2894169" y="484312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cxnSp>
        <p:nvCxnSpPr>
          <p:cNvPr id="88" name="Straight Arrow Connector 87"/>
          <p:cNvCxnSpPr>
            <a:stCxn id="77" idx="2"/>
            <a:endCxn id="78" idx="3"/>
          </p:cNvCxnSpPr>
          <p:nvPr/>
        </p:nvCxnSpPr>
        <p:spPr>
          <a:xfrm flipH="1">
            <a:off x="4471400" y="4480589"/>
            <a:ext cx="2434020"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9" name="TextBox 88"/>
          <p:cNvSpPr txBox="1"/>
          <p:nvPr/>
        </p:nvSpPr>
        <p:spPr>
          <a:xfrm>
            <a:off x="5020064" y="4343507"/>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3" name="Trapezoid 22"/>
          <p:cNvSpPr/>
          <p:nvPr/>
        </p:nvSpPr>
        <p:spPr>
          <a:xfrm>
            <a:off x="982074" y="4174216"/>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260926" y="4843117"/>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26" name="TextBox 25"/>
          <p:cNvSpPr txBox="1"/>
          <p:nvPr/>
        </p:nvSpPr>
        <p:spPr>
          <a:xfrm>
            <a:off x="2039802" y="4208041"/>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activate_fl.nt</a:t>
            </a:r>
            <a:endParaRPr kumimoji="1" lang="ja-JP" altLang="en-US" sz="1000" dirty="0">
              <a:ln w="38100">
                <a:solidFill>
                  <a:srgbClr val="FF0000"/>
                </a:solidFill>
              </a:ln>
              <a:latin typeface="Courier New" pitchFamily="49" charset="0"/>
              <a:cs typeface="Courier New" pitchFamily="49" charset="0"/>
            </a:endParaRPr>
          </a:p>
        </p:txBody>
      </p:sp>
      <p:sp>
        <p:nvSpPr>
          <p:cNvPr id="29" name="Snip Same Side Corner Rectangle 28"/>
          <p:cNvSpPr/>
          <p:nvPr/>
        </p:nvSpPr>
        <p:spPr>
          <a:xfrm>
            <a:off x="6905420" y="3000466"/>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0" name="TextBox 29"/>
          <p:cNvSpPr txBox="1"/>
          <p:nvPr/>
        </p:nvSpPr>
        <p:spPr>
          <a:xfrm>
            <a:off x="6204772" y="3657793"/>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Inactive</a:t>
            </a:r>
            <a:endParaRPr lang="ja-JP" altLang="en-US" sz="1000" i="1" dirty="0">
              <a:solidFill>
                <a:srgbClr val="FF0000"/>
              </a:solidFill>
              <a:latin typeface="Courier New" pitchFamily="49" charset="0"/>
              <a:cs typeface="Courier New" pitchFamily="49" charset="0"/>
            </a:endParaRPr>
          </a:p>
        </p:txBody>
      </p:sp>
      <p:sp>
        <p:nvSpPr>
          <p:cNvPr id="31" name="Snip Same Side Corner Rectangle 30"/>
          <p:cNvSpPr/>
          <p:nvPr/>
        </p:nvSpPr>
        <p:spPr>
          <a:xfrm>
            <a:off x="6905419" y="5447339"/>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2" name="TextBox 31"/>
          <p:cNvSpPr txBox="1"/>
          <p:nvPr/>
        </p:nvSpPr>
        <p:spPr>
          <a:xfrm>
            <a:off x="6204771" y="6104666"/>
            <a:ext cx="2465178" cy="400110"/>
          </a:xfrm>
          <a:prstGeom prst="rect">
            <a:avLst/>
          </a:prstGeom>
          <a:noFill/>
        </p:spPr>
        <p:txBody>
          <a:bodyPr wrap="square" rtlCol="0">
            <a:spAutoFit/>
          </a:bodyPr>
          <a:lstStyle/>
          <a:p>
            <a:pPr algn="ctr"/>
            <a:r>
              <a:rPr lang="en-CA" altLang="ja-JP" sz="1000" i="1" dirty="0" err="1" smtClean="0">
                <a:solidFill>
                  <a:srgbClr val="FF0000"/>
                </a:solidFill>
                <a:latin typeface="Courier New" pitchFamily="49" charset="0"/>
                <a:cs typeface="Courier New" pitchFamily="49" charset="0"/>
              </a:rPr>
              <a:t>connectionState</a:t>
            </a:r>
            <a:r>
              <a:rPr lang="en-CA" altLang="ja-JP" sz="1000" i="1" dirty="0" smtClean="0">
                <a:solidFill>
                  <a:srgbClr val="FF0000"/>
                </a:solidFill>
                <a:latin typeface="Courier New" pitchFamily="49" charset="0"/>
                <a:cs typeface="Courier New" pitchFamily="49" charset="0"/>
              </a:rPr>
              <a:t> = Provisioned</a:t>
            </a:r>
          </a:p>
          <a:p>
            <a:pPr algn="ctr"/>
            <a:r>
              <a:rPr lang="en-CA" altLang="ja-JP" sz="1000" i="1" dirty="0" err="1" smtClean="0">
                <a:solidFill>
                  <a:srgbClr val="FF0000"/>
                </a:solidFill>
                <a:latin typeface="Courier New" pitchFamily="49" charset="0"/>
                <a:cs typeface="Courier New" pitchFamily="49" charset="0"/>
              </a:rPr>
              <a:t>activationState</a:t>
            </a:r>
            <a:r>
              <a:rPr lang="en-CA" altLang="ja-JP" sz="1000" i="1" dirty="0" smtClean="0">
                <a:solidFill>
                  <a:srgbClr val="FF0000"/>
                </a:solidFill>
                <a:latin typeface="Courier New" pitchFamily="49" charset="0"/>
                <a:cs typeface="Courier New" pitchFamily="49" charset="0"/>
              </a:rPr>
              <a:t> = Active</a:t>
            </a:r>
            <a:endParaRPr lang="ja-JP" altLang="en-US" sz="1000" i="1" dirty="0">
              <a:solidFill>
                <a:srgbClr val="FF0000"/>
              </a:solidFill>
              <a:latin typeface="Courier New" pitchFamily="49" charset="0"/>
              <a:cs typeface="Courier New" pitchFamily="49" charset="0"/>
            </a:endParaRPr>
          </a:p>
        </p:txBody>
      </p:sp>
      <p:cxnSp>
        <p:nvCxnSpPr>
          <p:cNvPr id="33" name="Straight Arrow Connector 32"/>
          <p:cNvCxnSpPr>
            <a:stCxn id="31" idx="2"/>
            <a:endCxn id="78" idx="3"/>
          </p:cNvCxnSpPr>
          <p:nvPr/>
        </p:nvCxnSpPr>
        <p:spPr>
          <a:xfrm flipH="1" flipV="1">
            <a:off x="4471400" y="4483256"/>
            <a:ext cx="2434019" cy="12588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9" idx="2"/>
            <a:endCxn id="78" idx="3"/>
          </p:cNvCxnSpPr>
          <p:nvPr/>
        </p:nvCxnSpPr>
        <p:spPr>
          <a:xfrm flipH="1">
            <a:off x="4471400" y="3295253"/>
            <a:ext cx="2434020" cy="1188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5070869" y="5181709"/>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25" name="TextBox 24"/>
          <p:cNvSpPr txBox="1"/>
          <p:nvPr/>
        </p:nvSpPr>
        <p:spPr>
          <a:xfrm>
            <a:off x="4808402" y="3733908"/>
            <a:ext cx="1415973" cy="246221"/>
          </a:xfrm>
          <a:prstGeom prst="rect">
            <a:avLst/>
          </a:prstGeom>
          <a:solidFill>
            <a:schemeClr val="bg1"/>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activate_fl.nt</a:t>
            </a:r>
            <a:endParaRPr kumimoji="1" lang="ja-JP" altLang="en-US" sz="1000" dirty="0">
              <a:ln w="38100">
                <a:solidFill>
                  <a:srgbClr val="FF0000"/>
                </a:solidFill>
              </a:ln>
              <a:latin typeface="Courier New" pitchFamily="49" charset="0"/>
              <a:cs typeface="Courier New" pitchFamily="49" charset="0"/>
            </a:endParaRPr>
          </a:p>
        </p:txBody>
      </p:sp>
      <p:cxnSp>
        <p:nvCxnSpPr>
          <p:cNvPr id="41" name="Straight Arrow Connector 40"/>
          <p:cNvCxnSpPr>
            <a:stCxn id="78" idx="1"/>
            <a:endCxn id="23" idx="3"/>
          </p:cNvCxnSpPr>
          <p:nvPr/>
        </p:nvCxnSpPr>
        <p:spPr>
          <a:xfrm flipH="1" flipV="1">
            <a:off x="1897426" y="4474783"/>
            <a:ext cx="1733764" cy="84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693368"/>
            <a:ext cx="7642998" cy="1077218"/>
          </a:xfrm>
          <a:prstGeom prst="rect">
            <a:avLst/>
          </a:prstGeom>
          <a:noFill/>
        </p:spPr>
        <p:txBody>
          <a:bodyPr wrap="square" rtlCol="0">
            <a:spAutoFit/>
          </a:bodyPr>
          <a:lstStyle/>
          <a:p>
            <a:pPr marL="177800" indent="-177800" algn="l">
              <a:buFont typeface="Arial"/>
              <a:buChar char="•"/>
            </a:pPr>
            <a:r>
              <a:rPr lang="en-US" sz="1600" dirty="0" smtClean="0"/>
              <a:t>If the Aggregator NSA receives an “Activation Failed” </a:t>
            </a:r>
            <a:r>
              <a:rPr lang="en-US" sz="1600" dirty="0"/>
              <a:t>notification (</a:t>
            </a:r>
            <a:r>
              <a:rPr lang="en-US" sz="1600" dirty="0" err="1" smtClean="0"/>
              <a:t>activate_fl.nt</a:t>
            </a:r>
            <a:r>
              <a:rPr lang="en-US" sz="1600" dirty="0" smtClean="0"/>
              <a:t>) from a child NSA, then it leaves the </a:t>
            </a:r>
            <a:r>
              <a:rPr lang="en-US" sz="1600" dirty="0" err="1" smtClean="0"/>
              <a:t>activationState</a:t>
            </a:r>
            <a:r>
              <a:rPr lang="en-US" sz="1600" dirty="0" smtClean="0"/>
              <a:t> “Inactive” and propagates an </a:t>
            </a:r>
            <a:r>
              <a:rPr lang="en-US" sz="1600" dirty="0" err="1" smtClean="0"/>
              <a:t>activate_fl.nt</a:t>
            </a:r>
            <a:r>
              <a:rPr lang="en-US" sz="1600" dirty="0" smtClean="0"/>
              <a:t> to the parent NSA.</a:t>
            </a:r>
          </a:p>
          <a:p>
            <a:pPr marL="177800" indent="-177800" algn="l">
              <a:buFont typeface="Arial"/>
              <a:buChar char="•"/>
            </a:pPr>
            <a:r>
              <a:rPr lang="en-US" sz="1600" dirty="0" smtClean="0"/>
              <a:t>The Aggregator NSA takes no corrective action due to the failed activation.</a:t>
            </a:r>
            <a:endParaRPr lang="en-US" sz="1600" dirty="0"/>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20</a:t>
            </a:fld>
            <a:endParaRPr lang="ja-JP" altLang="en-US"/>
          </a:p>
        </p:txBody>
      </p:sp>
    </p:spTree>
    <p:extLst>
      <p:ext uri="{BB962C8B-B14F-4D97-AF65-F5344CB8AC3E}">
        <p14:creationId xmlns:p14="http://schemas.microsoft.com/office/powerpoint/2010/main" val="2374135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Overloading the Provision command</a:t>
            </a:r>
            <a:endParaRPr lang="en-US" dirty="0"/>
          </a:p>
        </p:txBody>
      </p:sp>
      <p:sp>
        <p:nvSpPr>
          <p:cNvPr id="3" name="Content Placeholder 2"/>
          <p:cNvSpPr>
            <a:spLocks noGrp="1"/>
          </p:cNvSpPr>
          <p:nvPr>
            <p:ph idx="1"/>
          </p:nvPr>
        </p:nvSpPr>
        <p:spPr/>
        <p:txBody>
          <a:bodyPr/>
          <a:lstStyle/>
          <a:p>
            <a:r>
              <a:rPr lang="en-US" sz="2400" dirty="0"/>
              <a:t>W</a:t>
            </a:r>
            <a:r>
              <a:rPr lang="en-US" sz="2400" dirty="0" smtClean="0"/>
              <a:t>e have removed activation from the primary state machine, however, it is still used in combination with </a:t>
            </a:r>
            <a:r>
              <a:rPr lang="en-US" sz="2400" dirty="0" err="1" smtClean="0"/>
              <a:t>startTime</a:t>
            </a:r>
            <a:r>
              <a:rPr lang="en-US" sz="2400" dirty="0" smtClean="0"/>
              <a:t> to kick start the activation sequence.</a:t>
            </a:r>
          </a:p>
          <a:p>
            <a:r>
              <a:rPr lang="en-US" sz="2400" dirty="0" smtClean="0"/>
              <a:t>There are situations were activation of a reservation may fail, whether during initial activation, or at a later time in the schedule lifecycle.</a:t>
            </a:r>
          </a:p>
          <a:p>
            <a:r>
              <a:rPr lang="en-US" sz="2400" dirty="0" smtClean="0"/>
              <a:t>To handle these situations we permit the Provision command to be re-issued even when the state machine is already in the Provisioned state.</a:t>
            </a:r>
          </a:p>
          <a:p>
            <a:r>
              <a:rPr lang="en-US" sz="2400" dirty="0" smtClean="0"/>
              <a:t>This will allow a </a:t>
            </a:r>
            <a:r>
              <a:rPr lang="en-US" sz="2400" dirty="0" err="1" smtClean="0"/>
              <a:t>uRA</a:t>
            </a:r>
            <a:r>
              <a:rPr lang="en-US" sz="2400" dirty="0" smtClean="0"/>
              <a:t> to kick start a </a:t>
            </a:r>
            <a:r>
              <a:rPr lang="en-US" sz="2400" dirty="0" err="1" smtClean="0"/>
              <a:t>uPA</a:t>
            </a:r>
            <a:r>
              <a:rPr lang="en-US" sz="2400" dirty="0" smtClean="0"/>
              <a:t> to attempt another activation on an already provisioned reservation that is currently “Inactive”.</a:t>
            </a:r>
            <a:endParaRPr lang="en-US" sz="2400" dirty="0"/>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21</a:t>
            </a:fld>
            <a:endParaRPr lang="ja-JP" altLang="en-US" dirty="0"/>
          </a:p>
        </p:txBody>
      </p:sp>
    </p:spTree>
    <p:extLst>
      <p:ext uri="{BB962C8B-B14F-4D97-AF65-F5344CB8AC3E}">
        <p14:creationId xmlns:p14="http://schemas.microsoft.com/office/powerpoint/2010/main" val="1800500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err="1" smtClean="0"/>
              <a:t>uRA</a:t>
            </a:r>
            <a:r>
              <a:rPr lang="en-US" sz="3600" dirty="0" smtClean="0"/>
              <a:t> Activation Failure Recovery Sequence</a:t>
            </a:r>
            <a:endParaRPr lang="en-US" sz="3600" dirty="0"/>
          </a:p>
        </p:txBody>
      </p:sp>
      <p:sp>
        <p:nvSpPr>
          <p:cNvPr id="77" name="Snip Same Side Corner Rectangle 76"/>
          <p:cNvSpPr/>
          <p:nvPr/>
        </p:nvSpPr>
        <p:spPr>
          <a:xfrm>
            <a:off x="5042680" y="431280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sp>
        <p:nvSpPr>
          <p:cNvPr id="78" name="Trapezoid 77"/>
          <p:cNvSpPr/>
          <p:nvPr/>
        </p:nvSpPr>
        <p:spPr>
          <a:xfrm>
            <a:off x="2675480" y="430969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4342032" y="4944733"/>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23" name="Trapezoid 22"/>
          <p:cNvSpPr/>
          <p:nvPr/>
        </p:nvSpPr>
        <p:spPr>
          <a:xfrm>
            <a:off x="490988" y="4301221"/>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16934" y="4970122"/>
            <a:ext cx="2251952"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Inactive</a:t>
            </a:r>
            <a:endParaRPr lang="ja-JP" altLang="en-US" sz="900" i="1" dirty="0">
              <a:solidFill>
                <a:srgbClr val="FF0000"/>
              </a:solidFill>
              <a:latin typeface="Courier New" pitchFamily="49" charset="0"/>
              <a:cs typeface="Courier New" pitchFamily="49" charset="0"/>
            </a:endParaRPr>
          </a:p>
        </p:txBody>
      </p:sp>
      <p:sp>
        <p:nvSpPr>
          <p:cNvPr id="29" name="Snip Same Side Corner Rectangle 28"/>
          <p:cNvSpPr/>
          <p:nvPr/>
        </p:nvSpPr>
        <p:spPr>
          <a:xfrm>
            <a:off x="5042680" y="312747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1" name="Snip Same Side Corner Rectangle 30"/>
          <p:cNvSpPr/>
          <p:nvPr/>
        </p:nvSpPr>
        <p:spPr>
          <a:xfrm>
            <a:off x="5042679" y="5574344"/>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cxnSp>
        <p:nvCxnSpPr>
          <p:cNvPr id="36" name="Straight Arrow Connector 35"/>
          <p:cNvCxnSpPr>
            <a:endCxn id="78" idx="3"/>
          </p:cNvCxnSpPr>
          <p:nvPr/>
        </p:nvCxnSpPr>
        <p:spPr>
          <a:xfrm flipH="1">
            <a:off x="3590832" y="3564474"/>
            <a:ext cx="1438325" cy="10457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430891"/>
            <a:ext cx="7642998" cy="1384995"/>
          </a:xfrm>
          <a:prstGeom prst="rect">
            <a:avLst/>
          </a:prstGeom>
          <a:noFill/>
        </p:spPr>
        <p:txBody>
          <a:bodyPr wrap="square" rtlCol="0">
            <a:spAutoFit/>
          </a:bodyPr>
          <a:lstStyle/>
          <a:p>
            <a:pPr marL="177800" indent="-177800" algn="l">
              <a:buFont typeface="Arial"/>
              <a:buChar char="•"/>
            </a:pPr>
            <a:r>
              <a:rPr lang="en-US" sz="1200" dirty="0" smtClean="0"/>
              <a:t>To recover from a failed activation, the </a:t>
            </a:r>
            <a:r>
              <a:rPr lang="en-US" sz="1200" dirty="0" err="1" smtClean="0"/>
              <a:t>uRA</a:t>
            </a:r>
            <a:r>
              <a:rPr lang="en-US" sz="1200" dirty="0" smtClean="0"/>
              <a:t> can issue another Provision request (</a:t>
            </a:r>
            <a:r>
              <a:rPr lang="en-US" sz="1200" dirty="0" err="1" smtClean="0"/>
              <a:t>prov.rq</a:t>
            </a:r>
            <a:r>
              <a:rPr lang="en-US" sz="1200" dirty="0" smtClean="0"/>
              <a:t>) on the reservation.</a:t>
            </a:r>
          </a:p>
          <a:p>
            <a:pPr marL="177800" indent="-177800" algn="l">
              <a:buFont typeface="Arial"/>
              <a:buChar char="•"/>
            </a:pPr>
            <a:r>
              <a:rPr lang="en-US" sz="1200" dirty="0" smtClean="0"/>
              <a:t>The Aggregator NSA need only propagate the Provision Request to all children NSA associated with the reservation.</a:t>
            </a:r>
          </a:p>
          <a:p>
            <a:pPr marL="177800" indent="-177800" algn="l">
              <a:buFont typeface="Arial"/>
              <a:buChar char="•"/>
            </a:pPr>
            <a:r>
              <a:rPr lang="en-US" sz="1200" dirty="0" smtClean="0"/>
              <a:t>The </a:t>
            </a:r>
            <a:r>
              <a:rPr lang="en-US" sz="1200" dirty="0" err="1" smtClean="0"/>
              <a:t>uPA</a:t>
            </a:r>
            <a:r>
              <a:rPr lang="en-US" sz="1200" dirty="0" smtClean="0"/>
              <a:t> is responsible for message handling to the local NRM.  If the reservation is already provisioned on the local NRM, then the </a:t>
            </a:r>
            <a:r>
              <a:rPr lang="en-US" sz="1200" dirty="0" err="1" smtClean="0"/>
              <a:t>uPA</a:t>
            </a:r>
            <a:r>
              <a:rPr lang="en-US" sz="1200" dirty="0" smtClean="0"/>
              <a:t> could skip provision and attempt to activate (next slide).</a:t>
            </a:r>
          </a:p>
          <a:p>
            <a:pPr marL="177800" indent="-177800" algn="l">
              <a:buFont typeface="Arial"/>
              <a:buChar char="•"/>
            </a:pPr>
            <a:r>
              <a:rPr lang="en-US" sz="1200" dirty="0" smtClean="0"/>
              <a:t>Once the </a:t>
            </a:r>
            <a:r>
              <a:rPr lang="en-US" sz="1200" dirty="0"/>
              <a:t>Aggregator NSA </a:t>
            </a:r>
            <a:r>
              <a:rPr lang="en-US" sz="1200" dirty="0" smtClean="0"/>
              <a:t>has received Provision confirmation (</a:t>
            </a:r>
            <a:r>
              <a:rPr lang="en-US" sz="1200" dirty="0" err="1" smtClean="0"/>
              <a:t>prov.cf</a:t>
            </a:r>
            <a:r>
              <a:rPr lang="en-US" sz="1200" dirty="0" smtClean="0"/>
              <a:t>) responses from all messaged children NSA, it must send a </a:t>
            </a:r>
            <a:r>
              <a:rPr lang="en-US" sz="1200" dirty="0" err="1" smtClean="0"/>
              <a:t>prov.cf</a:t>
            </a:r>
            <a:r>
              <a:rPr lang="en-US" sz="1200" dirty="0" smtClean="0"/>
              <a:t> to the parent NSA of the request.</a:t>
            </a:r>
          </a:p>
        </p:txBody>
      </p:sp>
      <p:cxnSp>
        <p:nvCxnSpPr>
          <p:cNvPr id="38" name="Straight Arrow Connector 37"/>
          <p:cNvCxnSpPr/>
          <p:nvPr/>
        </p:nvCxnSpPr>
        <p:spPr>
          <a:xfrm flipV="1">
            <a:off x="1388514" y="4461940"/>
            <a:ext cx="1405451" cy="84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1613162" y="4207975"/>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48" name="TextBox 47"/>
          <p:cNvSpPr txBox="1"/>
          <p:nvPr/>
        </p:nvSpPr>
        <p:spPr>
          <a:xfrm>
            <a:off x="1638555" y="4521246"/>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cxnSp>
        <p:nvCxnSpPr>
          <p:cNvPr id="54" name="Straight Arrow Connector 53"/>
          <p:cNvCxnSpPr/>
          <p:nvPr/>
        </p:nvCxnSpPr>
        <p:spPr>
          <a:xfrm flipH="1">
            <a:off x="1447781" y="4800605"/>
            <a:ext cx="1236118" cy="846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V="1">
            <a:off x="3555981" y="3293542"/>
            <a:ext cx="1498576" cy="11006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3518125" y="3666108"/>
            <a:ext cx="877276" cy="246221"/>
          </a:xfrm>
          <a:prstGeom prst="rect">
            <a:avLst/>
          </a:prstGeom>
          <a:solidFill>
            <a:srgbClr val="FFFFFF"/>
          </a:solid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57" name="TextBox 56"/>
          <p:cNvSpPr txBox="1"/>
          <p:nvPr/>
        </p:nvSpPr>
        <p:spPr>
          <a:xfrm>
            <a:off x="4068457" y="4064044"/>
            <a:ext cx="877276"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sp>
        <p:nvSpPr>
          <p:cNvPr id="58" name="Rectangle 57"/>
          <p:cNvSpPr/>
          <p:nvPr/>
        </p:nvSpPr>
        <p:spPr>
          <a:xfrm>
            <a:off x="7032541" y="3167059"/>
            <a:ext cx="858349"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59" name="TextBox 58"/>
          <p:cNvSpPr txBox="1"/>
          <p:nvPr/>
        </p:nvSpPr>
        <p:spPr>
          <a:xfrm>
            <a:off x="6721053" y="3827072"/>
            <a:ext cx="1525437" cy="369332"/>
          </a:xfrm>
          <a:prstGeom prst="rect">
            <a:avLst/>
          </a:prstGeom>
          <a:noFill/>
        </p:spPr>
        <p:txBody>
          <a:bodyPr wrap="square" rtlCol="0">
            <a:spAutoFit/>
          </a:bodyPr>
          <a:lstStyle/>
          <a:p>
            <a:pPr algn="ctr"/>
            <a:r>
              <a:rPr lang="en-US" altLang="ja-JP" sz="900" i="1" dirty="0" smtClean="0">
                <a:solidFill>
                  <a:srgbClr val="FF0000"/>
                </a:solidFill>
                <a:latin typeface="Courier New" pitchFamily="49" charset="0"/>
                <a:cs typeface="Courier New" pitchFamily="49" charset="0"/>
              </a:rPr>
              <a:t>Connection inactive in network</a:t>
            </a:r>
            <a:endParaRPr lang="ja-JP" altLang="en-US" sz="900" i="1" dirty="0">
              <a:solidFill>
                <a:srgbClr val="FF0000"/>
              </a:solidFill>
              <a:latin typeface="Courier New" pitchFamily="49" charset="0"/>
              <a:cs typeface="Courier New" pitchFamily="49" charset="0"/>
            </a:endParaRPr>
          </a:p>
        </p:txBody>
      </p:sp>
      <p:cxnSp>
        <p:nvCxnSpPr>
          <p:cNvPr id="60" name="Straight Arrow Connector 59"/>
          <p:cNvCxnSpPr/>
          <p:nvPr/>
        </p:nvCxnSpPr>
        <p:spPr>
          <a:xfrm flipV="1">
            <a:off x="5985843" y="3327408"/>
            <a:ext cx="1058380" cy="16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6031200" y="3073444"/>
            <a:ext cx="946537"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(provision)</a:t>
            </a:r>
            <a:endParaRPr kumimoji="1" lang="ja-JP" altLang="en-US" sz="900" dirty="0">
              <a:ln w="38100">
                <a:solidFill>
                  <a:srgbClr val="FF0000"/>
                </a:solidFill>
              </a:ln>
              <a:latin typeface="Courier New" pitchFamily="49" charset="0"/>
              <a:cs typeface="Courier New" pitchFamily="49" charset="0"/>
            </a:endParaRPr>
          </a:p>
        </p:txBody>
      </p:sp>
      <p:cxnSp>
        <p:nvCxnSpPr>
          <p:cNvPr id="62" name="Straight Arrow Connector 61"/>
          <p:cNvCxnSpPr/>
          <p:nvPr/>
        </p:nvCxnSpPr>
        <p:spPr>
          <a:xfrm flipH="1">
            <a:off x="5985843" y="3640674"/>
            <a:ext cx="1032980" cy="16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3" name="Curved Connector 62"/>
          <p:cNvCxnSpPr>
            <a:stCxn id="64" idx="7"/>
            <a:endCxn id="64" idx="5"/>
          </p:cNvCxnSpPr>
          <p:nvPr/>
        </p:nvCxnSpPr>
        <p:spPr>
          <a:xfrm rot="16200000" flipH="1">
            <a:off x="8036535" y="3458684"/>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4" name="Oval 63"/>
          <p:cNvSpPr/>
          <p:nvPr/>
        </p:nvSpPr>
        <p:spPr>
          <a:xfrm>
            <a:off x="7907781" y="3344384"/>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8046262" y="2895645"/>
            <a:ext cx="946537"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(provision)</a:t>
            </a:r>
            <a:endParaRPr kumimoji="1" lang="ja-JP" altLang="en-US" sz="900" dirty="0">
              <a:ln w="38100">
                <a:solidFill>
                  <a:srgbClr val="FF0000"/>
                </a:solidFill>
              </a:ln>
              <a:latin typeface="Courier New" pitchFamily="49" charset="0"/>
              <a:cs typeface="Courier New" pitchFamily="49" charset="0"/>
            </a:endParaRPr>
          </a:p>
        </p:txBody>
      </p:sp>
      <p:sp>
        <p:nvSpPr>
          <p:cNvPr id="66" name="TextBox 65"/>
          <p:cNvSpPr txBox="1"/>
          <p:nvPr/>
        </p:nvSpPr>
        <p:spPr>
          <a:xfrm>
            <a:off x="5949162" y="3386716"/>
            <a:ext cx="1154320"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provision_ok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6" name="TextBox 75"/>
          <p:cNvSpPr txBox="1"/>
          <p:nvPr/>
        </p:nvSpPr>
        <p:spPr>
          <a:xfrm>
            <a:off x="7972693" y="3776183"/>
            <a:ext cx="1188236" cy="230832"/>
          </a:xfrm>
          <a:prstGeom prst="rect">
            <a:avLst/>
          </a:prstGeom>
          <a:noFill/>
        </p:spPr>
        <p:txBody>
          <a:bodyPr wrap="squar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provision_ok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9" name="TextBox 78"/>
          <p:cNvSpPr txBox="1"/>
          <p:nvPr/>
        </p:nvSpPr>
        <p:spPr>
          <a:xfrm>
            <a:off x="4342032" y="6189335"/>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CD41AF8C-7A12-5B48-97B4-B02E92ED6DFA}" type="slidenum">
              <a:rPr lang="ja-JP" altLang="en-US" smtClean="0"/>
              <a:pPr/>
              <a:t>22</a:t>
            </a:fld>
            <a:endParaRPr lang="ja-JP" altLang="en-US"/>
          </a:p>
        </p:txBody>
      </p:sp>
      <p:cxnSp>
        <p:nvCxnSpPr>
          <p:cNvPr id="37" name="Straight Arrow Connector 36"/>
          <p:cNvCxnSpPr/>
          <p:nvPr/>
        </p:nvCxnSpPr>
        <p:spPr>
          <a:xfrm flipV="1">
            <a:off x="3590832" y="4565259"/>
            <a:ext cx="1451848"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3966861" y="4334974"/>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30" name="TextBox 29"/>
          <p:cNvSpPr txBox="1"/>
          <p:nvPr/>
        </p:nvSpPr>
        <p:spPr>
          <a:xfrm>
            <a:off x="4435169" y="3776331"/>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Inactive</a:t>
            </a:r>
            <a:endParaRPr lang="ja-JP" altLang="en-US" sz="900" i="1" dirty="0">
              <a:solidFill>
                <a:srgbClr val="FF0000"/>
              </a:solidFill>
              <a:latin typeface="Courier New" pitchFamily="49" charset="0"/>
              <a:cs typeface="Courier New" pitchFamily="49" charset="0"/>
            </a:endParaRPr>
          </a:p>
        </p:txBody>
      </p:sp>
      <p:cxnSp>
        <p:nvCxnSpPr>
          <p:cNvPr id="40" name="Straight Arrow Connector 39"/>
          <p:cNvCxnSpPr/>
          <p:nvPr/>
        </p:nvCxnSpPr>
        <p:spPr>
          <a:xfrm flipH="1">
            <a:off x="3590832" y="4717665"/>
            <a:ext cx="1451848" cy="26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4017657" y="4673641"/>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cxnSp>
        <p:nvCxnSpPr>
          <p:cNvPr id="45" name="Curved Connector 44"/>
          <p:cNvCxnSpPr>
            <a:stCxn id="46" idx="7"/>
            <a:endCxn id="46" idx="5"/>
          </p:cNvCxnSpPr>
          <p:nvPr/>
        </p:nvCxnSpPr>
        <p:spPr>
          <a:xfrm rot="16200000" flipH="1">
            <a:off x="6063802" y="4652484"/>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5935048" y="4538184"/>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6511427" y="4538177"/>
            <a:ext cx="669493"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(no-op)</a:t>
            </a:r>
            <a:endParaRPr kumimoji="1" lang="ja-JP" altLang="en-US" sz="900" dirty="0">
              <a:ln w="38100">
                <a:solidFill>
                  <a:srgbClr val="FF0000"/>
                </a:solidFill>
              </a:ln>
              <a:latin typeface="Courier New" pitchFamily="49" charset="0"/>
              <a:cs typeface="Courier New" pitchFamily="49" charset="0"/>
            </a:endParaRPr>
          </a:p>
        </p:txBody>
      </p:sp>
      <p:cxnSp>
        <p:nvCxnSpPr>
          <p:cNvPr id="50" name="Curved Connector 49"/>
          <p:cNvCxnSpPr>
            <a:stCxn id="51" idx="7"/>
            <a:endCxn id="51" idx="5"/>
          </p:cNvCxnSpPr>
          <p:nvPr/>
        </p:nvCxnSpPr>
        <p:spPr>
          <a:xfrm rot="16200000" flipH="1">
            <a:off x="6055336" y="5930951"/>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51" name="Oval 50"/>
          <p:cNvSpPr/>
          <p:nvPr/>
        </p:nvSpPr>
        <p:spPr>
          <a:xfrm>
            <a:off x="5926582" y="5816651"/>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TextBox 51"/>
          <p:cNvSpPr txBox="1"/>
          <p:nvPr/>
        </p:nvSpPr>
        <p:spPr>
          <a:xfrm>
            <a:off x="6502961" y="5816644"/>
            <a:ext cx="669493"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(no-op)</a:t>
            </a:r>
            <a:endParaRPr kumimoji="1" lang="ja-JP" altLang="en-US" sz="900" dirty="0">
              <a:ln w="38100">
                <a:solidFill>
                  <a:srgbClr val="FF0000"/>
                </a:solidFill>
              </a:ln>
              <a:latin typeface="Courier New" pitchFamily="49" charset="0"/>
              <a:cs typeface="Courier New" pitchFamily="49" charset="0"/>
            </a:endParaRPr>
          </a:p>
        </p:txBody>
      </p:sp>
      <p:cxnSp>
        <p:nvCxnSpPr>
          <p:cNvPr id="53" name="Straight Arrow Connector 52"/>
          <p:cNvCxnSpPr/>
          <p:nvPr/>
        </p:nvCxnSpPr>
        <p:spPr>
          <a:xfrm flipH="1" flipV="1">
            <a:off x="3530600" y="4927593"/>
            <a:ext cx="1481668" cy="1134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endCxn id="31" idx="2"/>
          </p:cNvCxnSpPr>
          <p:nvPr/>
        </p:nvCxnSpPr>
        <p:spPr>
          <a:xfrm>
            <a:off x="3657600" y="4825993"/>
            <a:ext cx="1385079" cy="1043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1" name="TextBox 80"/>
          <p:cNvSpPr txBox="1"/>
          <p:nvPr/>
        </p:nvSpPr>
        <p:spPr>
          <a:xfrm>
            <a:off x="2013601" y="4970128"/>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Inactive</a:t>
            </a:r>
            <a:endParaRPr lang="ja-JP" altLang="en-US" sz="900" i="1" dirty="0">
              <a:solidFill>
                <a:srgbClr val="FF0000"/>
              </a:solidFill>
              <a:latin typeface="Courier New" pitchFamily="49" charset="0"/>
              <a:cs typeface="Courier New" pitchFamily="49" charset="0"/>
            </a:endParaRPr>
          </a:p>
        </p:txBody>
      </p:sp>
      <p:sp>
        <p:nvSpPr>
          <p:cNvPr id="68" name="TextBox 67"/>
          <p:cNvSpPr txBox="1"/>
          <p:nvPr/>
        </p:nvSpPr>
        <p:spPr>
          <a:xfrm>
            <a:off x="4500261" y="5317107"/>
            <a:ext cx="877276" cy="246221"/>
          </a:xfrm>
          <a:prstGeom prst="rect">
            <a:avLst/>
          </a:prstGeom>
          <a:noFill/>
        </p:spPr>
        <p:txBody>
          <a:bodyPr wrap="none" rtlCol="0">
            <a:spAutoFit/>
          </a:bodyPr>
          <a:lstStyle/>
          <a:p>
            <a:r>
              <a:rPr kumimoji="1" lang="en-US" altLang="ja-JP" sz="1000" dirty="0" smtClean="0">
                <a:latin typeface="Courier New" pitchFamily="49" charset="0"/>
                <a:cs typeface="Courier New" pitchFamily="49" charset="0"/>
              </a:rPr>
              <a:t>&gt; </a:t>
            </a:r>
            <a:r>
              <a:rPr kumimoji="1" lang="en-US" altLang="ja-JP" sz="1000" dirty="0" err="1" smtClean="0">
                <a:latin typeface="Courier New" pitchFamily="49" charset="0"/>
                <a:cs typeface="Courier New" pitchFamily="49" charset="0"/>
              </a:rPr>
              <a:t>prov.rq</a:t>
            </a:r>
            <a:endParaRPr kumimoji="1" lang="ja-JP" altLang="en-US" sz="1000" dirty="0">
              <a:ln w="38100">
                <a:solidFill>
                  <a:srgbClr val="FF0000"/>
                </a:solidFill>
              </a:ln>
              <a:latin typeface="Courier New" pitchFamily="49" charset="0"/>
              <a:cs typeface="Courier New" pitchFamily="49" charset="0"/>
            </a:endParaRPr>
          </a:p>
        </p:txBody>
      </p:sp>
      <p:sp>
        <p:nvSpPr>
          <p:cNvPr id="69" name="TextBox 68"/>
          <p:cNvSpPr txBox="1"/>
          <p:nvPr/>
        </p:nvSpPr>
        <p:spPr>
          <a:xfrm>
            <a:off x="3865254" y="5765841"/>
            <a:ext cx="877276"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prov.cf</a:t>
            </a:r>
            <a:endParaRPr kumimoji="1" lang="ja-JP" altLang="en-US" sz="1000" dirty="0">
              <a:ln w="38100">
                <a:solidFill>
                  <a:srgbClr val="FF0000"/>
                </a:solidFill>
              </a:ln>
              <a:latin typeface="Courier New" pitchFamily="49" charset="0"/>
              <a:cs typeface="Courier New" pitchFamily="49" charset="0"/>
            </a:endParaRPr>
          </a:p>
        </p:txBody>
      </p:sp>
    </p:spTree>
    <p:extLst>
      <p:ext uri="{BB962C8B-B14F-4D97-AF65-F5344CB8AC3E}">
        <p14:creationId xmlns:p14="http://schemas.microsoft.com/office/powerpoint/2010/main" val="3937587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err="1" smtClean="0"/>
              <a:t>uRA</a:t>
            </a:r>
            <a:r>
              <a:rPr lang="en-US" sz="3600" dirty="0" smtClean="0"/>
              <a:t> Activation Failure Recovery Sequence</a:t>
            </a:r>
            <a:endParaRPr lang="en-US" sz="3600" dirty="0"/>
          </a:p>
        </p:txBody>
      </p:sp>
      <p:sp>
        <p:nvSpPr>
          <p:cNvPr id="77" name="Snip Same Side Corner Rectangle 76"/>
          <p:cNvSpPr/>
          <p:nvPr/>
        </p:nvSpPr>
        <p:spPr>
          <a:xfrm>
            <a:off x="5381360" y="4482147"/>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sp>
        <p:nvSpPr>
          <p:cNvPr id="78" name="Trapezoid 77"/>
          <p:cNvSpPr/>
          <p:nvPr/>
        </p:nvSpPr>
        <p:spPr>
          <a:xfrm>
            <a:off x="2675480" y="4479034"/>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Aggr</a:t>
            </a:r>
            <a:endParaRPr lang="en-US" sz="1800" dirty="0"/>
          </a:p>
        </p:txBody>
      </p:sp>
      <p:sp>
        <p:nvSpPr>
          <p:cNvPr id="80" name="TextBox 79"/>
          <p:cNvSpPr txBox="1"/>
          <p:nvPr/>
        </p:nvSpPr>
        <p:spPr>
          <a:xfrm>
            <a:off x="4680712" y="5139474"/>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81" name="TextBox 80"/>
          <p:cNvSpPr txBox="1"/>
          <p:nvPr/>
        </p:nvSpPr>
        <p:spPr>
          <a:xfrm>
            <a:off x="2013601" y="5139468"/>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t>
            </a:r>
            <a:r>
              <a:rPr lang="en-CA" altLang="ja-JP" sz="900" i="1" dirty="0">
                <a:solidFill>
                  <a:srgbClr val="FF0000"/>
                </a:solidFill>
                <a:latin typeface="Courier New" pitchFamily="49" charset="0"/>
                <a:cs typeface="Courier New" pitchFamily="49" charset="0"/>
              </a:rPr>
              <a:t>A</a:t>
            </a:r>
            <a:r>
              <a:rPr lang="en-CA" altLang="ja-JP" sz="900" i="1" dirty="0" smtClean="0">
                <a:solidFill>
                  <a:srgbClr val="FF0000"/>
                </a:solidFill>
                <a:latin typeface="Courier New" pitchFamily="49" charset="0"/>
                <a:cs typeface="Courier New" pitchFamily="49" charset="0"/>
              </a:rPr>
              <a:t>ctive</a:t>
            </a:r>
            <a:endParaRPr lang="ja-JP" altLang="en-US" sz="900" i="1" dirty="0">
              <a:solidFill>
                <a:srgbClr val="FF0000"/>
              </a:solidFill>
              <a:latin typeface="Courier New" pitchFamily="49" charset="0"/>
              <a:cs typeface="Courier New" pitchFamily="49" charset="0"/>
            </a:endParaRPr>
          </a:p>
        </p:txBody>
      </p:sp>
      <p:cxnSp>
        <p:nvCxnSpPr>
          <p:cNvPr id="88" name="Straight Arrow Connector 87"/>
          <p:cNvCxnSpPr>
            <a:stCxn id="77" idx="2"/>
            <a:endCxn id="78" idx="3"/>
          </p:cNvCxnSpPr>
          <p:nvPr/>
        </p:nvCxnSpPr>
        <p:spPr>
          <a:xfrm flipH="1">
            <a:off x="3590832" y="4776934"/>
            <a:ext cx="1790528" cy="2667"/>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sp>
        <p:nvSpPr>
          <p:cNvPr id="23" name="Trapezoid 22"/>
          <p:cNvSpPr/>
          <p:nvPr/>
        </p:nvSpPr>
        <p:spPr>
          <a:xfrm>
            <a:off x="490988" y="4487495"/>
            <a:ext cx="990494" cy="60113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uRA</a:t>
            </a:r>
            <a:endParaRPr lang="en-US" sz="1800" dirty="0"/>
          </a:p>
        </p:txBody>
      </p:sp>
      <p:sp>
        <p:nvSpPr>
          <p:cNvPr id="24" name="TextBox 23"/>
          <p:cNvSpPr txBox="1"/>
          <p:nvPr/>
        </p:nvSpPr>
        <p:spPr>
          <a:xfrm>
            <a:off x="-16934" y="5139462"/>
            <a:ext cx="2251952"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t>
            </a:r>
            <a:r>
              <a:rPr lang="en-CA" altLang="ja-JP" sz="900" i="1" dirty="0">
                <a:solidFill>
                  <a:srgbClr val="FF0000"/>
                </a:solidFill>
                <a:latin typeface="Courier New" pitchFamily="49" charset="0"/>
                <a:cs typeface="Courier New" pitchFamily="49" charset="0"/>
              </a:rPr>
              <a:t>A</a:t>
            </a:r>
            <a:r>
              <a:rPr lang="en-CA" altLang="ja-JP" sz="900" i="1" dirty="0" smtClean="0">
                <a:solidFill>
                  <a:srgbClr val="FF0000"/>
                </a:solidFill>
                <a:latin typeface="Courier New" pitchFamily="49" charset="0"/>
                <a:cs typeface="Courier New" pitchFamily="49" charset="0"/>
              </a:rPr>
              <a:t>ctive</a:t>
            </a:r>
            <a:endParaRPr lang="ja-JP" altLang="en-US" sz="900" i="1" dirty="0">
              <a:solidFill>
                <a:srgbClr val="FF0000"/>
              </a:solidFill>
              <a:latin typeface="Courier New" pitchFamily="49" charset="0"/>
              <a:cs typeface="Courier New" pitchFamily="49" charset="0"/>
            </a:endParaRPr>
          </a:p>
        </p:txBody>
      </p:sp>
      <p:sp>
        <p:nvSpPr>
          <p:cNvPr id="29" name="Snip Same Side Corner Rectangle 28"/>
          <p:cNvSpPr/>
          <p:nvPr/>
        </p:nvSpPr>
        <p:spPr>
          <a:xfrm>
            <a:off x="5042680" y="3296811"/>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err="1" smtClean="0"/>
              <a:t>uPA</a:t>
            </a:r>
            <a:endParaRPr lang="en-US" sz="1800" dirty="0"/>
          </a:p>
        </p:txBody>
      </p:sp>
      <p:sp>
        <p:nvSpPr>
          <p:cNvPr id="30" name="TextBox 29"/>
          <p:cNvSpPr txBox="1"/>
          <p:nvPr/>
        </p:nvSpPr>
        <p:spPr>
          <a:xfrm>
            <a:off x="4342032" y="3954138"/>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t>
            </a:r>
            <a:r>
              <a:rPr lang="en-CA" altLang="ja-JP" sz="900" i="1" dirty="0">
                <a:solidFill>
                  <a:srgbClr val="FF0000"/>
                </a:solidFill>
                <a:latin typeface="Courier New" pitchFamily="49" charset="0"/>
                <a:cs typeface="Courier New" pitchFamily="49" charset="0"/>
              </a:rPr>
              <a:t>A</a:t>
            </a:r>
            <a:r>
              <a:rPr lang="en-CA" altLang="ja-JP" sz="900" i="1" dirty="0" smtClean="0">
                <a:solidFill>
                  <a:srgbClr val="FF0000"/>
                </a:solidFill>
                <a:latin typeface="Courier New" pitchFamily="49" charset="0"/>
                <a:cs typeface="Courier New" pitchFamily="49" charset="0"/>
              </a:rPr>
              <a:t>ctive</a:t>
            </a:r>
            <a:endParaRPr lang="ja-JP" altLang="en-US" sz="900" i="1" dirty="0">
              <a:solidFill>
                <a:srgbClr val="FF0000"/>
              </a:solidFill>
              <a:latin typeface="Courier New" pitchFamily="49" charset="0"/>
              <a:cs typeface="Courier New" pitchFamily="49" charset="0"/>
            </a:endParaRPr>
          </a:p>
        </p:txBody>
      </p:sp>
      <p:sp>
        <p:nvSpPr>
          <p:cNvPr id="31" name="Snip Same Side Corner Rectangle 30"/>
          <p:cNvSpPr/>
          <p:nvPr/>
        </p:nvSpPr>
        <p:spPr>
          <a:xfrm>
            <a:off x="5381359" y="5743684"/>
            <a:ext cx="934780" cy="589573"/>
          </a:xfrm>
          <a:prstGeom prst="snip2Same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err="1" smtClean="0"/>
              <a:t>uPA</a:t>
            </a:r>
            <a:endParaRPr lang="en-US" sz="1600" dirty="0"/>
          </a:p>
        </p:txBody>
      </p:sp>
      <p:cxnSp>
        <p:nvCxnSpPr>
          <p:cNvPr id="33" name="Straight Arrow Connector 32"/>
          <p:cNvCxnSpPr>
            <a:stCxn id="31" idx="2"/>
            <a:endCxn id="78" idx="3"/>
          </p:cNvCxnSpPr>
          <p:nvPr/>
        </p:nvCxnSpPr>
        <p:spPr>
          <a:xfrm flipH="1" flipV="1">
            <a:off x="3590832" y="4779601"/>
            <a:ext cx="1790527" cy="1258870"/>
          </a:xfrm>
          <a:prstGeom prst="straightConnector1">
            <a:avLst/>
          </a:prstGeom>
          <a:ln>
            <a:tailEnd type="non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9" idx="2"/>
            <a:endCxn id="78" idx="3"/>
          </p:cNvCxnSpPr>
          <p:nvPr/>
        </p:nvCxnSpPr>
        <p:spPr>
          <a:xfrm flipH="1">
            <a:off x="3590832" y="3591598"/>
            <a:ext cx="1451848" cy="1188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79729" y="1270018"/>
            <a:ext cx="7642998" cy="2123658"/>
          </a:xfrm>
          <a:prstGeom prst="rect">
            <a:avLst/>
          </a:prstGeom>
          <a:noFill/>
        </p:spPr>
        <p:txBody>
          <a:bodyPr wrap="square" rtlCol="0">
            <a:spAutoFit/>
          </a:bodyPr>
          <a:lstStyle/>
          <a:p>
            <a:pPr marL="177800" indent="-177800" algn="l">
              <a:buFont typeface="Arial"/>
              <a:buChar char="•"/>
            </a:pPr>
            <a:r>
              <a:rPr lang="en-US" sz="1200" dirty="0" smtClean="0"/>
              <a:t>The previous Provision request kicks the local </a:t>
            </a:r>
            <a:r>
              <a:rPr lang="en-US" sz="1200" dirty="0" err="1" smtClean="0"/>
              <a:t>uPA</a:t>
            </a:r>
            <a:r>
              <a:rPr lang="en-US" sz="1200" dirty="0" smtClean="0"/>
              <a:t> to start the NRM activation phase.</a:t>
            </a:r>
          </a:p>
          <a:p>
            <a:pPr marL="177800" indent="-177800" algn="l">
              <a:buFont typeface="Arial"/>
              <a:buChar char="•"/>
            </a:pPr>
            <a:r>
              <a:rPr lang="en-US" sz="1200" dirty="0" smtClean="0"/>
              <a:t>In a successful activation of the NRM, the </a:t>
            </a:r>
            <a:r>
              <a:rPr lang="en-US" sz="1200" dirty="0" err="1" smtClean="0"/>
              <a:t>uPA</a:t>
            </a:r>
            <a:r>
              <a:rPr lang="en-US" sz="1200" dirty="0" smtClean="0"/>
              <a:t> transitions </a:t>
            </a:r>
            <a:r>
              <a:rPr lang="en-US" sz="1200" dirty="0" err="1" smtClean="0"/>
              <a:t>activationState</a:t>
            </a:r>
            <a:r>
              <a:rPr lang="en-US" sz="1200" dirty="0" smtClean="0"/>
              <a:t> to “Active” and generates an </a:t>
            </a:r>
            <a:r>
              <a:rPr lang="en-US" sz="1200" dirty="0" err="1" smtClean="0"/>
              <a:t>activate_ok.nt</a:t>
            </a:r>
            <a:r>
              <a:rPr lang="en-US" sz="1200" dirty="0" smtClean="0"/>
              <a:t> notification to the parent NSA.</a:t>
            </a:r>
          </a:p>
          <a:p>
            <a:pPr marL="177800" indent="-177800" algn="l">
              <a:buFont typeface="Arial"/>
              <a:buChar char="•"/>
            </a:pPr>
            <a:r>
              <a:rPr lang="en-US" sz="1200" dirty="0" err="1" smtClean="0"/>
              <a:t>uPA</a:t>
            </a:r>
            <a:r>
              <a:rPr lang="en-US" sz="1200" dirty="0" smtClean="0"/>
              <a:t> that were previously “Active” and received the </a:t>
            </a:r>
            <a:r>
              <a:rPr lang="en-US" sz="1200" dirty="0" err="1" smtClean="0"/>
              <a:t>prov.rq</a:t>
            </a:r>
            <a:r>
              <a:rPr lang="en-US" sz="1200" dirty="0" smtClean="0"/>
              <a:t> </a:t>
            </a:r>
            <a:r>
              <a:rPr lang="en-US" sz="1200" dirty="0" smtClean="0"/>
              <a:t>must determine if this request is for a new reservation version and perform a activation, or a re-activation on an already active reservation an reply with </a:t>
            </a:r>
            <a:r>
              <a:rPr lang="en-US" sz="1200" dirty="0" smtClean="0"/>
              <a:t>the </a:t>
            </a:r>
            <a:r>
              <a:rPr lang="en-US" sz="1200" dirty="0" err="1"/>
              <a:t>activate_ok.nt</a:t>
            </a:r>
            <a:r>
              <a:rPr lang="en-US" sz="1200" dirty="0"/>
              <a:t> notification to the parent </a:t>
            </a:r>
            <a:r>
              <a:rPr lang="en-US" sz="1200" dirty="0" smtClean="0"/>
              <a:t>NSA immediately.</a:t>
            </a:r>
            <a:endParaRPr lang="en-US" sz="1200" dirty="0" smtClean="0"/>
          </a:p>
          <a:p>
            <a:pPr marL="177800" indent="-177800" algn="l">
              <a:buFont typeface="Arial"/>
              <a:buChar char="•"/>
            </a:pPr>
            <a:r>
              <a:rPr lang="en-US" sz="1200" dirty="0" smtClean="0"/>
              <a:t>The Aggregator NSA receives the </a:t>
            </a:r>
            <a:r>
              <a:rPr lang="en-US" sz="1200" dirty="0" err="1" smtClean="0"/>
              <a:t>activate_ok.nt</a:t>
            </a:r>
            <a:r>
              <a:rPr lang="en-US" sz="1200" dirty="0" smtClean="0"/>
              <a:t> and, now that it has received “Active” notifications from all children NSA, transitions </a:t>
            </a:r>
            <a:r>
              <a:rPr lang="en-US" sz="1200" dirty="0" err="1"/>
              <a:t>activationState</a:t>
            </a:r>
            <a:r>
              <a:rPr lang="en-US" sz="1200" dirty="0"/>
              <a:t> to “Active</a:t>
            </a:r>
            <a:r>
              <a:rPr lang="en-US" sz="1200" dirty="0" smtClean="0"/>
              <a:t>”, generating </a:t>
            </a:r>
            <a:r>
              <a:rPr lang="en-US" sz="1200" dirty="0"/>
              <a:t>an </a:t>
            </a:r>
            <a:r>
              <a:rPr lang="en-US" sz="1200" dirty="0" err="1"/>
              <a:t>activate_ok.nt</a:t>
            </a:r>
            <a:r>
              <a:rPr lang="en-US" sz="1200" dirty="0"/>
              <a:t> notification </a:t>
            </a:r>
            <a:r>
              <a:rPr lang="en-US" sz="1200" dirty="0" smtClean="0"/>
              <a:t>to </a:t>
            </a:r>
            <a:r>
              <a:rPr lang="en-US" sz="1200" dirty="0"/>
              <a:t>the parent NSA.</a:t>
            </a:r>
            <a:endParaRPr lang="en-US" sz="1200" dirty="0" smtClean="0"/>
          </a:p>
          <a:p>
            <a:pPr marL="177800" indent="-177800" algn="l"/>
            <a:endParaRPr lang="en-US" sz="1200" dirty="0" smtClean="0"/>
          </a:p>
          <a:p>
            <a:pPr marL="177800" indent="-177800" algn="l"/>
            <a:endParaRPr lang="en-US" sz="1200" dirty="0" smtClean="0"/>
          </a:p>
        </p:txBody>
      </p:sp>
      <p:sp>
        <p:nvSpPr>
          <p:cNvPr id="48" name="TextBox 47"/>
          <p:cNvSpPr txBox="1"/>
          <p:nvPr/>
        </p:nvSpPr>
        <p:spPr>
          <a:xfrm>
            <a:off x="1353868" y="4487378"/>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cxnSp>
        <p:nvCxnSpPr>
          <p:cNvPr id="54" name="Straight Arrow Connector 53"/>
          <p:cNvCxnSpPr>
            <a:stCxn id="78" idx="1"/>
            <a:endCxn id="23" idx="3"/>
          </p:cNvCxnSpPr>
          <p:nvPr/>
        </p:nvCxnSpPr>
        <p:spPr>
          <a:xfrm flipH="1">
            <a:off x="1406340" y="4779601"/>
            <a:ext cx="1344282" cy="846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7032541" y="3336399"/>
            <a:ext cx="858349" cy="58379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NRM</a:t>
            </a:r>
            <a:endParaRPr lang="en-US" sz="1800" dirty="0"/>
          </a:p>
        </p:txBody>
      </p:sp>
      <p:sp>
        <p:nvSpPr>
          <p:cNvPr id="59" name="TextBox 58"/>
          <p:cNvSpPr txBox="1"/>
          <p:nvPr/>
        </p:nvSpPr>
        <p:spPr>
          <a:xfrm>
            <a:off x="6721053" y="3996412"/>
            <a:ext cx="1525437" cy="369332"/>
          </a:xfrm>
          <a:prstGeom prst="rect">
            <a:avLst/>
          </a:prstGeom>
          <a:noFill/>
        </p:spPr>
        <p:txBody>
          <a:bodyPr wrap="square" rtlCol="0">
            <a:spAutoFit/>
          </a:bodyPr>
          <a:lstStyle/>
          <a:p>
            <a:pPr algn="ctr"/>
            <a:r>
              <a:rPr lang="en-US" altLang="ja-JP" sz="900" i="1" dirty="0" smtClean="0">
                <a:solidFill>
                  <a:srgbClr val="FF0000"/>
                </a:solidFill>
                <a:latin typeface="Courier New" pitchFamily="49" charset="0"/>
                <a:cs typeface="Courier New" pitchFamily="49" charset="0"/>
              </a:rPr>
              <a:t>Connection </a:t>
            </a:r>
            <a:r>
              <a:rPr lang="en-US" altLang="ja-JP" sz="900" i="1" dirty="0">
                <a:solidFill>
                  <a:srgbClr val="FF0000"/>
                </a:solidFill>
                <a:latin typeface="Courier New" pitchFamily="49" charset="0"/>
                <a:cs typeface="Courier New" pitchFamily="49" charset="0"/>
              </a:rPr>
              <a:t>a</a:t>
            </a:r>
            <a:r>
              <a:rPr lang="en-US" altLang="ja-JP" sz="900" i="1" dirty="0" smtClean="0">
                <a:solidFill>
                  <a:srgbClr val="FF0000"/>
                </a:solidFill>
                <a:latin typeface="Courier New" pitchFamily="49" charset="0"/>
                <a:cs typeface="Courier New" pitchFamily="49" charset="0"/>
              </a:rPr>
              <a:t>ctive in network</a:t>
            </a:r>
            <a:endParaRPr lang="ja-JP" altLang="en-US" sz="900" i="1" dirty="0">
              <a:solidFill>
                <a:srgbClr val="FF0000"/>
              </a:solidFill>
              <a:latin typeface="Courier New" pitchFamily="49" charset="0"/>
              <a:cs typeface="Courier New" pitchFamily="49" charset="0"/>
            </a:endParaRPr>
          </a:p>
        </p:txBody>
      </p:sp>
      <p:cxnSp>
        <p:nvCxnSpPr>
          <p:cNvPr id="60" name="Straight Arrow Connector 59"/>
          <p:cNvCxnSpPr/>
          <p:nvPr/>
        </p:nvCxnSpPr>
        <p:spPr>
          <a:xfrm flipV="1">
            <a:off x="5985843" y="3496748"/>
            <a:ext cx="1058380" cy="16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6058126" y="3242784"/>
            <a:ext cx="877276"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(activate)</a:t>
            </a:r>
            <a:endParaRPr kumimoji="1" lang="ja-JP" altLang="en-US" sz="900" dirty="0">
              <a:ln w="38100">
                <a:solidFill>
                  <a:srgbClr val="FF0000"/>
                </a:solidFill>
              </a:ln>
              <a:latin typeface="Courier New" pitchFamily="49" charset="0"/>
              <a:cs typeface="Courier New" pitchFamily="49" charset="0"/>
            </a:endParaRPr>
          </a:p>
        </p:txBody>
      </p:sp>
      <p:cxnSp>
        <p:nvCxnSpPr>
          <p:cNvPr id="62" name="Straight Arrow Connector 61"/>
          <p:cNvCxnSpPr/>
          <p:nvPr/>
        </p:nvCxnSpPr>
        <p:spPr>
          <a:xfrm flipH="1">
            <a:off x="5985843" y="3810014"/>
            <a:ext cx="1032980" cy="16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3" name="Curved Connector 62"/>
          <p:cNvCxnSpPr>
            <a:stCxn id="64" idx="7"/>
            <a:endCxn id="64" idx="5"/>
          </p:cNvCxnSpPr>
          <p:nvPr/>
        </p:nvCxnSpPr>
        <p:spPr>
          <a:xfrm rot="16200000" flipH="1">
            <a:off x="8036535" y="3628024"/>
            <a:ext cx="161644" cy="12700"/>
          </a:xfrm>
          <a:prstGeom prst="curvedConnector5">
            <a:avLst>
              <a:gd name="adj1" fmla="val -141422"/>
              <a:gd name="adj2" fmla="val 3450205"/>
              <a:gd name="adj3" fmla="val 241422"/>
            </a:avLst>
          </a:prstGeom>
          <a:ln>
            <a:tailEnd type="arrow"/>
          </a:ln>
        </p:spPr>
        <p:style>
          <a:lnRef idx="2">
            <a:schemeClr val="accent1"/>
          </a:lnRef>
          <a:fillRef idx="0">
            <a:schemeClr val="accent1"/>
          </a:fillRef>
          <a:effectRef idx="1">
            <a:schemeClr val="accent1"/>
          </a:effectRef>
          <a:fontRef idx="minor">
            <a:schemeClr val="tx1"/>
          </a:fontRef>
        </p:style>
      </p:cxnSp>
      <p:sp>
        <p:nvSpPr>
          <p:cNvPr id="64" name="Oval 63"/>
          <p:cNvSpPr/>
          <p:nvPr/>
        </p:nvSpPr>
        <p:spPr>
          <a:xfrm>
            <a:off x="7907781" y="3513724"/>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TextBox 64"/>
          <p:cNvSpPr txBox="1"/>
          <p:nvPr/>
        </p:nvSpPr>
        <p:spPr>
          <a:xfrm>
            <a:off x="8115523" y="3064985"/>
            <a:ext cx="877276"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(activate)</a:t>
            </a:r>
            <a:endParaRPr kumimoji="1" lang="ja-JP" altLang="en-US" sz="900" dirty="0">
              <a:ln w="38100">
                <a:solidFill>
                  <a:srgbClr val="FF0000"/>
                </a:solidFill>
              </a:ln>
              <a:latin typeface="Courier New" pitchFamily="49" charset="0"/>
              <a:cs typeface="Courier New" pitchFamily="49" charset="0"/>
            </a:endParaRPr>
          </a:p>
        </p:txBody>
      </p:sp>
      <p:sp>
        <p:nvSpPr>
          <p:cNvPr id="66" name="TextBox 65"/>
          <p:cNvSpPr txBox="1"/>
          <p:nvPr/>
        </p:nvSpPr>
        <p:spPr>
          <a:xfrm>
            <a:off x="5984555" y="3556056"/>
            <a:ext cx="1085059" cy="230832"/>
          </a:xfrm>
          <a:prstGeom prst="rect">
            <a:avLst/>
          </a:prstGeom>
          <a:noFill/>
        </p:spPr>
        <p:txBody>
          <a:bodyPr wrap="non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activate_ok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6" name="TextBox 75"/>
          <p:cNvSpPr txBox="1"/>
          <p:nvPr/>
        </p:nvSpPr>
        <p:spPr>
          <a:xfrm>
            <a:off x="7972693" y="3945523"/>
            <a:ext cx="1188236" cy="230832"/>
          </a:xfrm>
          <a:prstGeom prst="rect">
            <a:avLst/>
          </a:prstGeom>
          <a:noFill/>
        </p:spPr>
        <p:txBody>
          <a:bodyPr wrap="square" rtlCol="0">
            <a:spAutoFit/>
          </a:bodyPr>
          <a:lstStyle/>
          <a:p>
            <a:r>
              <a:rPr kumimoji="1" lang="en-US" altLang="ja-JP" sz="900" dirty="0" smtClean="0">
                <a:latin typeface="Courier New" pitchFamily="49" charset="0"/>
                <a:cs typeface="Courier New" pitchFamily="49" charset="0"/>
              </a:rPr>
              <a:t>(</a:t>
            </a:r>
            <a:r>
              <a:rPr kumimoji="1" lang="en-US" altLang="ja-JP" sz="900" dirty="0" err="1" smtClean="0">
                <a:latin typeface="Courier New" pitchFamily="49" charset="0"/>
                <a:cs typeface="Courier New" pitchFamily="49" charset="0"/>
              </a:rPr>
              <a:t>activate_ok</a:t>
            </a:r>
            <a:r>
              <a:rPr kumimoji="1" lang="en-US" altLang="ja-JP" sz="900" dirty="0" smtClean="0">
                <a:latin typeface="Courier New" pitchFamily="49" charset="0"/>
                <a:cs typeface="Courier New" pitchFamily="49" charset="0"/>
              </a:rPr>
              <a:t>)</a:t>
            </a:r>
            <a:endParaRPr kumimoji="1" lang="ja-JP" altLang="en-US" sz="900" dirty="0">
              <a:ln w="38100">
                <a:solidFill>
                  <a:srgbClr val="FF0000"/>
                </a:solidFill>
              </a:ln>
              <a:latin typeface="Courier New" pitchFamily="49" charset="0"/>
              <a:cs typeface="Courier New" pitchFamily="49" charset="0"/>
            </a:endParaRPr>
          </a:p>
        </p:txBody>
      </p:sp>
      <p:sp>
        <p:nvSpPr>
          <p:cNvPr id="79" name="TextBox 78"/>
          <p:cNvSpPr txBox="1"/>
          <p:nvPr/>
        </p:nvSpPr>
        <p:spPr>
          <a:xfrm>
            <a:off x="4680712" y="6358675"/>
            <a:ext cx="2465178" cy="369332"/>
          </a:xfrm>
          <a:prstGeom prst="rect">
            <a:avLst/>
          </a:prstGeom>
          <a:noFill/>
        </p:spPr>
        <p:txBody>
          <a:bodyPr wrap="square" rtlCol="0">
            <a:spAutoFit/>
          </a:bodyPr>
          <a:lstStyle/>
          <a:p>
            <a:pPr algn="ctr"/>
            <a:r>
              <a:rPr lang="en-CA" altLang="ja-JP" sz="900" i="1" dirty="0" err="1" smtClean="0">
                <a:solidFill>
                  <a:srgbClr val="FF0000"/>
                </a:solidFill>
                <a:latin typeface="Courier New" pitchFamily="49" charset="0"/>
                <a:cs typeface="Courier New" pitchFamily="49" charset="0"/>
              </a:rPr>
              <a:t>connectionState</a:t>
            </a:r>
            <a:r>
              <a:rPr lang="en-CA" altLang="ja-JP" sz="900" i="1" dirty="0" smtClean="0">
                <a:solidFill>
                  <a:srgbClr val="FF0000"/>
                </a:solidFill>
                <a:latin typeface="Courier New" pitchFamily="49" charset="0"/>
                <a:cs typeface="Courier New" pitchFamily="49" charset="0"/>
              </a:rPr>
              <a:t> = Provisioned</a:t>
            </a:r>
          </a:p>
          <a:p>
            <a:pPr algn="ctr"/>
            <a:r>
              <a:rPr lang="en-CA" altLang="ja-JP" sz="900" i="1" dirty="0" err="1" smtClean="0">
                <a:solidFill>
                  <a:srgbClr val="FF0000"/>
                </a:solidFill>
                <a:latin typeface="Courier New" pitchFamily="49" charset="0"/>
                <a:cs typeface="Courier New" pitchFamily="49" charset="0"/>
              </a:rPr>
              <a:t>activationState</a:t>
            </a:r>
            <a:r>
              <a:rPr lang="en-CA" altLang="ja-JP" sz="900" i="1" dirty="0" smtClean="0">
                <a:solidFill>
                  <a:srgbClr val="FF0000"/>
                </a:solidFill>
                <a:latin typeface="Courier New" pitchFamily="49" charset="0"/>
                <a:cs typeface="Courier New" pitchFamily="49" charset="0"/>
              </a:rPr>
              <a:t> = Active</a:t>
            </a:r>
            <a:endParaRPr lang="ja-JP" altLang="en-US" sz="900" i="1" dirty="0">
              <a:solidFill>
                <a:srgbClr val="FF0000"/>
              </a:solidFill>
              <a:latin typeface="Courier New" pitchFamily="49" charset="0"/>
              <a:cs typeface="Courier New" pitchFamily="49" charset="0"/>
            </a:endParaRPr>
          </a:p>
        </p:txBody>
      </p:sp>
      <p:sp>
        <p:nvSpPr>
          <p:cNvPr id="37" name="TextBox 36"/>
          <p:cNvSpPr txBox="1"/>
          <p:nvPr/>
        </p:nvSpPr>
        <p:spPr>
          <a:xfrm>
            <a:off x="3148799" y="4148712"/>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39" name="TextBox 38"/>
          <p:cNvSpPr txBox="1"/>
          <p:nvPr/>
        </p:nvSpPr>
        <p:spPr>
          <a:xfrm>
            <a:off x="2783412" y="2887233"/>
            <a:ext cx="2416409" cy="553998"/>
          </a:xfrm>
          <a:prstGeom prst="rect">
            <a:avLst/>
          </a:prstGeom>
          <a:noFill/>
        </p:spPr>
        <p:txBody>
          <a:bodyPr wrap="none" rtlCol="0">
            <a:spAutoFit/>
          </a:bodyPr>
          <a:lstStyle/>
          <a:p>
            <a:pPr algn="ctr"/>
            <a:r>
              <a:rPr kumimoji="1" lang="en-US" altLang="ja-JP" sz="1000" dirty="0" smtClean="0">
                <a:latin typeface="Courier New" pitchFamily="49" charset="0"/>
                <a:cs typeface="Courier New" pitchFamily="49" charset="0"/>
              </a:rPr>
              <a:t>(</a:t>
            </a:r>
            <a:r>
              <a:rPr kumimoji="1" lang="en-US" altLang="ja-JP" sz="1000" dirty="0" err="1" smtClean="0">
                <a:latin typeface="Courier New" pitchFamily="49" charset="0"/>
                <a:cs typeface="Courier New" pitchFamily="49" charset="0"/>
              </a:rPr>
              <a:t>current_time</a:t>
            </a:r>
            <a:r>
              <a:rPr kumimoji="1" lang="en-US" altLang="ja-JP" sz="1000" dirty="0" smtClean="0">
                <a:latin typeface="Courier New" pitchFamily="49" charset="0"/>
                <a:cs typeface="Courier New" pitchFamily="49" charset="0"/>
              </a:rPr>
              <a:t> &gt; </a:t>
            </a:r>
            <a:r>
              <a:rPr kumimoji="1" lang="en-US" altLang="ja-JP" sz="1000" dirty="0" err="1" smtClean="0">
                <a:latin typeface="Courier New" pitchFamily="49" charset="0"/>
                <a:cs typeface="Courier New" pitchFamily="49" charset="0"/>
              </a:rPr>
              <a:t>start_time</a:t>
            </a:r>
            <a:r>
              <a:rPr kumimoji="1" lang="en-US" altLang="ja-JP" sz="1000" dirty="0" smtClean="0">
                <a:latin typeface="Courier New" pitchFamily="49" charset="0"/>
                <a:cs typeface="Courier New" pitchFamily="49" charset="0"/>
              </a:rPr>
              <a:t> &amp;&amp;</a:t>
            </a:r>
          </a:p>
          <a:p>
            <a:pPr algn="ctr"/>
            <a:r>
              <a:rPr kumimoji="1" lang="en-US" altLang="ja-JP" sz="1000" dirty="0" err="1" smtClean="0">
                <a:latin typeface="Courier New" pitchFamily="49" charset="0"/>
                <a:cs typeface="Courier New" pitchFamily="49" charset="0"/>
              </a:rPr>
              <a:t>current_time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&lt; </a:t>
            </a:r>
            <a:r>
              <a:rPr kumimoji="1" lang="en-US" altLang="ja-JP" sz="1000" dirty="0" err="1" smtClean="0">
                <a:latin typeface="Courier New" pitchFamily="49" charset="0"/>
                <a:cs typeface="Courier New" pitchFamily="49" charset="0"/>
              </a:rPr>
              <a:t>end_time</a:t>
            </a:r>
            <a:r>
              <a:rPr kumimoji="1" lang="en-US" altLang="ja-JP" sz="1000" dirty="0">
                <a:latin typeface="Courier New" pitchFamily="49" charset="0"/>
                <a:cs typeface="Courier New" pitchFamily="49" charset="0"/>
              </a:rPr>
              <a:t> </a:t>
            </a:r>
            <a:r>
              <a:rPr kumimoji="1" lang="en-US" altLang="ja-JP" sz="1000" dirty="0" smtClean="0">
                <a:latin typeface="Courier New" pitchFamily="49" charset="0"/>
                <a:cs typeface="Courier New" pitchFamily="49" charset="0"/>
              </a:rPr>
              <a:t>&amp;</a:t>
            </a:r>
            <a:r>
              <a:rPr kumimoji="1" lang="en-US" altLang="ja-JP" sz="1000" dirty="0">
                <a:latin typeface="Courier New" pitchFamily="49" charset="0"/>
                <a:cs typeface="Courier New" pitchFamily="49" charset="0"/>
              </a:rPr>
              <a:t>&amp; </a:t>
            </a:r>
            <a:endParaRPr kumimoji="1" lang="en-US" altLang="ja-JP" sz="1000" dirty="0" smtClean="0">
              <a:latin typeface="Courier New" pitchFamily="49" charset="0"/>
              <a:cs typeface="Courier New" pitchFamily="49" charset="0"/>
            </a:endParaRPr>
          </a:p>
          <a:p>
            <a:pPr algn="ctr"/>
            <a:r>
              <a:rPr kumimoji="1" lang="en-US" altLang="ja-JP" sz="1000" dirty="0" err="1" smtClean="0">
                <a:latin typeface="Courier New" pitchFamily="49" charset="0"/>
                <a:cs typeface="Courier New" pitchFamily="49" charset="0"/>
              </a:rPr>
              <a:t>activationState</a:t>
            </a:r>
            <a:r>
              <a:rPr kumimoji="1" lang="en-US" altLang="ja-JP" sz="1000" dirty="0" smtClean="0">
                <a:latin typeface="Courier New" pitchFamily="49" charset="0"/>
                <a:cs typeface="Courier New" pitchFamily="49" charset="0"/>
              </a:rPr>
              <a:t> != active)</a:t>
            </a:r>
            <a:endParaRPr kumimoji="1" lang="ja-JP" altLang="en-US" sz="1000" dirty="0">
              <a:ln w="38100">
                <a:solidFill>
                  <a:srgbClr val="FF0000"/>
                </a:solidFill>
              </a:ln>
              <a:latin typeface="Courier New" pitchFamily="49" charset="0"/>
              <a:cs typeface="Courier New" pitchFamily="49" charset="0"/>
            </a:endParaRPr>
          </a:p>
        </p:txBody>
      </p:sp>
      <p:sp>
        <p:nvSpPr>
          <p:cNvPr id="40" name="Oval 39"/>
          <p:cNvSpPr/>
          <p:nvPr/>
        </p:nvSpPr>
        <p:spPr>
          <a:xfrm>
            <a:off x="5427129" y="3175125"/>
            <a:ext cx="245533" cy="228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1" name="Curved Connector 40"/>
          <p:cNvCxnSpPr>
            <a:stCxn id="40" idx="2"/>
            <a:endCxn id="40" idx="6"/>
          </p:cNvCxnSpPr>
          <p:nvPr/>
        </p:nvCxnSpPr>
        <p:spPr>
          <a:xfrm rot="10800000" flipH="1">
            <a:off x="5427128" y="3289425"/>
            <a:ext cx="245533" cy="12700"/>
          </a:xfrm>
          <a:prstGeom prst="curvedConnector5">
            <a:avLst>
              <a:gd name="adj1" fmla="val -93104"/>
              <a:gd name="adj2" fmla="val 2700000"/>
              <a:gd name="adj3" fmla="val 193104"/>
            </a:avLst>
          </a:prstGeom>
          <a:ln>
            <a:tailEnd type="arrow"/>
          </a:ln>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CD41AF8C-7A12-5B48-97B4-B02E92ED6DFA}" type="slidenum">
              <a:rPr lang="ja-JP" altLang="en-US" smtClean="0"/>
              <a:pPr/>
              <a:t>23</a:t>
            </a:fld>
            <a:endParaRPr lang="ja-JP" altLang="en-US"/>
          </a:p>
        </p:txBody>
      </p:sp>
      <p:sp>
        <p:nvSpPr>
          <p:cNvPr id="35" name="TextBox 34"/>
          <p:cNvSpPr txBox="1"/>
          <p:nvPr/>
        </p:nvSpPr>
        <p:spPr>
          <a:xfrm>
            <a:off x="3902344" y="4512778"/>
            <a:ext cx="1415973" cy="246221"/>
          </a:xfrm>
          <a:prstGeom prst="rect">
            <a:avLst/>
          </a:prstGeom>
          <a:no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
        <p:nvSpPr>
          <p:cNvPr id="38" name="TextBox 37"/>
          <p:cNvSpPr txBox="1"/>
          <p:nvPr/>
        </p:nvSpPr>
        <p:spPr>
          <a:xfrm>
            <a:off x="4113996" y="5503377"/>
            <a:ext cx="1415973" cy="246221"/>
          </a:xfrm>
          <a:prstGeom prst="rect">
            <a:avLst/>
          </a:prstGeom>
          <a:solidFill>
            <a:srgbClr val="FFFFFF"/>
          </a:solidFill>
        </p:spPr>
        <p:txBody>
          <a:bodyPr wrap="none" rtlCol="0">
            <a:spAutoFit/>
          </a:bodyPr>
          <a:lstStyle/>
          <a:p>
            <a:r>
              <a:rPr kumimoji="1" lang="en-US" altLang="ja-JP" sz="1000" dirty="0">
                <a:latin typeface="Courier New" pitchFamily="49" charset="0"/>
                <a:cs typeface="Courier New" pitchFamily="49" charset="0"/>
              </a:rPr>
              <a:t>&lt;</a:t>
            </a:r>
            <a:r>
              <a:rPr kumimoji="1" lang="en-US" altLang="ja-JP" sz="1000" dirty="0" smtClean="0">
                <a:latin typeface="Courier New" pitchFamily="49" charset="0"/>
                <a:cs typeface="Courier New" pitchFamily="49" charset="0"/>
              </a:rPr>
              <a:t> </a:t>
            </a:r>
            <a:r>
              <a:rPr kumimoji="1" lang="en-US" altLang="ja-JP" sz="1000" dirty="0" err="1" smtClean="0">
                <a:latin typeface="Courier New" pitchFamily="49" charset="0"/>
                <a:cs typeface="Courier New" pitchFamily="49" charset="0"/>
              </a:rPr>
              <a:t>activate_ok.nt</a:t>
            </a:r>
            <a:endParaRPr kumimoji="1" lang="ja-JP" altLang="en-US" sz="1000" dirty="0">
              <a:ln w="38100">
                <a:solidFill>
                  <a:srgbClr val="FF0000"/>
                </a:solidFill>
              </a:ln>
              <a:latin typeface="Courier New" pitchFamily="49" charset="0"/>
              <a:cs typeface="Courier New" pitchFamily="49" charset="0"/>
            </a:endParaRPr>
          </a:p>
        </p:txBody>
      </p:sp>
    </p:spTree>
    <p:extLst>
      <p:ext uri="{BB962C8B-B14F-4D97-AF65-F5344CB8AC3E}">
        <p14:creationId xmlns:p14="http://schemas.microsoft.com/office/powerpoint/2010/main" val="1037546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Reservation Version Identifier</a:t>
            </a:r>
            <a:endParaRPr lang="en-US" dirty="0"/>
          </a:p>
        </p:txBody>
      </p:sp>
      <p:sp>
        <p:nvSpPr>
          <p:cNvPr id="3" name="Content Placeholder 2"/>
          <p:cNvSpPr>
            <a:spLocks noGrp="1"/>
          </p:cNvSpPr>
          <p:nvPr>
            <p:ph idx="1"/>
          </p:nvPr>
        </p:nvSpPr>
        <p:spPr>
          <a:xfrm>
            <a:off x="457200" y="1600200"/>
            <a:ext cx="8229600" cy="4758267"/>
          </a:xfrm>
        </p:spPr>
        <p:txBody>
          <a:bodyPr/>
          <a:lstStyle/>
          <a:p>
            <a:r>
              <a:rPr lang="en-US" sz="2000" dirty="0" smtClean="0"/>
              <a:t>Performing a modification while simultaneously having a service activate can lead to confusion correlating the activation events to a specific version of the reservation.</a:t>
            </a:r>
          </a:p>
          <a:p>
            <a:r>
              <a:rPr lang="en-US" sz="2000" dirty="0" smtClean="0"/>
              <a:t>Introducing a sequentially increasing version Id into the reservation, and returning this Id in the activation notification, will allow proper processing of the activation sequence.</a:t>
            </a:r>
          </a:p>
          <a:p>
            <a:r>
              <a:rPr lang="en-US" sz="2000" dirty="0" smtClean="0"/>
              <a:t>If a provision activation event kicks off while a service modification is occurring, then the </a:t>
            </a:r>
            <a:r>
              <a:rPr lang="en-US" sz="2000" dirty="0"/>
              <a:t>version </a:t>
            </a:r>
            <a:r>
              <a:rPr lang="en-US" sz="2000" dirty="0" smtClean="0"/>
              <a:t>Id for the provision  </a:t>
            </a:r>
            <a:r>
              <a:rPr lang="en-US" sz="2000" dirty="0"/>
              <a:t>activation </a:t>
            </a:r>
            <a:r>
              <a:rPr lang="en-US" sz="2000" dirty="0" smtClean="0"/>
              <a:t>would have an Id sequentially lower than the activation event resulting from the modify.</a:t>
            </a:r>
          </a:p>
          <a:p>
            <a:r>
              <a:rPr lang="en-US" sz="2000" dirty="0" smtClean="0"/>
              <a:t>Querying a reservation will return:</a:t>
            </a:r>
          </a:p>
          <a:p>
            <a:pPr lvl="1"/>
            <a:r>
              <a:rPr lang="en-US" sz="1800" dirty="0" smtClean="0"/>
              <a:t>The r</a:t>
            </a:r>
            <a:r>
              <a:rPr lang="en-US" sz="1800" dirty="0" smtClean="0"/>
              <a:t>eservation’s version and the </a:t>
            </a:r>
            <a:r>
              <a:rPr lang="en-US" sz="1800" dirty="0" err="1" smtClean="0"/>
              <a:t>reservationState</a:t>
            </a:r>
            <a:r>
              <a:rPr lang="en-US" sz="1800" dirty="0" smtClean="0"/>
              <a:t>;</a:t>
            </a:r>
          </a:p>
          <a:p>
            <a:pPr lvl="1"/>
            <a:r>
              <a:rPr lang="en-US" sz="1800" dirty="0" smtClean="0"/>
              <a:t>The </a:t>
            </a:r>
            <a:r>
              <a:rPr lang="en-US" sz="1800" dirty="0" err="1" smtClean="0"/>
              <a:t>provisioningState</a:t>
            </a:r>
            <a:r>
              <a:rPr lang="en-US" sz="1800" dirty="0" smtClean="0"/>
              <a:t>;</a:t>
            </a:r>
          </a:p>
          <a:p>
            <a:pPr lvl="1"/>
            <a:r>
              <a:rPr lang="en-US" sz="1800" dirty="0" smtClean="0"/>
              <a:t>The </a:t>
            </a:r>
            <a:r>
              <a:rPr lang="en-US" sz="1800" dirty="0" err="1" smtClean="0"/>
              <a:t>activationState</a:t>
            </a:r>
            <a:r>
              <a:rPr lang="en-US" sz="1800" dirty="0" smtClean="0"/>
              <a:t> and corresponding reservation version.</a:t>
            </a:r>
            <a:endParaRPr lang="en-US" sz="1800" dirty="0"/>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24</a:t>
            </a:fld>
            <a:endParaRPr lang="ja-JP" altLang="en-US" dirty="0"/>
          </a:p>
        </p:txBody>
      </p:sp>
    </p:spTree>
    <p:extLst>
      <p:ext uri="{BB962C8B-B14F-4D97-AF65-F5344CB8AC3E}">
        <p14:creationId xmlns:p14="http://schemas.microsoft.com/office/powerpoint/2010/main" val="730578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NSI message delivery layer (MDL)</a:t>
            </a:r>
            <a:endParaRPr kumimoji="1" lang="ja-JP" altLang="en-US" dirty="0"/>
          </a:p>
        </p:txBody>
      </p:sp>
      <p:sp>
        <p:nvSpPr>
          <p:cNvPr id="5" name="円/楕円 4"/>
          <p:cNvSpPr/>
          <p:nvPr/>
        </p:nvSpPr>
        <p:spPr>
          <a:xfrm>
            <a:off x="1447800" y="45720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1828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2590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cxnSp>
        <p:nvCxnSpPr>
          <p:cNvPr id="26" name="直線コネクタ 25"/>
          <p:cNvCxnSpPr>
            <a:stCxn id="5" idx="6"/>
            <a:endCxn id="20" idx="0"/>
          </p:cNvCxnSpPr>
          <p:nvPr/>
        </p:nvCxnSpPr>
        <p:spPr>
          <a:xfrm>
            <a:off x="1905000" y="4800600"/>
            <a:ext cx="914400" cy="762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直線コネクタ 28"/>
          <p:cNvCxnSpPr>
            <a:stCxn id="5" idx="5"/>
            <a:endCxn id="19" idx="0"/>
          </p:cNvCxnSpPr>
          <p:nvPr/>
        </p:nvCxnSpPr>
        <p:spPr>
          <a:xfrm>
            <a:off x="1838045" y="4962245"/>
            <a:ext cx="219355" cy="600355"/>
          </a:xfrm>
          <a:prstGeom prst="line">
            <a:avLst/>
          </a:prstGeom>
        </p:spPr>
        <p:style>
          <a:lnRef idx="2">
            <a:schemeClr val="accent1"/>
          </a:lnRef>
          <a:fillRef idx="0">
            <a:schemeClr val="accent1"/>
          </a:fillRef>
          <a:effectRef idx="1">
            <a:schemeClr val="accent1"/>
          </a:effectRef>
          <a:fontRef idx="minor">
            <a:schemeClr val="tx1"/>
          </a:fontRef>
        </p:style>
      </p:cxnSp>
      <p:sp>
        <p:nvSpPr>
          <p:cNvPr id="36" name="円/楕円 35"/>
          <p:cNvSpPr/>
          <p:nvPr/>
        </p:nvSpPr>
        <p:spPr>
          <a:xfrm>
            <a:off x="304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1066800" y="55626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38" name="直線コネクタ 37"/>
          <p:cNvCxnSpPr>
            <a:stCxn id="5" idx="3"/>
            <a:endCxn id="37" idx="0"/>
          </p:cNvCxnSpPr>
          <p:nvPr/>
        </p:nvCxnSpPr>
        <p:spPr>
          <a:xfrm flipH="1">
            <a:off x="1295400" y="4962245"/>
            <a:ext cx="219355" cy="600355"/>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直線コネクタ 38"/>
          <p:cNvCxnSpPr>
            <a:stCxn id="5" idx="2"/>
            <a:endCxn id="36" idx="0"/>
          </p:cNvCxnSpPr>
          <p:nvPr/>
        </p:nvCxnSpPr>
        <p:spPr>
          <a:xfrm flipH="1">
            <a:off x="533400" y="4800600"/>
            <a:ext cx="91440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50" name="正方形/長方形 49"/>
          <p:cNvSpPr/>
          <p:nvPr/>
        </p:nvSpPr>
        <p:spPr>
          <a:xfrm>
            <a:off x="457200" y="1371600"/>
            <a:ext cx="236220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solidFill>
                  <a:schemeClr val="tx1"/>
                </a:solidFill>
              </a:rPr>
              <a:t>NSI Protocol</a:t>
            </a:r>
          </a:p>
          <a:p>
            <a:pPr algn="ctr"/>
            <a:r>
              <a:rPr kumimoji="1" lang="en-US" altLang="ja-JP" sz="2000" dirty="0" smtClean="0">
                <a:solidFill>
                  <a:schemeClr val="tx1"/>
                </a:solidFill>
              </a:rPr>
              <a:t>Layer</a:t>
            </a:r>
            <a:endParaRPr kumimoji="1" lang="ja-JP" altLang="en-US" sz="2000" dirty="0">
              <a:solidFill>
                <a:schemeClr val="tx1"/>
              </a:solidFill>
            </a:endParaRPr>
          </a:p>
        </p:txBody>
      </p:sp>
      <p:sp>
        <p:nvSpPr>
          <p:cNvPr id="51" name="正方形/長方形 50"/>
          <p:cNvSpPr/>
          <p:nvPr/>
        </p:nvSpPr>
        <p:spPr>
          <a:xfrm>
            <a:off x="457200" y="2286000"/>
            <a:ext cx="2362200" cy="91440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solidFill>
                  <a:schemeClr val="tx1"/>
                </a:solidFill>
              </a:rPr>
              <a:t>NSI Message</a:t>
            </a:r>
          </a:p>
          <a:p>
            <a:pPr algn="ctr"/>
            <a:r>
              <a:rPr kumimoji="1" lang="en-US" altLang="ja-JP" sz="2000" dirty="0" smtClean="0">
                <a:solidFill>
                  <a:schemeClr val="tx1"/>
                </a:solidFill>
              </a:rPr>
              <a:t>Delivery</a:t>
            </a:r>
          </a:p>
          <a:p>
            <a:pPr algn="ctr"/>
            <a:r>
              <a:rPr kumimoji="1" lang="en-US" altLang="ja-JP" sz="2000" dirty="0" smtClean="0">
                <a:solidFill>
                  <a:schemeClr val="tx1"/>
                </a:solidFill>
              </a:rPr>
              <a:t>Layer</a:t>
            </a:r>
            <a:endParaRPr kumimoji="1" lang="ja-JP" altLang="en-US" sz="2000" dirty="0">
              <a:solidFill>
                <a:schemeClr val="tx1"/>
              </a:solidFill>
            </a:endParaRPr>
          </a:p>
        </p:txBody>
      </p:sp>
      <p:sp>
        <p:nvSpPr>
          <p:cNvPr id="52" name="正方形/長方形 51"/>
          <p:cNvSpPr/>
          <p:nvPr/>
        </p:nvSpPr>
        <p:spPr>
          <a:xfrm>
            <a:off x="457200" y="3200400"/>
            <a:ext cx="2362200" cy="914400"/>
          </a:xfrm>
          <a:prstGeom prst="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000" dirty="0" smtClean="0">
                <a:solidFill>
                  <a:schemeClr val="tx1"/>
                </a:solidFill>
              </a:rPr>
              <a:t>Message</a:t>
            </a:r>
          </a:p>
          <a:p>
            <a:pPr algn="ctr"/>
            <a:r>
              <a:rPr kumimoji="1" lang="en-US" altLang="ja-JP" sz="2000" dirty="0" smtClean="0">
                <a:solidFill>
                  <a:schemeClr val="tx1"/>
                </a:solidFill>
              </a:rPr>
              <a:t>Transport</a:t>
            </a:r>
          </a:p>
          <a:p>
            <a:pPr algn="ctr"/>
            <a:r>
              <a:rPr kumimoji="1" lang="en-US" altLang="ja-JP" sz="2000" dirty="0" smtClean="0">
                <a:solidFill>
                  <a:schemeClr val="tx1"/>
                </a:solidFill>
              </a:rPr>
              <a:t>Layer</a:t>
            </a:r>
            <a:endParaRPr kumimoji="1" lang="ja-JP" altLang="en-US" sz="2000" dirty="0">
              <a:solidFill>
                <a:schemeClr val="tx1"/>
              </a:solidFill>
            </a:endParaRPr>
          </a:p>
        </p:txBody>
      </p:sp>
      <p:sp>
        <p:nvSpPr>
          <p:cNvPr id="54" name="右矢印 53"/>
          <p:cNvSpPr/>
          <p:nvPr/>
        </p:nvSpPr>
        <p:spPr>
          <a:xfrm flipH="1">
            <a:off x="2819400" y="1600200"/>
            <a:ext cx="533400" cy="381000"/>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flipH="1">
            <a:off x="2819400" y="2514600"/>
            <a:ext cx="533400" cy="381000"/>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flipH="1">
            <a:off x="2819400" y="3429000"/>
            <a:ext cx="533400" cy="381000"/>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3429000" y="1600200"/>
            <a:ext cx="3744936" cy="461665"/>
          </a:xfrm>
          <a:prstGeom prst="rect">
            <a:avLst/>
          </a:prstGeom>
          <a:noFill/>
        </p:spPr>
        <p:txBody>
          <a:bodyPr wrap="none" rtlCol="0">
            <a:spAutoFit/>
          </a:bodyPr>
          <a:lstStyle/>
          <a:p>
            <a:pPr algn="l"/>
            <a:r>
              <a:rPr kumimoji="1" lang="en-US" altLang="ja-JP" dirty="0" smtClean="0"/>
              <a:t>State Machine works here</a:t>
            </a:r>
            <a:endParaRPr kumimoji="1" lang="ja-JP" altLang="en-US" dirty="0"/>
          </a:p>
        </p:txBody>
      </p:sp>
      <p:sp>
        <p:nvSpPr>
          <p:cNvPr id="58" name="テキスト ボックス 57"/>
          <p:cNvSpPr txBox="1"/>
          <p:nvPr/>
        </p:nvSpPr>
        <p:spPr>
          <a:xfrm>
            <a:off x="3429000" y="3424535"/>
            <a:ext cx="4397358" cy="461665"/>
          </a:xfrm>
          <a:prstGeom prst="rect">
            <a:avLst/>
          </a:prstGeom>
          <a:noFill/>
        </p:spPr>
        <p:txBody>
          <a:bodyPr wrap="none" rtlCol="0">
            <a:spAutoFit/>
          </a:bodyPr>
          <a:lstStyle/>
          <a:p>
            <a:pPr algn="l"/>
            <a:r>
              <a:rPr kumimoji="1" lang="en-US" altLang="ja-JP" dirty="0" smtClean="0"/>
              <a:t>Peer-to-peer message delivery</a:t>
            </a:r>
            <a:endParaRPr kumimoji="1" lang="ja-JP" altLang="en-US" dirty="0"/>
          </a:p>
        </p:txBody>
      </p:sp>
      <p:sp>
        <p:nvSpPr>
          <p:cNvPr id="59" name="テキスト ボックス 58"/>
          <p:cNvSpPr txBox="1"/>
          <p:nvPr/>
        </p:nvSpPr>
        <p:spPr>
          <a:xfrm>
            <a:off x="3429000" y="2286000"/>
            <a:ext cx="5173211" cy="1200328"/>
          </a:xfrm>
          <a:prstGeom prst="rect">
            <a:avLst/>
          </a:prstGeom>
          <a:noFill/>
        </p:spPr>
        <p:txBody>
          <a:bodyPr wrap="none" rtlCol="0">
            <a:spAutoFit/>
          </a:bodyPr>
          <a:lstStyle/>
          <a:p>
            <a:pPr algn="l"/>
            <a:r>
              <a:rPr kumimoji="1" lang="en-US" altLang="ja-JP" dirty="0" smtClean="0">
                <a:solidFill>
                  <a:srgbClr val="FF0000"/>
                </a:solidFill>
              </a:rPr>
              <a:t>New layer which confirms delivery of</a:t>
            </a:r>
          </a:p>
          <a:p>
            <a:pPr algn="l"/>
            <a:r>
              <a:rPr kumimoji="1" lang="en-US" altLang="ja-JP" dirty="0" smtClean="0">
                <a:solidFill>
                  <a:srgbClr val="FF0000"/>
                </a:solidFill>
              </a:rPr>
              <a:t>message to all immediate children </a:t>
            </a:r>
          </a:p>
          <a:p>
            <a:pPr algn="l"/>
            <a:r>
              <a:rPr kumimoji="1" lang="en-US" altLang="ja-JP" dirty="0" smtClean="0">
                <a:solidFill>
                  <a:srgbClr val="FF0000"/>
                </a:solidFill>
              </a:rPr>
              <a:t>including </a:t>
            </a:r>
            <a:r>
              <a:rPr kumimoji="1" lang="en-US" altLang="ja-JP" dirty="0" err="1" smtClean="0">
                <a:solidFill>
                  <a:srgbClr val="FF0000"/>
                </a:solidFill>
              </a:rPr>
              <a:t>uPA</a:t>
            </a:r>
            <a:r>
              <a:rPr kumimoji="1" lang="en-US" altLang="ja-JP" dirty="0" smtClean="0">
                <a:solidFill>
                  <a:srgbClr val="FF0000"/>
                </a:solidFill>
              </a:rPr>
              <a:t> in the same NSA</a:t>
            </a:r>
            <a:endParaRPr kumimoji="1" lang="ja-JP" altLang="en-US" dirty="0">
              <a:solidFill>
                <a:srgbClr val="FF0000"/>
              </a:solidFill>
            </a:endParaRPr>
          </a:p>
        </p:txBody>
      </p:sp>
      <p:sp>
        <p:nvSpPr>
          <p:cNvPr id="60" name="テキスト ボックス 59"/>
          <p:cNvSpPr txBox="1"/>
          <p:nvPr/>
        </p:nvSpPr>
        <p:spPr>
          <a:xfrm>
            <a:off x="3166159" y="4450140"/>
            <a:ext cx="5977841" cy="2308324"/>
          </a:xfrm>
          <a:prstGeom prst="rect">
            <a:avLst/>
          </a:prstGeom>
          <a:noFill/>
        </p:spPr>
        <p:txBody>
          <a:bodyPr wrap="square" rtlCol="0">
            <a:spAutoFit/>
          </a:bodyPr>
          <a:lstStyle/>
          <a:p>
            <a:pPr algn="l">
              <a:buFont typeface="Arial" pitchFamily="34" charset="0"/>
              <a:buChar char="•"/>
            </a:pPr>
            <a:r>
              <a:rPr kumimoji="1" lang="en-US" altLang="ja-JP" dirty="0" smtClean="0"/>
              <a:t> MDL does</a:t>
            </a:r>
          </a:p>
          <a:p>
            <a:pPr lvl="1" algn="l">
              <a:buFont typeface="Arial" pitchFamily="34" charset="0"/>
              <a:buChar char="•"/>
            </a:pPr>
            <a:r>
              <a:rPr kumimoji="1" lang="en-US" altLang="ja-JP" dirty="0" smtClean="0"/>
              <a:t>Aggregation of replies from children</a:t>
            </a:r>
          </a:p>
          <a:p>
            <a:pPr lvl="2" algn="l">
              <a:buFont typeface="Arial" pitchFamily="34" charset="0"/>
              <a:buChar char="•"/>
            </a:pPr>
            <a:r>
              <a:rPr kumimoji="1" lang="en-US" altLang="ja-JP" dirty="0" smtClean="0"/>
              <a:t> all-ok/one-or-more-failed</a:t>
            </a:r>
          </a:p>
          <a:p>
            <a:pPr lvl="1" algn="l">
              <a:buFont typeface="Arial" pitchFamily="34" charset="0"/>
              <a:buChar char="•"/>
            </a:pPr>
            <a:r>
              <a:rPr kumimoji="1" lang="en-US" altLang="ja-JP" dirty="0" smtClean="0"/>
              <a:t>Timeout/Re-try (as hard as possible)</a:t>
            </a:r>
          </a:p>
          <a:p>
            <a:pPr algn="l">
              <a:buFont typeface="Arial" pitchFamily="34" charset="0"/>
              <a:buChar char="•"/>
            </a:pPr>
            <a:r>
              <a:rPr kumimoji="1" lang="en-US" altLang="ja-JP" dirty="0" smtClean="0"/>
              <a:t> If MDL returns “fail”, NSA can retry by sending a request again</a:t>
            </a:r>
            <a:endParaRPr kumimoji="1" lang="ja-JP" altLang="en-US" dirty="0"/>
          </a:p>
        </p:txBody>
      </p:sp>
      <p:sp>
        <p:nvSpPr>
          <p:cNvPr id="3" name="Slide Number Placeholder 2"/>
          <p:cNvSpPr>
            <a:spLocks noGrp="1"/>
          </p:cNvSpPr>
          <p:nvPr>
            <p:ph type="sldNum" sz="quarter" idx="12"/>
          </p:nvPr>
        </p:nvSpPr>
        <p:spPr/>
        <p:txBody>
          <a:bodyPr/>
          <a:lstStyle/>
          <a:p>
            <a:fld id="{6921B073-6666-854C-8743-0370E2E4A5F8}" type="slidenum">
              <a:rPr lang="ja-JP" altLang="en-US" smtClean="0"/>
              <a:pPr/>
              <a:t>25</a:t>
            </a:fld>
            <a:endParaRPr lang="ja-JP" altLang="en-US"/>
          </a:p>
        </p:txBody>
      </p:sp>
    </p:spTree>
    <p:extLst>
      <p:ext uri="{BB962C8B-B14F-4D97-AF65-F5344CB8AC3E}">
        <p14:creationId xmlns:p14="http://schemas.microsoft.com/office/powerpoint/2010/main" val="90246914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203848" y="1196752"/>
            <a:ext cx="2160240" cy="12416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6" name="角丸四角形 5"/>
          <p:cNvSpPr/>
          <p:nvPr/>
        </p:nvSpPr>
        <p:spPr>
          <a:xfrm>
            <a:off x="3203848" y="2636912"/>
            <a:ext cx="2160240" cy="158417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15" name="角丸四角形 14"/>
          <p:cNvSpPr/>
          <p:nvPr/>
        </p:nvSpPr>
        <p:spPr>
          <a:xfrm>
            <a:off x="1547664" y="4653136"/>
            <a:ext cx="2160240" cy="158417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19" name="角丸四角形 18"/>
          <p:cNvSpPr/>
          <p:nvPr/>
        </p:nvSpPr>
        <p:spPr>
          <a:xfrm>
            <a:off x="4716016" y="4653136"/>
            <a:ext cx="2304256" cy="208823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r"/>
            <a:r>
              <a:rPr lang="en-US" altLang="ja-JP" dirty="0" smtClean="0">
                <a:solidFill>
                  <a:schemeClr val="tx1"/>
                </a:solidFill>
              </a:rPr>
              <a:t>NSA</a:t>
            </a:r>
            <a:endParaRPr lang="ja-JP" altLang="en-US" dirty="0">
              <a:solidFill>
                <a:schemeClr val="tx1"/>
              </a:solidFill>
            </a:endParaRPr>
          </a:p>
        </p:txBody>
      </p:sp>
      <p:sp>
        <p:nvSpPr>
          <p:cNvPr id="23" name="角丸四角形 22"/>
          <p:cNvSpPr/>
          <p:nvPr/>
        </p:nvSpPr>
        <p:spPr>
          <a:xfrm>
            <a:off x="5940152" y="6309320"/>
            <a:ext cx="864096" cy="36004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dirty="0" smtClean="0"/>
              <a:t>NRM</a:t>
            </a:r>
            <a:endParaRPr kumimoji="1" lang="ja-JP" altLang="en-US" dirty="0"/>
          </a:p>
        </p:txBody>
      </p:sp>
      <p:sp>
        <p:nvSpPr>
          <p:cNvPr id="24" name="角丸四角形 23"/>
          <p:cNvSpPr/>
          <p:nvPr/>
        </p:nvSpPr>
        <p:spPr>
          <a:xfrm>
            <a:off x="2195736" y="5805264"/>
            <a:ext cx="864096" cy="36004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dirty="0" smtClean="0"/>
              <a:t>NRM</a:t>
            </a:r>
            <a:endParaRPr kumimoji="1" lang="ja-JP" altLang="en-US" dirty="0"/>
          </a:p>
        </p:txBody>
      </p:sp>
      <p:sp>
        <p:nvSpPr>
          <p:cNvPr id="25" name="角丸四角形 24"/>
          <p:cNvSpPr/>
          <p:nvPr/>
        </p:nvSpPr>
        <p:spPr>
          <a:xfrm>
            <a:off x="3733800" y="1268760"/>
            <a:ext cx="100811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err="1" smtClean="0">
                <a:solidFill>
                  <a:schemeClr val="tx1"/>
                </a:solidFill>
              </a:rPr>
              <a:t>uRA</a:t>
            </a:r>
            <a:endParaRPr kumimoji="1" lang="ja-JP" altLang="en-US" dirty="0">
              <a:solidFill>
                <a:schemeClr val="tx1"/>
              </a:solidFill>
            </a:endParaRPr>
          </a:p>
        </p:txBody>
      </p:sp>
      <p:sp>
        <p:nvSpPr>
          <p:cNvPr id="26" name="角丸四角形 25"/>
          <p:cNvSpPr/>
          <p:nvPr/>
        </p:nvSpPr>
        <p:spPr>
          <a:xfrm>
            <a:off x="3733800" y="2895600"/>
            <a:ext cx="100811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AG</a:t>
            </a:r>
            <a:endParaRPr kumimoji="1" lang="ja-JP" altLang="en-US" dirty="0">
              <a:solidFill>
                <a:schemeClr val="tx1"/>
              </a:solidFill>
            </a:endParaRPr>
          </a:p>
        </p:txBody>
      </p:sp>
      <p:sp>
        <p:nvSpPr>
          <p:cNvPr id="28" name="角丸四角形 27"/>
          <p:cNvSpPr/>
          <p:nvPr/>
        </p:nvSpPr>
        <p:spPr>
          <a:xfrm>
            <a:off x="5940152" y="5949280"/>
            <a:ext cx="864096"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err="1" smtClean="0">
                <a:solidFill>
                  <a:schemeClr val="tx1"/>
                </a:solidFill>
              </a:rPr>
              <a:t>uPA</a:t>
            </a:r>
            <a:endParaRPr kumimoji="1" lang="ja-JP" altLang="en-US" dirty="0">
              <a:solidFill>
                <a:schemeClr val="tx1"/>
              </a:solidFill>
            </a:endParaRPr>
          </a:p>
        </p:txBody>
      </p:sp>
      <p:sp>
        <p:nvSpPr>
          <p:cNvPr id="29" name="角丸四角形 28"/>
          <p:cNvSpPr/>
          <p:nvPr/>
        </p:nvSpPr>
        <p:spPr>
          <a:xfrm>
            <a:off x="2195736" y="5445224"/>
            <a:ext cx="864096"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err="1" smtClean="0">
                <a:solidFill>
                  <a:schemeClr val="tx1"/>
                </a:solidFill>
              </a:rPr>
              <a:t>uPA</a:t>
            </a:r>
            <a:endParaRPr kumimoji="1" lang="ja-JP" altLang="en-US" dirty="0">
              <a:solidFill>
                <a:schemeClr val="tx1"/>
              </a:solidFill>
            </a:endParaRPr>
          </a:p>
        </p:txBody>
      </p:sp>
      <p:sp>
        <p:nvSpPr>
          <p:cNvPr id="30" name="角丸四角形 29"/>
          <p:cNvSpPr/>
          <p:nvPr/>
        </p:nvSpPr>
        <p:spPr>
          <a:xfrm>
            <a:off x="5257800" y="4800600"/>
            <a:ext cx="100811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AG</a:t>
            </a:r>
            <a:endParaRPr kumimoji="1" lang="ja-JP" altLang="en-US" dirty="0">
              <a:solidFill>
                <a:schemeClr val="tx1"/>
              </a:solidFill>
            </a:endParaRPr>
          </a:p>
        </p:txBody>
      </p:sp>
      <p:cxnSp>
        <p:nvCxnSpPr>
          <p:cNvPr id="37" name="直線コネクタ 36"/>
          <p:cNvCxnSpPr/>
          <p:nvPr/>
        </p:nvCxnSpPr>
        <p:spPr>
          <a:xfrm>
            <a:off x="4267200" y="2133600"/>
            <a:ext cx="0" cy="73759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27" idx="2"/>
            <a:endCxn id="29" idx="0"/>
          </p:cNvCxnSpPr>
          <p:nvPr/>
        </p:nvCxnSpPr>
        <p:spPr>
          <a:xfrm flipH="1">
            <a:off x="2627784" y="3861048"/>
            <a:ext cx="1610072" cy="15841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a:stCxn id="27" idx="2"/>
            <a:endCxn id="30" idx="0"/>
          </p:cNvCxnSpPr>
          <p:nvPr/>
        </p:nvCxnSpPr>
        <p:spPr>
          <a:xfrm>
            <a:off x="4237856" y="3861048"/>
            <a:ext cx="1524000" cy="93955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a:stCxn id="46" idx="2"/>
          </p:cNvCxnSpPr>
          <p:nvPr/>
        </p:nvCxnSpPr>
        <p:spPr>
          <a:xfrm flipH="1">
            <a:off x="5257800" y="5766048"/>
            <a:ext cx="504056" cy="109195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stCxn id="46" idx="2"/>
            <a:endCxn id="28" idx="0"/>
          </p:cNvCxnSpPr>
          <p:nvPr/>
        </p:nvCxnSpPr>
        <p:spPr>
          <a:xfrm>
            <a:off x="5761856" y="5766048"/>
            <a:ext cx="610344" cy="183232"/>
          </a:xfrm>
          <a:prstGeom prst="line">
            <a:avLst/>
          </a:prstGeom>
          <a:ln w="571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7" name="角丸四角形 26"/>
          <p:cNvSpPr/>
          <p:nvPr/>
        </p:nvSpPr>
        <p:spPr>
          <a:xfrm>
            <a:off x="3733800" y="3429000"/>
            <a:ext cx="1008112" cy="4320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MDL</a:t>
            </a:r>
            <a:endParaRPr kumimoji="1" lang="ja-JP" altLang="en-US" dirty="0">
              <a:solidFill>
                <a:schemeClr val="tx1"/>
              </a:solidFill>
            </a:endParaRPr>
          </a:p>
        </p:txBody>
      </p:sp>
      <p:cxnSp>
        <p:nvCxnSpPr>
          <p:cNvPr id="34" name="直線コネクタ 33"/>
          <p:cNvCxnSpPr>
            <a:stCxn id="26" idx="2"/>
            <a:endCxn id="27" idx="0"/>
          </p:cNvCxnSpPr>
          <p:nvPr/>
        </p:nvCxnSpPr>
        <p:spPr>
          <a:xfrm>
            <a:off x="4237856" y="3327648"/>
            <a:ext cx="0" cy="10135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3733800" y="1879104"/>
            <a:ext cx="1008112" cy="4320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MDL</a:t>
            </a:r>
            <a:endParaRPr kumimoji="1" lang="ja-JP" altLang="en-US" dirty="0">
              <a:solidFill>
                <a:schemeClr val="tx1"/>
              </a:solidFill>
            </a:endParaRPr>
          </a:p>
        </p:txBody>
      </p:sp>
      <p:cxnSp>
        <p:nvCxnSpPr>
          <p:cNvPr id="44" name="直線コネクタ 43"/>
          <p:cNvCxnSpPr>
            <a:endCxn id="42" idx="0"/>
          </p:cNvCxnSpPr>
          <p:nvPr/>
        </p:nvCxnSpPr>
        <p:spPr>
          <a:xfrm>
            <a:off x="4237856" y="1676400"/>
            <a:ext cx="0" cy="20270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角丸四角形 45"/>
          <p:cNvSpPr/>
          <p:nvPr/>
        </p:nvSpPr>
        <p:spPr>
          <a:xfrm>
            <a:off x="5257800" y="5334000"/>
            <a:ext cx="1008112" cy="43204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dirty="0" smtClean="0">
                <a:solidFill>
                  <a:schemeClr val="tx1"/>
                </a:solidFill>
              </a:rPr>
              <a:t>MDL</a:t>
            </a:r>
            <a:endParaRPr kumimoji="1" lang="ja-JP" altLang="en-US" dirty="0">
              <a:solidFill>
                <a:schemeClr val="tx1"/>
              </a:solidFill>
            </a:endParaRPr>
          </a:p>
        </p:txBody>
      </p:sp>
      <p:cxnSp>
        <p:nvCxnSpPr>
          <p:cNvPr id="47" name="直線コネクタ 46"/>
          <p:cNvCxnSpPr>
            <a:stCxn id="30" idx="2"/>
            <a:endCxn id="46" idx="0"/>
          </p:cNvCxnSpPr>
          <p:nvPr/>
        </p:nvCxnSpPr>
        <p:spPr>
          <a:xfrm>
            <a:off x="5761856" y="5232648"/>
            <a:ext cx="0" cy="10135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pPr lvl="0"/>
            <a:r>
              <a:rPr lang="en-US" altLang="ja-JP" dirty="0"/>
              <a:t>State machines and MDL, </a:t>
            </a:r>
            <a:r>
              <a:rPr lang="en-US" altLang="ja-JP" dirty="0" smtClean="0"/>
              <a:t>NRM</a:t>
            </a:r>
            <a:br>
              <a:rPr lang="en-US" altLang="ja-JP" dirty="0" smtClean="0"/>
            </a:br>
            <a:endParaRPr lang="en-US" dirty="0"/>
          </a:p>
        </p:txBody>
      </p:sp>
      <p:sp>
        <p:nvSpPr>
          <p:cNvPr id="2" name="Slide Number Placeholder 1"/>
          <p:cNvSpPr>
            <a:spLocks noGrp="1"/>
          </p:cNvSpPr>
          <p:nvPr>
            <p:ph type="sldNum" sz="quarter" idx="12"/>
          </p:nvPr>
        </p:nvSpPr>
        <p:spPr/>
        <p:txBody>
          <a:bodyPr/>
          <a:lstStyle/>
          <a:p>
            <a:fld id="{6FDECC60-3DD3-AE49-BAB4-19F5E93B8770}" type="slidenum">
              <a:rPr lang="ja-JP" altLang="en-US" smtClean="0"/>
              <a:pPr/>
              <a:t>26</a:t>
            </a:fld>
            <a:endParaRPr lang="ja-JP" altLang="en-US"/>
          </a:p>
        </p:txBody>
      </p:sp>
    </p:spTree>
    <p:extLst>
      <p:ext uri="{BB962C8B-B14F-4D97-AF65-F5344CB8AC3E}">
        <p14:creationId xmlns:p14="http://schemas.microsoft.com/office/powerpoint/2010/main" val="107780541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 Messages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6145911"/>
              </p:ext>
            </p:extLst>
          </p:nvPr>
        </p:nvGraphicFramePr>
        <p:xfrm>
          <a:off x="457200" y="1600200"/>
          <a:ext cx="8229600" cy="3149599"/>
        </p:xfrm>
        <a:graphic>
          <a:graphicData uri="http://schemas.openxmlformats.org/drawingml/2006/table">
            <a:tbl>
              <a:tblPr firstRow="1" bandRow="1">
                <a:tableStyleId>{5C22544A-7EE6-4342-B048-85BDC9FD1C3A}</a:tableStyleId>
              </a:tblPr>
              <a:tblGrid>
                <a:gridCol w="1741720"/>
                <a:gridCol w="648788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rq</a:t>
                      </a:r>
                      <a:r>
                        <a:rPr lang="en-US" sz="1400" dirty="0" smtClean="0"/>
                        <a:t> (request)</a:t>
                      </a:r>
                    </a:p>
                  </a:txBody>
                  <a:tcPr/>
                </a:tc>
                <a:tc>
                  <a:txBody>
                    <a:bodyPr/>
                    <a:lstStyle/>
                    <a:p>
                      <a:r>
                        <a:rPr lang="en-US" sz="1400" dirty="0" smtClean="0"/>
                        <a:t>The RA sends the request to the PA, for example </a:t>
                      </a:r>
                      <a:r>
                        <a:rPr lang="en-US" sz="1400" dirty="0" err="1" smtClean="0"/>
                        <a:t>reserveRequest</a:t>
                      </a:r>
                      <a:r>
                        <a:rPr lang="en-US" sz="1400" dirty="0" smtClean="0"/>
                        <a:t>.</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cf</a:t>
                      </a:r>
                      <a:r>
                        <a:rPr lang="en-US" sz="1400" dirty="0" smtClean="0"/>
                        <a:t> (confirmed)</a:t>
                      </a:r>
                    </a:p>
                  </a:txBody>
                  <a:tcPr/>
                </a:tc>
                <a:tc>
                  <a:txBody>
                    <a:bodyPr/>
                    <a:lstStyle/>
                    <a:p>
                      <a:r>
                        <a:rPr lang="en-US" sz="1400" dirty="0" smtClean="0"/>
                        <a:t>A PA sends this positive operation response message (such as </a:t>
                      </a:r>
                      <a:r>
                        <a:rPr lang="en-US" sz="1400" dirty="0" err="1" smtClean="0"/>
                        <a:t>reserveConfirmed</a:t>
                      </a:r>
                      <a:r>
                        <a:rPr lang="en-US" sz="1400" dirty="0" smtClean="0"/>
                        <a:t>) to the Requester NSA that issued the original request message (</a:t>
                      </a:r>
                      <a:r>
                        <a:rPr lang="en-US" sz="1400" dirty="0" err="1" smtClean="0"/>
                        <a:t>reserveRequest</a:t>
                      </a:r>
                      <a:r>
                        <a:rPr lang="en-US" sz="1400" dirty="0" smtClean="0"/>
                        <a:t>).</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fl</a:t>
                      </a:r>
                      <a:r>
                        <a:rPr lang="en-US" sz="1400" dirty="0" smtClean="0"/>
                        <a:t> (failed)</a:t>
                      </a:r>
                    </a:p>
                  </a:txBody>
                  <a:tcPr/>
                </a:tc>
                <a:tc>
                  <a:txBody>
                    <a:bodyPr/>
                    <a:lstStyle/>
                    <a:p>
                      <a:r>
                        <a:rPr lang="en-US" sz="1400" dirty="0" smtClean="0"/>
                        <a:t>A Provider NSA sends this negative operation response message (such as </a:t>
                      </a:r>
                      <a:r>
                        <a:rPr lang="en-US" sz="1400" dirty="0" err="1" smtClean="0"/>
                        <a:t>reserveFailed</a:t>
                      </a:r>
                      <a:r>
                        <a:rPr lang="en-US" sz="1400" dirty="0" smtClean="0"/>
                        <a:t>) to the Requester NSA that issued the original request message (</a:t>
                      </a:r>
                      <a:r>
                        <a:rPr lang="en-US" sz="1400" dirty="0" err="1" smtClean="0"/>
                        <a:t>reserveRequest</a:t>
                      </a:r>
                      <a:r>
                        <a:rPr lang="en-US" sz="1400" dirty="0" smtClean="0"/>
                        <a:t>). </a:t>
                      </a:r>
                      <a:endParaRPr lang="en-US" sz="1400" dirty="0"/>
                    </a:p>
                  </a:txBody>
                  <a:tcPr/>
                </a:tc>
              </a:tr>
              <a:tr h="370840">
                <a:tc>
                  <a:txBody>
                    <a:bodyPr/>
                    <a:lstStyle/>
                    <a:p>
                      <a:r>
                        <a:rPr lang="en-US" sz="1400" dirty="0" err="1" smtClean="0"/>
                        <a:t>nt</a:t>
                      </a:r>
                      <a:r>
                        <a:rPr lang="en-US" sz="1400" dirty="0" smtClean="0"/>
                        <a:t> (notification)</a:t>
                      </a:r>
                      <a:endParaRPr lang="en-US" sz="1400" dirty="0"/>
                    </a:p>
                  </a:txBody>
                  <a:tcPr/>
                </a:tc>
                <a:tc>
                  <a:txBody>
                    <a:bodyPr/>
                    <a:lstStyle/>
                    <a:p>
                      <a:r>
                        <a:rPr lang="en-US" sz="1400" dirty="0" smtClean="0"/>
                        <a:t>A Provider NSA can send an unsolicited messages to the RA (or notification) to communicate to the RA a local event in the PA that resulted in an autonomous  state transition in the state machine.  An example of this is the “</a:t>
                      </a:r>
                      <a:r>
                        <a:rPr lang="en-US" sz="1400" dirty="0" err="1" smtClean="0"/>
                        <a:t>activate_ok.nt</a:t>
                      </a:r>
                      <a:r>
                        <a:rPr lang="en-US" sz="1400" dirty="0" smtClean="0"/>
                        <a:t>” and “</a:t>
                      </a:r>
                      <a:r>
                        <a:rPr lang="en-US" sz="1400" dirty="0" err="1" smtClean="0"/>
                        <a:t>activate_ng.nt</a:t>
                      </a:r>
                      <a:r>
                        <a:rPr lang="en-US" sz="1400" dirty="0" smtClean="0"/>
                        <a:t>” notify messages sent from the PA to the RA to indicate a success or failure of the circuit setup in the PA.</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27</a:t>
            </a:fld>
            <a:endParaRPr kumimoji="1" lang="ja-JP" altLang="en-US"/>
          </a:p>
        </p:txBody>
      </p:sp>
    </p:spTree>
    <p:extLst>
      <p:ext uri="{BB962C8B-B14F-4D97-AF65-F5344CB8AC3E}">
        <p14:creationId xmlns:p14="http://schemas.microsoft.com/office/powerpoint/2010/main" val="3554969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Terminology </a:t>
            </a:r>
            <a:r>
              <a:rPr lang="en-US" sz="4000" dirty="0" smtClean="0"/>
              <a:t>– Reservation State Machine Operations</a:t>
            </a:r>
            <a:endParaRPr lang="en-US"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89779472"/>
              </p:ext>
            </p:extLst>
          </p:nvPr>
        </p:nvGraphicFramePr>
        <p:xfrm>
          <a:off x="457200" y="1600200"/>
          <a:ext cx="8229600" cy="4119879"/>
        </p:xfrm>
        <a:graphic>
          <a:graphicData uri="http://schemas.openxmlformats.org/drawingml/2006/table">
            <a:tbl>
              <a:tblPr firstRow="1" bandRow="1">
                <a:tableStyleId>{5C22544A-7EE6-4342-B048-85BDC9FD1C3A}</a:tableStyleId>
              </a:tblPr>
              <a:tblGrid>
                <a:gridCol w="1651000"/>
                <a:gridCol w="657860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r>
                        <a:rPr lang="en-US" sz="1400" dirty="0" err="1" smtClean="0"/>
                        <a:t>rsv</a:t>
                      </a:r>
                      <a:r>
                        <a:rPr lang="en-US" sz="1400" dirty="0" smtClean="0"/>
                        <a:t> (reserve)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RA requests the PA to reserve network resources for a connection between two STP’s constrained by certain service parameters</a:t>
                      </a:r>
                      <a:r>
                        <a:rPr lang="en-US" sz="1400" dirty="0" smtClean="0"/>
                        <a:t>.</a:t>
                      </a:r>
                      <a:endParaRPr lang="en-US" sz="1400" baseline="0" dirty="0" smtClean="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term</a:t>
                      </a:r>
                      <a:r>
                        <a:rPr lang="en-US" sz="1400" baseline="0" dirty="0" smtClean="0"/>
                        <a:t> (terminate)</a:t>
                      </a:r>
                      <a:r>
                        <a:rPr lang="en-US" sz="1400" dirty="0" smtClean="0"/>
                        <a:t>	</a:t>
                      </a:r>
                    </a:p>
                  </a:txBody>
                  <a:tcPr/>
                </a:tc>
                <a:tc>
                  <a:txBody>
                    <a:bodyPr/>
                    <a:lstStyle/>
                    <a:p>
                      <a:r>
                        <a:rPr lang="en-US" sz="1400" dirty="0" smtClean="0"/>
                        <a:t>The RA request for the PA to release the provisioned resources and terminate the reservation.</a:t>
                      </a:r>
                      <a:endParaRPr lang="en-US" sz="1400" dirty="0"/>
                    </a:p>
                  </a:txBody>
                  <a:tcPr/>
                </a:tc>
              </a:tr>
              <a:tr h="370840">
                <a:tc>
                  <a:txBody>
                    <a:bodyPr/>
                    <a:lstStyle/>
                    <a:p>
                      <a:r>
                        <a:rPr lang="en-US" sz="1400" dirty="0" err="1" smtClean="0"/>
                        <a:t>mdfychk</a:t>
                      </a:r>
                      <a:endParaRPr lang="en-US" sz="1400" dirty="0" smtClean="0"/>
                    </a:p>
                    <a:p>
                      <a:r>
                        <a:rPr lang="en-US" sz="1400" dirty="0" smtClean="0"/>
                        <a:t>(</a:t>
                      </a:r>
                      <a:r>
                        <a:rPr lang="en-US" sz="1400" dirty="0" smtClean="0"/>
                        <a:t>modify check)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400" dirty="0" smtClean="0"/>
                        <a:t>The modify check operation allows a</a:t>
                      </a:r>
                      <a:r>
                        <a:rPr lang="en-US" altLang="ja-JP" sz="1400" baseline="0" dirty="0" smtClean="0"/>
                        <a:t> </a:t>
                      </a:r>
                      <a:r>
                        <a:rPr lang="en-US" altLang="ja-JP" sz="1400" dirty="0" smtClean="0"/>
                        <a:t>connection reservation to</a:t>
                      </a:r>
                      <a:r>
                        <a:rPr lang="en-US" altLang="ja-JP" sz="1400" baseline="0" dirty="0" smtClean="0"/>
                        <a:t> be modified.  If modification of current reservation is possible, the resources associated with the modification are held. The original reservation is not changed by this operation. </a:t>
                      </a:r>
                      <a:endParaRPr lang="en-US" altLang="ja-JP" sz="1400" dirty="0" smtClean="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modify</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modify</a:t>
                      </a:r>
                      <a:r>
                        <a:rPr lang="en-US" sz="1400" baseline="0" dirty="0" smtClean="0"/>
                        <a:t> operation will change a reservation by the resources held by modify check operation.  If the original reservation has been activated (i.e. modification sequence starts from “Activated” state), modification of activated resource must be done.</a:t>
                      </a:r>
                      <a:endParaRPr lang="en-US" sz="1400" dirty="0" smtClean="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mdfycncl</a:t>
                      </a:r>
                      <a:endParaRPr lang="en-US" sz="14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400" baseline="0" dirty="0" smtClean="0"/>
                        <a:t>(cancel modify</a:t>
                      </a:r>
                      <a:r>
                        <a:rPr lang="en-US" sz="1400" baseline="0" dirty="0" smtClean="0"/>
                        <a:t>)</a:t>
                      </a:r>
                      <a:r>
                        <a:rPr lang="en-US" sz="1400" dirty="0" smtClean="0"/>
                        <a:t>	</a:t>
                      </a:r>
                    </a:p>
                  </a:txBody>
                  <a:tcPr/>
                </a:tc>
                <a:tc>
                  <a:txBody>
                    <a:bodyPr/>
                    <a:lstStyle/>
                    <a:p>
                      <a:r>
                        <a:rPr lang="en-US" sz="1400" dirty="0" smtClean="0"/>
                        <a:t>The </a:t>
                      </a:r>
                      <a:r>
                        <a:rPr lang="en-US" sz="1400" dirty="0" smtClean="0"/>
                        <a:t>modify cancel operation requests </a:t>
                      </a:r>
                      <a:r>
                        <a:rPr lang="en-US" sz="1400" dirty="0" smtClean="0"/>
                        <a:t>canceling</a:t>
                      </a:r>
                      <a:r>
                        <a:rPr lang="en-US" sz="1400" baseline="0" dirty="0" smtClean="0"/>
                        <a:t> of modification sequence. Held resources must be released. The original reservation must be preserved.</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query</a:t>
                      </a:r>
                    </a:p>
                  </a:txBody>
                  <a:tcPr/>
                </a:tc>
                <a:tc>
                  <a:txBody>
                    <a:bodyPr/>
                    <a:lstStyle/>
                    <a:p>
                      <a:r>
                        <a:rPr lang="en-US" sz="1400" dirty="0" smtClean="0"/>
                        <a:t>Mechanism for either RA or PA to query the other NSA for a set of connection service instances between the RA-PA pair. This operation can be used as a status polling mechanism.</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28</a:t>
            </a:fld>
            <a:endParaRPr kumimoji="1" lang="ja-JP" altLang="en-US"/>
          </a:p>
        </p:txBody>
      </p:sp>
    </p:spTree>
    <p:extLst>
      <p:ext uri="{BB962C8B-B14F-4D97-AF65-F5344CB8AC3E}">
        <p14:creationId xmlns:p14="http://schemas.microsoft.com/office/powerpoint/2010/main" val="3176543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Terminology – NRM operations/</a:t>
            </a:r>
            <a:r>
              <a:rPr lang="en-US" dirty="0" smtClean="0"/>
              <a:t>events</a:t>
            </a:r>
            <a:r>
              <a:rPr lang="en-US" dirty="0"/>
              <a:t> </a:t>
            </a:r>
            <a:r>
              <a:rPr lang="en-US" dirty="0" smtClean="0"/>
              <a:t>for Reservation state machine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13345820"/>
              </p:ext>
            </p:extLst>
          </p:nvPr>
        </p:nvGraphicFramePr>
        <p:xfrm>
          <a:off x="457200" y="1600200"/>
          <a:ext cx="8229600" cy="4722707"/>
        </p:xfrm>
        <a:graphic>
          <a:graphicData uri="http://schemas.openxmlformats.org/drawingml/2006/table">
            <a:tbl>
              <a:tblPr firstRow="1" bandRow="1">
                <a:tableStyleId>{5C22544A-7EE6-4342-B048-85BDC9FD1C3A}</a:tableStyleId>
              </a:tblPr>
              <a:tblGrid>
                <a:gridCol w="1278467"/>
                <a:gridCol w="6951133"/>
              </a:tblGrid>
              <a:tr h="370840">
                <a:tc>
                  <a:txBody>
                    <a:bodyPr/>
                    <a:lstStyle/>
                    <a:p>
                      <a:r>
                        <a:rPr lang="en-US" sz="1200" dirty="0" smtClean="0"/>
                        <a:t>Abbreviation</a:t>
                      </a:r>
                      <a:endParaRPr lang="en-US" sz="1200" dirty="0"/>
                    </a:p>
                  </a:txBody>
                  <a:tcPr/>
                </a:tc>
                <a:tc>
                  <a:txBody>
                    <a:bodyPr/>
                    <a:lstStyle/>
                    <a:p>
                      <a:r>
                        <a:rPr lang="en-US" sz="1200" dirty="0" smtClean="0"/>
                        <a:t>Description</a:t>
                      </a:r>
                      <a:endParaRPr lang="en-US" sz="1200" dirty="0"/>
                    </a:p>
                  </a:txBody>
                  <a:tcPr/>
                </a:tc>
              </a:tr>
              <a:tr h="289560">
                <a:tc>
                  <a:txBody>
                    <a:bodyPr/>
                    <a:lstStyle/>
                    <a:p>
                      <a:r>
                        <a:rPr lang="en-US" sz="1200" dirty="0" smtClean="0"/>
                        <a:t>(reservation)</a:t>
                      </a:r>
                    </a:p>
                  </a:txBody>
                  <a:tcPr/>
                </a:tc>
                <a:tc>
                  <a:txBody>
                    <a:bodyPr/>
                    <a:lstStyle/>
                    <a:p>
                      <a:r>
                        <a:rPr lang="en-US" sz="1200" dirty="0" smtClean="0"/>
                        <a:t>The local NRM must perform a</a:t>
                      </a:r>
                      <a:r>
                        <a:rPr lang="en-US" sz="1200" baseline="0" dirty="0" smtClean="0"/>
                        <a:t>n internal reserve operation.</a:t>
                      </a:r>
                      <a:endParaRPr lang="en-US" sz="1200" dirty="0"/>
                    </a:p>
                  </a:txBody>
                  <a:tcPr/>
                </a:tc>
              </a:tr>
              <a:tr h="29125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reservation_ok</a:t>
                      </a:r>
                      <a:r>
                        <a:rPr lang="en-US" sz="1200" dirty="0" smtClean="0"/>
                        <a:t>)</a:t>
                      </a:r>
                    </a:p>
                  </a:txBody>
                  <a:tcPr/>
                </a:tc>
                <a:tc>
                  <a:txBody>
                    <a:bodyPr/>
                    <a:lstStyle/>
                    <a:p>
                      <a:r>
                        <a:rPr lang="en-US" sz="1200" dirty="0" smtClean="0"/>
                        <a:t>The result</a:t>
                      </a:r>
                      <a:r>
                        <a:rPr lang="en-US" sz="1200" baseline="0" dirty="0" smtClean="0"/>
                        <a:t> of the local NRM reserve operation was successful.</a:t>
                      </a:r>
                      <a:endParaRPr lang="en-US" sz="1200" dirty="0"/>
                    </a:p>
                  </a:txBody>
                  <a:tcPr/>
                </a:tc>
              </a:tr>
              <a:tr h="30141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reservation_ng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result</a:t>
                      </a:r>
                      <a:r>
                        <a:rPr lang="en-US" sz="1200" baseline="0" dirty="0" smtClean="0"/>
                        <a:t> of the local NRM reserve operation was a failure.</a:t>
                      </a:r>
                      <a:endParaRPr lang="en-US" sz="1200" dirty="0" smtClean="0"/>
                    </a:p>
                  </a:txBody>
                  <a:tcPr/>
                </a:tc>
              </a:tr>
              <a:tr h="370840">
                <a:tc>
                  <a:txBody>
                    <a:bodyPr/>
                    <a:lstStyle/>
                    <a:p>
                      <a:r>
                        <a:rPr lang="en-US" sz="1200" dirty="0" smtClean="0"/>
                        <a:t>(</a:t>
                      </a:r>
                      <a:r>
                        <a:rPr lang="en-US" sz="1200" dirty="0" err="1" smtClean="0"/>
                        <a:t>mdfychk</a:t>
                      </a:r>
                      <a:r>
                        <a:rPr lang="en-US" sz="1200" dirty="0" smtClean="0"/>
                        <a:t>)</a:t>
                      </a:r>
                    </a:p>
                  </a:txBody>
                  <a:tcPr/>
                </a:tc>
                <a:tc>
                  <a:txBody>
                    <a:bodyPr/>
                    <a:lstStyle/>
                    <a:p>
                      <a:r>
                        <a:rPr lang="en-US" sz="1200" dirty="0" smtClean="0"/>
                        <a:t>The local NRM must check availability</a:t>
                      </a:r>
                      <a:r>
                        <a:rPr lang="en-US" sz="1200" baseline="0" dirty="0" smtClean="0"/>
                        <a:t> of  resource requested, and if available hold them. </a:t>
                      </a:r>
                      <a:r>
                        <a:rPr lang="en-US" altLang="ja-JP" sz="1200" baseline="0" dirty="0" smtClean="0"/>
                        <a:t>The original reservation is not changed by this operation. </a:t>
                      </a:r>
                      <a:endParaRPr lang="en-US" sz="1200" dirty="0"/>
                    </a:p>
                  </a:txBody>
                  <a:tcPr/>
                </a:tc>
              </a:tr>
              <a:tr h="30310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mdfychk_ok</a:t>
                      </a:r>
                      <a:r>
                        <a:rPr lang="en-US" sz="1200" dirty="0" smtClean="0"/>
                        <a:t>)</a:t>
                      </a:r>
                    </a:p>
                  </a:txBody>
                  <a:tcPr/>
                </a:tc>
                <a:tc>
                  <a:txBody>
                    <a:bodyPr/>
                    <a:lstStyle/>
                    <a:p>
                      <a:r>
                        <a:rPr lang="en-US" sz="1200" dirty="0" smtClean="0"/>
                        <a:t>The result</a:t>
                      </a:r>
                      <a:r>
                        <a:rPr lang="en-US" sz="1200" baseline="0" dirty="0" smtClean="0"/>
                        <a:t> of the local NRM </a:t>
                      </a:r>
                      <a:r>
                        <a:rPr lang="en-US" sz="1200" baseline="0" dirty="0" err="1" smtClean="0"/>
                        <a:t>mdfychk</a:t>
                      </a:r>
                      <a:r>
                        <a:rPr lang="en-US" sz="1200" baseline="0" dirty="0" smtClean="0"/>
                        <a:t> operation was successful.</a:t>
                      </a:r>
                      <a:endParaRPr lang="en-US" sz="1200" dirty="0"/>
                    </a:p>
                  </a:txBody>
                  <a:tcPr/>
                </a:tc>
              </a:tr>
              <a:tr h="3048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mdfychk_ng</a:t>
                      </a:r>
                      <a:r>
                        <a:rPr lang="en-US" sz="1200" dirty="0" smtClean="0"/>
                        <a:t>)</a:t>
                      </a:r>
                      <a:endParaRPr lang="en-US" sz="12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result</a:t>
                      </a:r>
                      <a:r>
                        <a:rPr lang="en-US" sz="1200" baseline="0" dirty="0" smtClean="0"/>
                        <a:t> of the local NRM </a:t>
                      </a:r>
                      <a:r>
                        <a:rPr lang="en-US" sz="1200" baseline="0" dirty="0" err="1" smtClean="0"/>
                        <a:t>mdfychk</a:t>
                      </a:r>
                      <a:r>
                        <a:rPr lang="en-US" sz="1200" baseline="0" dirty="0" smtClean="0"/>
                        <a:t> operation was a failure.</a:t>
                      </a:r>
                      <a:endParaRPr lang="en-US" sz="1200" dirty="0" smtClean="0"/>
                    </a:p>
                  </a:txBody>
                  <a:tcPr/>
                </a:tc>
              </a:tr>
              <a:tr h="370840">
                <a:tc>
                  <a:txBody>
                    <a:bodyPr/>
                    <a:lstStyle/>
                    <a:p>
                      <a:r>
                        <a:rPr lang="en-US" sz="1200" dirty="0" smtClean="0"/>
                        <a:t>(modify)</a:t>
                      </a:r>
                    </a:p>
                  </a:txBody>
                  <a:tcPr/>
                </a:tc>
                <a:tc>
                  <a:txBody>
                    <a:bodyPr/>
                    <a:lstStyle/>
                    <a:p>
                      <a:r>
                        <a:rPr lang="en-US" sz="1200" dirty="0" smtClean="0"/>
                        <a:t>The local NRM must change its original</a:t>
                      </a:r>
                      <a:r>
                        <a:rPr lang="en-US" sz="1200" baseline="0" dirty="0" smtClean="0"/>
                        <a:t> reservation by the </a:t>
                      </a:r>
                      <a:r>
                        <a:rPr lang="en-US" altLang="ja-JP" sz="1200" baseline="0" dirty="0" smtClean="0"/>
                        <a:t>by the resources held by </a:t>
                      </a:r>
                      <a:r>
                        <a:rPr lang="en-US" altLang="ja-JP" sz="1200" baseline="0" dirty="0" err="1" smtClean="0"/>
                        <a:t>mdfychk</a:t>
                      </a:r>
                      <a:r>
                        <a:rPr lang="en-US" altLang="ja-JP" sz="1200" baseline="0" dirty="0" smtClean="0"/>
                        <a:t> operation.  If the original reservation has been activated (i.e. modification sequence starts from “Activated” state), modification of activated resource must be done.</a:t>
                      </a:r>
                      <a:endParaRPr lang="en-US" altLang="ja-JP" sz="1200" dirty="0" smtClean="0"/>
                    </a:p>
                  </a:txBody>
                  <a:tcPr/>
                </a:tc>
              </a:tr>
              <a:tr h="370840">
                <a:tc>
                  <a:txBody>
                    <a:bodyPr/>
                    <a:lstStyle/>
                    <a:p>
                      <a:r>
                        <a:rPr lang="en-US" sz="1200" dirty="0" smtClean="0"/>
                        <a:t>(</a:t>
                      </a:r>
                      <a:r>
                        <a:rPr lang="en-US" sz="1200" dirty="0" err="1" smtClean="0"/>
                        <a:t>modify_ok</a:t>
                      </a:r>
                      <a:r>
                        <a:rPr lang="en-US" sz="1200" dirty="0" smtClean="0"/>
                        <a:t>)</a:t>
                      </a:r>
                      <a:endParaRPr lang="en-US" sz="1200" dirty="0" smtClean="0"/>
                    </a:p>
                  </a:txBody>
                  <a:tcPr/>
                </a:tc>
                <a:tc>
                  <a:txBody>
                    <a:bodyPr/>
                    <a:lstStyle/>
                    <a:p>
                      <a:r>
                        <a:rPr lang="en-US" altLang="ja-JP" sz="1200" dirty="0" smtClean="0"/>
                        <a:t>The modify operation</a:t>
                      </a:r>
                      <a:r>
                        <a:rPr lang="en-US" altLang="ja-JP" sz="1200" baseline="0" dirty="0" smtClean="0"/>
                        <a:t> was completed successfully by the NRM.</a:t>
                      </a:r>
                      <a:endParaRPr lang="en-US" altLang="ja-JP" sz="1200" dirty="0" smtClean="0"/>
                    </a:p>
                  </a:txBody>
                  <a:tcPr/>
                </a:tc>
              </a:tr>
              <a:tr h="370840">
                <a:tc>
                  <a:txBody>
                    <a:bodyPr/>
                    <a:lstStyle/>
                    <a:p>
                      <a:r>
                        <a:rPr lang="en-US" sz="1200" dirty="0" smtClean="0"/>
                        <a:t>(</a:t>
                      </a:r>
                      <a:r>
                        <a:rPr lang="en-US" sz="1200" dirty="0" err="1" smtClean="0"/>
                        <a:t>modify_ng</a:t>
                      </a:r>
                      <a:r>
                        <a:rPr lang="en-US" sz="1200" dirty="0" smtClean="0"/>
                        <a:t>)</a:t>
                      </a:r>
                      <a:endParaRPr lang="en-US" sz="12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modify</a:t>
                      </a:r>
                      <a:r>
                        <a:rPr lang="en-US" sz="1200" baseline="0" dirty="0" smtClean="0"/>
                        <a:t> </a:t>
                      </a:r>
                      <a:r>
                        <a:rPr lang="en-US" sz="1200" dirty="0" smtClean="0"/>
                        <a:t>operation sequence</a:t>
                      </a:r>
                      <a:r>
                        <a:rPr lang="en-US" sz="1200" baseline="0" dirty="0" smtClean="0"/>
                        <a:t> </a:t>
                      </a:r>
                      <a:r>
                        <a:rPr lang="en-US" sz="1200" dirty="0" smtClean="0"/>
                        <a:t>failed to complete.</a:t>
                      </a:r>
                    </a:p>
                  </a:txBody>
                  <a:tcPr/>
                </a:tc>
              </a:tr>
              <a:tr h="32173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mdfycncl</a:t>
                      </a:r>
                      <a:r>
                        <a:rPr lang="en-US" sz="1200" dirty="0" smtClean="0"/>
                        <a:t>)</a:t>
                      </a:r>
                      <a:endParaRPr lang="en-US" sz="12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modification sequence was </a:t>
                      </a:r>
                      <a:r>
                        <a:rPr lang="en-US" sz="1200" dirty="0" smtClean="0"/>
                        <a:t>cancelled and </a:t>
                      </a:r>
                      <a:r>
                        <a:rPr lang="en-US" sz="1200" dirty="0" smtClean="0"/>
                        <a:t>the local NRM must clean up any associated resources.</a:t>
                      </a:r>
                    </a:p>
                  </a:txBody>
                  <a:tcPr/>
                </a:tc>
              </a:tr>
              <a:tr h="330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mdfycncl_ok</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modification cancel sequence was successfully completed by the NRM.</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err="1" smtClean="0"/>
                        <a:t>mdfycncl_ng</a:t>
                      </a:r>
                      <a:r>
                        <a:rPr lang="en-US" sz="12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The modification cancel sequence failed to complete.</a:t>
                      </a:r>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29</a:t>
            </a:fld>
            <a:endParaRPr kumimoji="1" lang="ja-JP" altLang="en-US"/>
          </a:p>
        </p:txBody>
      </p:sp>
    </p:spTree>
    <p:extLst>
      <p:ext uri="{BB962C8B-B14F-4D97-AF65-F5344CB8AC3E}">
        <p14:creationId xmlns:p14="http://schemas.microsoft.com/office/powerpoint/2010/main" val="10729052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CA" altLang="ja-JP" dirty="0"/>
              <a:t>The long and winding road</a:t>
            </a:r>
          </a:p>
        </p:txBody>
      </p:sp>
      <p:sp>
        <p:nvSpPr>
          <p:cNvPr id="3" name="コンテンツ プレースホルダ 2"/>
          <p:cNvSpPr>
            <a:spLocks noGrp="1"/>
          </p:cNvSpPr>
          <p:nvPr>
            <p:ph idx="1"/>
          </p:nvPr>
        </p:nvSpPr>
        <p:spPr/>
        <p:txBody>
          <a:bodyPr/>
          <a:lstStyle/>
          <a:p>
            <a:r>
              <a:rPr kumimoji="1" lang="en-CA" altLang="ja-JP" sz="1600" dirty="0" smtClean="0"/>
              <a:t>In </a:t>
            </a:r>
            <a:r>
              <a:rPr kumimoji="1" lang="en-CA" altLang="ja-JP" sz="1600" dirty="0" smtClean="0"/>
              <a:t>Pre-1.0 we collapsed two state machines into one for simplicity.</a:t>
            </a:r>
          </a:p>
          <a:p>
            <a:r>
              <a:rPr kumimoji="1" lang="en-CA" altLang="ja-JP" sz="1600" dirty="0" smtClean="0"/>
              <a:t>We split them apart again in </a:t>
            </a:r>
            <a:r>
              <a:rPr kumimoji="1" lang="en-CA" altLang="ja-JP" sz="1600" dirty="0" smtClean="0"/>
              <a:t>2.0, removed </a:t>
            </a:r>
            <a:r>
              <a:rPr kumimoji="1" lang="en-CA" altLang="ja-JP" sz="1600" dirty="0" smtClean="0"/>
              <a:t>a bunch of states for </a:t>
            </a:r>
            <a:r>
              <a:rPr kumimoji="1" lang="en-CA" altLang="ja-JP" sz="1600" dirty="0" smtClean="0"/>
              <a:t>simplicity, and added the Message Delivery Layer (MDL).</a:t>
            </a:r>
            <a:endParaRPr kumimoji="1" lang="en-CA" altLang="ja-JP" sz="1600" dirty="0" smtClean="0"/>
          </a:p>
          <a:p>
            <a:r>
              <a:rPr kumimoji="1" lang="en-CA" altLang="ja-JP" sz="1600" dirty="0" smtClean="0"/>
              <a:t>We added the states back in that we realized we needed.</a:t>
            </a:r>
          </a:p>
          <a:p>
            <a:r>
              <a:rPr kumimoji="1" lang="en-CA" altLang="ja-JP" sz="1600" dirty="0" smtClean="0"/>
              <a:t>We added a modify command.</a:t>
            </a:r>
          </a:p>
          <a:p>
            <a:r>
              <a:rPr kumimoji="1" lang="en-CA" altLang="ja-JP" sz="1600" dirty="0" smtClean="0"/>
              <a:t>We collapsed the two machines back </a:t>
            </a:r>
            <a:r>
              <a:rPr kumimoji="1" lang="en-CA" altLang="ja-JP" sz="1600" dirty="0" smtClean="0"/>
              <a:t>together and removed </a:t>
            </a:r>
            <a:r>
              <a:rPr kumimoji="1" lang="en-CA" altLang="ja-JP" sz="1600" dirty="0" smtClean="0"/>
              <a:t>some states.</a:t>
            </a:r>
          </a:p>
          <a:p>
            <a:r>
              <a:rPr kumimoji="1" lang="en-CA" altLang="ja-JP" sz="1600" dirty="0" smtClean="0"/>
              <a:t>We added in </a:t>
            </a:r>
            <a:r>
              <a:rPr kumimoji="1" lang="en-CA" altLang="ja-JP" sz="1600" dirty="0" smtClean="0"/>
              <a:t>new failed states</a:t>
            </a:r>
            <a:r>
              <a:rPr kumimoji="1" lang="en-CA" altLang="ja-JP" sz="1600" dirty="0" smtClean="0"/>
              <a:t>.</a:t>
            </a:r>
          </a:p>
          <a:p>
            <a:r>
              <a:rPr kumimoji="1" lang="en-CA" altLang="ja-JP" sz="1600" dirty="0"/>
              <a:t>We </a:t>
            </a:r>
            <a:r>
              <a:rPr kumimoji="1" lang="en-CA" altLang="ja-JP" sz="1600" dirty="0" smtClean="0"/>
              <a:t>created an </a:t>
            </a:r>
            <a:r>
              <a:rPr kumimoji="1" lang="en-CA" altLang="ja-JP" sz="1600" dirty="0" err="1" smtClean="0"/>
              <a:t>activationState</a:t>
            </a:r>
            <a:r>
              <a:rPr kumimoji="1" lang="en-CA" altLang="ja-JP" sz="1600" dirty="0" smtClean="0"/>
              <a:t> and removed activate messages from main state </a:t>
            </a:r>
            <a:r>
              <a:rPr kumimoji="1" lang="en-CA" altLang="ja-JP" sz="1600" dirty="0" smtClean="0"/>
              <a:t>machine giving us separate reservation and data plane state machines.</a:t>
            </a:r>
            <a:endParaRPr kumimoji="1" lang="en-CA" altLang="ja-JP" sz="1600" dirty="0" smtClean="0"/>
          </a:p>
          <a:p>
            <a:r>
              <a:rPr kumimoji="1" lang="en-CA" altLang="ja-JP" sz="1600" dirty="0" smtClean="0"/>
              <a:t>We added state </a:t>
            </a:r>
            <a:r>
              <a:rPr kumimoji="1" lang="en-CA" altLang="ja-JP" sz="1600" dirty="0"/>
              <a:t>change </a:t>
            </a:r>
            <a:r>
              <a:rPr kumimoji="1" lang="en-CA" altLang="ja-JP" sz="1600" dirty="0" smtClean="0"/>
              <a:t>events, we argued about state change events versus notification messages, and we ended up removing the state change events.</a:t>
            </a:r>
          </a:p>
          <a:p>
            <a:r>
              <a:rPr kumimoji="1" lang="en-CA" altLang="ja-JP" sz="1600" dirty="0" smtClean="0"/>
              <a:t>We added a unique identifier to Provision and Modify to correlate activation events.</a:t>
            </a:r>
          </a:p>
          <a:p>
            <a:r>
              <a:rPr kumimoji="1" lang="en-CA" altLang="ja-JP" sz="1600" dirty="0" smtClean="0"/>
              <a:t>John wanted to rip auto-provision out of the protocol and make </a:t>
            </a:r>
            <a:r>
              <a:rPr kumimoji="1" lang="en-CA" altLang="ja-JP" sz="1600" dirty="0" smtClean="0"/>
              <a:t>it an </a:t>
            </a:r>
            <a:r>
              <a:rPr kumimoji="1" lang="en-CA" altLang="ja-JP" sz="1600" dirty="0" err="1" smtClean="0"/>
              <a:t>uRA</a:t>
            </a:r>
            <a:r>
              <a:rPr kumimoji="1" lang="en-CA" altLang="ja-JP" sz="1600" dirty="0" smtClean="0"/>
              <a:t> issue but was beaten down</a:t>
            </a:r>
            <a:r>
              <a:rPr kumimoji="1" lang="en-CA" altLang="ja-JP" sz="1600" dirty="0" smtClean="0"/>
              <a:t>.</a:t>
            </a:r>
          </a:p>
          <a:p>
            <a:r>
              <a:rPr kumimoji="1" lang="en-CA" altLang="ja-JP" sz="1600" dirty="0" smtClean="0"/>
              <a:t>Tomohiro slipped off his noodle due to lack of sleep and exploded the single state machine into a separate reservation and provisioning state machines.  </a:t>
            </a:r>
            <a:r>
              <a:rPr kumimoji="1" lang="en-CA" altLang="ja-JP" sz="1600" dirty="0"/>
              <a:t>T</a:t>
            </a:r>
            <a:r>
              <a:rPr kumimoji="1" lang="en-CA" altLang="ja-JP" sz="1600" dirty="0" smtClean="0"/>
              <a:t>hen there were three!</a:t>
            </a:r>
            <a:endParaRPr kumimoji="1" lang="en-CA" altLang="ja-JP" sz="1600" dirty="0" smtClean="0"/>
          </a:p>
          <a:p>
            <a:pPr lvl="1"/>
            <a:endParaRPr kumimoji="1" lang="en-CA" altLang="ja-JP" sz="1200" dirty="0" smtClean="0"/>
          </a:p>
          <a:p>
            <a:pPr lvl="1"/>
            <a:endParaRPr kumimoji="1" lang="en-CA" altLang="ja-JP" sz="1200" dirty="0" smtClean="0"/>
          </a:p>
          <a:p>
            <a:pPr lvl="1"/>
            <a:endParaRPr kumimoji="1" lang="ja-JP" altLang="en-US" sz="1200" dirty="0"/>
          </a:p>
        </p:txBody>
      </p:sp>
      <p:sp>
        <p:nvSpPr>
          <p:cNvPr id="5" name="Slide Number Placeholder 4"/>
          <p:cNvSpPr>
            <a:spLocks noGrp="1"/>
          </p:cNvSpPr>
          <p:nvPr>
            <p:ph type="sldNum" sz="quarter" idx="12"/>
          </p:nvPr>
        </p:nvSpPr>
        <p:spPr/>
        <p:txBody>
          <a:bodyPr/>
          <a:lstStyle/>
          <a:p>
            <a:fld id="{CD41AF8C-7A12-5B48-97B4-B02E92ED6DFA}" type="slidenum">
              <a:rPr lang="ja-JP" altLang="en-US" smtClean="0"/>
              <a:pPr/>
              <a:t>3</a:t>
            </a:fld>
            <a:endParaRPr lang="ja-JP" altLang="en-US" dirty="0"/>
          </a:p>
        </p:txBody>
      </p:sp>
    </p:spTree>
    <p:extLst>
      <p:ext uri="{BB962C8B-B14F-4D97-AF65-F5344CB8AC3E}">
        <p14:creationId xmlns:p14="http://schemas.microsoft.com/office/powerpoint/2010/main" val="3899654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a:t>
            </a:r>
            <a:r>
              <a:rPr lang="en-US" dirty="0" smtClean="0"/>
              <a:t>– Provisioning State Machine Operations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77419616"/>
              </p:ext>
            </p:extLst>
          </p:nvPr>
        </p:nvGraphicFramePr>
        <p:xfrm>
          <a:off x="457200" y="1600200"/>
          <a:ext cx="8229600" cy="1630679"/>
        </p:xfrm>
        <a:graphic>
          <a:graphicData uri="http://schemas.openxmlformats.org/drawingml/2006/table">
            <a:tbl>
              <a:tblPr firstRow="1" bandRow="1">
                <a:tableStyleId>{5C22544A-7EE6-4342-B048-85BDC9FD1C3A}</a:tableStyleId>
              </a:tblPr>
              <a:tblGrid>
                <a:gridCol w="1779632"/>
                <a:gridCol w="6449968"/>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prov</a:t>
                      </a:r>
                      <a:r>
                        <a:rPr lang="en-US" sz="1400" baseline="0" dirty="0" smtClean="0"/>
                        <a:t> (provision)</a:t>
                      </a:r>
                      <a:endParaRPr lang="en-US" sz="1400" dirty="0" smtClean="0"/>
                    </a:p>
                  </a:txBody>
                  <a:tcPr/>
                </a:tc>
                <a:tc>
                  <a:txBody>
                    <a:bodyPr/>
                    <a:lstStyle/>
                    <a:p>
                      <a:r>
                        <a:rPr lang="en-US" sz="1400" dirty="0" smtClean="0"/>
                        <a:t>The RA requests the PA to provision a previously committed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rel</a:t>
                      </a:r>
                      <a:r>
                        <a:rPr lang="en-US" sz="1400" baseline="0" dirty="0" smtClean="0"/>
                        <a:t> (release)</a:t>
                      </a:r>
                      <a:r>
                        <a:rPr lang="en-US" sz="1400" dirty="0" smtClean="0"/>
                        <a:t>	</a:t>
                      </a:r>
                    </a:p>
                  </a:txBody>
                  <a:tcPr/>
                </a:tc>
                <a:tc>
                  <a:txBody>
                    <a:bodyPr/>
                    <a:lstStyle/>
                    <a:p>
                      <a:r>
                        <a:rPr lang="en-US" sz="1400" dirty="0" smtClean="0"/>
                        <a:t>The RA request for the PA to de-provision resources without removing the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term</a:t>
                      </a:r>
                      <a:r>
                        <a:rPr lang="en-US" sz="1400" baseline="0" dirty="0" smtClean="0"/>
                        <a:t> (terminate)</a:t>
                      </a:r>
                      <a:r>
                        <a:rPr lang="en-US" sz="1400" dirty="0" smtClean="0"/>
                        <a:t>	</a:t>
                      </a:r>
                    </a:p>
                  </a:txBody>
                  <a:tcPr/>
                </a:tc>
                <a:tc>
                  <a:txBody>
                    <a:bodyPr/>
                    <a:lstStyle/>
                    <a:p>
                      <a:r>
                        <a:rPr lang="en-US" sz="1400" dirty="0" smtClean="0"/>
                        <a:t>The RA request for the PA to release the provisioned resources and terminate the reservation.</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30</a:t>
            </a:fld>
            <a:endParaRPr kumimoji="1" lang="ja-JP" altLang="en-US"/>
          </a:p>
        </p:txBody>
      </p:sp>
    </p:spTree>
    <p:extLst>
      <p:ext uri="{BB962C8B-B14F-4D97-AF65-F5344CB8AC3E}">
        <p14:creationId xmlns:p14="http://schemas.microsoft.com/office/powerpoint/2010/main" val="3543275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Terminology – NRM operations/events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1248284"/>
              </p:ext>
            </p:extLst>
          </p:nvPr>
        </p:nvGraphicFramePr>
        <p:xfrm>
          <a:off x="457200" y="1600200"/>
          <a:ext cx="8229600" cy="2001519"/>
        </p:xfrm>
        <a:graphic>
          <a:graphicData uri="http://schemas.openxmlformats.org/drawingml/2006/table">
            <a:tbl>
              <a:tblPr firstRow="1" bandRow="1">
                <a:tableStyleId>{5C22544A-7EE6-4342-B048-85BDC9FD1C3A}</a:tableStyleId>
              </a:tblPr>
              <a:tblGrid>
                <a:gridCol w="1741720"/>
                <a:gridCol w="648788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start_time</a:t>
                      </a:r>
                      <a:r>
                        <a:rPr lang="en-US" sz="1400" dirty="0" smtClean="0"/>
                        <a:t>)</a:t>
                      </a:r>
                    </a:p>
                  </a:txBody>
                  <a:tcPr/>
                </a:tc>
                <a:tc>
                  <a:txBody>
                    <a:bodyPr/>
                    <a:lstStyle/>
                    <a:p>
                      <a:r>
                        <a:rPr lang="en-US" sz="1400" dirty="0" smtClean="0"/>
                        <a:t>The internal NRM </a:t>
                      </a:r>
                      <a:r>
                        <a:rPr lang="en-US" sz="1400" baseline="0" dirty="0" smtClean="0"/>
                        <a:t>event associated with the </a:t>
                      </a:r>
                      <a:r>
                        <a:rPr lang="en-US" sz="1400" dirty="0" smtClean="0"/>
                        <a:t>start time of a</a:t>
                      </a:r>
                      <a:r>
                        <a:rPr lang="en-US" sz="1400" baseline="0" dirty="0" smtClean="0"/>
                        <a:t> connection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end_time</a:t>
                      </a:r>
                      <a:r>
                        <a:rPr lang="en-US" sz="1400" dirty="0" smtClean="0"/>
                        <a:t>)</a:t>
                      </a:r>
                    </a:p>
                  </a:txBody>
                  <a:tcPr/>
                </a:tc>
                <a:tc>
                  <a:txBody>
                    <a:bodyPr/>
                    <a:lstStyle/>
                    <a:p>
                      <a:r>
                        <a:rPr lang="en-US" sz="1400" dirty="0" smtClean="0"/>
                        <a:t>The internal NRM </a:t>
                      </a:r>
                      <a:r>
                        <a:rPr lang="en-US" sz="1400" baseline="0" dirty="0" smtClean="0"/>
                        <a:t>event associated with the </a:t>
                      </a:r>
                      <a:r>
                        <a:rPr lang="en-US" sz="1400" dirty="0" smtClean="0"/>
                        <a:t>end time of a</a:t>
                      </a:r>
                      <a:r>
                        <a:rPr lang="en-US" sz="1400" baseline="0" dirty="0" smtClean="0"/>
                        <a:t> connection reservation.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clean_up</a:t>
                      </a:r>
                      <a:r>
                        <a:rPr lang="en-US" sz="1400" dirty="0" smtClean="0"/>
                        <a: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reservation was terminated and the local NRM must clean up any associated resources.</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r>
                        <a:rPr lang="en-US" sz="1400" dirty="0" err="1" smtClean="0"/>
                        <a:t>fatal_event</a:t>
                      </a:r>
                      <a:r>
                        <a:rPr lang="en-US" sz="1400" dirty="0" smtClean="0"/>
                        <a:t>)</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The event says it all.</a:t>
                      </a:r>
                      <a:endParaRPr lang="en-US" sz="1400" dirty="0" smtClean="0"/>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31</a:t>
            </a:fld>
            <a:endParaRPr kumimoji="1" lang="ja-JP" altLang="en-US"/>
          </a:p>
        </p:txBody>
      </p:sp>
    </p:spTree>
    <p:extLst>
      <p:ext uri="{BB962C8B-B14F-4D97-AF65-F5344CB8AC3E}">
        <p14:creationId xmlns:p14="http://schemas.microsoft.com/office/powerpoint/2010/main" val="2250069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 Notifications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43035949"/>
              </p:ext>
            </p:extLst>
          </p:nvPr>
        </p:nvGraphicFramePr>
        <p:xfrm>
          <a:off x="457200" y="1600200"/>
          <a:ext cx="8229600" cy="1925319"/>
        </p:xfrm>
        <a:graphic>
          <a:graphicData uri="http://schemas.openxmlformats.org/drawingml/2006/table">
            <a:tbl>
              <a:tblPr firstRow="1" bandRow="1">
                <a:tableStyleId>{5C22544A-7EE6-4342-B048-85BDC9FD1C3A}</a:tableStyleId>
              </a:tblPr>
              <a:tblGrid>
                <a:gridCol w="1741720"/>
                <a:gridCol w="6487880"/>
              </a:tblGrid>
              <a:tr h="370840">
                <a:tc>
                  <a:txBody>
                    <a:bodyPr/>
                    <a:lstStyle/>
                    <a:p>
                      <a:r>
                        <a:rPr lang="en-US" sz="1400" dirty="0" smtClean="0"/>
                        <a:t>Abbreviation</a:t>
                      </a:r>
                      <a:endParaRPr lang="en-US" sz="1400" dirty="0"/>
                    </a:p>
                  </a:txBody>
                  <a:tcPr/>
                </a:tc>
                <a:tc>
                  <a:txBody>
                    <a:bodyPr/>
                    <a:lstStyle/>
                    <a:p>
                      <a:r>
                        <a:rPr lang="en-US" sz="1400" dirty="0" smtClean="0"/>
                        <a:t>Description</a:t>
                      </a:r>
                      <a:endParaRPr lang="en-US" sz="1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t>fcd_end</a:t>
                      </a:r>
                      <a:r>
                        <a:rPr lang="en-US" sz="1400" dirty="0" smtClean="0"/>
                        <a:t> (</a:t>
                      </a:r>
                      <a:r>
                        <a:rPr lang="en-US" sz="1400" dirty="0" err="1" smtClean="0"/>
                        <a:t>forcedEnd</a:t>
                      </a:r>
                      <a:r>
                        <a:rPr lang="en-US" sz="1400" dirty="0" smtClean="0"/>
                        <a:t>)</a:t>
                      </a:r>
                    </a:p>
                  </a:txBody>
                  <a:tcPr/>
                </a:tc>
                <a:tc>
                  <a:txBody>
                    <a:bodyPr/>
                    <a:lstStyle/>
                    <a:p>
                      <a:r>
                        <a:rPr lang="en-US" sz="1400" dirty="0" smtClean="0"/>
                        <a:t>This notification is reported by the PA to the RA to notify that the PA has forced a termination of the reservation.</a:t>
                      </a:r>
                      <a:endParaRPr lang="en-US" sz="1400" dirty="0"/>
                    </a:p>
                  </a:txBody>
                  <a:tcPr/>
                </a:tc>
              </a:tr>
              <a:tr h="370840">
                <a:tc>
                  <a:txBody>
                    <a:bodyPr/>
                    <a:lstStyle/>
                    <a:p>
                      <a:r>
                        <a:rPr lang="en-US" sz="1400" dirty="0" err="1" smtClean="0"/>
                        <a:t>activate_ok</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This notification is reported by the PA to the RA to notify that the PA has successfully activated the network resources associated</a:t>
                      </a:r>
                      <a:r>
                        <a:rPr lang="en-US" sz="1400" baseline="0" dirty="0" smtClean="0"/>
                        <a:t> with a</a:t>
                      </a:r>
                      <a:r>
                        <a:rPr lang="en-US" sz="1400" dirty="0" smtClean="0"/>
                        <a:t> reservation.</a:t>
                      </a:r>
                    </a:p>
                  </a:txBody>
                  <a:tcPr/>
                </a:tc>
              </a:tr>
              <a:tr h="370840">
                <a:tc>
                  <a:txBody>
                    <a:bodyPr/>
                    <a:lstStyle/>
                    <a:p>
                      <a:r>
                        <a:rPr lang="en-US" sz="1400" dirty="0" err="1" smtClean="0"/>
                        <a:t>activate_ng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This notification is reported by the PA to the RA to notify that the PA has failed to activate the network resources associated</a:t>
                      </a:r>
                      <a:r>
                        <a:rPr lang="en-US" sz="1400" baseline="0" dirty="0" smtClean="0"/>
                        <a:t> with a</a:t>
                      </a:r>
                      <a:r>
                        <a:rPr lang="en-US" sz="1400" dirty="0" smtClean="0"/>
                        <a:t> reservation.</a:t>
                      </a:r>
                    </a:p>
                  </a:txBody>
                  <a:tcPr/>
                </a:tc>
              </a:tr>
            </a:tbl>
          </a:graphicData>
        </a:graphic>
      </p:graphicFrame>
      <p:sp>
        <p:nvSpPr>
          <p:cNvPr id="4" name="Slide Number Placeholder 3"/>
          <p:cNvSpPr>
            <a:spLocks noGrp="1"/>
          </p:cNvSpPr>
          <p:nvPr>
            <p:ph type="sldNum" sz="quarter" idx="12"/>
          </p:nvPr>
        </p:nvSpPr>
        <p:spPr/>
        <p:txBody>
          <a:bodyPr/>
          <a:lstStyle/>
          <a:p>
            <a:fld id="{45FAE55E-7086-4FEF-BAB3-C6A0E0FF39AC}" type="slidenum">
              <a:rPr kumimoji="1" lang="ja-JP" altLang="en-US" smtClean="0"/>
              <a:pPr/>
              <a:t>32</a:t>
            </a:fld>
            <a:endParaRPr kumimoji="1" lang="ja-JP" altLang="en-US"/>
          </a:p>
        </p:txBody>
      </p:sp>
    </p:spTree>
    <p:extLst>
      <p:ext uri="{BB962C8B-B14F-4D97-AF65-F5344CB8AC3E}">
        <p14:creationId xmlns:p14="http://schemas.microsoft.com/office/powerpoint/2010/main" val="27499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Key changes for </a:t>
            </a:r>
            <a:r>
              <a:rPr kumimoji="1" lang="en-US" altLang="ja-JP" dirty="0" smtClean="0"/>
              <a:t>Skype v4</a:t>
            </a:r>
            <a:endParaRPr kumimoji="1" lang="ja-JP" altLang="en-US" dirty="0"/>
          </a:p>
        </p:txBody>
      </p:sp>
      <p:sp>
        <p:nvSpPr>
          <p:cNvPr id="3" name="コンテンツ プレースホルダ 2"/>
          <p:cNvSpPr>
            <a:spLocks noGrp="1"/>
          </p:cNvSpPr>
          <p:nvPr>
            <p:ph idx="1"/>
          </p:nvPr>
        </p:nvSpPr>
        <p:spPr/>
        <p:txBody>
          <a:bodyPr/>
          <a:lstStyle/>
          <a:p>
            <a:r>
              <a:rPr kumimoji="1" lang="en-US" altLang="ja-JP" sz="2000" dirty="0" smtClean="0"/>
              <a:t>There are now three separate state machines for NSI Connection Services:</a:t>
            </a:r>
          </a:p>
          <a:p>
            <a:pPr lvl="1"/>
            <a:r>
              <a:rPr kumimoji="1" lang="en-US" altLang="ja-JP" sz="1600" dirty="0" smtClean="0"/>
              <a:t>The Reservation State Machine models the lifecycle of a reservation, including modifications to the reservation.</a:t>
            </a:r>
          </a:p>
          <a:p>
            <a:pPr lvl="1"/>
            <a:r>
              <a:rPr kumimoji="1" lang="en-US" altLang="ja-JP" sz="1600" dirty="0" smtClean="0"/>
              <a:t>The Provisioning State Machine models the provisioning state of the reservation’s associated connection resources.</a:t>
            </a:r>
          </a:p>
          <a:p>
            <a:pPr lvl="1"/>
            <a:r>
              <a:rPr kumimoji="1" lang="en-US" altLang="ja-JP" sz="1600" dirty="0" smtClean="0"/>
              <a:t>The Activation State Machine models the activation state of the data plane resources associated with the reservation. </a:t>
            </a:r>
            <a:endParaRPr kumimoji="1" lang="en-US" altLang="ja-JP" sz="1600" dirty="0" smtClean="0"/>
          </a:p>
          <a:p>
            <a:r>
              <a:rPr kumimoji="1" lang="en-US" altLang="ja-JP" sz="2000" dirty="0" smtClean="0"/>
              <a:t>Start time has been removed from the Reservation and Provisioning state machines</a:t>
            </a:r>
          </a:p>
          <a:p>
            <a:pPr lvl="1"/>
            <a:r>
              <a:rPr kumimoji="1" lang="en-US" altLang="ja-JP" sz="1600" dirty="0" smtClean="0"/>
              <a:t>A </a:t>
            </a:r>
            <a:r>
              <a:rPr kumimoji="1" lang="en-US" altLang="ja-JP" sz="1600" dirty="0" err="1" smtClean="0"/>
              <a:t>uPA</a:t>
            </a:r>
            <a:r>
              <a:rPr kumimoji="1" lang="en-US" altLang="ja-JP" sz="1600" dirty="0" smtClean="0"/>
              <a:t> </a:t>
            </a:r>
            <a:r>
              <a:rPr kumimoji="1" lang="en-US" altLang="ja-JP" sz="1600" dirty="0" smtClean="0"/>
              <a:t>and NRM are now responsible for management of the </a:t>
            </a:r>
            <a:r>
              <a:rPr kumimoji="1" lang="en-US" altLang="ja-JP" sz="1600" dirty="0" smtClean="0"/>
              <a:t>“</a:t>
            </a:r>
            <a:r>
              <a:rPr kumimoji="1" lang="en-US" altLang="ja-JP" sz="1600" dirty="0"/>
              <a:t>(provision)” </a:t>
            </a:r>
            <a:r>
              <a:rPr kumimoji="1" lang="en-US" altLang="ja-JP" sz="1600" dirty="0" smtClean="0"/>
              <a:t>and “(activation)” behaviors locally.</a:t>
            </a:r>
            <a:endParaRPr kumimoji="1" lang="en-US" altLang="ja-JP" sz="1600" dirty="0"/>
          </a:p>
          <a:p>
            <a:pPr lvl="1"/>
            <a:r>
              <a:rPr kumimoji="1" lang="en-US" altLang="ja-JP" sz="1600" dirty="0" smtClean="0"/>
              <a:t>The </a:t>
            </a:r>
            <a:r>
              <a:rPr kumimoji="1" lang="en-US" altLang="ja-JP" sz="1600" dirty="0" err="1" smtClean="0"/>
              <a:t>uPA</a:t>
            </a:r>
            <a:r>
              <a:rPr kumimoji="1" lang="en-US" altLang="ja-JP" sz="1600" dirty="0" smtClean="0"/>
              <a:t> and NRM must activate </a:t>
            </a:r>
            <a:r>
              <a:rPr kumimoji="1" lang="en-US" altLang="ja-JP" sz="1600" dirty="0"/>
              <a:t>data plane during reserved period, until “(release)” or “(</a:t>
            </a:r>
            <a:r>
              <a:rPr kumimoji="1" lang="en-US" altLang="ja-JP" sz="1600" dirty="0" err="1"/>
              <a:t>clean_up</a:t>
            </a:r>
            <a:r>
              <a:rPr kumimoji="1" lang="en-US" altLang="ja-JP" sz="1600" dirty="0"/>
              <a:t>)” is received.</a:t>
            </a:r>
          </a:p>
          <a:p>
            <a:pPr lvl="1"/>
            <a:r>
              <a:rPr kumimoji="1" lang="en-US" altLang="ja-JP" sz="1600" dirty="0"/>
              <a:t>How to maintain timer is left to </a:t>
            </a:r>
            <a:r>
              <a:rPr kumimoji="1" lang="en-US" altLang="ja-JP" sz="1600" dirty="0" err="1"/>
              <a:t>uPA</a:t>
            </a:r>
            <a:r>
              <a:rPr kumimoji="1" lang="en-US" altLang="ja-JP" sz="1600" dirty="0"/>
              <a:t> </a:t>
            </a:r>
            <a:r>
              <a:rPr kumimoji="1" lang="en-US" altLang="ja-JP" sz="1600" dirty="0" smtClean="0"/>
              <a:t>and </a:t>
            </a:r>
            <a:r>
              <a:rPr kumimoji="1" lang="en-US" altLang="ja-JP" sz="1600" dirty="0"/>
              <a:t>NRM implementation</a:t>
            </a:r>
            <a:r>
              <a:rPr kumimoji="1" lang="en-US" altLang="ja-JP" sz="1600" dirty="0" smtClean="0"/>
              <a:t>.</a:t>
            </a:r>
          </a:p>
          <a:p>
            <a:pPr lvl="1"/>
            <a:r>
              <a:rPr kumimoji="1" lang="en-US" altLang="ja-JP" sz="1600" dirty="0" smtClean="0"/>
              <a:t>In this document we model </a:t>
            </a:r>
            <a:r>
              <a:rPr kumimoji="1" lang="en-US" altLang="ja-JP" sz="1600" dirty="0"/>
              <a:t>the “(provision)” and “(activation)</a:t>
            </a:r>
            <a:r>
              <a:rPr kumimoji="1" lang="en-US" altLang="ja-JP" sz="1600" dirty="0" smtClean="0"/>
              <a:t>” individually.</a:t>
            </a:r>
            <a:endParaRPr kumimoji="1" lang="en-US" altLang="ja-JP" sz="1800" dirty="0"/>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Key changes for </a:t>
            </a:r>
            <a:r>
              <a:rPr kumimoji="1" lang="en-US" altLang="ja-JP" dirty="0" smtClean="0"/>
              <a:t>Skype v4</a:t>
            </a:r>
            <a:endParaRPr kumimoji="1" lang="ja-JP" altLang="en-US" dirty="0"/>
          </a:p>
        </p:txBody>
      </p:sp>
      <p:sp>
        <p:nvSpPr>
          <p:cNvPr id="3" name="コンテンツ プレースホルダ 2"/>
          <p:cNvSpPr>
            <a:spLocks noGrp="1"/>
          </p:cNvSpPr>
          <p:nvPr>
            <p:ph idx="1"/>
          </p:nvPr>
        </p:nvSpPr>
        <p:spPr/>
        <p:txBody>
          <a:bodyPr/>
          <a:lstStyle/>
          <a:p>
            <a:r>
              <a:rPr kumimoji="1" lang="en-US" altLang="ja-JP" sz="2000" dirty="0" smtClean="0"/>
              <a:t>Data </a:t>
            </a:r>
            <a:r>
              <a:rPr kumimoji="1" lang="en-US" altLang="ja-JP" sz="2000" dirty="0"/>
              <a:t>plane activation is not reflected in the reservation’s </a:t>
            </a:r>
            <a:r>
              <a:rPr kumimoji="1" lang="en-US" altLang="ja-JP" sz="2000" dirty="0" err="1"/>
              <a:t>connectionState</a:t>
            </a:r>
            <a:r>
              <a:rPr kumimoji="1" lang="en-US" altLang="ja-JP" sz="2000" dirty="0"/>
              <a:t>.</a:t>
            </a:r>
          </a:p>
          <a:p>
            <a:r>
              <a:rPr kumimoji="1" lang="en-US" altLang="ja-JP" sz="2000" dirty="0"/>
              <a:t>Activation notification messages are handled separately and are modeled using the reservation’s new </a:t>
            </a:r>
            <a:r>
              <a:rPr kumimoji="1" lang="en-US" altLang="ja-JP" sz="2000" dirty="0" err="1"/>
              <a:t>activationState</a:t>
            </a:r>
            <a:r>
              <a:rPr kumimoji="1" lang="en-US" altLang="ja-JP" sz="2000" dirty="0"/>
              <a:t>.</a:t>
            </a:r>
          </a:p>
          <a:p>
            <a:r>
              <a:rPr kumimoji="1" lang="en-US" altLang="ja-JP" sz="2000" dirty="0" smtClean="0"/>
              <a:t>Partial </a:t>
            </a:r>
            <a:r>
              <a:rPr kumimoji="1" lang="en-US" altLang="ja-JP" sz="2000" dirty="0"/>
              <a:t>failure </a:t>
            </a:r>
            <a:r>
              <a:rPr kumimoji="1" lang="en-US" altLang="ja-JP" sz="2000" dirty="0" smtClean="0"/>
              <a:t>states have been introduced</a:t>
            </a:r>
          </a:p>
          <a:p>
            <a:pPr lvl="1"/>
            <a:r>
              <a:rPr kumimoji="1" lang="en-US" altLang="ja-JP" sz="1600" dirty="0" smtClean="0"/>
              <a:t>“</a:t>
            </a:r>
            <a:r>
              <a:rPr kumimoji="1" lang="en-US" altLang="ja-JP" sz="1600" dirty="0"/>
              <a:t>Provision Failed”, “Release Failed” and “Modify Failed” to help model the inconsistent state of the connection within the control plane.</a:t>
            </a:r>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5</a:t>
            </a:fld>
            <a:endParaRPr lang="ja-JP" altLang="en-US"/>
          </a:p>
        </p:txBody>
      </p:sp>
    </p:spTree>
    <p:extLst>
      <p:ext uri="{BB962C8B-B14F-4D97-AF65-F5344CB8AC3E}">
        <p14:creationId xmlns:p14="http://schemas.microsoft.com/office/powerpoint/2010/main" val="3496154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Key changes for </a:t>
            </a:r>
            <a:r>
              <a:rPr kumimoji="1" lang="en-US" altLang="ja-JP" dirty="0" smtClean="0"/>
              <a:t>Skype v4</a:t>
            </a:r>
            <a:endParaRPr kumimoji="1" lang="ja-JP" altLang="en-US" dirty="0"/>
          </a:p>
        </p:txBody>
      </p:sp>
      <p:sp>
        <p:nvSpPr>
          <p:cNvPr id="3" name="コンテンツ プレースホルダ 2"/>
          <p:cNvSpPr>
            <a:spLocks noGrp="1"/>
          </p:cNvSpPr>
          <p:nvPr>
            <p:ph idx="1"/>
          </p:nvPr>
        </p:nvSpPr>
        <p:spPr/>
        <p:txBody>
          <a:bodyPr/>
          <a:lstStyle/>
          <a:p>
            <a:r>
              <a:rPr kumimoji="1" lang="en-US" altLang="ja-JP" sz="2000" dirty="0"/>
              <a:t>Four final terminated states are model:</a:t>
            </a:r>
          </a:p>
          <a:p>
            <a:pPr lvl="1"/>
            <a:r>
              <a:rPr kumimoji="1" lang="en-US" altLang="ja-JP" sz="1800" dirty="0"/>
              <a:t>T</a:t>
            </a:r>
            <a:r>
              <a:rPr kumimoji="1" lang="en-CA" altLang="ja-JP" sz="1800" dirty="0" err="1"/>
              <a:t>erminatedReserve</a:t>
            </a:r>
            <a:r>
              <a:rPr kumimoji="1" lang="en-CA" altLang="ja-JP" sz="1800" dirty="0"/>
              <a:t> – terminated state was reached as the result of a failed reservation request.</a:t>
            </a:r>
          </a:p>
          <a:p>
            <a:pPr lvl="1"/>
            <a:r>
              <a:rPr kumimoji="1" lang="en-CA" altLang="ja-JP" sz="1800" dirty="0" err="1"/>
              <a:t>TerminatedEndTime</a:t>
            </a:r>
            <a:r>
              <a:rPr kumimoji="1" lang="en-CA" altLang="ja-JP" sz="1800" dirty="0"/>
              <a:t> – terminated state was reached as the result of reservation </a:t>
            </a:r>
            <a:r>
              <a:rPr kumimoji="1" lang="en-CA" altLang="ja-JP" sz="1800" dirty="0" smtClean="0"/>
              <a:t>end </a:t>
            </a:r>
            <a:r>
              <a:rPr kumimoji="1" lang="en-CA" altLang="ja-JP" sz="1800" dirty="0"/>
              <a:t>time being reached.</a:t>
            </a:r>
          </a:p>
          <a:p>
            <a:pPr lvl="1"/>
            <a:r>
              <a:rPr kumimoji="1" lang="en-CA" altLang="ja-JP" sz="1800" dirty="0" err="1"/>
              <a:t>TerminatedForced</a:t>
            </a:r>
            <a:r>
              <a:rPr kumimoji="1" lang="en-CA" altLang="ja-JP" sz="1800" dirty="0"/>
              <a:t> – terminated state was reached as the result of a </a:t>
            </a:r>
            <a:r>
              <a:rPr kumimoji="1" lang="en-CA" altLang="ja-JP" sz="1800" dirty="0" err="1"/>
              <a:t>forced_end</a:t>
            </a:r>
            <a:r>
              <a:rPr kumimoji="1" lang="en-CA" altLang="ja-JP" sz="1800" dirty="0"/>
              <a:t> event.</a:t>
            </a:r>
          </a:p>
          <a:p>
            <a:pPr lvl="1"/>
            <a:r>
              <a:rPr kumimoji="1" lang="en-CA" altLang="ja-JP" sz="1800" dirty="0" err="1"/>
              <a:t>TerminatedRequest</a:t>
            </a:r>
            <a:r>
              <a:rPr kumimoji="1" lang="en-CA" altLang="ja-JP" sz="1800" dirty="0"/>
              <a:t> – terminated state was reached as the result of a terminate request</a:t>
            </a:r>
            <a:r>
              <a:rPr kumimoji="1" lang="en-CA" altLang="ja-JP" sz="1800" dirty="0" smtClean="0"/>
              <a:t>.</a:t>
            </a:r>
            <a:endParaRPr kumimoji="1" lang="en-CA" altLang="ja-JP" sz="1800" dirty="0"/>
          </a:p>
        </p:txBody>
      </p:sp>
      <p:sp>
        <p:nvSpPr>
          <p:cNvPr id="6" name="Slide Number Placeholder 5"/>
          <p:cNvSpPr>
            <a:spLocks noGrp="1"/>
          </p:cNvSpPr>
          <p:nvPr>
            <p:ph type="sldNum" sz="quarter" idx="12"/>
          </p:nvPr>
        </p:nvSpPr>
        <p:spPr/>
        <p:txBody>
          <a:bodyPr/>
          <a:lstStyle/>
          <a:p>
            <a:fld id="{CD41AF8C-7A12-5B48-97B4-B02E92ED6DFA}" type="slidenum">
              <a:rPr lang="ja-JP" altLang="en-US" smtClean="0"/>
              <a:pPr/>
              <a:t>6</a:t>
            </a:fld>
            <a:endParaRPr lang="ja-JP" altLang="en-US"/>
          </a:p>
        </p:txBody>
      </p:sp>
    </p:spTree>
    <p:extLst>
      <p:ext uri="{BB962C8B-B14F-4D97-AF65-F5344CB8AC3E}">
        <p14:creationId xmlns:p14="http://schemas.microsoft.com/office/powerpoint/2010/main" val="3949389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2" name="曲線コネクタ 46"/>
          <p:cNvCxnSpPr>
            <a:stCxn id="56" idx="2"/>
            <a:endCxn id="85" idx="2"/>
          </p:cNvCxnSpPr>
          <p:nvPr/>
        </p:nvCxnSpPr>
        <p:spPr>
          <a:xfrm rot="10800000" flipV="1">
            <a:off x="2484236" y="3122705"/>
            <a:ext cx="19214" cy="1707361"/>
          </a:xfrm>
          <a:prstGeom prst="curvedConnector3">
            <a:avLst>
              <a:gd name="adj1" fmla="val 3959463"/>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3" name="直線矢印コネクタ 2"/>
          <p:cNvCxnSpPr>
            <a:stCxn id="85" idx="6"/>
            <a:endCxn id="84" idx="2"/>
          </p:cNvCxnSpPr>
          <p:nvPr/>
        </p:nvCxnSpPr>
        <p:spPr>
          <a:xfrm>
            <a:off x="3204236" y="4830067"/>
            <a:ext cx="3000791"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円/楕円 149"/>
          <p:cNvSpPr/>
          <p:nvPr/>
        </p:nvSpPr>
        <p:spPr>
          <a:xfrm>
            <a:off x="6205027" y="4470068"/>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Checked</a:t>
            </a:r>
          </a:p>
        </p:txBody>
      </p:sp>
      <p:sp>
        <p:nvSpPr>
          <p:cNvPr id="85" name="円/楕円 149"/>
          <p:cNvSpPr/>
          <p:nvPr/>
        </p:nvSpPr>
        <p:spPr>
          <a:xfrm>
            <a:off x="2484236" y="4470067"/>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Checking</a:t>
            </a:r>
          </a:p>
        </p:txBody>
      </p:sp>
      <p:cxnSp>
        <p:nvCxnSpPr>
          <p:cNvPr id="87" name="直線矢印コネクタ 20"/>
          <p:cNvCxnSpPr>
            <a:stCxn id="90" idx="4"/>
            <a:endCxn id="84" idx="1"/>
          </p:cNvCxnSpPr>
          <p:nvPr/>
        </p:nvCxnSpPr>
        <p:spPr>
          <a:xfrm>
            <a:off x="5791874" y="3605479"/>
            <a:ext cx="518595" cy="97003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0" name="円/楕円 63"/>
          <p:cNvSpPr/>
          <p:nvPr/>
        </p:nvSpPr>
        <p:spPr>
          <a:xfrm>
            <a:off x="5431874" y="2885479"/>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Canceling</a:t>
            </a:r>
            <a:endParaRPr kumimoji="1" lang="ja-JP" altLang="en-US" sz="1000" dirty="0">
              <a:solidFill>
                <a:prstClr val="white"/>
              </a:solidFill>
              <a:latin typeface="Calibri"/>
              <a:ea typeface="ＭＳ Ｐゴシック"/>
            </a:endParaRPr>
          </a:p>
        </p:txBody>
      </p:sp>
      <p:cxnSp>
        <p:nvCxnSpPr>
          <p:cNvPr id="92" name="直線矢印コネクタ 2"/>
          <p:cNvCxnSpPr>
            <a:stCxn id="84" idx="7"/>
            <a:endCxn id="96" idx="4"/>
          </p:cNvCxnSpPr>
          <p:nvPr/>
        </p:nvCxnSpPr>
        <p:spPr>
          <a:xfrm flipV="1">
            <a:off x="6819585" y="3605479"/>
            <a:ext cx="1678489" cy="97003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直線矢印コネクタ 20"/>
          <p:cNvCxnSpPr>
            <a:stCxn id="56" idx="4"/>
            <a:endCxn id="85" idx="0"/>
          </p:cNvCxnSpPr>
          <p:nvPr/>
        </p:nvCxnSpPr>
        <p:spPr>
          <a:xfrm flipH="1">
            <a:off x="2844236" y="3482706"/>
            <a:ext cx="19214" cy="987361"/>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96" name="円/楕円 63"/>
          <p:cNvSpPr/>
          <p:nvPr/>
        </p:nvSpPr>
        <p:spPr>
          <a:xfrm>
            <a:off x="8138074" y="2885479"/>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Modifying</a:t>
            </a:r>
            <a:endParaRPr kumimoji="1" lang="ja-JP" altLang="en-US" sz="1000" dirty="0">
              <a:solidFill>
                <a:prstClr val="white"/>
              </a:solidFill>
              <a:latin typeface="Calibri"/>
              <a:ea typeface="ＭＳ Ｐゴシック"/>
            </a:endParaRPr>
          </a:p>
        </p:txBody>
      </p:sp>
      <p:cxnSp>
        <p:nvCxnSpPr>
          <p:cNvPr id="102" name="直線矢印コネクタ 20"/>
          <p:cNvCxnSpPr>
            <a:stCxn id="57" idx="7"/>
            <a:endCxn id="90" idx="1"/>
          </p:cNvCxnSpPr>
          <p:nvPr/>
        </p:nvCxnSpPr>
        <p:spPr>
          <a:xfrm>
            <a:off x="4065404" y="2990920"/>
            <a:ext cx="1471912" cy="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3" name="直線矢印コネクタ 20"/>
          <p:cNvCxnSpPr>
            <a:stCxn id="90" idx="3"/>
            <a:endCxn id="57" idx="5"/>
          </p:cNvCxnSpPr>
          <p:nvPr/>
        </p:nvCxnSpPr>
        <p:spPr>
          <a:xfrm flipH="1">
            <a:off x="4065404" y="3500038"/>
            <a:ext cx="1471912" cy="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7" name="曲線コネクタ 46"/>
          <p:cNvCxnSpPr>
            <a:stCxn id="96" idx="0"/>
            <a:endCxn id="56" idx="0"/>
          </p:cNvCxnSpPr>
          <p:nvPr/>
        </p:nvCxnSpPr>
        <p:spPr>
          <a:xfrm rot="16200000" flipV="1">
            <a:off x="5619376" y="6781"/>
            <a:ext cx="122773" cy="5634624"/>
          </a:xfrm>
          <a:prstGeom prst="curvedConnector3">
            <a:avLst>
              <a:gd name="adj1" fmla="val 903826"/>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2" name="Group 127"/>
          <p:cNvGrpSpPr/>
          <p:nvPr/>
        </p:nvGrpSpPr>
        <p:grpSpPr>
          <a:xfrm>
            <a:off x="1866900" y="5748844"/>
            <a:ext cx="5410200" cy="457200"/>
            <a:chOff x="1752600" y="6172200"/>
            <a:chExt cx="5410200" cy="457200"/>
          </a:xfrm>
        </p:grpSpPr>
        <p:sp>
          <p:nvSpPr>
            <p:cNvPr id="125" name="Rectangle 124"/>
            <p:cNvSpPr/>
            <p:nvPr/>
          </p:nvSpPr>
          <p:spPr>
            <a:xfrm>
              <a:off x="1752600" y="6172200"/>
              <a:ext cx="5410200" cy="457200"/>
            </a:xfrm>
            <a:prstGeom prst="rect">
              <a:avLst/>
            </a:prstGeom>
            <a:solidFill>
              <a:schemeClr val="bg1">
                <a:lumMod val="7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6" name="TextBox 125"/>
            <p:cNvSpPr txBox="1"/>
            <p:nvPr/>
          </p:nvSpPr>
          <p:spPr>
            <a:xfrm>
              <a:off x="2057400" y="6195536"/>
              <a:ext cx="5105400" cy="430887"/>
            </a:xfrm>
            <a:prstGeom prst="rect">
              <a:avLst/>
            </a:prstGeom>
            <a:noFill/>
          </p:spPr>
          <p:txBody>
            <a:bodyPr wrap="square" rtlCol="0">
              <a:spAutoFit/>
            </a:bodyPr>
            <a:lstStyle/>
            <a:p>
              <a:pPr algn="l"/>
              <a:r>
                <a:rPr lang="en-US" sz="1200" dirty="0" smtClean="0"/>
                <a:t>Base SM states</a:t>
              </a:r>
            </a:p>
            <a:p>
              <a:pPr algn="l"/>
              <a:r>
                <a:rPr lang="en-US" sz="1000" i="1" dirty="0" smtClean="0"/>
                <a:t>NB: Refers to states in the base state machines.</a:t>
              </a:r>
              <a:endParaRPr lang="en-US" sz="1000" i="1" dirty="0"/>
            </a:p>
          </p:txBody>
        </p:sp>
        <p:sp>
          <p:nvSpPr>
            <p:cNvPr id="127" name="円/楕円 96"/>
            <p:cNvSpPr/>
            <p:nvPr/>
          </p:nvSpPr>
          <p:spPr>
            <a:xfrm>
              <a:off x="1905000" y="6248400"/>
              <a:ext cx="186600" cy="186600"/>
            </a:xfrm>
            <a:prstGeom prst="ellipse">
              <a:avLst/>
            </a:prstGeom>
            <a:noFill/>
            <a:ln w="38100" cap="flat" cmpd="sng" algn="ctr">
              <a:solidFill>
                <a:srgbClr val="FF66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grpSp>
      <p:sp>
        <p:nvSpPr>
          <p:cNvPr id="58" name="Title 14359"/>
          <p:cNvSpPr txBox="1">
            <a:spLocks/>
          </p:cNvSpPr>
          <p:nvPr/>
        </p:nvSpPr>
        <p:spPr>
          <a:xfrm>
            <a:off x="0" y="0"/>
            <a:ext cx="9144000" cy="579863"/>
          </a:xfrm>
          <a:prstGeom prst="rect">
            <a:avLst/>
          </a:prstGeom>
        </p:spPr>
        <p:txBody>
          <a:bodyPr>
            <a:no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smtClean="0">
              <a:ln>
                <a:noFill/>
              </a:ln>
              <a:solidFill>
                <a:schemeClr val="tx1"/>
              </a:solidFill>
              <a:effectLst/>
              <a:uLnTx/>
              <a:uFillTx/>
              <a:latin typeface="Arial"/>
              <a:ea typeface="+mj-ea"/>
              <a:cs typeface="Arial"/>
            </a:endParaRPr>
          </a:p>
        </p:txBody>
      </p:sp>
      <p:graphicFrame>
        <p:nvGraphicFramePr>
          <p:cNvPr id="97" name="表 96"/>
          <p:cNvGraphicFramePr>
            <a:graphicFrameLocks noGrp="1"/>
          </p:cNvGraphicFramePr>
          <p:nvPr>
            <p:extLst>
              <p:ext uri="{D42A27DB-BD31-4B8C-83A1-F6EECF244321}">
                <p14:modId xmlns:p14="http://schemas.microsoft.com/office/powerpoint/2010/main" val="3504304630"/>
              </p:ext>
            </p:extLst>
          </p:nvPr>
        </p:nvGraphicFramePr>
        <p:xfrm>
          <a:off x="2331836" y="3716867"/>
          <a:ext cx="1020956" cy="635000"/>
        </p:xfrm>
        <a:graphic>
          <a:graphicData uri="http://schemas.openxmlformats.org/drawingml/2006/table">
            <a:tbl>
              <a:tblPr firstRow="1" bandRow="1">
                <a:tableStyleId>{5940675A-B579-460E-94D1-54222C63F5DA}</a:tableStyleId>
              </a:tblPr>
              <a:tblGrid>
                <a:gridCol w="1020956"/>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mdfychk_ng</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mdfychk.fl</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mdfychk.fl</a:t>
                      </a:r>
                      <a:r>
                        <a:rPr kumimoji="1" lang="en-US" altLang="ja-JP" sz="1000" dirty="0" smtClean="0">
                          <a:solidFill>
                            <a:srgbClr val="0000FF"/>
                          </a:solidFill>
                          <a:latin typeface="Courier New" pitchFamily="49" charset="0"/>
                          <a:cs typeface="Courier New" pitchFamily="49" charset="0"/>
                        </a:rPr>
                        <a:t>,</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mdfycncl.rq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9" name="表 98"/>
          <p:cNvGraphicFramePr>
            <a:graphicFrameLocks noGrp="1"/>
          </p:cNvGraphicFramePr>
          <p:nvPr>
            <p:extLst>
              <p:ext uri="{D42A27DB-BD31-4B8C-83A1-F6EECF244321}">
                <p14:modId xmlns:p14="http://schemas.microsoft.com/office/powerpoint/2010/main" val="360275727"/>
              </p:ext>
            </p:extLst>
          </p:nvPr>
        </p:nvGraphicFramePr>
        <p:xfrm>
          <a:off x="1138031" y="3589867"/>
          <a:ext cx="914400" cy="482600"/>
        </p:xfrm>
        <a:graphic>
          <a:graphicData uri="http://schemas.openxmlformats.org/drawingml/2006/table">
            <a:tbl>
              <a:tblPr firstRow="1" bandRow="1">
                <a:tableStyleId>{5940675A-B579-460E-94D1-54222C63F5DA}</a:tableStyleId>
              </a:tblPr>
              <a:tblGrid>
                <a:gridCol w="914400"/>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mdfychk.rq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mdfychk.rq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mdfychk</a:t>
                      </a:r>
                      <a:r>
                        <a:rPr lang="en-US" altLang="ja-JP" sz="1000" i="1" dirty="0" smtClean="0">
                          <a:solidFill>
                            <a:schemeClr val="tx1"/>
                          </a:solidFill>
                          <a:latin typeface="Courier New" pitchFamily="49" charset="0"/>
                          <a:cs typeface="Courier New" pitchFamily="49" charset="0"/>
                        </a:rPr>
                        <a:t>)</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5" name="表 144"/>
          <p:cNvGraphicFramePr>
            <a:graphicFrameLocks noGrp="1"/>
          </p:cNvGraphicFramePr>
          <p:nvPr>
            <p:extLst>
              <p:ext uri="{D42A27DB-BD31-4B8C-83A1-F6EECF244321}">
                <p14:modId xmlns:p14="http://schemas.microsoft.com/office/powerpoint/2010/main" val="4278968096"/>
              </p:ext>
            </p:extLst>
          </p:nvPr>
        </p:nvGraphicFramePr>
        <p:xfrm>
          <a:off x="3322436" y="4580467"/>
          <a:ext cx="1219200" cy="482600"/>
        </p:xfrm>
        <a:graphic>
          <a:graphicData uri="http://schemas.openxmlformats.org/drawingml/2006/table">
            <a:tbl>
              <a:tblPr firstRow="1" bandRow="1">
                <a:tableStyleId>{5940675A-B579-460E-94D1-54222C63F5DA}</a:tableStyleId>
              </a:tblPr>
              <a:tblGrid>
                <a:gridCol w="1219200"/>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mcfychk_ok</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&lt;mdfychk.cf</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&lt;mdfychk.cf</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31" name="円/楕円 149"/>
          <p:cNvSpPr/>
          <p:nvPr/>
        </p:nvSpPr>
        <p:spPr>
          <a:xfrm>
            <a:off x="6264671" y="2885479"/>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sp>
        <p:nvSpPr>
          <p:cNvPr id="57" name="円/楕円 149"/>
          <p:cNvSpPr/>
          <p:nvPr/>
        </p:nvSpPr>
        <p:spPr>
          <a:xfrm>
            <a:off x="3450846" y="2885479"/>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Modify</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Cancel</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p>
        </p:txBody>
      </p:sp>
      <p:cxnSp>
        <p:nvCxnSpPr>
          <p:cNvPr id="77" name="直線矢印コネクタ 20"/>
          <p:cNvCxnSpPr>
            <a:stCxn id="31" idx="7"/>
            <a:endCxn id="96" idx="1"/>
          </p:cNvCxnSpPr>
          <p:nvPr/>
        </p:nvCxnSpPr>
        <p:spPr>
          <a:xfrm>
            <a:off x="6879229" y="2990920"/>
            <a:ext cx="1364287" cy="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89" name="直線矢印コネクタ 20"/>
          <p:cNvCxnSpPr>
            <a:stCxn id="96" idx="3"/>
            <a:endCxn id="31" idx="5"/>
          </p:cNvCxnSpPr>
          <p:nvPr/>
        </p:nvCxnSpPr>
        <p:spPr>
          <a:xfrm flipH="1">
            <a:off x="6879229" y="3500038"/>
            <a:ext cx="1364287" cy="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36" name="曲線コネクタ 46"/>
          <p:cNvCxnSpPr>
            <a:stCxn id="90" idx="0"/>
            <a:endCxn id="56" idx="7"/>
          </p:cNvCxnSpPr>
          <p:nvPr/>
        </p:nvCxnSpPr>
        <p:spPr>
          <a:xfrm rot="16200000" flipV="1">
            <a:off x="4446275" y="1539880"/>
            <a:ext cx="17332" cy="2673866"/>
          </a:xfrm>
          <a:prstGeom prst="curvedConnector3">
            <a:avLst>
              <a:gd name="adj1" fmla="val 2027308"/>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aphicFrame>
        <p:nvGraphicFramePr>
          <p:cNvPr id="101" name="表 100"/>
          <p:cNvGraphicFramePr>
            <a:graphicFrameLocks noGrp="1"/>
          </p:cNvGraphicFramePr>
          <p:nvPr>
            <p:extLst>
              <p:ext uri="{D42A27DB-BD31-4B8C-83A1-F6EECF244321}">
                <p14:modId xmlns:p14="http://schemas.microsoft.com/office/powerpoint/2010/main" val="2875093401"/>
              </p:ext>
            </p:extLst>
          </p:nvPr>
        </p:nvGraphicFramePr>
        <p:xfrm>
          <a:off x="7138012" y="3348255"/>
          <a:ext cx="914400" cy="482600"/>
        </p:xfrm>
        <a:graphic>
          <a:graphicData uri="http://schemas.openxmlformats.org/drawingml/2006/table">
            <a:tbl>
              <a:tblPr firstRow="1" bandRow="1">
                <a:tableStyleId>{5940675A-B579-460E-94D1-54222C63F5DA}</a:tableStyleId>
              </a:tblPr>
              <a:tblGrid>
                <a:gridCol w="914400"/>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modify.rq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modify.rq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(modify)</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6" name="表 105"/>
          <p:cNvGraphicFramePr>
            <a:graphicFrameLocks noGrp="1"/>
          </p:cNvGraphicFramePr>
          <p:nvPr>
            <p:extLst>
              <p:ext uri="{D42A27DB-BD31-4B8C-83A1-F6EECF244321}">
                <p14:modId xmlns:p14="http://schemas.microsoft.com/office/powerpoint/2010/main" val="530658655"/>
              </p:ext>
            </p:extLst>
          </p:nvPr>
        </p:nvGraphicFramePr>
        <p:xfrm>
          <a:off x="5448602" y="3958475"/>
          <a:ext cx="1041400" cy="482600"/>
        </p:xfrm>
        <a:graphic>
          <a:graphicData uri="http://schemas.openxmlformats.org/drawingml/2006/table">
            <a:tbl>
              <a:tblPr firstRow="1" bandRow="1">
                <a:tableStyleId>{5940675A-B579-460E-94D1-54222C63F5DA}</a:tableStyleId>
              </a:tblPr>
              <a:tblGrid>
                <a:gridCol w="1041400"/>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mdfycncl.rq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mdfycncl.rq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mdfycncl</a:t>
                      </a:r>
                      <a:r>
                        <a:rPr lang="en-US" altLang="ja-JP" sz="1000" i="1" dirty="0" smtClean="0">
                          <a:solidFill>
                            <a:schemeClr val="tx1"/>
                          </a:solidFill>
                          <a:latin typeface="Courier New" pitchFamily="49" charset="0"/>
                          <a:cs typeface="Courier New" pitchFamily="49" charset="0"/>
                        </a:rPr>
                        <a:t>)</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8" name="表 107"/>
          <p:cNvGraphicFramePr>
            <a:graphicFrameLocks noGrp="1"/>
          </p:cNvGraphicFramePr>
          <p:nvPr>
            <p:extLst>
              <p:ext uri="{D42A27DB-BD31-4B8C-83A1-F6EECF244321}">
                <p14:modId xmlns:p14="http://schemas.microsoft.com/office/powerpoint/2010/main" val="1249850658"/>
              </p:ext>
            </p:extLst>
          </p:nvPr>
        </p:nvGraphicFramePr>
        <p:xfrm>
          <a:off x="4247985" y="2768395"/>
          <a:ext cx="1104590" cy="482600"/>
        </p:xfrm>
        <a:graphic>
          <a:graphicData uri="http://schemas.openxmlformats.org/drawingml/2006/table">
            <a:tbl>
              <a:tblPr firstRow="1" bandRow="1">
                <a:tableStyleId>{5940675A-B579-460E-94D1-54222C63F5DA}</a:tableStyleId>
              </a:tblPr>
              <a:tblGrid>
                <a:gridCol w="1104590"/>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mdfycncl_ng</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mdfycncl.fl</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mdfycncl.fl</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9" name="表 108"/>
          <p:cNvGraphicFramePr>
            <a:graphicFrameLocks noGrp="1"/>
          </p:cNvGraphicFramePr>
          <p:nvPr>
            <p:extLst>
              <p:ext uri="{D42A27DB-BD31-4B8C-83A1-F6EECF244321}">
                <p14:modId xmlns:p14="http://schemas.microsoft.com/office/powerpoint/2010/main" val="2843585132"/>
              </p:ext>
            </p:extLst>
          </p:nvPr>
        </p:nvGraphicFramePr>
        <p:xfrm>
          <a:off x="3972924" y="2175521"/>
          <a:ext cx="1082288" cy="482600"/>
        </p:xfrm>
        <a:graphic>
          <a:graphicData uri="http://schemas.openxmlformats.org/drawingml/2006/table">
            <a:tbl>
              <a:tblPr firstRow="1" bandRow="1">
                <a:tableStyleId>{5940675A-B579-460E-94D1-54222C63F5DA}</a:tableStyleId>
              </a:tblPr>
              <a:tblGrid>
                <a:gridCol w="1082288"/>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mdfycncl_ok</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&lt;mdfycncl.cf</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&lt;mdfycncl.cf</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7" name="表 146"/>
          <p:cNvGraphicFramePr>
            <a:graphicFrameLocks noGrp="1"/>
          </p:cNvGraphicFramePr>
          <p:nvPr>
            <p:extLst>
              <p:ext uri="{D42A27DB-BD31-4B8C-83A1-F6EECF244321}">
                <p14:modId xmlns:p14="http://schemas.microsoft.com/office/powerpoint/2010/main" val="2097986616"/>
              </p:ext>
            </p:extLst>
          </p:nvPr>
        </p:nvGraphicFramePr>
        <p:xfrm>
          <a:off x="5569407" y="1638403"/>
          <a:ext cx="1219200" cy="482600"/>
        </p:xfrm>
        <a:graphic>
          <a:graphicData uri="http://schemas.openxmlformats.org/drawingml/2006/table">
            <a:tbl>
              <a:tblPr firstRow="1" bandRow="1">
                <a:tableStyleId>{5940675A-B579-460E-94D1-54222C63F5DA}</a:tableStyleId>
              </a:tblPr>
              <a:tblGrid>
                <a:gridCol w="1219200"/>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modify_ok</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&lt;modify.cf</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&lt;modify.cf</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1972383693"/>
              </p:ext>
            </p:extLst>
          </p:nvPr>
        </p:nvGraphicFramePr>
        <p:xfrm>
          <a:off x="7184475" y="4023524"/>
          <a:ext cx="914400" cy="482600"/>
        </p:xfrm>
        <a:graphic>
          <a:graphicData uri="http://schemas.openxmlformats.org/drawingml/2006/table">
            <a:tbl>
              <a:tblPr firstRow="1" bandRow="1">
                <a:tableStyleId>{5940675A-B579-460E-94D1-54222C63F5DA}</a:tableStyleId>
              </a:tblPr>
              <a:tblGrid>
                <a:gridCol w="914400"/>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modify.rq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modify.rq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(modify)</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80" name="表 79"/>
          <p:cNvGraphicFramePr>
            <a:graphicFrameLocks noGrp="1"/>
          </p:cNvGraphicFramePr>
          <p:nvPr>
            <p:extLst>
              <p:ext uri="{D42A27DB-BD31-4B8C-83A1-F6EECF244321}">
                <p14:modId xmlns:p14="http://schemas.microsoft.com/office/powerpoint/2010/main" val="3651580448"/>
              </p:ext>
            </p:extLst>
          </p:nvPr>
        </p:nvGraphicFramePr>
        <p:xfrm>
          <a:off x="7076679" y="2789456"/>
          <a:ext cx="914400" cy="482600"/>
        </p:xfrm>
        <a:graphic>
          <a:graphicData uri="http://schemas.openxmlformats.org/drawingml/2006/table">
            <a:tbl>
              <a:tblPr firstRow="1" bandRow="1">
                <a:tableStyleId>{5940675A-B579-460E-94D1-54222C63F5DA}</a:tableStyleId>
              </a:tblPr>
              <a:tblGrid>
                <a:gridCol w="914400"/>
              </a:tblGrid>
              <a:tr h="144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modify_ng</a:t>
                      </a:r>
                      <a:r>
                        <a:rPr lang="en-US" altLang="ja-JP" sz="1000" i="1" dirty="0" smtClean="0">
                          <a:solidFill>
                            <a:schemeClr val="tx1"/>
                          </a:solidFill>
                          <a:latin typeface="Courier New" pitchFamily="49" charset="0"/>
                          <a:cs typeface="Courier New" pitchFamily="49" charset="0"/>
                        </a:rPr>
                        <a:t>)</a:t>
                      </a:r>
                      <a:endParaRPr lang="ja-JP" altLang="en-US" sz="10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4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&lt;</a:t>
                      </a:r>
                      <a:r>
                        <a:rPr kumimoji="1" lang="en-US" altLang="ja-JP" sz="1000" dirty="0" err="1" smtClean="0">
                          <a:solidFill>
                            <a:srgbClr val="FF0000"/>
                          </a:solidFill>
                          <a:latin typeface="Courier New" pitchFamily="49" charset="0"/>
                          <a:cs typeface="Courier New" pitchFamily="49" charset="0"/>
                        </a:rPr>
                        <a:t>modify.fl</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437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&lt;</a:t>
                      </a:r>
                      <a:r>
                        <a:rPr kumimoji="1" lang="en-US" altLang="ja-JP" sz="1000" dirty="0" err="1" smtClean="0">
                          <a:solidFill>
                            <a:srgbClr val="0000FF"/>
                          </a:solidFill>
                          <a:latin typeface="Courier New" pitchFamily="49" charset="0"/>
                          <a:cs typeface="Courier New" pitchFamily="49" charset="0"/>
                        </a:rPr>
                        <a:t>modify.fl</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1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40" name="表 139"/>
          <p:cNvGraphicFramePr>
            <a:graphicFrameLocks noGrp="1"/>
          </p:cNvGraphicFramePr>
          <p:nvPr>
            <p:extLst>
              <p:ext uri="{D42A27DB-BD31-4B8C-83A1-F6EECF244321}">
                <p14:modId xmlns:p14="http://schemas.microsoft.com/office/powerpoint/2010/main" val="4117902516"/>
              </p:ext>
            </p:extLst>
          </p:nvPr>
        </p:nvGraphicFramePr>
        <p:xfrm>
          <a:off x="4255419" y="3352593"/>
          <a:ext cx="1041400" cy="482600"/>
        </p:xfrm>
        <a:graphic>
          <a:graphicData uri="http://schemas.openxmlformats.org/drawingml/2006/table">
            <a:tbl>
              <a:tblPr firstRow="1" bandRow="1">
                <a:tableStyleId>{5940675A-B579-460E-94D1-54222C63F5DA}</a:tableStyleId>
              </a:tblPr>
              <a:tblGrid>
                <a:gridCol w="1041400"/>
              </a:tblGrid>
              <a:tr h="0">
                <a:tc>
                  <a:txBody>
                    <a:bodyPr/>
                    <a:lstStyle/>
                    <a:p>
                      <a:endParaRPr kumimoji="1" lang="ja-JP" altLang="en-US" sz="1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92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FF0000"/>
                          </a:solidFill>
                          <a:latin typeface="Courier New" pitchFamily="49" charset="0"/>
                          <a:cs typeface="Courier New" pitchFamily="49" charset="0"/>
                        </a:rPr>
                        <a:t>&gt;</a:t>
                      </a:r>
                      <a:r>
                        <a:rPr kumimoji="1" lang="en-US" altLang="ja-JP" sz="1000" dirty="0" err="1" smtClean="0">
                          <a:solidFill>
                            <a:srgbClr val="FF0000"/>
                          </a:solidFill>
                          <a:latin typeface="Courier New" pitchFamily="49" charset="0"/>
                          <a:cs typeface="Courier New" pitchFamily="49" charset="0"/>
                        </a:rPr>
                        <a:t>mdfycncl.rq</a:t>
                      </a:r>
                      <a:endParaRPr kumimoji="1" lang="ja-JP" altLang="en-US" sz="10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000" dirty="0" smtClean="0">
                          <a:solidFill>
                            <a:srgbClr val="0000FF"/>
                          </a:solidFill>
                          <a:latin typeface="Courier New" pitchFamily="49" charset="0"/>
                          <a:cs typeface="Courier New" pitchFamily="49" charset="0"/>
                        </a:rPr>
                        <a:t>&gt;</a:t>
                      </a:r>
                      <a:r>
                        <a:rPr kumimoji="1" lang="en-US" altLang="ja-JP" sz="1000" dirty="0" err="1" smtClean="0">
                          <a:solidFill>
                            <a:srgbClr val="0000FF"/>
                          </a:solidFill>
                          <a:latin typeface="Courier New" pitchFamily="49" charset="0"/>
                          <a:cs typeface="Courier New" pitchFamily="49" charset="0"/>
                        </a:rPr>
                        <a:t>mdfycncl.rq</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275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000" i="1" dirty="0" smtClean="0">
                          <a:solidFill>
                            <a:schemeClr val="tx1"/>
                          </a:solidFill>
                          <a:latin typeface="Courier New" pitchFamily="49" charset="0"/>
                          <a:cs typeface="Courier New" pitchFamily="49" charset="0"/>
                        </a:rPr>
                        <a:t>(</a:t>
                      </a:r>
                      <a:r>
                        <a:rPr lang="en-US" altLang="ja-JP" sz="1000" i="1" dirty="0" err="1" smtClean="0">
                          <a:solidFill>
                            <a:schemeClr val="tx1"/>
                          </a:solidFill>
                          <a:latin typeface="Courier New" pitchFamily="49" charset="0"/>
                          <a:cs typeface="Courier New" pitchFamily="49" charset="0"/>
                        </a:rPr>
                        <a:t>mdfycncl</a:t>
                      </a:r>
                      <a:r>
                        <a:rPr lang="en-US" altLang="ja-JP" sz="1000" i="1" dirty="0" smtClean="0">
                          <a:solidFill>
                            <a:schemeClr val="tx1"/>
                          </a:solidFill>
                          <a:latin typeface="Courier New" pitchFamily="49" charset="0"/>
                          <a:cs typeface="Courier New" pitchFamily="49" charset="0"/>
                        </a:rPr>
                        <a:t>)</a:t>
                      </a:r>
                      <a:endParaRPr kumimoji="1" lang="ja-JP" altLang="en-US" sz="10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4" name="Title 3"/>
          <p:cNvSpPr>
            <a:spLocks noGrp="1"/>
          </p:cNvSpPr>
          <p:nvPr>
            <p:ph type="title"/>
          </p:nvPr>
        </p:nvSpPr>
        <p:spPr>
          <a:xfrm>
            <a:off x="457200" y="139166"/>
            <a:ext cx="8229600" cy="529695"/>
          </a:xfrm>
        </p:spPr>
        <p:txBody>
          <a:bodyPr/>
          <a:lstStyle/>
          <a:p>
            <a:pPr lvl="0"/>
            <a:r>
              <a:rPr lang="en-US" sz="3200" dirty="0">
                <a:latin typeface="Arial"/>
                <a:cs typeface="Arial"/>
              </a:rPr>
              <a:t>NSI Reservation State Machine (Skype v4</a:t>
            </a:r>
            <a:r>
              <a:rPr lang="en-US" sz="3200" dirty="0" smtClean="0">
                <a:latin typeface="Arial"/>
                <a:cs typeface="Arial"/>
              </a:rPr>
              <a:t>)</a:t>
            </a:r>
            <a:endParaRPr lang="en-US" sz="3200" dirty="0"/>
          </a:p>
        </p:txBody>
      </p:sp>
      <p:sp>
        <p:nvSpPr>
          <p:cNvPr id="3" name="Date Placeholder 2"/>
          <p:cNvSpPr>
            <a:spLocks noGrp="1"/>
          </p:cNvSpPr>
          <p:nvPr>
            <p:ph type="dt" sz="half" idx="10"/>
          </p:nvPr>
        </p:nvSpPr>
        <p:spPr/>
        <p:txBody>
          <a:bodyPr/>
          <a:lstStyle/>
          <a:p>
            <a:fld id="{B7690005-E657-4746-91BC-718D8EE7754C}" type="datetime1">
              <a:rPr lang="en-CA" altLang="ja-JP" smtClean="0"/>
              <a:pPr/>
              <a:t>12-08-21</a:t>
            </a:fld>
            <a:endParaRPr lang="ja-JP" altLang="en-US"/>
          </a:p>
        </p:txBody>
      </p:sp>
      <p:sp>
        <p:nvSpPr>
          <p:cNvPr id="5" name="Slide Number Placeholder 4"/>
          <p:cNvSpPr>
            <a:spLocks noGrp="1"/>
          </p:cNvSpPr>
          <p:nvPr>
            <p:ph type="sldNum" sz="quarter" idx="12"/>
          </p:nvPr>
        </p:nvSpPr>
        <p:spPr/>
        <p:txBody>
          <a:bodyPr/>
          <a:lstStyle/>
          <a:p>
            <a:fld id="{6FDECC60-3DD3-AE49-BAB4-19F5E93B8770}" type="slidenum">
              <a:rPr lang="ja-JP" altLang="en-US" smtClean="0"/>
              <a:pPr/>
              <a:t>7</a:t>
            </a:fld>
            <a:endParaRPr lang="ja-JP" altLang="en-US"/>
          </a:p>
        </p:txBody>
      </p:sp>
      <p:cxnSp>
        <p:nvCxnSpPr>
          <p:cNvPr id="39" name="直線矢印コネクタ 38"/>
          <p:cNvCxnSpPr>
            <a:stCxn id="42" idx="6"/>
            <a:endCxn id="56" idx="1"/>
          </p:cNvCxnSpPr>
          <p:nvPr/>
        </p:nvCxnSpPr>
        <p:spPr>
          <a:xfrm>
            <a:off x="957073" y="2723954"/>
            <a:ext cx="1651819" cy="1441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円/楕円 39"/>
          <p:cNvSpPr/>
          <p:nvPr/>
        </p:nvSpPr>
        <p:spPr>
          <a:xfrm>
            <a:off x="237073" y="677327"/>
            <a:ext cx="720000" cy="7200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a:solidFill>
                  <a:prstClr val="white"/>
                </a:solidFill>
                <a:latin typeface="Calibri"/>
                <a:ea typeface="ＭＳ Ｐゴシック"/>
              </a:rPr>
              <a:t>Initial</a:t>
            </a:r>
            <a:endParaRPr kumimoji="1" lang="ja-JP" altLang="en-US" sz="1000" dirty="0">
              <a:solidFill>
                <a:prstClr val="white"/>
              </a:solidFill>
              <a:latin typeface="Calibri"/>
              <a:ea typeface="ＭＳ Ｐゴシック"/>
            </a:endParaRPr>
          </a:p>
        </p:txBody>
      </p:sp>
      <p:sp>
        <p:nvSpPr>
          <p:cNvPr id="42" name="円/楕円 149"/>
          <p:cNvSpPr/>
          <p:nvPr/>
        </p:nvSpPr>
        <p:spPr>
          <a:xfrm>
            <a:off x="237073" y="2363954"/>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Reserving</a:t>
            </a:r>
            <a:endParaRPr kumimoji="1" lang="ja-JP" altLang="en-US" sz="1000" dirty="0">
              <a:solidFill>
                <a:prstClr val="white"/>
              </a:solidFill>
              <a:latin typeface="Calibri"/>
              <a:ea typeface="ＭＳ Ｐゴシック"/>
            </a:endParaRPr>
          </a:p>
        </p:txBody>
      </p:sp>
      <p:cxnSp>
        <p:nvCxnSpPr>
          <p:cNvPr id="43" name="直線矢印コネクタ 42"/>
          <p:cNvCxnSpPr>
            <a:stCxn id="40" idx="4"/>
            <a:endCxn id="42" idx="0"/>
          </p:cNvCxnSpPr>
          <p:nvPr/>
        </p:nvCxnSpPr>
        <p:spPr>
          <a:xfrm>
            <a:off x="597073" y="1397327"/>
            <a:ext cx="0" cy="96662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表 43"/>
          <p:cNvGraphicFramePr>
            <a:graphicFrameLocks noGrp="1"/>
          </p:cNvGraphicFramePr>
          <p:nvPr>
            <p:extLst>
              <p:ext uri="{D42A27DB-BD31-4B8C-83A1-F6EECF244321}">
                <p14:modId xmlns:p14="http://schemas.microsoft.com/office/powerpoint/2010/main" val="3501496885"/>
              </p:ext>
            </p:extLst>
          </p:nvPr>
        </p:nvGraphicFramePr>
        <p:xfrm>
          <a:off x="237074" y="1575837"/>
          <a:ext cx="889000" cy="547898"/>
        </p:xfrm>
        <a:graphic>
          <a:graphicData uri="http://schemas.openxmlformats.org/drawingml/2006/table">
            <a:tbl>
              <a:tblPr firstRow="1" bandRow="1">
                <a:tableStyleId>{5940675A-B579-460E-94D1-54222C63F5DA}</a:tableStyleId>
              </a:tblPr>
              <a:tblGrid>
                <a:gridCol w="889000"/>
              </a:tblGrid>
              <a:tr h="50059">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44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rsv.rq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89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rsv.rq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32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(reservation)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4268653768"/>
              </p:ext>
            </p:extLst>
          </p:nvPr>
        </p:nvGraphicFramePr>
        <p:xfrm>
          <a:off x="1099843" y="2469166"/>
          <a:ext cx="1100667" cy="537650"/>
        </p:xfrm>
        <a:graphic>
          <a:graphicData uri="http://schemas.openxmlformats.org/drawingml/2006/table">
            <a:tbl>
              <a:tblPr firstRow="1" bandRow="1">
                <a:tableStyleId>{5940675A-B579-460E-94D1-54222C63F5DA}</a:tableStyleId>
              </a:tblPr>
              <a:tblGrid>
                <a:gridCol w="1100667"/>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reservation_ok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&lt;rsv.cf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&lt;rsv.cf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76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47" name="円/楕円 46"/>
          <p:cNvSpPr/>
          <p:nvPr/>
        </p:nvSpPr>
        <p:spPr>
          <a:xfrm flipH="1">
            <a:off x="233562" y="5482659"/>
            <a:ext cx="720000" cy="72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900" dirty="0" smtClean="0">
                <a:solidFill>
                  <a:prstClr val="white"/>
                </a:solidFill>
              </a:rPr>
              <a:t>Terminate</a:t>
            </a:r>
          </a:p>
          <a:p>
            <a:pPr algn="ctr" eaLnBrk="1" fontAlgn="auto" hangingPunct="1">
              <a:spcBef>
                <a:spcPts val="0"/>
              </a:spcBef>
              <a:spcAft>
                <a:spcPts val="0"/>
              </a:spcAft>
              <a:defRPr/>
            </a:pPr>
            <a:r>
              <a:rPr kumimoji="1" lang="en-US" altLang="ja-JP" sz="900" dirty="0" smtClean="0">
                <a:solidFill>
                  <a:prstClr val="white"/>
                </a:solidFill>
              </a:rPr>
              <a:t>/Reserve</a:t>
            </a:r>
            <a:endParaRPr kumimoji="1" lang="ja-JP" altLang="en-US" sz="900" dirty="0">
              <a:solidFill>
                <a:prstClr val="white"/>
              </a:solidFill>
            </a:endParaRPr>
          </a:p>
        </p:txBody>
      </p:sp>
      <p:cxnSp>
        <p:nvCxnSpPr>
          <p:cNvPr id="48" name="直線矢印コネクタ 47"/>
          <p:cNvCxnSpPr>
            <a:stCxn id="42" idx="4"/>
            <a:endCxn id="47" idx="0"/>
          </p:cNvCxnSpPr>
          <p:nvPr/>
        </p:nvCxnSpPr>
        <p:spPr>
          <a:xfrm flipH="1">
            <a:off x="593562" y="3083954"/>
            <a:ext cx="3511" cy="239870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 name="表 48"/>
          <p:cNvGraphicFramePr>
            <a:graphicFrameLocks noGrp="1"/>
          </p:cNvGraphicFramePr>
          <p:nvPr>
            <p:extLst>
              <p:ext uri="{D42A27DB-BD31-4B8C-83A1-F6EECF244321}">
                <p14:modId xmlns:p14="http://schemas.microsoft.com/office/powerpoint/2010/main" val="995559396"/>
              </p:ext>
            </p:extLst>
          </p:nvPr>
        </p:nvGraphicFramePr>
        <p:xfrm>
          <a:off x="76200" y="4557108"/>
          <a:ext cx="1159933" cy="537650"/>
        </p:xfrm>
        <a:graphic>
          <a:graphicData uri="http://schemas.openxmlformats.org/drawingml/2006/table">
            <a:tbl>
              <a:tblPr firstRow="1" bandRow="1">
                <a:tableStyleId>{5940675A-B579-460E-94D1-54222C63F5DA}</a:tableStyleId>
              </a:tblPr>
              <a:tblGrid>
                <a:gridCol w="1159933"/>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reservation_ng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rsv.fl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rsv.fl</a:t>
                      </a:r>
                      <a:r>
                        <a:rPr kumimoji="1" lang="en-US" altLang="ja-JP" sz="800" dirty="0" smtClean="0">
                          <a:solidFill>
                            <a:srgbClr val="0000FF"/>
                          </a:solidFill>
                          <a:latin typeface="Courier New" pitchFamily="49" charset="0"/>
                          <a:cs typeface="Courier New" pitchFamily="49" charset="0"/>
                        </a:rPr>
                        <a:t>,</a:t>
                      </a:r>
                      <a:r>
                        <a:rPr kumimoji="1" lang="en-US" altLang="ja-JP" sz="800" baseline="0" dirty="0" smtClean="0">
                          <a:solidFill>
                            <a:srgbClr val="0000FF"/>
                          </a:solidFill>
                          <a:latin typeface="Courier New" pitchFamily="49" charset="0"/>
                          <a:cs typeface="Courier New" pitchFamily="49" charset="0"/>
                        </a:rPr>
                        <a:t> &gt;</a:t>
                      </a:r>
                      <a:r>
                        <a:rPr kumimoji="1" lang="en-US" altLang="ja-JP" sz="800" baseline="0" dirty="0" err="1" smtClean="0">
                          <a:solidFill>
                            <a:srgbClr val="0000FF"/>
                          </a:solidFill>
                          <a:latin typeface="Courier New" pitchFamily="49" charset="0"/>
                          <a:cs typeface="Courier New" pitchFamily="49" charset="0"/>
                        </a:rPr>
                        <a:t>term.rq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76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56" name="円/楕円 149"/>
          <p:cNvSpPr/>
          <p:nvPr/>
        </p:nvSpPr>
        <p:spPr>
          <a:xfrm>
            <a:off x="2503450" y="2762706"/>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Reserved</a:t>
            </a:r>
            <a:endParaRPr kumimoji="1" lang="ja-JP" altLang="en-US" sz="1000" dirty="0">
              <a:solidFill>
                <a:prstClr val="white"/>
              </a:solidFill>
              <a:latin typeface="Calibri"/>
              <a:ea typeface="ＭＳ Ｐゴシック"/>
            </a:endParaRPr>
          </a:p>
        </p:txBody>
      </p:sp>
    </p:spTree>
    <p:extLst>
      <p:ext uri="{BB962C8B-B14F-4D97-AF65-F5344CB8AC3E}">
        <p14:creationId xmlns:p14="http://schemas.microsoft.com/office/powerpoint/2010/main" val="204840095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線矢印コネクタ 20"/>
          <p:cNvCxnSpPr>
            <a:stCxn id="86" idx="6"/>
            <a:endCxn id="126" idx="2"/>
          </p:cNvCxnSpPr>
          <p:nvPr/>
        </p:nvCxnSpPr>
        <p:spPr>
          <a:xfrm>
            <a:off x="1074991" y="2718477"/>
            <a:ext cx="1439610" cy="1394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6" name="円/楕円 85"/>
          <p:cNvSpPr/>
          <p:nvPr/>
        </p:nvSpPr>
        <p:spPr>
          <a:xfrm>
            <a:off x="354991" y="2358477"/>
            <a:ext cx="720000" cy="7200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a:solidFill>
                  <a:prstClr val="white"/>
                </a:solidFill>
                <a:latin typeface="Calibri"/>
                <a:ea typeface="ＭＳ Ｐゴシック"/>
              </a:rPr>
              <a:t>Initial</a:t>
            </a:r>
            <a:endParaRPr kumimoji="1" lang="ja-JP" altLang="en-US" sz="1000" dirty="0">
              <a:solidFill>
                <a:prstClr val="white"/>
              </a:solidFill>
              <a:latin typeface="Calibri"/>
              <a:ea typeface="ＭＳ Ｐゴシック"/>
            </a:endParaRPr>
          </a:p>
        </p:txBody>
      </p:sp>
      <p:sp>
        <p:nvSpPr>
          <p:cNvPr id="126" name="円/楕円 149"/>
          <p:cNvSpPr/>
          <p:nvPr/>
        </p:nvSpPr>
        <p:spPr>
          <a:xfrm>
            <a:off x="2514601" y="2372421"/>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Scheduled</a:t>
            </a:r>
            <a:endParaRPr kumimoji="1" lang="ja-JP" altLang="en-US" sz="1000" dirty="0">
              <a:solidFill>
                <a:prstClr val="white"/>
              </a:solidFill>
              <a:latin typeface="Calibri"/>
              <a:ea typeface="ＭＳ Ｐゴシック"/>
            </a:endParaRPr>
          </a:p>
        </p:txBody>
      </p:sp>
      <p:sp>
        <p:nvSpPr>
          <p:cNvPr id="14360" name="Title 14359"/>
          <p:cNvSpPr>
            <a:spLocks noGrp="1"/>
          </p:cNvSpPr>
          <p:nvPr>
            <p:ph type="title"/>
          </p:nvPr>
        </p:nvSpPr>
        <p:spPr>
          <a:xfrm>
            <a:off x="262468" y="16932"/>
            <a:ext cx="8229600" cy="838199"/>
          </a:xfrm>
        </p:spPr>
        <p:txBody>
          <a:bodyPr>
            <a:noAutofit/>
          </a:bodyPr>
          <a:lstStyle/>
          <a:p>
            <a:r>
              <a:rPr lang="en-US" sz="2800" dirty="0" smtClean="0">
                <a:latin typeface="Arial"/>
                <a:cs typeface="Arial"/>
              </a:rPr>
              <a:t>NSI </a:t>
            </a:r>
            <a:r>
              <a:rPr lang="en-US" sz="2800" dirty="0" smtClean="0">
                <a:latin typeface="Arial"/>
                <a:cs typeface="Arial"/>
              </a:rPr>
              <a:t>Provisioning State Machine (</a:t>
            </a:r>
            <a:r>
              <a:rPr lang="en-US" sz="2800" dirty="0" smtClean="0">
                <a:latin typeface="Arial"/>
                <a:cs typeface="Arial"/>
              </a:rPr>
              <a:t>Skype v4)</a:t>
            </a:r>
            <a:endParaRPr lang="en-US" sz="2800" dirty="0">
              <a:latin typeface="Arial"/>
              <a:cs typeface="Arial"/>
            </a:endParaRPr>
          </a:p>
        </p:txBody>
      </p:sp>
      <p:sp>
        <p:nvSpPr>
          <p:cNvPr id="51" name="円/楕円 50"/>
          <p:cNvSpPr/>
          <p:nvPr/>
        </p:nvSpPr>
        <p:spPr>
          <a:xfrm>
            <a:off x="7670835" y="2363954"/>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Provisioned</a:t>
            </a:r>
            <a:endParaRPr kumimoji="1" lang="ja-JP" altLang="en-US" sz="1000" dirty="0">
              <a:solidFill>
                <a:prstClr val="white"/>
              </a:solidFill>
              <a:latin typeface="Calibri"/>
              <a:ea typeface="ＭＳ Ｐゴシック"/>
            </a:endParaRPr>
          </a:p>
        </p:txBody>
      </p:sp>
      <p:grpSp>
        <p:nvGrpSpPr>
          <p:cNvPr id="3" name="Group 6"/>
          <p:cNvGrpSpPr/>
          <p:nvPr/>
        </p:nvGrpSpPr>
        <p:grpSpPr>
          <a:xfrm>
            <a:off x="6383866" y="4639745"/>
            <a:ext cx="2667000" cy="2065867"/>
            <a:chOff x="6400800" y="4343400"/>
            <a:chExt cx="2667000" cy="2065867"/>
          </a:xfrm>
        </p:grpSpPr>
        <p:sp>
          <p:nvSpPr>
            <p:cNvPr id="145" name="Rectangle 144"/>
            <p:cNvSpPr/>
            <p:nvPr/>
          </p:nvSpPr>
          <p:spPr>
            <a:xfrm>
              <a:off x="6400800" y="4343400"/>
              <a:ext cx="2667000" cy="2065867"/>
            </a:xfrm>
            <a:prstGeom prst="rect">
              <a:avLst/>
            </a:prstGeom>
            <a:solidFill>
              <a:schemeClr val="bg1">
                <a:lumMod val="75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グループ化 197"/>
            <p:cNvGrpSpPr/>
            <p:nvPr/>
          </p:nvGrpSpPr>
          <p:grpSpPr>
            <a:xfrm>
              <a:off x="6543216" y="4800600"/>
              <a:ext cx="2448384" cy="738664"/>
              <a:chOff x="6019800" y="4747736"/>
              <a:chExt cx="2448384" cy="738664"/>
            </a:xfrm>
          </p:grpSpPr>
          <p:sp>
            <p:nvSpPr>
              <p:cNvPr id="146" name="TextBox 145"/>
              <p:cNvSpPr txBox="1"/>
              <p:nvPr/>
            </p:nvSpPr>
            <p:spPr>
              <a:xfrm>
                <a:off x="6182185" y="4747736"/>
                <a:ext cx="2285999" cy="738664"/>
              </a:xfrm>
              <a:prstGeom prst="rect">
                <a:avLst/>
              </a:prstGeom>
              <a:noFill/>
            </p:spPr>
            <p:txBody>
              <a:bodyPr wrap="square" rtlCol="0">
                <a:spAutoFit/>
              </a:bodyPr>
              <a:lstStyle/>
              <a:p>
                <a:pPr algn="l"/>
                <a:r>
                  <a:rPr lang="en-US" sz="1200" dirty="0" smtClean="0"/>
                  <a:t>Transitional States</a:t>
                </a:r>
              </a:p>
              <a:p>
                <a:pPr algn="l"/>
                <a:r>
                  <a:rPr lang="en-US" sz="1000" i="1" dirty="0" smtClean="0"/>
                  <a:t>NB: Requests received in this state is queued and processed only when it transitions to a Stable State.</a:t>
                </a:r>
                <a:endParaRPr lang="en-US" sz="1000" i="1" dirty="0"/>
              </a:p>
            </p:txBody>
          </p:sp>
          <p:sp>
            <p:nvSpPr>
              <p:cNvPr id="148" name="円/楕円 149"/>
              <p:cNvSpPr/>
              <p:nvPr/>
            </p:nvSpPr>
            <p:spPr>
              <a:xfrm>
                <a:off x="6019800" y="4800600"/>
                <a:ext cx="186600" cy="1866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grpSp>
        <p:grpSp>
          <p:nvGrpSpPr>
            <p:cNvPr id="5" name="グループ化 196"/>
            <p:cNvGrpSpPr/>
            <p:nvPr/>
          </p:nvGrpSpPr>
          <p:grpSpPr>
            <a:xfrm>
              <a:off x="6543216" y="4419600"/>
              <a:ext cx="1098392" cy="276999"/>
              <a:chOff x="4648200" y="4747736"/>
              <a:chExt cx="1098392" cy="276999"/>
            </a:xfrm>
          </p:grpSpPr>
          <p:sp>
            <p:nvSpPr>
              <p:cNvPr id="147" name="円/楕円 96"/>
              <p:cNvSpPr/>
              <p:nvPr/>
            </p:nvSpPr>
            <p:spPr>
              <a:xfrm>
                <a:off x="4648200" y="4800600"/>
                <a:ext cx="186600" cy="186600"/>
              </a:xfrm>
              <a:prstGeom prst="ellipse">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2" name="TextBox 151"/>
              <p:cNvSpPr txBox="1"/>
              <p:nvPr/>
            </p:nvSpPr>
            <p:spPr>
              <a:xfrm>
                <a:off x="4800600" y="4747736"/>
                <a:ext cx="945992" cy="276999"/>
              </a:xfrm>
              <a:prstGeom prst="rect">
                <a:avLst/>
              </a:prstGeom>
              <a:noFill/>
            </p:spPr>
            <p:txBody>
              <a:bodyPr wrap="none" rtlCol="0">
                <a:spAutoFit/>
              </a:bodyPr>
              <a:lstStyle/>
              <a:p>
                <a:pPr algn="l"/>
                <a:r>
                  <a:rPr lang="en-US" sz="1200" dirty="0" smtClean="0"/>
                  <a:t>Initial State</a:t>
                </a:r>
                <a:endParaRPr lang="en-US" sz="1200" dirty="0"/>
              </a:p>
            </p:txBody>
          </p:sp>
        </p:grpSp>
        <p:grpSp>
          <p:nvGrpSpPr>
            <p:cNvPr id="6" name="グループ化 195"/>
            <p:cNvGrpSpPr/>
            <p:nvPr/>
          </p:nvGrpSpPr>
          <p:grpSpPr>
            <a:xfrm>
              <a:off x="6543216" y="5638800"/>
              <a:ext cx="1240808" cy="276999"/>
              <a:chOff x="8763000" y="4747736"/>
              <a:chExt cx="1240808" cy="276999"/>
            </a:xfrm>
          </p:grpSpPr>
          <p:sp>
            <p:nvSpPr>
              <p:cNvPr id="149" name="円/楕円 154"/>
              <p:cNvSpPr/>
              <p:nvPr/>
            </p:nvSpPr>
            <p:spPr>
              <a:xfrm>
                <a:off x="8763000" y="4800600"/>
                <a:ext cx="186600" cy="186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6" name="TextBox 155"/>
              <p:cNvSpPr txBox="1"/>
              <p:nvPr/>
            </p:nvSpPr>
            <p:spPr>
              <a:xfrm>
                <a:off x="8903777" y="4747736"/>
                <a:ext cx="1100031" cy="276999"/>
              </a:xfrm>
              <a:prstGeom prst="rect">
                <a:avLst/>
              </a:prstGeom>
              <a:noFill/>
            </p:spPr>
            <p:txBody>
              <a:bodyPr wrap="none" rtlCol="0">
                <a:spAutoFit/>
              </a:bodyPr>
              <a:lstStyle/>
              <a:p>
                <a:pPr algn="l"/>
                <a:r>
                  <a:rPr lang="en-US" sz="1200" dirty="0" smtClean="0"/>
                  <a:t>Stable States</a:t>
                </a:r>
                <a:endParaRPr lang="en-US" sz="1200" dirty="0"/>
              </a:p>
            </p:txBody>
          </p:sp>
        </p:grpSp>
        <p:grpSp>
          <p:nvGrpSpPr>
            <p:cNvPr id="7" name="グループ化 194"/>
            <p:cNvGrpSpPr/>
            <p:nvPr/>
          </p:nvGrpSpPr>
          <p:grpSpPr>
            <a:xfrm>
              <a:off x="6543216" y="6019800"/>
              <a:ext cx="1072694" cy="276999"/>
              <a:chOff x="10287000" y="4747736"/>
              <a:chExt cx="1072694" cy="276999"/>
            </a:xfrm>
          </p:grpSpPr>
          <p:sp>
            <p:nvSpPr>
              <p:cNvPr id="151" name="円/楕円 149"/>
              <p:cNvSpPr/>
              <p:nvPr/>
            </p:nvSpPr>
            <p:spPr>
              <a:xfrm>
                <a:off x="10287000" y="4800600"/>
                <a:ext cx="186600" cy="186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kumimoji="1" lang="ja-JP" altLang="en-US" sz="1000" dirty="0">
                  <a:solidFill>
                    <a:prstClr val="white"/>
                  </a:solidFill>
                  <a:latin typeface="Calibri"/>
                  <a:ea typeface="ＭＳ Ｐゴシック"/>
                </a:endParaRPr>
              </a:p>
            </p:txBody>
          </p:sp>
          <p:sp>
            <p:nvSpPr>
              <p:cNvPr id="158" name="TextBox 157"/>
              <p:cNvSpPr txBox="1"/>
              <p:nvPr/>
            </p:nvSpPr>
            <p:spPr>
              <a:xfrm>
                <a:off x="10439400" y="4747736"/>
                <a:ext cx="920294" cy="276999"/>
              </a:xfrm>
              <a:prstGeom prst="rect">
                <a:avLst/>
              </a:prstGeom>
              <a:noFill/>
            </p:spPr>
            <p:txBody>
              <a:bodyPr wrap="none" rtlCol="0">
                <a:spAutoFit/>
              </a:bodyPr>
              <a:lstStyle/>
              <a:p>
                <a:pPr algn="l"/>
                <a:r>
                  <a:rPr lang="en-US" sz="1200" dirty="0" smtClean="0"/>
                  <a:t>Final State</a:t>
                </a:r>
                <a:endParaRPr lang="en-US" sz="1200" dirty="0"/>
              </a:p>
            </p:txBody>
          </p:sp>
        </p:grpSp>
      </p:grpSp>
      <p:sp>
        <p:nvSpPr>
          <p:cNvPr id="56" name="円/楕円 16"/>
          <p:cNvSpPr/>
          <p:nvPr/>
        </p:nvSpPr>
        <p:spPr>
          <a:xfrm>
            <a:off x="4728471" y="4004400"/>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Releasing</a:t>
            </a:r>
          </a:p>
        </p:txBody>
      </p:sp>
      <p:cxnSp>
        <p:nvCxnSpPr>
          <p:cNvPr id="63" name="曲線コネクタ 46"/>
          <p:cNvCxnSpPr>
            <a:stCxn id="17" idx="2"/>
            <a:endCxn id="126" idx="0"/>
          </p:cNvCxnSpPr>
          <p:nvPr/>
        </p:nvCxnSpPr>
        <p:spPr>
          <a:xfrm rot="10800000" flipV="1">
            <a:off x="2874602" y="1028863"/>
            <a:ext cx="1947007" cy="1343558"/>
          </a:xfrm>
          <a:prstGeom prst="curvedConnector2">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4821608" y="668863"/>
            <a:ext cx="720000" cy="7200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Provisioning</a:t>
            </a:r>
            <a:endParaRPr kumimoji="1" lang="ja-JP" altLang="en-US" sz="1000" dirty="0">
              <a:solidFill>
                <a:prstClr val="white"/>
              </a:solidFill>
              <a:latin typeface="Calibri"/>
              <a:ea typeface="ＭＳ Ｐゴシック"/>
            </a:endParaRPr>
          </a:p>
        </p:txBody>
      </p:sp>
      <p:cxnSp>
        <p:nvCxnSpPr>
          <p:cNvPr id="103" name="曲線コネクタ 46"/>
          <p:cNvCxnSpPr>
            <a:stCxn id="56" idx="2"/>
            <a:endCxn id="126" idx="4"/>
          </p:cNvCxnSpPr>
          <p:nvPr/>
        </p:nvCxnSpPr>
        <p:spPr>
          <a:xfrm rot="10800000">
            <a:off x="2874601" y="3092422"/>
            <a:ext cx="1853870" cy="1271979"/>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6" name="曲線コネクタ 46"/>
          <p:cNvCxnSpPr>
            <a:stCxn id="51" idx="4"/>
            <a:endCxn id="56" idx="6"/>
          </p:cNvCxnSpPr>
          <p:nvPr/>
        </p:nvCxnSpPr>
        <p:spPr>
          <a:xfrm rot="5400000">
            <a:off x="6099430" y="2432995"/>
            <a:ext cx="1280446" cy="2582364"/>
          </a:xfrm>
          <a:prstGeom prst="curved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a:stCxn id="71" idx="4"/>
            <a:endCxn id="56" idx="1"/>
          </p:cNvCxnSpPr>
          <p:nvPr/>
        </p:nvCxnSpPr>
        <p:spPr>
          <a:xfrm>
            <a:off x="4119198" y="3092421"/>
            <a:ext cx="714715" cy="101742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0" name="表 89"/>
          <p:cNvGraphicFramePr>
            <a:graphicFrameLocks noGrp="1"/>
          </p:cNvGraphicFramePr>
          <p:nvPr>
            <p:extLst>
              <p:ext uri="{D42A27DB-BD31-4B8C-83A1-F6EECF244321}">
                <p14:modId xmlns:p14="http://schemas.microsoft.com/office/powerpoint/2010/main" val="2159372015"/>
              </p:ext>
            </p:extLst>
          </p:nvPr>
        </p:nvGraphicFramePr>
        <p:xfrm>
          <a:off x="3505200" y="838200"/>
          <a:ext cx="745067" cy="547898"/>
        </p:xfrm>
        <a:graphic>
          <a:graphicData uri="http://schemas.openxmlformats.org/drawingml/2006/table">
            <a:tbl>
              <a:tblPr firstRow="1" bandRow="1">
                <a:tableStyleId>{5940675A-B579-460E-94D1-54222C63F5DA}</a:tableStyleId>
              </a:tblPr>
              <a:tblGrid>
                <a:gridCol w="745067"/>
              </a:tblGrid>
              <a:tr h="50059">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44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89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32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1" name="表 90"/>
          <p:cNvGraphicFramePr>
            <a:graphicFrameLocks noGrp="1"/>
          </p:cNvGraphicFramePr>
          <p:nvPr>
            <p:extLst>
              <p:ext uri="{D42A27DB-BD31-4B8C-83A1-F6EECF244321}">
                <p14:modId xmlns:p14="http://schemas.microsoft.com/office/powerpoint/2010/main" val="2945559393"/>
              </p:ext>
            </p:extLst>
          </p:nvPr>
        </p:nvGraphicFramePr>
        <p:xfrm>
          <a:off x="7433746" y="3327400"/>
          <a:ext cx="651927" cy="547898"/>
        </p:xfrm>
        <a:graphic>
          <a:graphicData uri="http://schemas.openxmlformats.org/drawingml/2006/table">
            <a:tbl>
              <a:tblPr firstRow="1" bandRow="1">
                <a:tableStyleId>{5940675A-B579-460E-94D1-54222C63F5DA}</a:tableStyleId>
              </a:tblPr>
              <a:tblGrid>
                <a:gridCol w="651927"/>
              </a:tblGrid>
              <a:tr h="50059">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44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89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rel.rq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32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(release)</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5" name="表 94"/>
          <p:cNvGraphicFramePr>
            <a:graphicFrameLocks noGrp="1"/>
          </p:cNvGraphicFramePr>
          <p:nvPr>
            <p:extLst>
              <p:ext uri="{D42A27DB-BD31-4B8C-83A1-F6EECF244321}">
                <p14:modId xmlns:p14="http://schemas.microsoft.com/office/powerpoint/2010/main" val="686245784"/>
              </p:ext>
            </p:extLst>
          </p:nvPr>
        </p:nvGraphicFramePr>
        <p:xfrm>
          <a:off x="3462871" y="4038600"/>
          <a:ext cx="812796" cy="537650"/>
        </p:xfrm>
        <a:graphic>
          <a:graphicData uri="http://schemas.openxmlformats.org/drawingml/2006/table">
            <a:tbl>
              <a:tblPr firstRow="1" bandRow="1">
                <a:tableStyleId>{5940675A-B579-460E-94D1-54222C63F5DA}</a:tableStyleId>
              </a:tblPr>
              <a:tblGrid>
                <a:gridCol w="812796"/>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release_ok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&lt;rel.cf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&lt;rel.cf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76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12" name="円弧 111"/>
          <p:cNvSpPr/>
          <p:nvPr/>
        </p:nvSpPr>
        <p:spPr>
          <a:xfrm rot="18912866" flipH="1">
            <a:off x="2421043" y="2957013"/>
            <a:ext cx="347256" cy="310136"/>
          </a:xfrm>
          <a:prstGeom prst="arc">
            <a:avLst>
              <a:gd name="adj1" fmla="val 13167279"/>
              <a:gd name="adj2" fmla="val 879382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eaLnBrk="1" hangingPunct="1"/>
            <a:endParaRPr kumimoji="1" lang="ja-JP" altLang="en-US" sz="1000">
              <a:solidFill>
                <a:prstClr val="black"/>
              </a:solidFill>
              <a:latin typeface="Calibri"/>
              <a:ea typeface="ＭＳ Ｐゴシック"/>
            </a:endParaRPr>
          </a:p>
        </p:txBody>
      </p:sp>
      <p:graphicFrame>
        <p:nvGraphicFramePr>
          <p:cNvPr id="83" name="表 90"/>
          <p:cNvGraphicFramePr>
            <a:graphicFrameLocks noGrp="1"/>
          </p:cNvGraphicFramePr>
          <p:nvPr>
            <p:extLst>
              <p:ext uri="{D42A27DB-BD31-4B8C-83A1-F6EECF244321}">
                <p14:modId xmlns:p14="http://schemas.microsoft.com/office/powerpoint/2010/main" val="2555221041"/>
              </p:ext>
            </p:extLst>
          </p:nvPr>
        </p:nvGraphicFramePr>
        <p:xfrm>
          <a:off x="2057400" y="3200400"/>
          <a:ext cx="575733" cy="515616"/>
        </p:xfrm>
        <a:graphic>
          <a:graphicData uri="http://schemas.openxmlformats.org/drawingml/2006/table">
            <a:tbl>
              <a:tblPr firstRow="1" bandRow="1">
                <a:tableStyleId>{5940675A-B579-460E-94D1-54222C63F5DA}</a:tableStyleId>
              </a:tblPr>
              <a:tblGrid>
                <a:gridCol w="575733"/>
              </a:tblGrid>
              <a:tr h="40767">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58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58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rel.cf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423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128" name="円/楕円 127"/>
          <p:cNvSpPr/>
          <p:nvPr/>
        </p:nvSpPr>
        <p:spPr>
          <a:xfrm flipH="1">
            <a:off x="4174063" y="5105400"/>
            <a:ext cx="720000" cy="7200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a:solidFill>
                  <a:prstClr val="white"/>
                </a:solidFill>
              </a:rPr>
              <a:t>Any</a:t>
            </a:r>
          </a:p>
          <a:p>
            <a:pPr algn="ctr" eaLnBrk="1" fontAlgn="auto" hangingPunct="1">
              <a:spcBef>
                <a:spcPts val="0"/>
              </a:spcBef>
              <a:spcAft>
                <a:spcPts val="0"/>
              </a:spcAft>
              <a:defRPr/>
            </a:pPr>
            <a:r>
              <a:rPr kumimoji="1" lang="en-US" altLang="ja-JP" sz="1000" dirty="0" smtClean="0">
                <a:solidFill>
                  <a:prstClr val="white"/>
                </a:solidFill>
              </a:rPr>
              <a:t>State*</a:t>
            </a:r>
            <a:endParaRPr kumimoji="1" lang="ja-JP" altLang="en-US" sz="1000" dirty="0">
              <a:solidFill>
                <a:prstClr val="white"/>
              </a:solidFill>
            </a:endParaRPr>
          </a:p>
        </p:txBody>
      </p:sp>
      <p:cxnSp>
        <p:nvCxnSpPr>
          <p:cNvPr id="130" name="直線矢印コネクタ 129"/>
          <p:cNvCxnSpPr>
            <a:stCxn id="128" idx="7"/>
            <a:endCxn id="76" idx="2"/>
          </p:cNvCxnSpPr>
          <p:nvPr/>
        </p:nvCxnSpPr>
        <p:spPr>
          <a:xfrm flipH="1" flipV="1">
            <a:off x="2074663" y="4398600"/>
            <a:ext cx="2204842" cy="812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7" name="表 176"/>
          <p:cNvGraphicFramePr>
            <a:graphicFrameLocks noGrp="1"/>
          </p:cNvGraphicFramePr>
          <p:nvPr>
            <p:extLst>
              <p:ext uri="{D42A27DB-BD31-4B8C-83A1-F6EECF244321}">
                <p14:modId xmlns:p14="http://schemas.microsoft.com/office/powerpoint/2010/main" val="1559120143"/>
              </p:ext>
            </p:extLst>
          </p:nvPr>
        </p:nvGraphicFramePr>
        <p:xfrm>
          <a:off x="2353733" y="4419600"/>
          <a:ext cx="711215" cy="487680"/>
        </p:xfrm>
        <a:graphic>
          <a:graphicData uri="http://schemas.openxmlformats.org/drawingml/2006/table">
            <a:tbl>
              <a:tblPr firstRow="1" bandRow="1">
                <a:tableStyleId>{5940675A-B579-460E-94D1-54222C63F5DA}</a:tableStyleId>
              </a:tblPr>
              <a:tblGrid>
                <a:gridCol w="711215"/>
              </a:tblGrid>
              <a:tr h="91861">
                <a:tc>
                  <a:txBody>
                    <a:bodyPr/>
                    <a:lstStyle/>
                    <a:p>
                      <a:pPr>
                        <a:defRPr/>
                      </a:pPr>
                      <a:r>
                        <a:rPr lang="en-US" altLang="ja-JP" sz="800" i="1" dirty="0" smtClean="0">
                          <a:solidFill>
                            <a:prstClr val="black"/>
                          </a:solidFill>
                          <a:latin typeface="Courier New" pitchFamily="49" charset="0"/>
                          <a:cs typeface="Courier New" pitchFamily="49" charset="0"/>
                        </a:rPr>
                        <a:t>(</a:t>
                      </a:r>
                      <a:r>
                        <a:rPr lang="en-US" altLang="ja-JP" sz="800" i="1" dirty="0" err="1" smtClean="0">
                          <a:solidFill>
                            <a:prstClr val="black"/>
                          </a:solidFill>
                          <a:latin typeface="Courier New" pitchFamily="49" charset="0"/>
                          <a:cs typeface="Courier New" pitchFamily="49" charset="0"/>
                        </a:rPr>
                        <a:t>end_time</a:t>
                      </a:r>
                      <a:r>
                        <a:rPr lang="en-US" altLang="ja-JP" sz="800" i="1" dirty="0" smtClean="0">
                          <a:solidFill>
                            <a:prstClr val="black"/>
                          </a:solidFill>
                          <a:latin typeface="Courier New" pitchFamily="49" charset="0"/>
                          <a:cs typeface="Courier New" pitchFamily="49" charset="0"/>
                        </a:rPr>
                        <a:t>)</a:t>
                      </a:r>
                      <a:endParaRPr lang="ja-JP" altLang="en-US" sz="800" dirty="0">
                        <a:solidFill>
                          <a:prstClr val="black"/>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679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5109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9186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a:t>
                      </a:r>
                      <a:r>
                        <a:rPr kumimoji="1" lang="en-US" altLang="ja-JP" sz="800" i="1" dirty="0" smtClean="0">
                          <a:latin typeface="Courier New" pitchFamily="49" charset="0"/>
                          <a:cs typeface="Courier New" pitchFamily="49" charset="0"/>
                        </a:rPr>
                        <a:t>)</a:t>
                      </a:r>
                      <a:endParaRPr kumimoji="1" lang="ja-JP" altLang="en-US" sz="800" i="1"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0" name="円/楕円 69"/>
          <p:cNvSpPr/>
          <p:nvPr/>
        </p:nvSpPr>
        <p:spPr>
          <a:xfrm>
            <a:off x="5765478" y="2372421"/>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Release</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endParaRPr kumimoji="1" lang="ja-JP" altLang="en-US" sz="1000" dirty="0">
              <a:solidFill>
                <a:prstClr val="white"/>
              </a:solidFill>
              <a:latin typeface="Calibri"/>
              <a:ea typeface="ＭＳ Ｐゴシック"/>
            </a:endParaRPr>
          </a:p>
        </p:txBody>
      </p:sp>
      <p:sp>
        <p:nvSpPr>
          <p:cNvPr id="71" name="円/楕円 70"/>
          <p:cNvSpPr/>
          <p:nvPr/>
        </p:nvSpPr>
        <p:spPr>
          <a:xfrm>
            <a:off x="3759198" y="2372421"/>
            <a:ext cx="720000" cy="72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Provision</a:t>
            </a:r>
          </a:p>
          <a:p>
            <a:pPr algn="ctr" eaLnBrk="1" fontAlgn="auto" hangingPunct="1">
              <a:spcBef>
                <a:spcPts val="0"/>
              </a:spcBef>
              <a:spcAft>
                <a:spcPts val="0"/>
              </a:spcAft>
              <a:defRPr/>
            </a:pPr>
            <a:r>
              <a:rPr kumimoji="1" lang="en-US" altLang="ja-JP" sz="1000" dirty="0" smtClean="0">
                <a:solidFill>
                  <a:prstClr val="white"/>
                </a:solidFill>
                <a:latin typeface="Calibri"/>
                <a:ea typeface="ＭＳ Ｐゴシック"/>
              </a:rPr>
              <a:t>Failed</a:t>
            </a:r>
            <a:endParaRPr kumimoji="1" lang="ja-JP" altLang="en-US" sz="1000" dirty="0">
              <a:solidFill>
                <a:prstClr val="white"/>
              </a:solidFill>
              <a:latin typeface="Calibri"/>
              <a:ea typeface="ＭＳ Ｐゴシック"/>
            </a:endParaRPr>
          </a:p>
        </p:txBody>
      </p:sp>
      <p:cxnSp>
        <p:nvCxnSpPr>
          <p:cNvPr id="113" name="直線矢印コネクタ 112"/>
          <p:cNvCxnSpPr>
            <a:stCxn id="70" idx="0"/>
            <a:endCxn id="17" idx="4"/>
          </p:cNvCxnSpPr>
          <p:nvPr/>
        </p:nvCxnSpPr>
        <p:spPr>
          <a:xfrm flipH="1" flipV="1">
            <a:off x="5181608" y="1388863"/>
            <a:ext cx="943870" cy="98355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a:stCxn id="17" idx="4"/>
            <a:endCxn id="71" idx="7"/>
          </p:cNvCxnSpPr>
          <p:nvPr/>
        </p:nvCxnSpPr>
        <p:spPr>
          <a:xfrm flipH="1">
            <a:off x="4373756" y="1388863"/>
            <a:ext cx="807852" cy="1089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5" name="直線矢印コネクタ 154"/>
          <p:cNvCxnSpPr>
            <a:stCxn id="56" idx="7"/>
            <a:endCxn id="70" idx="4"/>
          </p:cNvCxnSpPr>
          <p:nvPr/>
        </p:nvCxnSpPr>
        <p:spPr>
          <a:xfrm flipV="1">
            <a:off x="5343029" y="3092421"/>
            <a:ext cx="782449" cy="101742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7" name="直線矢印コネクタ 166"/>
          <p:cNvCxnSpPr>
            <a:stCxn id="71" idx="0"/>
            <a:endCxn id="17" idx="3"/>
          </p:cNvCxnSpPr>
          <p:nvPr/>
        </p:nvCxnSpPr>
        <p:spPr>
          <a:xfrm flipV="1">
            <a:off x="4119198" y="1283421"/>
            <a:ext cx="807852" cy="10890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2" name="表 101"/>
          <p:cNvGraphicFramePr>
            <a:graphicFrameLocks noGrp="1"/>
          </p:cNvGraphicFramePr>
          <p:nvPr>
            <p:extLst>
              <p:ext uri="{D42A27DB-BD31-4B8C-83A1-F6EECF244321}">
                <p14:modId xmlns:p14="http://schemas.microsoft.com/office/powerpoint/2010/main" val="1460627283"/>
              </p:ext>
            </p:extLst>
          </p:nvPr>
        </p:nvGraphicFramePr>
        <p:xfrm>
          <a:off x="3860798" y="3258357"/>
          <a:ext cx="635003" cy="547898"/>
        </p:xfrm>
        <a:graphic>
          <a:graphicData uri="http://schemas.openxmlformats.org/drawingml/2006/table">
            <a:tbl>
              <a:tblPr firstRow="1" bandRow="1">
                <a:tableStyleId>{5940675A-B579-460E-94D1-54222C63F5DA}</a:tableStyleId>
              </a:tblPr>
              <a:tblGrid>
                <a:gridCol w="635003"/>
              </a:tblGrid>
              <a:tr h="50059">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44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89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rel.rq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32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(release)</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5" name="表 104"/>
          <p:cNvGraphicFramePr>
            <a:graphicFrameLocks noGrp="1"/>
          </p:cNvGraphicFramePr>
          <p:nvPr>
            <p:extLst>
              <p:ext uri="{D42A27DB-BD31-4B8C-83A1-F6EECF244321}">
                <p14:modId xmlns:p14="http://schemas.microsoft.com/office/powerpoint/2010/main" val="3186713038"/>
              </p:ext>
            </p:extLst>
          </p:nvPr>
        </p:nvGraphicFramePr>
        <p:xfrm>
          <a:off x="5562601" y="1761070"/>
          <a:ext cx="745065" cy="547898"/>
        </p:xfrm>
        <a:graphic>
          <a:graphicData uri="http://schemas.openxmlformats.org/drawingml/2006/table">
            <a:tbl>
              <a:tblPr firstRow="1" bandRow="1">
                <a:tableStyleId>{5940675A-B579-460E-94D1-54222C63F5DA}</a:tableStyleId>
              </a:tblPr>
              <a:tblGrid>
                <a:gridCol w="745065"/>
              </a:tblGrid>
              <a:tr h="50059">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44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89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32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06" name="表 105"/>
          <p:cNvGraphicFramePr>
            <a:graphicFrameLocks noGrp="1"/>
          </p:cNvGraphicFramePr>
          <p:nvPr>
            <p:extLst>
              <p:ext uri="{D42A27DB-BD31-4B8C-83A1-F6EECF244321}">
                <p14:modId xmlns:p14="http://schemas.microsoft.com/office/powerpoint/2010/main" val="2744295238"/>
              </p:ext>
            </p:extLst>
          </p:nvPr>
        </p:nvGraphicFramePr>
        <p:xfrm>
          <a:off x="3674533" y="1642540"/>
          <a:ext cx="762000" cy="572056"/>
        </p:xfrm>
        <a:graphic>
          <a:graphicData uri="http://schemas.openxmlformats.org/drawingml/2006/table">
            <a:tbl>
              <a:tblPr firstRow="1" bandRow="1">
                <a:tableStyleId>{5940675A-B579-460E-94D1-54222C63F5DA}</a:tableStyleId>
              </a:tblPr>
              <a:tblGrid>
                <a:gridCol w="762000"/>
              </a:tblGrid>
              <a:tr h="49065">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13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937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4937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76" name="円/楕円 75"/>
          <p:cNvSpPr/>
          <p:nvPr/>
        </p:nvSpPr>
        <p:spPr>
          <a:xfrm flipH="1">
            <a:off x="1354663" y="4038600"/>
            <a:ext cx="720000" cy="72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900" dirty="0" smtClean="0">
                <a:solidFill>
                  <a:prstClr val="white"/>
                </a:solidFill>
              </a:rPr>
              <a:t>Terminate</a:t>
            </a:r>
          </a:p>
          <a:p>
            <a:pPr algn="ctr" eaLnBrk="1" fontAlgn="auto" hangingPunct="1">
              <a:spcBef>
                <a:spcPts val="0"/>
              </a:spcBef>
              <a:spcAft>
                <a:spcPts val="0"/>
              </a:spcAft>
              <a:defRPr/>
            </a:pPr>
            <a:r>
              <a:rPr kumimoji="1" lang="en-US" altLang="ja-JP" sz="900" dirty="0" smtClean="0">
                <a:solidFill>
                  <a:prstClr val="white"/>
                </a:solidFill>
              </a:rPr>
              <a:t>/</a:t>
            </a:r>
            <a:r>
              <a:rPr kumimoji="1" lang="en-US" altLang="ja-JP" sz="900" dirty="0" err="1">
                <a:solidFill>
                  <a:prstClr val="white"/>
                </a:solidFill>
              </a:rPr>
              <a:t>E</a:t>
            </a:r>
            <a:r>
              <a:rPr kumimoji="1" lang="en-US" altLang="ja-JP" sz="900" dirty="0" err="1" smtClean="0">
                <a:solidFill>
                  <a:prstClr val="white"/>
                </a:solidFill>
              </a:rPr>
              <a:t>ndtime</a:t>
            </a:r>
            <a:endParaRPr kumimoji="1" lang="ja-JP" altLang="en-US" sz="900" dirty="0">
              <a:solidFill>
                <a:prstClr val="white"/>
              </a:solidFill>
            </a:endParaRPr>
          </a:p>
        </p:txBody>
      </p:sp>
      <p:sp>
        <p:nvSpPr>
          <p:cNvPr id="87" name="円/楕円 86"/>
          <p:cNvSpPr/>
          <p:nvPr/>
        </p:nvSpPr>
        <p:spPr>
          <a:xfrm flipH="1">
            <a:off x="1354663" y="4995000"/>
            <a:ext cx="720000" cy="72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900" dirty="0" smtClean="0">
                <a:solidFill>
                  <a:prstClr val="white"/>
                </a:solidFill>
              </a:rPr>
              <a:t>Terminate</a:t>
            </a:r>
          </a:p>
          <a:p>
            <a:pPr algn="ctr" eaLnBrk="1" fontAlgn="auto" hangingPunct="1">
              <a:spcBef>
                <a:spcPts val="0"/>
              </a:spcBef>
              <a:spcAft>
                <a:spcPts val="0"/>
              </a:spcAft>
              <a:defRPr/>
            </a:pPr>
            <a:r>
              <a:rPr kumimoji="1" lang="en-US" altLang="ja-JP" sz="900" dirty="0" smtClean="0">
                <a:solidFill>
                  <a:prstClr val="white"/>
                </a:solidFill>
              </a:rPr>
              <a:t>/Forced</a:t>
            </a:r>
            <a:endParaRPr kumimoji="1" lang="ja-JP" altLang="en-US" sz="900" dirty="0">
              <a:solidFill>
                <a:prstClr val="white"/>
              </a:solidFill>
            </a:endParaRPr>
          </a:p>
        </p:txBody>
      </p:sp>
      <p:sp>
        <p:nvSpPr>
          <p:cNvPr id="89" name="円/楕円 88"/>
          <p:cNvSpPr/>
          <p:nvPr/>
        </p:nvSpPr>
        <p:spPr>
          <a:xfrm flipH="1">
            <a:off x="1354663" y="6019800"/>
            <a:ext cx="720000" cy="72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ts val="0"/>
              </a:spcBef>
              <a:spcAft>
                <a:spcPts val="0"/>
              </a:spcAft>
              <a:defRPr/>
            </a:pPr>
            <a:r>
              <a:rPr kumimoji="1" lang="en-US" altLang="ja-JP" sz="900" dirty="0" smtClean="0">
                <a:solidFill>
                  <a:prstClr val="white"/>
                </a:solidFill>
              </a:rPr>
              <a:t>Terminate</a:t>
            </a:r>
          </a:p>
          <a:p>
            <a:pPr algn="ctr" eaLnBrk="1" fontAlgn="auto" hangingPunct="1">
              <a:spcBef>
                <a:spcPts val="0"/>
              </a:spcBef>
              <a:spcAft>
                <a:spcPts val="0"/>
              </a:spcAft>
              <a:defRPr/>
            </a:pPr>
            <a:r>
              <a:rPr kumimoji="1" lang="en-US" altLang="ja-JP" sz="900" dirty="0" smtClean="0">
                <a:solidFill>
                  <a:prstClr val="white"/>
                </a:solidFill>
              </a:rPr>
              <a:t>/Request</a:t>
            </a:r>
            <a:endParaRPr kumimoji="1" lang="ja-JP" altLang="en-US" sz="900" dirty="0">
              <a:solidFill>
                <a:prstClr val="white"/>
              </a:solidFill>
            </a:endParaRPr>
          </a:p>
        </p:txBody>
      </p:sp>
      <p:cxnSp>
        <p:nvCxnSpPr>
          <p:cNvPr id="98" name="直線矢印コネクタ 97"/>
          <p:cNvCxnSpPr>
            <a:stCxn id="128" idx="6"/>
            <a:endCxn id="87" idx="2"/>
          </p:cNvCxnSpPr>
          <p:nvPr/>
        </p:nvCxnSpPr>
        <p:spPr>
          <a:xfrm flipH="1" flipV="1">
            <a:off x="2074663" y="5355000"/>
            <a:ext cx="2099400" cy="110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stCxn id="128" idx="5"/>
          </p:cNvCxnSpPr>
          <p:nvPr/>
        </p:nvCxnSpPr>
        <p:spPr>
          <a:xfrm flipH="1">
            <a:off x="2074663" y="5719959"/>
            <a:ext cx="2204842" cy="6598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75" name="表 174"/>
          <p:cNvGraphicFramePr>
            <a:graphicFrameLocks noGrp="1"/>
          </p:cNvGraphicFramePr>
          <p:nvPr>
            <p:extLst>
              <p:ext uri="{D42A27DB-BD31-4B8C-83A1-F6EECF244321}">
                <p14:modId xmlns:p14="http://schemas.microsoft.com/office/powerpoint/2010/main" val="1404793752"/>
              </p:ext>
            </p:extLst>
          </p:nvPr>
        </p:nvGraphicFramePr>
        <p:xfrm>
          <a:off x="2336799" y="5909732"/>
          <a:ext cx="1253082" cy="537650"/>
        </p:xfrm>
        <a:graphic>
          <a:graphicData uri="http://schemas.openxmlformats.org/drawingml/2006/table">
            <a:tbl>
              <a:tblPr firstRow="1" bandRow="1">
                <a:tableStyleId>{5940675A-B579-460E-94D1-54222C63F5DA}</a:tableStyleId>
              </a:tblPr>
              <a:tblGrid>
                <a:gridCol w="1253082"/>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fatal_event</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fcd_end</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fcd_end</a:t>
                      </a:r>
                      <a:r>
                        <a:rPr kumimoji="1" lang="en-US" altLang="ja-JP" sz="800" dirty="0" smtClean="0">
                          <a:solidFill>
                            <a:srgbClr val="0000FF"/>
                          </a:solidFill>
                          <a:latin typeface="Courier New" pitchFamily="49" charset="0"/>
                          <a:cs typeface="Courier New" pitchFamily="49" charset="0"/>
                        </a:rPr>
                        <a:t>,</a:t>
                      </a:r>
                      <a:r>
                        <a:rPr kumimoji="1" lang="en-US" altLang="ja-JP" sz="800" baseline="0" dirty="0" smtClean="0">
                          <a:solidFill>
                            <a:srgbClr val="0000FF"/>
                          </a:solidFill>
                          <a:latin typeface="Courier New" pitchFamily="49" charset="0"/>
                          <a:cs typeface="Courier New" pitchFamily="49" charset="0"/>
                        </a:rPr>
                        <a:t> &gt;</a:t>
                      </a:r>
                      <a:r>
                        <a:rPr kumimoji="1" lang="en-US" altLang="ja-JP" sz="800" baseline="0" dirty="0" err="1" smtClean="0">
                          <a:solidFill>
                            <a:srgbClr val="0000FF"/>
                          </a:solidFill>
                          <a:latin typeface="Courier New" pitchFamily="49" charset="0"/>
                          <a:cs typeface="Courier New" pitchFamily="49" charset="0"/>
                        </a:rPr>
                        <a:t>term.rq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76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78" name="表 177"/>
          <p:cNvGraphicFramePr>
            <a:graphicFrameLocks noGrp="1"/>
          </p:cNvGraphicFramePr>
          <p:nvPr>
            <p:extLst>
              <p:ext uri="{D42A27DB-BD31-4B8C-83A1-F6EECF244321}">
                <p14:modId xmlns:p14="http://schemas.microsoft.com/office/powerpoint/2010/main" val="1218268911"/>
              </p:ext>
            </p:extLst>
          </p:nvPr>
        </p:nvGraphicFramePr>
        <p:xfrm>
          <a:off x="2345263" y="5105400"/>
          <a:ext cx="1143015" cy="487680"/>
        </p:xfrm>
        <a:graphic>
          <a:graphicData uri="http://schemas.openxmlformats.org/drawingml/2006/table">
            <a:tbl>
              <a:tblPr firstRow="1" bandRow="1">
                <a:tableStyleId>{5940675A-B579-460E-94D1-54222C63F5DA}</a:tableStyleId>
              </a:tblPr>
              <a:tblGrid>
                <a:gridCol w="1143015"/>
              </a:tblGrid>
              <a:tr h="44479">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774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term.rq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0774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term.rq</a:t>
                      </a:r>
                      <a:r>
                        <a:rPr kumimoji="1" lang="en-US" altLang="ja-JP" sz="800" dirty="0" smtClean="0">
                          <a:solidFill>
                            <a:srgbClr val="0000FF"/>
                          </a:solidFill>
                          <a:latin typeface="Courier New" pitchFamily="49" charset="0"/>
                          <a:cs typeface="Courier New" pitchFamily="49" charset="0"/>
                        </a:rPr>
                        <a:t>,&lt;term.cf</a:t>
                      </a:r>
                      <a:endParaRPr kumimoji="1" lang="ja-JP" altLang="en-US" sz="800" dirty="0" smtClean="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0774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i="1" dirty="0" smtClean="0">
                          <a:latin typeface="Courier New" pitchFamily="49" charset="0"/>
                          <a:cs typeface="Courier New" pitchFamily="49" charset="0"/>
                        </a:rPr>
                        <a:t>(</a:t>
                      </a:r>
                      <a:r>
                        <a:rPr kumimoji="1" lang="en-US" altLang="ja-JP" sz="800" i="1" dirty="0" err="1" smtClean="0">
                          <a:latin typeface="Courier New" pitchFamily="49" charset="0"/>
                          <a:cs typeface="Courier New" pitchFamily="49" charset="0"/>
                        </a:rPr>
                        <a:t>clean_up</a:t>
                      </a:r>
                      <a:r>
                        <a:rPr kumimoji="1" lang="en-US" altLang="ja-JP" sz="800" i="1" dirty="0" smtClean="0">
                          <a:latin typeface="Courier New" pitchFamily="49" charset="0"/>
                          <a:cs typeface="Courier New" pitchFamily="49" charset="0"/>
                        </a:rPr>
                        <a:t>)</a:t>
                      </a:r>
                      <a:endParaRPr kumimoji="1" lang="ja-JP" altLang="en-US" sz="800" i="1"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6" name="表 95"/>
          <p:cNvGraphicFramePr>
            <a:graphicFrameLocks noGrp="1"/>
          </p:cNvGraphicFramePr>
          <p:nvPr>
            <p:extLst>
              <p:ext uri="{D42A27DB-BD31-4B8C-83A1-F6EECF244321}">
                <p14:modId xmlns:p14="http://schemas.microsoft.com/office/powerpoint/2010/main" val="895511785"/>
              </p:ext>
            </p:extLst>
          </p:nvPr>
        </p:nvGraphicFramePr>
        <p:xfrm>
          <a:off x="4529677" y="2040464"/>
          <a:ext cx="931329" cy="537650"/>
        </p:xfrm>
        <a:graphic>
          <a:graphicData uri="http://schemas.openxmlformats.org/drawingml/2006/table">
            <a:tbl>
              <a:tblPr firstRow="1" bandRow="1">
                <a:tableStyleId>{5940675A-B579-460E-94D1-54222C63F5DA}</a:tableStyleId>
              </a:tblPr>
              <a:tblGrid>
                <a:gridCol w="931329"/>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provision_ng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prov.fl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prov.fl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76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92" name="直線矢印コネクタ 120"/>
          <p:cNvCxnSpPr>
            <a:stCxn id="70" idx="3"/>
            <a:endCxn id="56" idx="0"/>
          </p:cNvCxnSpPr>
          <p:nvPr/>
        </p:nvCxnSpPr>
        <p:spPr>
          <a:xfrm flipH="1">
            <a:off x="5088471" y="2986979"/>
            <a:ext cx="782449" cy="101742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8" name="表 107"/>
          <p:cNvGraphicFramePr>
            <a:graphicFrameLocks noGrp="1"/>
          </p:cNvGraphicFramePr>
          <p:nvPr>
            <p:extLst>
              <p:ext uri="{D42A27DB-BD31-4B8C-83A1-F6EECF244321}">
                <p14:modId xmlns:p14="http://schemas.microsoft.com/office/powerpoint/2010/main" val="2818701884"/>
              </p:ext>
            </p:extLst>
          </p:nvPr>
        </p:nvGraphicFramePr>
        <p:xfrm>
          <a:off x="4851406" y="3263773"/>
          <a:ext cx="634996" cy="550335"/>
        </p:xfrm>
        <a:graphic>
          <a:graphicData uri="http://schemas.openxmlformats.org/drawingml/2006/table">
            <a:tbl>
              <a:tblPr firstRow="1" bandRow="1">
                <a:tableStyleId>{5940675A-B579-460E-94D1-54222C63F5DA}</a:tableStyleId>
              </a:tblPr>
              <a:tblGrid>
                <a:gridCol w="634996"/>
              </a:tblGrid>
              <a:tr h="46698">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408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rel.rq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21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rel.rq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421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(release)</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97" name="表 96"/>
          <p:cNvGraphicFramePr>
            <a:graphicFrameLocks noGrp="1"/>
          </p:cNvGraphicFramePr>
          <p:nvPr>
            <p:extLst>
              <p:ext uri="{D42A27DB-BD31-4B8C-83A1-F6EECF244321}">
                <p14:modId xmlns:p14="http://schemas.microsoft.com/office/powerpoint/2010/main" val="3166714943"/>
              </p:ext>
            </p:extLst>
          </p:nvPr>
        </p:nvGraphicFramePr>
        <p:xfrm>
          <a:off x="5782738" y="3335866"/>
          <a:ext cx="863593" cy="537650"/>
        </p:xfrm>
        <a:graphic>
          <a:graphicData uri="http://schemas.openxmlformats.org/drawingml/2006/table">
            <a:tbl>
              <a:tblPr firstRow="1" bandRow="1">
                <a:tableStyleId>{5940675A-B579-460E-94D1-54222C63F5DA}</a:tableStyleId>
              </a:tblPr>
              <a:tblGrid>
                <a:gridCol w="863593"/>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release_ng</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a:t>
                      </a:r>
                      <a:r>
                        <a:rPr kumimoji="1" lang="en-US" altLang="ja-JP" sz="800" dirty="0" err="1" smtClean="0">
                          <a:solidFill>
                            <a:srgbClr val="FF0000"/>
                          </a:solidFill>
                          <a:latin typeface="Courier New" pitchFamily="49" charset="0"/>
                          <a:cs typeface="Courier New" pitchFamily="49" charset="0"/>
                        </a:rPr>
                        <a:t>rel.fl</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a:t>
                      </a:r>
                      <a:r>
                        <a:rPr kumimoji="1" lang="en-US" altLang="ja-JP" sz="800" dirty="0" err="1" smtClean="0">
                          <a:solidFill>
                            <a:srgbClr val="0000FF"/>
                          </a:solidFill>
                          <a:latin typeface="Courier New" pitchFamily="49" charset="0"/>
                          <a:cs typeface="Courier New" pitchFamily="49" charset="0"/>
                        </a:rPr>
                        <a:t>rel.fl</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76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cxnSp>
        <p:nvCxnSpPr>
          <p:cNvPr id="93" name="直線矢印コネクタ 166"/>
          <p:cNvCxnSpPr>
            <a:stCxn id="17" idx="5"/>
            <a:endCxn id="51" idx="1"/>
          </p:cNvCxnSpPr>
          <p:nvPr/>
        </p:nvCxnSpPr>
        <p:spPr>
          <a:xfrm>
            <a:off x="5436166" y="1283421"/>
            <a:ext cx="2340111" cy="1185975"/>
          </a:xfrm>
          <a:prstGeom prst="straightConnector1">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曲線コネクタ 46"/>
          <p:cNvCxnSpPr>
            <a:stCxn id="51" idx="0"/>
            <a:endCxn id="17" idx="6"/>
          </p:cNvCxnSpPr>
          <p:nvPr/>
        </p:nvCxnSpPr>
        <p:spPr>
          <a:xfrm rot="16200000" flipV="1">
            <a:off x="6118677" y="451795"/>
            <a:ext cx="1335091" cy="2489227"/>
          </a:xfrm>
          <a:prstGeom prst="curvedConnector2">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94" name="表 93"/>
          <p:cNvGraphicFramePr>
            <a:graphicFrameLocks noGrp="1"/>
          </p:cNvGraphicFramePr>
          <p:nvPr>
            <p:extLst>
              <p:ext uri="{D42A27DB-BD31-4B8C-83A1-F6EECF244321}">
                <p14:modId xmlns:p14="http://schemas.microsoft.com/office/powerpoint/2010/main" val="290392497"/>
              </p:ext>
            </p:extLst>
          </p:nvPr>
        </p:nvGraphicFramePr>
        <p:xfrm>
          <a:off x="6472669" y="1000506"/>
          <a:ext cx="922844" cy="537650"/>
        </p:xfrm>
        <a:graphic>
          <a:graphicData uri="http://schemas.openxmlformats.org/drawingml/2006/table">
            <a:tbl>
              <a:tblPr firstRow="1" bandRow="1">
                <a:tableStyleId>{5940675A-B579-460E-94D1-54222C63F5DA}</a:tableStyleId>
              </a:tblPr>
              <a:tblGrid>
                <a:gridCol w="922844"/>
              </a:tblGrid>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a:t>
                      </a:r>
                      <a:r>
                        <a:rPr lang="en-US" altLang="ja-JP" sz="800" i="1" dirty="0" err="1" smtClean="0">
                          <a:solidFill>
                            <a:schemeClr val="tx1"/>
                          </a:solidFill>
                          <a:latin typeface="Courier New" pitchFamily="49" charset="0"/>
                          <a:cs typeface="Courier New" pitchFamily="49" charset="0"/>
                        </a:rPr>
                        <a:t>provision_ok</a:t>
                      </a:r>
                      <a:r>
                        <a:rPr lang="en-US" altLang="ja-JP" sz="800" i="1" dirty="0" smtClean="0">
                          <a:solidFill>
                            <a:schemeClr val="tx1"/>
                          </a:solidFill>
                          <a:latin typeface="Courier New" pitchFamily="49" charset="0"/>
                          <a:cs typeface="Courier New" pitchFamily="49" charset="0"/>
                        </a:rPr>
                        <a:t>)</a:t>
                      </a:r>
                      <a:endParaRPr lang="ja-JP" altLang="en-US" sz="800" i="1" dirty="0" smtClean="0">
                        <a:solidFill>
                          <a:schemeClr val="tx1"/>
                        </a:solidFill>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4804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&lt;prov.cf</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38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&lt;prov.cf</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76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graphicFrame>
        <p:nvGraphicFramePr>
          <p:cNvPr id="124" name="表 123"/>
          <p:cNvGraphicFramePr>
            <a:graphicFrameLocks noGrp="1"/>
          </p:cNvGraphicFramePr>
          <p:nvPr>
            <p:extLst>
              <p:ext uri="{D42A27DB-BD31-4B8C-83A1-F6EECF244321}">
                <p14:modId xmlns:p14="http://schemas.microsoft.com/office/powerpoint/2010/main" val="502866025"/>
              </p:ext>
            </p:extLst>
          </p:nvPr>
        </p:nvGraphicFramePr>
        <p:xfrm>
          <a:off x="6597260" y="1752672"/>
          <a:ext cx="770432" cy="547898"/>
        </p:xfrm>
        <a:graphic>
          <a:graphicData uri="http://schemas.openxmlformats.org/drawingml/2006/table">
            <a:tbl>
              <a:tblPr firstRow="1" bandRow="1">
                <a:tableStyleId>{5940675A-B579-460E-94D1-54222C63F5DA}</a:tableStyleId>
              </a:tblPr>
              <a:tblGrid>
                <a:gridCol w="770432"/>
              </a:tblGrid>
              <a:tr h="50059">
                <a:tc>
                  <a:txBody>
                    <a:bodyPr/>
                    <a:lstStyle/>
                    <a:p>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544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FF0000"/>
                          </a:solidFill>
                          <a:latin typeface="Courier New" pitchFamily="49" charset="0"/>
                          <a:cs typeface="Courier New" pitchFamily="49" charset="0"/>
                        </a:rPr>
                        <a:t>&gt;</a:t>
                      </a:r>
                      <a:r>
                        <a:rPr kumimoji="1" lang="en-US" altLang="ja-JP" sz="800" dirty="0" err="1" smtClean="0">
                          <a:solidFill>
                            <a:srgbClr val="FF0000"/>
                          </a:solidFill>
                          <a:latin typeface="Courier New" pitchFamily="49" charset="0"/>
                          <a:cs typeface="Courier New" pitchFamily="49" charset="0"/>
                        </a:rPr>
                        <a:t>prov.rq</a:t>
                      </a:r>
                      <a:endParaRPr kumimoji="1" lang="ja-JP" altLang="en-US" sz="800" dirty="0">
                        <a:ln w="38100">
                          <a:solidFill>
                            <a:srgbClr val="FF0000"/>
                          </a:solidFill>
                        </a:ln>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FEF"/>
                    </a:solidFill>
                  </a:tcPr>
                </a:tc>
              </a:tr>
              <a:tr h="1389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800" dirty="0" smtClean="0">
                          <a:solidFill>
                            <a:srgbClr val="0000FF"/>
                          </a:solidFill>
                          <a:latin typeface="Courier New" pitchFamily="49" charset="0"/>
                          <a:cs typeface="Courier New" pitchFamily="49" charset="0"/>
                        </a:rPr>
                        <a:t>&gt;</a:t>
                      </a:r>
                      <a:r>
                        <a:rPr kumimoji="1" lang="en-US" altLang="ja-JP" sz="800" dirty="0" err="1" smtClean="0">
                          <a:solidFill>
                            <a:srgbClr val="0000FF"/>
                          </a:solidFill>
                          <a:latin typeface="Courier New" pitchFamily="49" charset="0"/>
                          <a:cs typeface="Courier New" pitchFamily="49" charset="0"/>
                        </a:rPr>
                        <a:t>prov.rq</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r h="13256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800" i="1" dirty="0" smtClean="0">
                          <a:solidFill>
                            <a:schemeClr val="tx1"/>
                          </a:solidFill>
                          <a:latin typeface="Courier New" pitchFamily="49" charset="0"/>
                          <a:cs typeface="Courier New" pitchFamily="49" charset="0"/>
                        </a:rPr>
                        <a:t>(provision)</a:t>
                      </a:r>
                      <a:endParaRPr kumimoji="1" lang="ja-JP" altLang="en-US" sz="800" dirty="0">
                        <a:latin typeface="Courier New" pitchFamily="49" charset="0"/>
                        <a:cs typeface="Courier New" pitchFamily="49"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tr>
            </a:tbl>
          </a:graphicData>
        </a:graphic>
      </p:graphicFrame>
      <p:sp>
        <p:nvSpPr>
          <p:cNvPr id="69" name="四角形吹き出し 68"/>
          <p:cNvSpPr/>
          <p:nvPr/>
        </p:nvSpPr>
        <p:spPr>
          <a:xfrm>
            <a:off x="7634868" y="4073912"/>
            <a:ext cx="1412487" cy="854927"/>
          </a:xfrm>
          <a:prstGeom prst="wedgeRectCallout">
            <a:avLst>
              <a:gd name="adj1" fmla="val -54739"/>
              <a:gd name="adj2" fmla="val 101576"/>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r>
              <a:rPr kumimoji="1" lang="en-US" altLang="ja-JP" sz="1000" dirty="0" err="1" smtClean="0">
                <a:solidFill>
                  <a:schemeClr val="tx1"/>
                </a:solidFill>
              </a:rPr>
              <a:t>term.rq</a:t>
            </a:r>
            <a:r>
              <a:rPr kumimoji="1" lang="en-US" altLang="ja-JP" sz="1000" dirty="0" smtClean="0">
                <a:solidFill>
                  <a:schemeClr val="tx1"/>
                </a:solidFill>
              </a:rPr>
              <a:t>,  </a:t>
            </a:r>
            <a:r>
              <a:rPr kumimoji="1" lang="en-US" altLang="ja-JP" sz="1000" dirty="0" err="1" smtClean="0">
                <a:solidFill>
                  <a:schemeClr val="tx1"/>
                </a:solidFill>
              </a:rPr>
              <a:t>fcd_end</a:t>
            </a:r>
            <a:r>
              <a:rPr kumimoji="1" lang="en-US" altLang="ja-JP" sz="1000" dirty="0" smtClean="0">
                <a:solidFill>
                  <a:schemeClr val="tx1"/>
                </a:solidFill>
              </a:rPr>
              <a:t> and unexpected messages (illegal sequence) are exceptions</a:t>
            </a:r>
            <a:endParaRPr kumimoji="1" lang="ja-JP" altLang="en-US" sz="1000" dirty="0">
              <a:solidFill>
                <a:schemeClr val="tx1"/>
              </a:solidFill>
            </a:endParaRPr>
          </a:p>
        </p:txBody>
      </p:sp>
      <p:sp>
        <p:nvSpPr>
          <p:cNvPr id="72" name="四角形吹き出し 71"/>
          <p:cNvSpPr/>
          <p:nvPr/>
        </p:nvSpPr>
        <p:spPr>
          <a:xfrm>
            <a:off x="7601415" y="880533"/>
            <a:ext cx="1412487" cy="717808"/>
          </a:xfrm>
          <a:prstGeom prst="wedgeRectCallout">
            <a:avLst>
              <a:gd name="adj1" fmla="val -64739"/>
              <a:gd name="adj2" fmla="val 94834"/>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l"/>
            <a:r>
              <a:rPr kumimoji="1" lang="en-US" altLang="ja-JP" sz="1000" dirty="0" err="1" smtClean="0">
                <a:solidFill>
                  <a:schemeClr val="tx1"/>
                </a:solidFill>
              </a:rPr>
              <a:t>prov.rq</a:t>
            </a:r>
            <a:r>
              <a:rPr kumimoji="1" lang="en-US" altLang="ja-JP" sz="1000" dirty="0" smtClean="0">
                <a:solidFill>
                  <a:schemeClr val="tx1"/>
                </a:solidFill>
              </a:rPr>
              <a:t> is used to initiate re-activation of data-plane</a:t>
            </a:r>
            <a:r>
              <a:rPr kumimoji="1" lang="en-US" altLang="ja-JP" sz="1000" dirty="0">
                <a:solidFill>
                  <a:schemeClr val="tx1"/>
                </a:solidFill>
              </a:rPr>
              <a:t>.</a:t>
            </a:r>
            <a:endParaRPr kumimoji="1" lang="ja-JP" altLang="en-US" sz="1000" dirty="0">
              <a:solidFill>
                <a:schemeClr val="tx1"/>
              </a:solidFill>
            </a:endParaRPr>
          </a:p>
        </p:txBody>
      </p:sp>
      <p:sp>
        <p:nvSpPr>
          <p:cNvPr id="2" name="Date Placeholder 1"/>
          <p:cNvSpPr>
            <a:spLocks noGrp="1"/>
          </p:cNvSpPr>
          <p:nvPr>
            <p:ph type="dt" sz="half" idx="10"/>
          </p:nvPr>
        </p:nvSpPr>
        <p:spPr/>
        <p:txBody>
          <a:bodyPr/>
          <a:lstStyle/>
          <a:p>
            <a:fld id="{4C7FC8DD-7FEE-FC4B-8B20-B7B95EE4AAA6}" type="datetime1">
              <a:rPr lang="en-CA" altLang="ja-JP" smtClean="0"/>
              <a:pPr/>
              <a:t>12-08-16</a:t>
            </a:fld>
            <a:endParaRPr lang="ja-JP" altLang="en-US"/>
          </a:p>
        </p:txBody>
      </p:sp>
      <p:sp>
        <p:nvSpPr>
          <p:cNvPr id="9" name="Slide Number Placeholder 8"/>
          <p:cNvSpPr>
            <a:spLocks noGrp="1"/>
          </p:cNvSpPr>
          <p:nvPr>
            <p:ph type="sldNum" sz="quarter" idx="12"/>
          </p:nvPr>
        </p:nvSpPr>
        <p:spPr/>
        <p:txBody>
          <a:bodyPr/>
          <a:lstStyle/>
          <a:p>
            <a:fld id="{6921B073-6666-854C-8743-0370E2E4A5F8}" type="slidenum">
              <a:rPr lang="ja-JP" altLang="en-US" smtClean="0"/>
              <a:pPr/>
              <a:t>8</a:t>
            </a:fld>
            <a:endParaRPr lang="ja-JP" altLang="en-US"/>
          </a:p>
        </p:txBody>
      </p:sp>
      <p:sp>
        <p:nvSpPr>
          <p:cNvPr id="75" name="正方形/長方形 74"/>
          <p:cNvSpPr/>
          <p:nvPr/>
        </p:nvSpPr>
        <p:spPr>
          <a:xfrm>
            <a:off x="1260089" y="2564775"/>
            <a:ext cx="836341" cy="2899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000" dirty="0" smtClean="0">
                <a:solidFill>
                  <a:schemeClr val="tx1"/>
                </a:solidFill>
              </a:rPr>
              <a:t>Reservation</a:t>
            </a:r>
          </a:p>
          <a:p>
            <a:pPr algn="ctr"/>
            <a:r>
              <a:rPr kumimoji="1" lang="en-US" altLang="ja-JP" sz="1000" dirty="0" smtClean="0">
                <a:solidFill>
                  <a:schemeClr val="tx1"/>
                </a:solidFill>
              </a:rPr>
              <a:t>Created</a:t>
            </a:r>
            <a:endParaRPr kumimoji="1" lang="ja-JP" altLang="en-US" sz="1000" dirty="0">
              <a:solidFill>
                <a:schemeClr val="tx1"/>
              </a:solidFill>
            </a:endParaRPr>
          </a:p>
        </p:txBody>
      </p:sp>
    </p:spTree>
    <p:extLst>
      <p:ext uri="{BB962C8B-B14F-4D97-AF65-F5344CB8AC3E}">
        <p14:creationId xmlns:p14="http://schemas.microsoft.com/office/powerpoint/2010/main" val="236563707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Modify Notes</a:t>
            </a:r>
            <a:endParaRPr lang="en-US" dirty="0"/>
          </a:p>
        </p:txBody>
      </p:sp>
      <p:sp>
        <p:nvSpPr>
          <p:cNvPr id="5" name="Content Placeholder 4"/>
          <p:cNvSpPr>
            <a:spLocks noGrp="1"/>
          </p:cNvSpPr>
          <p:nvPr>
            <p:ph idx="1"/>
          </p:nvPr>
        </p:nvSpPr>
        <p:spPr/>
        <p:txBody>
          <a:bodyPr/>
          <a:lstStyle/>
          <a:p>
            <a:r>
              <a:rPr lang="en-US" sz="2400" dirty="0" smtClean="0"/>
              <a:t>The </a:t>
            </a:r>
            <a:r>
              <a:rPr lang="en-US" sz="2400" dirty="0" err="1" smtClean="0"/>
              <a:t>modify.rq</a:t>
            </a:r>
            <a:r>
              <a:rPr lang="en-US" sz="2400" dirty="0" smtClean="0"/>
              <a:t> is equivalent to a </a:t>
            </a:r>
            <a:r>
              <a:rPr lang="en-US" sz="2400" dirty="0" err="1" smtClean="0"/>
              <a:t>provision.rq</a:t>
            </a:r>
            <a:r>
              <a:rPr lang="en-US" sz="2400" dirty="0" smtClean="0"/>
              <a:t> in behaviors for the newly modified reservation</a:t>
            </a:r>
          </a:p>
          <a:p>
            <a:pPr lvl="1"/>
            <a:r>
              <a:rPr lang="en-US" sz="2000" dirty="0" smtClean="0"/>
              <a:t>When the </a:t>
            </a:r>
            <a:r>
              <a:rPr lang="en-US" altLang="ja-JP" sz="2000" i="1" dirty="0" err="1" smtClean="0">
                <a:latin typeface="Courier New" pitchFamily="49" charset="0"/>
                <a:cs typeface="Courier New" pitchFamily="49" charset="0"/>
              </a:rPr>
              <a:t>modify_ok</a:t>
            </a:r>
            <a:r>
              <a:rPr lang="en-US" altLang="ja-JP" sz="2000" dirty="0"/>
              <a:t> i</a:t>
            </a:r>
            <a:r>
              <a:rPr lang="en-US" sz="2000" dirty="0" smtClean="0"/>
              <a:t>s returned to the </a:t>
            </a:r>
            <a:r>
              <a:rPr lang="en-US" sz="2000" dirty="0" err="1" smtClean="0"/>
              <a:t>uPA</a:t>
            </a:r>
            <a:r>
              <a:rPr lang="en-US" sz="2000" dirty="0" smtClean="0"/>
              <a:t> by the local NRM, the </a:t>
            </a:r>
            <a:r>
              <a:rPr lang="en-US" sz="2000" dirty="0" err="1" smtClean="0"/>
              <a:t>uPA</a:t>
            </a:r>
            <a:r>
              <a:rPr lang="en-US" sz="2000" dirty="0" smtClean="0"/>
              <a:t> must invoke the “</a:t>
            </a:r>
            <a:r>
              <a:rPr lang="en-US" sz="2000" dirty="0" err="1"/>
              <a:t>uPA</a:t>
            </a:r>
            <a:r>
              <a:rPr lang="en-US" sz="2000" dirty="0"/>
              <a:t> Activation Sequence</a:t>
            </a:r>
            <a:r>
              <a:rPr lang="en-US" sz="2000" dirty="0" smtClean="0"/>
              <a:t>” as described on slide 14 to active the newly modified reservation within the network.</a:t>
            </a:r>
            <a:endParaRPr lang="en-US" sz="2000" dirty="0" smtClean="0"/>
          </a:p>
          <a:p>
            <a:r>
              <a:rPr lang="en-US" sz="2400" dirty="0" smtClean="0"/>
              <a:t>An </a:t>
            </a:r>
            <a:r>
              <a:rPr lang="en-US" sz="2400" dirty="0" smtClean="0"/>
              <a:t>NSA can choose to fail a request for </a:t>
            </a:r>
            <a:r>
              <a:rPr lang="en-US" sz="2400" dirty="0"/>
              <a:t>modification (</a:t>
            </a:r>
            <a:r>
              <a:rPr lang="en-US" sz="2400" dirty="0" err="1" smtClean="0"/>
              <a:t>mdfychk.rq</a:t>
            </a:r>
            <a:r>
              <a:rPr lang="en-US" sz="2400" dirty="0" smtClean="0"/>
              <a:t>) if it deems the local state machine is in a state which my result in complications satisfying the request</a:t>
            </a:r>
          </a:p>
          <a:p>
            <a:pPr lvl="1"/>
            <a:r>
              <a:rPr lang="en-US" sz="2000" dirty="0" smtClean="0"/>
              <a:t>If </a:t>
            </a:r>
            <a:r>
              <a:rPr lang="en-US" sz="2000" dirty="0" err="1" smtClean="0"/>
              <a:t>mdfychk.rq</a:t>
            </a:r>
            <a:r>
              <a:rPr lang="en-US" sz="2000" dirty="0" smtClean="0"/>
              <a:t> is received in </a:t>
            </a:r>
            <a:r>
              <a:rPr lang="en-US" sz="2000" dirty="0" err="1" smtClean="0"/>
              <a:t>Provisiond</a:t>
            </a:r>
            <a:r>
              <a:rPr lang="en-US" sz="2000" dirty="0" smtClean="0"/>
              <a:t> state, and data plane is not yet activated at that time, the data plane may be activated while in the modification sequence due to the occurrence of start time. An NRM which cannot support such modification should return </a:t>
            </a:r>
            <a:r>
              <a:rPr lang="en-US" sz="2000" dirty="0" err="1" smtClean="0"/>
              <a:t>mdfychk.fl</a:t>
            </a:r>
            <a:r>
              <a:rPr lang="en-US" sz="2000" dirty="0" smtClean="0"/>
              <a:t>.</a:t>
            </a:r>
            <a:endParaRPr lang="en-US" sz="2000" dirty="0" smtClean="0"/>
          </a:p>
        </p:txBody>
      </p:sp>
      <p:sp>
        <p:nvSpPr>
          <p:cNvPr id="3" name="Slide Number Placeholder 2"/>
          <p:cNvSpPr>
            <a:spLocks noGrp="1"/>
          </p:cNvSpPr>
          <p:nvPr>
            <p:ph type="sldNum" sz="quarter" idx="12"/>
          </p:nvPr>
        </p:nvSpPr>
        <p:spPr/>
        <p:txBody>
          <a:bodyPr/>
          <a:lstStyle/>
          <a:p>
            <a:fld id="{6FDECC60-3DD3-AE49-BAB4-19F5E93B8770}" type="slidenum">
              <a:rPr lang="ja-JP" altLang="en-US" smtClean="0"/>
              <a:pPr/>
              <a:t>9</a:t>
            </a:fld>
            <a:endParaRPr lang="ja-JP" altLang="en-US"/>
          </a:p>
        </p:txBody>
      </p:sp>
    </p:spTree>
    <p:extLst>
      <p:ext uri="{BB962C8B-B14F-4D97-AF65-F5344CB8AC3E}">
        <p14:creationId xmlns:p14="http://schemas.microsoft.com/office/powerpoint/2010/main" val="20928245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53044</TotalTime>
  <Words>4071</Words>
  <Application>Microsoft Macintosh PowerPoint</Application>
  <PresentationFormat>On-screen Show (4:3)</PresentationFormat>
  <Paragraphs>656</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OGF NSI CS State Machine The Skype Sessions v4</vt:lpstr>
      <vt:lpstr>Lest we forget</vt:lpstr>
      <vt:lpstr>The long and winding road</vt:lpstr>
      <vt:lpstr>Key changes for Skype v4</vt:lpstr>
      <vt:lpstr>Key changes for Skype v4</vt:lpstr>
      <vt:lpstr>Key changes for Skype v4</vt:lpstr>
      <vt:lpstr>NSI Reservation State Machine (Skype v4)</vt:lpstr>
      <vt:lpstr>NSI Provisioning State Machine (Skype v4)</vt:lpstr>
      <vt:lpstr>Modify Notes</vt:lpstr>
      <vt:lpstr>activationState</vt:lpstr>
      <vt:lpstr>activationState continued…</vt:lpstr>
      <vt:lpstr>Reserved State</vt:lpstr>
      <vt:lpstr>uPA Provision Sequence</vt:lpstr>
      <vt:lpstr>uPA Activation Sequence</vt:lpstr>
      <vt:lpstr>uPA Activation Failed Sequence</vt:lpstr>
      <vt:lpstr>uPA Release Sequence</vt:lpstr>
      <vt:lpstr>uPA Terminate Sequence</vt:lpstr>
      <vt:lpstr>Activation Failure Recovery</vt:lpstr>
      <vt:lpstr>uRA/Aggregator Activation Sequence</vt:lpstr>
      <vt:lpstr>uRA/Aggregator Failed Activation Sequence</vt:lpstr>
      <vt:lpstr>Overloading the Provision command</vt:lpstr>
      <vt:lpstr>uRA Activation Failure Recovery Sequence</vt:lpstr>
      <vt:lpstr>uRA Activation Failure Recovery Sequence</vt:lpstr>
      <vt:lpstr>Reservation Version Identifier</vt:lpstr>
      <vt:lpstr>NSI message delivery layer (MDL)</vt:lpstr>
      <vt:lpstr>State machines and MDL, NRM </vt:lpstr>
      <vt:lpstr>Terminology - Messages</vt:lpstr>
      <vt:lpstr>Terminology – Reservation State Machine Operations</vt:lpstr>
      <vt:lpstr>Terminology – NRM operations/events for Reservation state machine</vt:lpstr>
      <vt:lpstr>Terminology – Provisioning State Machine Operations</vt:lpstr>
      <vt:lpstr>Terminology – NRM operations/events</vt:lpstr>
      <vt:lpstr>Terminology - Notifications</vt:lpstr>
    </vt:vector>
  </TitlesOfParts>
  <Company>OGF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OGF slide presentation template</dc:title>
  <dc:creator/>
  <cp:lastModifiedBy>John MacAuley</cp:lastModifiedBy>
  <cp:revision>310</cp:revision>
  <cp:lastPrinted>2006-08-17T17:55:00Z</cp:lastPrinted>
  <dcterms:created xsi:type="dcterms:W3CDTF">2012-08-01T17:04:47Z</dcterms:created>
  <dcterms:modified xsi:type="dcterms:W3CDTF">2012-08-22T03:23:00Z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473280856</vt:i4>
  </property>
  <property fmtid="{D5CDD505-2E9C-101B-9397-08002B2CF9AE}" pid="3" name="_EmailSubject">
    <vt:lpwstr>[msc] TSC, TS&amp;R + next week's call</vt:lpwstr>
  </property>
  <property fmtid="{D5CDD505-2E9C-101B-9397-08002B2CF9AE}" pid="4" name="_AuthorEmail">
    <vt:lpwstr>scrumb@ogf.org</vt:lpwstr>
  </property>
  <property fmtid="{D5CDD505-2E9C-101B-9397-08002B2CF9AE}" pid="5" name="_AuthorEmailDisplayName">
    <vt:lpwstr>Steve Crumb</vt:lpwstr>
  </property>
</Properties>
</file>