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C80C-6256-474E-8C33-A637C19F0E79}" type="datetimeFigureOut">
              <a:rPr lang="en-US" smtClean="0"/>
              <a:t>6/6/12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72D30-BCF5-3D44-BCEC-7E5E39CDF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8"/>
          <p:cNvSpPr/>
          <p:nvPr/>
        </p:nvSpPr>
        <p:spPr>
          <a:xfrm>
            <a:off x="3949992" y="890419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0" name="Cloud 9"/>
          <p:cNvSpPr/>
          <p:nvPr/>
        </p:nvSpPr>
        <p:spPr>
          <a:xfrm>
            <a:off x="3949992" y="2523094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C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7175531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</a:p>
        </p:txBody>
      </p:sp>
      <p:sp>
        <p:nvSpPr>
          <p:cNvPr id="32" name="Cloud 31"/>
          <p:cNvSpPr/>
          <p:nvPr/>
        </p:nvSpPr>
        <p:spPr>
          <a:xfrm>
            <a:off x="724454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A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9450" y="95630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3645" y="2379093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191" y="9481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2590" y="2422350"/>
            <a:ext cx="43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D.C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>
            <a:stCxn id="9" idx="0"/>
            <a:endCxn id="58" idx="2"/>
          </p:cNvCxnSpPr>
          <p:nvPr/>
        </p:nvCxnSpPr>
        <p:spPr>
          <a:xfrm>
            <a:off x="5290643" y="1356410"/>
            <a:ext cx="1941641" cy="569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53" idx="2"/>
          </p:cNvCxnSpPr>
          <p:nvPr/>
        </p:nvCxnSpPr>
        <p:spPr>
          <a:xfrm flipV="1">
            <a:off x="5290643" y="2414606"/>
            <a:ext cx="1839216" cy="574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2" idx="2"/>
            <a:endCxn id="9" idx="2"/>
          </p:cNvCxnSpPr>
          <p:nvPr/>
        </p:nvCxnSpPr>
        <p:spPr>
          <a:xfrm rot="5400000" flipH="1" flipV="1">
            <a:off x="2751587" y="619833"/>
            <a:ext cx="465990" cy="193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  <a:endCxn id="20" idx="6"/>
          </p:cNvCxnSpPr>
          <p:nvPr/>
        </p:nvCxnSpPr>
        <p:spPr>
          <a:xfrm rot="10800000">
            <a:off x="1963798" y="2363395"/>
            <a:ext cx="1990357" cy="6256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3"/>
            <a:endCxn id="9" idx="1"/>
          </p:cNvCxnSpPr>
          <p:nvPr/>
        </p:nvCxnSpPr>
        <p:spPr>
          <a:xfrm rot="5400000" flipH="1" flipV="1">
            <a:off x="4243391" y="2198895"/>
            <a:ext cx="75497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73241" y="2112126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902941" y="1305197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912585" y="1771826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61372" y="231218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40548" y="1306785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98779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466087" y="2060913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31797" y="176322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23666" y="257236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16407" y="152535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6340" y="257140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0459" y="216333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240548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2377" y="131643"/>
            <a:ext cx="832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Problem statement: EROs </a:t>
            </a:r>
            <a:r>
              <a:rPr lang="en-US" sz="2000" b="1" dirty="0" smtClean="0"/>
              <a:t>can </a:t>
            </a:r>
            <a:r>
              <a:rPr lang="en-US" sz="2000" b="1" dirty="0" smtClean="0"/>
              <a:t>be ambiguous with implicit bi-directional STPs </a:t>
            </a:r>
            <a:endParaRPr lang="en-US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92945" y="177182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A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99133" y="142229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129859" y="2363393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32284" y="187425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432116" y="171201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4570459" y="252019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568870" y="177098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114823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114823" y="491510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820301" y="518280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643012" y="518280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580056" y="491510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4672884" y="491510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663551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580056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230887" y="5182804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080195" y="465002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496839" y="465002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746771" y="465002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913483" y="465002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163415" y="465002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496839" y="491510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330127" y="465002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5080195" y="491510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5913483" y="491510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6330127" y="491510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746771" y="491510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163415" y="4915108"/>
            <a:ext cx="36167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7" name="Group 116"/>
          <p:cNvGrpSpPr/>
          <p:nvPr/>
        </p:nvGrpSpPr>
        <p:grpSpPr>
          <a:xfrm>
            <a:off x="3179483" y="6201323"/>
            <a:ext cx="2785034" cy="258256"/>
            <a:chOff x="2860911" y="6201323"/>
            <a:chExt cx="2785034" cy="258256"/>
          </a:xfrm>
        </p:grpSpPr>
        <p:sp>
          <p:nvSpPr>
            <p:cNvPr id="109" name="Rectangle 108"/>
            <p:cNvSpPr/>
            <p:nvPr/>
          </p:nvSpPr>
          <p:spPr>
            <a:xfrm>
              <a:off x="2860911" y="6213358"/>
              <a:ext cx="2757184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58"/>
            <p:cNvGrpSpPr/>
            <p:nvPr/>
          </p:nvGrpSpPr>
          <p:grpSpPr>
            <a:xfrm>
              <a:off x="2930264" y="6201323"/>
              <a:ext cx="1282581" cy="246221"/>
              <a:chOff x="2107969" y="6264642"/>
              <a:chExt cx="1282581" cy="246221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2210394" y="6264642"/>
                <a:ext cx="118015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Terminating</a:t>
                </a:r>
                <a:r>
                  <a:rPr lang="en-US" sz="1000" i="1" dirty="0" smtClean="0">
                    <a:latin typeface="Arial"/>
                    <a:cs typeface="Arial"/>
                  </a:rPr>
                  <a:t>* </a:t>
                </a:r>
                <a:r>
                  <a:rPr lang="en-US" sz="1000" dirty="0" smtClean="0">
                    <a:latin typeface="Arial"/>
                    <a:cs typeface="Arial"/>
                  </a:rPr>
                  <a:t>STP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2" name="Group 59"/>
            <p:cNvGrpSpPr/>
            <p:nvPr/>
          </p:nvGrpSpPr>
          <p:grpSpPr>
            <a:xfrm>
              <a:off x="4277766" y="6201323"/>
              <a:ext cx="1368179" cy="246221"/>
              <a:chOff x="2107969" y="6264642"/>
              <a:chExt cx="1368179" cy="246221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210394" y="6264642"/>
                <a:ext cx="126575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Intermediate* STP</a:t>
                </a:r>
              </a:p>
            </p:txBody>
          </p:sp>
        </p:grpSp>
      </p:grpSp>
      <p:sp>
        <p:nvSpPr>
          <p:cNvPr id="87" name="TextBox 86"/>
          <p:cNvSpPr txBox="1"/>
          <p:nvPr/>
        </p:nvSpPr>
        <p:spPr>
          <a:xfrm>
            <a:off x="1059391" y="4281125"/>
            <a:ext cx="70252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Request					Valid Path Solutions</a:t>
            </a:r>
          </a:p>
          <a:p>
            <a:r>
              <a:rPr lang="en-US" dirty="0" smtClean="0"/>
              <a:t>  A-Point = A.1				  Path 1: A.1, A.B, B.A, </a:t>
            </a:r>
            <a:r>
              <a:rPr lang="en-US" b="1" dirty="0" smtClean="0"/>
              <a:t>B.C</a:t>
            </a:r>
            <a:r>
              <a:rPr lang="en-US" dirty="0" smtClean="0"/>
              <a:t>, C.B, C.D, D.C, D.1</a:t>
            </a:r>
          </a:p>
          <a:p>
            <a:r>
              <a:rPr lang="en-US" dirty="0" smtClean="0"/>
              <a:t>  Z-Point = D.1				  Path 2: A.1, A.C, C.A, C.B, </a:t>
            </a:r>
            <a:r>
              <a:rPr lang="en-US" b="1" dirty="0" smtClean="0"/>
              <a:t>B.C</a:t>
            </a:r>
            <a:r>
              <a:rPr lang="en-US" dirty="0" smtClean="0"/>
              <a:t>, B.D, D.B, D.1</a:t>
            </a:r>
          </a:p>
          <a:p>
            <a:r>
              <a:rPr lang="en-US" dirty="0" smtClean="0"/>
              <a:t>  ERO = A.1, </a:t>
            </a:r>
            <a:r>
              <a:rPr lang="en-US" b="1" dirty="0" smtClean="0"/>
              <a:t>B.C</a:t>
            </a:r>
            <a:r>
              <a:rPr lang="en-US" dirty="0" smtClean="0"/>
              <a:t>, D.1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864907" y="6611779"/>
            <a:ext cx="1513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* As per request instance</a:t>
            </a:r>
            <a:endParaRPr lang="en-US" sz="1000" i="1" dirty="0"/>
          </a:p>
        </p:txBody>
      </p:sp>
      <p:sp>
        <p:nvSpPr>
          <p:cNvPr id="119" name="Freeform 118"/>
          <p:cNvSpPr/>
          <p:nvPr/>
        </p:nvSpPr>
        <p:spPr>
          <a:xfrm>
            <a:off x="747889" y="1312333"/>
            <a:ext cx="7761111" cy="1700389"/>
          </a:xfrm>
          <a:custGeom>
            <a:avLst/>
            <a:gdLst>
              <a:gd name="connsiteX0" fmla="*/ 0 w 7761111"/>
              <a:gd name="connsiteY0" fmla="*/ 811389 h 1700389"/>
              <a:gd name="connsiteX1" fmla="*/ 1213555 w 7761111"/>
              <a:gd name="connsiteY1" fmla="*/ 479778 h 1700389"/>
              <a:gd name="connsiteX2" fmla="*/ 3203222 w 7761111"/>
              <a:gd name="connsiteY2" fmla="*/ 0 h 1700389"/>
              <a:gd name="connsiteX3" fmla="*/ 3908778 w 7761111"/>
              <a:gd name="connsiteY3" fmla="*/ 508000 h 1700389"/>
              <a:gd name="connsiteX4" fmla="*/ 3908778 w 7761111"/>
              <a:gd name="connsiteY4" fmla="*/ 1255889 h 1700389"/>
              <a:gd name="connsiteX5" fmla="*/ 4550833 w 7761111"/>
              <a:gd name="connsiteY5" fmla="*/ 1700389 h 1700389"/>
              <a:gd name="connsiteX6" fmla="*/ 6434667 w 7761111"/>
              <a:gd name="connsiteY6" fmla="*/ 1114778 h 1700389"/>
              <a:gd name="connsiteX7" fmla="*/ 7761111 w 7761111"/>
              <a:gd name="connsiteY7" fmla="*/ 825500 h 170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61111" h="1700389">
                <a:moveTo>
                  <a:pt x="0" y="811389"/>
                </a:moveTo>
                <a:lnTo>
                  <a:pt x="1213555" y="479778"/>
                </a:lnTo>
                <a:lnTo>
                  <a:pt x="3203222" y="0"/>
                </a:lnTo>
                <a:lnTo>
                  <a:pt x="3908778" y="508000"/>
                </a:lnTo>
                <a:lnTo>
                  <a:pt x="3908778" y="1255889"/>
                </a:lnTo>
                <a:lnTo>
                  <a:pt x="4550833" y="1700389"/>
                </a:lnTo>
                <a:lnTo>
                  <a:pt x="6434667" y="1114778"/>
                </a:lnTo>
                <a:lnTo>
                  <a:pt x="7761111" y="825500"/>
                </a:lnTo>
              </a:path>
            </a:pathLst>
          </a:custGeom>
          <a:ln w="25400" cap="flat" cmpd="sng" algn="ctr">
            <a:solidFill>
              <a:srgbClr val="8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719667" y="1319389"/>
            <a:ext cx="7796389" cy="1707444"/>
          </a:xfrm>
          <a:custGeom>
            <a:avLst/>
            <a:gdLst>
              <a:gd name="connsiteX0" fmla="*/ 0 w 7796389"/>
              <a:gd name="connsiteY0" fmla="*/ 881944 h 1707444"/>
              <a:gd name="connsiteX1" fmla="*/ 1192389 w 7796389"/>
              <a:gd name="connsiteY1" fmla="*/ 1072444 h 1707444"/>
              <a:gd name="connsiteX2" fmla="*/ 3224389 w 7796389"/>
              <a:gd name="connsiteY2" fmla="*/ 1707444 h 1707444"/>
              <a:gd name="connsiteX3" fmla="*/ 3859389 w 7796389"/>
              <a:gd name="connsiteY3" fmla="*/ 1248833 h 1707444"/>
              <a:gd name="connsiteX4" fmla="*/ 3866444 w 7796389"/>
              <a:gd name="connsiteY4" fmla="*/ 500944 h 1707444"/>
              <a:gd name="connsiteX5" fmla="*/ 4572000 w 7796389"/>
              <a:gd name="connsiteY5" fmla="*/ 0 h 1707444"/>
              <a:gd name="connsiteX6" fmla="*/ 6568722 w 7796389"/>
              <a:gd name="connsiteY6" fmla="*/ 585611 h 1707444"/>
              <a:gd name="connsiteX7" fmla="*/ 7796389 w 7796389"/>
              <a:gd name="connsiteY7" fmla="*/ 754944 h 1707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96389" h="1707444">
                <a:moveTo>
                  <a:pt x="0" y="881944"/>
                </a:moveTo>
                <a:lnTo>
                  <a:pt x="1192389" y="1072444"/>
                </a:lnTo>
                <a:lnTo>
                  <a:pt x="3224389" y="1707444"/>
                </a:lnTo>
                <a:lnTo>
                  <a:pt x="3859389" y="1248833"/>
                </a:lnTo>
                <a:cubicBezTo>
                  <a:pt x="3861741" y="999537"/>
                  <a:pt x="3866444" y="500944"/>
                  <a:pt x="3866444" y="500944"/>
                </a:cubicBezTo>
                <a:lnTo>
                  <a:pt x="4572000" y="0"/>
                </a:lnTo>
                <a:lnTo>
                  <a:pt x="6568722" y="585611"/>
                </a:lnTo>
                <a:lnTo>
                  <a:pt x="7796389" y="754944"/>
                </a:lnTo>
              </a:path>
            </a:pathLst>
          </a:custGeom>
          <a:ln w="25400" cap="flat" cmpd="sng" algn="ctr">
            <a:solidFill>
              <a:srgbClr val="000090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20775820">
            <a:off x="2597272" y="130858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Path 1</a:t>
            </a:r>
            <a:endParaRPr lang="en-US" sz="1200" b="1" dirty="0"/>
          </a:p>
        </p:txBody>
      </p:sp>
      <p:sp>
        <p:nvSpPr>
          <p:cNvPr id="122" name="TextBox 121"/>
          <p:cNvSpPr txBox="1"/>
          <p:nvPr/>
        </p:nvSpPr>
        <p:spPr>
          <a:xfrm rot="1076876">
            <a:off x="2663232" y="2676654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Path 2</a:t>
            </a:r>
            <a:endParaRPr lang="en-US" sz="1200" b="1" dirty="0"/>
          </a:p>
        </p:txBody>
      </p:sp>
      <p:sp>
        <p:nvSpPr>
          <p:cNvPr id="124" name="Rectangular Callout 123"/>
          <p:cNvSpPr/>
          <p:nvPr/>
        </p:nvSpPr>
        <p:spPr>
          <a:xfrm>
            <a:off x="5080196" y="1874252"/>
            <a:ext cx="1481471" cy="186662"/>
          </a:xfrm>
          <a:prstGeom prst="wedgeRectCallout">
            <a:avLst>
              <a:gd name="adj1" fmla="val -78772"/>
              <a:gd name="adj2" fmla="val -774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Selected STP (B.C) in ERO 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8"/>
          <p:cNvSpPr/>
          <p:nvPr/>
        </p:nvSpPr>
        <p:spPr>
          <a:xfrm>
            <a:off x="3949992" y="890419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0" name="Cloud 9"/>
          <p:cNvSpPr/>
          <p:nvPr/>
        </p:nvSpPr>
        <p:spPr>
          <a:xfrm>
            <a:off x="3949992" y="2523094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C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7175531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</a:p>
        </p:txBody>
      </p:sp>
      <p:sp>
        <p:nvSpPr>
          <p:cNvPr id="32" name="Cloud 31"/>
          <p:cNvSpPr/>
          <p:nvPr/>
        </p:nvSpPr>
        <p:spPr>
          <a:xfrm>
            <a:off x="724454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A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9450" y="95630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3645" y="2379093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191" y="9481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2590" y="2422350"/>
            <a:ext cx="43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D.C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>
            <a:stCxn id="9" idx="0"/>
            <a:endCxn id="58" idx="2"/>
          </p:cNvCxnSpPr>
          <p:nvPr/>
        </p:nvCxnSpPr>
        <p:spPr>
          <a:xfrm>
            <a:off x="5290643" y="1356410"/>
            <a:ext cx="1941641" cy="569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53" idx="2"/>
          </p:cNvCxnSpPr>
          <p:nvPr/>
        </p:nvCxnSpPr>
        <p:spPr>
          <a:xfrm flipV="1">
            <a:off x="5290643" y="2414606"/>
            <a:ext cx="1839216" cy="574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2" idx="2"/>
            <a:endCxn id="9" idx="2"/>
          </p:cNvCxnSpPr>
          <p:nvPr/>
        </p:nvCxnSpPr>
        <p:spPr>
          <a:xfrm rot="5400000" flipH="1" flipV="1">
            <a:off x="2751587" y="619833"/>
            <a:ext cx="465990" cy="193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  <a:endCxn id="20" idx="6"/>
          </p:cNvCxnSpPr>
          <p:nvPr/>
        </p:nvCxnSpPr>
        <p:spPr>
          <a:xfrm rot="10800000">
            <a:off x="1963798" y="2363395"/>
            <a:ext cx="1990357" cy="6256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3"/>
            <a:endCxn id="9" idx="1"/>
          </p:cNvCxnSpPr>
          <p:nvPr/>
        </p:nvCxnSpPr>
        <p:spPr>
          <a:xfrm rot="5400000" flipH="1" flipV="1">
            <a:off x="4243391" y="2198895"/>
            <a:ext cx="75497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73241" y="2112126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902941" y="1305197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912585" y="1771826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61372" y="231218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40548" y="1306785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98779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466087" y="2060913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31797" y="176322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23666" y="257236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16407" y="152535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6340" y="257140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240548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701152" y="131643"/>
            <a:ext cx="5741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Solution Option 1: Use Dual-</a:t>
            </a:r>
            <a:r>
              <a:rPr lang="en-US" sz="2000" b="1" dirty="0" err="1" smtClean="0"/>
              <a:t>STPs/Full-SDPs</a:t>
            </a:r>
            <a:r>
              <a:rPr lang="en-US" sz="2000" b="1" dirty="0" smtClean="0"/>
              <a:t> for </a:t>
            </a:r>
            <a:r>
              <a:rPr lang="en-US" sz="2000" b="1" dirty="0" err="1" smtClean="0"/>
              <a:t>EROs</a:t>
            </a:r>
            <a:endParaRPr lang="en-US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92945" y="177182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A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99133" y="142229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129859" y="2363393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32284" y="187425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432116" y="171201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4570459" y="252019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568870" y="177098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114823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114823" y="491510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820301" y="518280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066372" y="518280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663551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580056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259111" y="5182804"/>
            <a:ext cx="74655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080195" y="4650028"/>
            <a:ext cx="77832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746771" y="4650028"/>
            <a:ext cx="77832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913483" y="4650028"/>
            <a:ext cx="77832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" name="Group 116"/>
          <p:cNvGrpSpPr/>
          <p:nvPr/>
        </p:nvGrpSpPr>
        <p:grpSpPr>
          <a:xfrm>
            <a:off x="3179483" y="6201323"/>
            <a:ext cx="2785034" cy="258256"/>
            <a:chOff x="2860911" y="6201323"/>
            <a:chExt cx="2785034" cy="258256"/>
          </a:xfrm>
        </p:grpSpPr>
        <p:sp>
          <p:nvSpPr>
            <p:cNvPr id="109" name="Rectangle 108"/>
            <p:cNvSpPr/>
            <p:nvPr/>
          </p:nvSpPr>
          <p:spPr>
            <a:xfrm>
              <a:off x="2860911" y="6213358"/>
              <a:ext cx="2757184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58"/>
            <p:cNvGrpSpPr/>
            <p:nvPr/>
          </p:nvGrpSpPr>
          <p:grpSpPr>
            <a:xfrm>
              <a:off x="2930264" y="6201323"/>
              <a:ext cx="1282581" cy="246221"/>
              <a:chOff x="2107969" y="6264642"/>
              <a:chExt cx="1282581" cy="246221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2210394" y="6264642"/>
                <a:ext cx="118015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Terminating</a:t>
                </a:r>
                <a:r>
                  <a:rPr lang="en-US" sz="1000" i="1" dirty="0" smtClean="0">
                    <a:latin typeface="Arial"/>
                    <a:cs typeface="Arial"/>
                  </a:rPr>
                  <a:t>* </a:t>
                </a:r>
                <a:r>
                  <a:rPr lang="en-US" sz="1000" dirty="0" smtClean="0">
                    <a:latin typeface="Arial"/>
                    <a:cs typeface="Arial"/>
                  </a:rPr>
                  <a:t>STP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277766" y="6201323"/>
              <a:ext cx="1368179" cy="246221"/>
              <a:chOff x="2107969" y="6264642"/>
              <a:chExt cx="1368179" cy="246221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210394" y="6264642"/>
                <a:ext cx="126575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Intermediate* STP</a:t>
                </a:r>
              </a:p>
            </p:txBody>
          </p:sp>
        </p:grpSp>
      </p:grpSp>
      <p:sp>
        <p:nvSpPr>
          <p:cNvPr id="118" name="TextBox 117"/>
          <p:cNvSpPr txBox="1"/>
          <p:nvPr/>
        </p:nvSpPr>
        <p:spPr>
          <a:xfrm>
            <a:off x="3864907" y="6611779"/>
            <a:ext cx="1513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* As per request instance</a:t>
            </a:r>
            <a:endParaRPr lang="en-US" sz="1000" i="1" dirty="0"/>
          </a:p>
        </p:txBody>
      </p:sp>
      <p:sp>
        <p:nvSpPr>
          <p:cNvPr id="119" name="Freeform 118"/>
          <p:cNvSpPr/>
          <p:nvPr/>
        </p:nvSpPr>
        <p:spPr>
          <a:xfrm>
            <a:off x="747889" y="1312333"/>
            <a:ext cx="7761111" cy="1700389"/>
          </a:xfrm>
          <a:custGeom>
            <a:avLst/>
            <a:gdLst>
              <a:gd name="connsiteX0" fmla="*/ 0 w 7761111"/>
              <a:gd name="connsiteY0" fmla="*/ 811389 h 1700389"/>
              <a:gd name="connsiteX1" fmla="*/ 1213555 w 7761111"/>
              <a:gd name="connsiteY1" fmla="*/ 479778 h 1700389"/>
              <a:gd name="connsiteX2" fmla="*/ 3203222 w 7761111"/>
              <a:gd name="connsiteY2" fmla="*/ 0 h 1700389"/>
              <a:gd name="connsiteX3" fmla="*/ 3908778 w 7761111"/>
              <a:gd name="connsiteY3" fmla="*/ 508000 h 1700389"/>
              <a:gd name="connsiteX4" fmla="*/ 3908778 w 7761111"/>
              <a:gd name="connsiteY4" fmla="*/ 1255889 h 1700389"/>
              <a:gd name="connsiteX5" fmla="*/ 4550833 w 7761111"/>
              <a:gd name="connsiteY5" fmla="*/ 1700389 h 1700389"/>
              <a:gd name="connsiteX6" fmla="*/ 6434667 w 7761111"/>
              <a:gd name="connsiteY6" fmla="*/ 1114778 h 1700389"/>
              <a:gd name="connsiteX7" fmla="*/ 7761111 w 7761111"/>
              <a:gd name="connsiteY7" fmla="*/ 825500 h 170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61111" h="1700389">
                <a:moveTo>
                  <a:pt x="0" y="811389"/>
                </a:moveTo>
                <a:lnTo>
                  <a:pt x="1213555" y="479778"/>
                </a:lnTo>
                <a:lnTo>
                  <a:pt x="3203222" y="0"/>
                </a:lnTo>
                <a:lnTo>
                  <a:pt x="3908778" y="508000"/>
                </a:lnTo>
                <a:lnTo>
                  <a:pt x="3908778" y="1255889"/>
                </a:lnTo>
                <a:lnTo>
                  <a:pt x="4550833" y="1700389"/>
                </a:lnTo>
                <a:lnTo>
                  <a:pt x="6434667" y="1114778"/>
                </a:lnTo>
                <a:lnTo>
                  <a:pt x="7761111" y="825500"/>
                </a:lnTo>
              </a:path>
            </a:pathLst>
          </a:custGeom>
          <a:ln w="25400" cap="flat" cmpd="sng" algn="ctr">
            <a:solidFill>
              <a:srgbClr val="8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20775820">
            <a:off x="2597272" y="130858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Path 1</a:t>
            </a:r>
            <a:endParaRPr lang="en-US" sz="12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059391" y="4281125"/>
            <a:ext cx="70252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Request					Valid Path Solutions</a:t>
            </a:r>
          </a:p>
          <a:p>
            <a:r>
              <a:rPr lang="en-US" dirty="0" smtClean="0"/>
              <a:t>  A-Point = A.1				  Path 1: A.1, A.B, B.A, </a:t>
            </a:r>
            <a:r>
              <a:rPr lang="en-US" b="1" dirty="0" smtClean="0"/>
              <a:t>B.C, C.B</a:t>
            </a:r>
            <a:r>
              <a:rPr lang="en-US" dirty="0" smtClean="0"/>
              <a:t>, C.D, D.C, D.1</a:t>
            </a:r>
          </a:p>
          <a:p>
            <a:r>
              <a:rPr lang="en-US" dirty="0" smtClean="0"/>
              <a:t>  Z-Point = D.1				</a:t>
            </a:r>
          </a:p>
          <a:p>
            <a:r>
              <a:rPr lang="en-US" dirty="0" smtClean="0"/>
              <a:t>  ERO = A.1, </a:t>
            </a:r>
            <a:r>
              <a:rPr lang="en-US" b="1" dirty="0" smtClean="0"/>
              <a:t>B.C, C.B</a:t>
            </a:r>
            <a:r>
              <a:rPr lang="en-US" dirty="0" smtClean="0"/>
              <a:t>, D.1</a:t>
            </a:r>
          </a:p>
        </p:txBody>
      </p:sp>
      <p:sp>
        <p:nvSpPr>
          <p:cNvPr id="72" name="Rectangular Callout 71"/>
          <p:cNvSpPr/>
          <p:nvPr/>
        </p:nvSpPr>
        <p:spPr>
          <a:xfrm>
            <a:off x="5080196" y="1874251"/>
            <a:ext cx="298241" cy="340299"/>
          </a:xfrm>
          <a:prstGeom prst="wedgeRectCallout">
            <a:avLst>
              <a:gd name="adj1" fmla="val -194692"/>
              <a:gd name="adj2" fmla="val 149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71" name="Rectangular Callout 70"/>
          <p:cNvSpPr/>
          <p:nvPr/>
        </p:nvSpPr>
        <p:spPr>
          <a:xfrm>
            <a:off x="5080196" y="1874251"/>
            <a:ext cx="1481471" cy="340299"/>
          </a:xfrm>
          <a:prstGeom prst="wedgeRectCallout">
            <a:avLst>
              <a:gd name="adj1" fmla="val -80201"/>
              <a:gd name="adj2" fmla="val -5673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Selected Dual-STP/Full-SDP (B.C, C.B) in ERO 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0459" y="216333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C.B</a:t>
            </a:r>
            <a:endParaRPr lang="en-US"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8"/>
          <p:cNvSpPr/>
          <p:nvPr/>
        </p:nvSpPr>
        <p:spPr>
          <a:xfrm>
            <a:off x="3949992" y="890419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0" name="Cloud 9"/>
          <p:cNvSpPr/>
          <p:nvPr/>
        </p:nvSpPr>
        <p:spPr>
          <a:xfrm>
            <a:off x="3949992" y="2523094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C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7175531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</a:p>
        </p:txBody>
      </p:sp>
      <p:sp>
        <p:nvSpPr>
          <p:cNvPr id="32" name="Cloud 31"/>
          <p:cNvSpPr/>
          <p:nvPr/>
        </p:nvSpPr>
        <p:spPr>
          <a:xfrm>
            <a:off x="724454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A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9450" y="95630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3645" y="2379093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191" y="9481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2590" y="2422350"/>
            <a:ext cx="43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D.C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>
            <a:stCxn id="9" idx="0"/>
            <a:endCxn id="58" idx="2"/>
          </p:cNvCxnSpPr>
          <p:nvPr/>
        </p:nvCxnSpPr>
        <p:spPr>
          <a:xfrm>
            <a:off x="5290643" y="1356410"/>
            <a:ext cx="1941641" cy="569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53" idx="2"/>
          </p:cNvCxnSpPr>
          <p:nvPr/>
        </p:nvCxnSpPr>
        <p:spPr>
          <a:xfrm flipV="1">
            <a:off x="5290643" y="2414606"/>
            <a:ext cx="1839216" cy="574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2" idx="2"/>
            <a:endCxn id="9" idx="2"/>
          </p:cNvCxnSpPr>
          <p:nvPr/>
        </p:nvCxnSpPr>
        <p:spPr>
          <a:xfrm rot="5400000" flipH="1" flipV="1">
            <a:off x="2751587" y="619833"/>
            <a:ext cx="465990" cy="193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  <a:endCxn id="20" idx="6"/>
          </p:cNvCxnSpPr>
          <p:nvPr/>
        </p:nvCxnSpPr>
        <p:spPr>
          <a:xfrm rot="10800000">
            <a:off x="1963798" y="2363395"/>
            <a:ext cx="1990357" cy="6256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3"/>
            <a:endCxn id="9" idx="1"/>
          </p:cNvCxnSpPr>
          <p:nvPr/>
        </p:nvCxnSpPr>
        <p:spPr>
          <a:xfrm rot="5400000" flipH="1" flipV="1">
            <a:off x="4243391" y="2198895"/>
            <a:ext cx="75497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73241" y="2112126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902941" y="1305197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912585" y="1771826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61372" y="231218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40548" y="1306785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98779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466087" y="2060913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31797" y="176322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23666" y="257236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16407" y="152535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6340" y="257140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240548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805858" y="131643"/>
            <a:ext cx="5622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 Option 2: Add Polarity/Orientation to </a:t>
            </a:r>
            <a:r>
              <a:rPr lang="en-US" sz="2000" b="1" dirty="0" err="1" smtClean="0"/>
              <a:t>STPs</a:t>
            </a:r>
            <a:endParaRPr lang="en-US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92945" y="177182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A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99133" y="142229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129859" y="2363393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32284" y="187425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432116" y="171201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4570459" y="252019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568870" y="177098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114823" y="4650028"/>
            <a:ext cx="636844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114823" y="4915108"/>
            <a:ext cx="742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820301" y="5189860"/>
            <a:ext cx="6279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388611" y="5189860"/>
            <a:ext cx="753000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663551" y="4650028"/>
            <a:ext cx="627092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208889" y="4915108"/>
            <a:ext cx="753701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572710" y="5189860"/>
            <a:ext cx="746557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378437" y="4650028"/>
            <a:ext cx="77832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790192" y="4650028"/>
            <a:ext cx="641924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945548" y="4650028"/>
            <a:ext cx="77832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" name="Group 116"/>
          <p:cNvGrpSpPr/>
          <p:nvPr/>
        </p:nvGrpSpPr>
        <p:grpSpPr>
          <a:xfrm>
            <a:off x="3179483" y="6201323"/>
            <a:ext cx="2785034" cy="258256"/>
            <a:chOff x="2860911" y="6201323"/>
            <a:chExt cx="2785034" cy="258256"/>
          </a:xfrm>
        </p:grpSpPr>
        <p:sp>
          <p:nvSpPr>
            <p:cNvPr id="109" name="Rectangle 108"/>
            <p:cNvSpPr/>
            <p:nvPr/>
          </p:nvSpPr>
          <p:spPr>
            <a:xfrm>
              <a:off x="2860911" y="6213358"/>
              <a:ext cx="2757184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58"/>
            <p:cNvGrpSpPr/>
            <p:nvPr/>
          </p:nvGrpSpPr>
          <p:grpSpPr>
            <a:xfrm>
              <a:off x="2930264" y="6201323"/>
              <a:ext cx="1282581" cy="246221"/>
              <a:chOff x="2107969" y="6264642"/>
              <a:chExt cx="1282581" cy="246221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2210394" y="6264642"/>
                <a:ext cx="118015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Terminating</a:t>
                </a:r>
                <a:r>
                  <a:rPr lang="en-US" sz="1000" i="1" dirty="0" smtClean="0">
                    <a:latin typeface="Arial"/>
                    <a:cs typeface="Arial"/>
                  </a:rPr>
                  <a:t>* </a:t>
                </a:r>
                <a:r>
                  <a:rPr lang="en-US" sz="1000" dirty="0" smtClean="0">
                    <a:latin typeface="Arial"/>
                    <a:cs typeface="Arial"/>
                  </a:rPr>
                  <a:t>STP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277766" y="6201323"/>
              <a:ext cx="1368179" cy="246221"/>
              <a:chOff x="2107969" y="6264642"/>
              <a:chExt cx="1368179" cy="246221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210394" y="6264642"/>
                <a:ext cx="126575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Intermediate* STP</a:t>
                </a:r>
              </a:p>
            </p:txBody>
          </p:sp>
        </p:grpSp>
      </p:grpSp>
      <p:sp>
        <p:nvSpPr>
          <p:cNvPr id="118" name="TextBox 117"/>
          <p:cNvSpPr txBox="1"/>
          <p:nvPr/>
        </p:nvSpPr>
        <p:spPr>
          <a:xfrm>
            <a:off x="3864907" y="6611779"/>
            <a:ext cx="1513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* As per request instance</a:t>
            </a:r>
            <a:endParaRPr lang="en-US" sz="1000" i="1" dirty="0"/>
          </a:p>
        </p:txBody>
      </p:sp>
      <p:sp>
        <p:nvSpPr>
          <p:cNvPr id="119" name="Freeform 118"/>
          <p:cNvSpPr/>
          <p:nvPr/>
        </p:nvSpPr>
        <p:spPr>
          <a:xfrm>
            <a:off x="747889" y="1312333"/>
            <a:ext cx="7761111" cy="1700389"/>
          </a:xfrm>
          <a:custGeom>
            <a:avLst/>
            <a:gdLst>
              <a:gd name="connsiteX0" fmla="*/ 0 w 7761111"/>
              <a:gd name="connsiteY0" fmla="*/ 811389 h 1700389"/>
              <a:gd name="connsiteX1" fmla="*/ 1213555 w 7761111"/>
              <a:gd name="connsiteY1" fmla="*/ 479778 h 1700389"/>
              <a:gd name="connsiteX2" fmla="*/ 3203222 w 7761111"/>
              <a:gd name="connsiteY2" fmla="*/ 0 h 1700389"/>
              <a:gd name="connsiteX3" fmla="*/ 3908778 w 7761111"/>
              <a:gd name="connsiteY3" fmla="*/ 508000 h 1700389"/>
              <a:gd name="connsiteX4" fmla="*/ 3908778 w 7761111"/>
              <a:gd name="connsiteY4" fmla="*/ 1255889 h 1700389"/>
              <a:gd name="connsiteX5" fmla="*/ 4550833 w 7761111"/>
              <a:gd name="connsiteY5" fmla="*/ 1700389 h 1700389"/>
              <a:gd name="connsiteX6" fmla="*/ 6434667 w 7761111"/>
              <a:gd name="connsiteY6" fmla="*/ 1114778 h 1700389"/>
              <a:gd name="connsiteX7" fmla="*/ 7761111 w 7761111"/>
              <a:gd name="connsiteY7" fmla="*/ 825500 h 170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61111" h="1700389">
                <a:moveTo>
                  <a:pt x="0" y="811389"/>
                </a:moveTo>
                <a:lnTo>
                  <a:pt x="1213555" y="479778"/>
                </a:lnTo>
                <a:lnTo>
                  <a:pt x="3203222" y="0"/>
                </a:lnTo>
                <a:lnTo>
                  <a:pt x="3908778" y="508000"/>
                </a:lnTo>
                <a:lnTo>
                  <a:pt x="3908778" y="1255889"/>
                </a:lnTo>
                <a:lnTo>
                  <a:pt x="4550833" y="1700389"/>
                </a:lnTo>
                <a:lnTo>
                  <a:pt x="6434667" y="1114778"/>
                </a:lnTo>
                <a:lnTo>
                  <a:pt x="7761111" y="825500"/>
                </a:lnTo>
              </a:path>
            </a:pathLst>
          </a:custGeom>
          <a:ln w="25400" cap="flat" cmpd="sng" algn="ctr">
            <a:solidFill>
              <a:srgbClr val="8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20775820">
            <a:off x="2597272" y="130858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Path 1</a:t>
            </a:r>
            <a:endParaRPr lang="en-US" sz="1200" b="1" dirty="0"/>
          </a:p>
        </p:txBody>
      </p:sp>
      <p:sp>
        <p:nvSpPr>
          <p:cNvPr id="71" name="Rectangular Callout 70"/>
          <p:cNvSpPr/>
          <p:nvPr/>
        </p:nvSpPr>
        <p:spPr>
          <a:xfrm>
            <a:off x="5080196" y="1874251"/>
            <a:ext cx="1666575" cy="340299"/>
          </a:xfrm>
          <a:prstGeom prst="wedgeRectCallout">
            <a:avLst>
              <a:gd name="adj1" fmla="val -76391"/>
              <a:gd name="adj2" fmla="val -6295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Selected STP with orientation (</a:t>
            </a:r>
            <a:r>
              <a:rPr lang="en-US" sz="1000" dirty="0" err="1" smtClean="0">
                <a:solidFill>
                  <a:srgbClr val="000000"/>
                </a:solidFill>
              </a:rPr>
              <a:t>B.C_out</a:t>
            </a:r>
            <a:r>
              <a:rPr lang="en-US" sz="1000" dirty="0" smtClean="0">
                <a:solidFill>
                  <a:srgbClr val="000000"/>
                </a:solidFill>
              </a:rPr>
              <a:t>) in ERO 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0459" y="216333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238086" y="4650028"/>
            <a:ext cx="619914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63551" y="4915108"/>
            <a:ext cx="77832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515676" y="4915108"/>
            <a:ext cx="619914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059391" y="4281125"/>
            <a:ext cx="75718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Request					Valid Path Solutions</a:t>
            </a:r>
          </a:p>
          <a:p>
            <a:r>
              <a:rPr lang="en-US" dirty="0" smtClean="0"/>
              <a:t>  A-Point = A.1_in			  Path 1: A.1_in, </a:t>
            </a:r>
            <a:r>
              <a:rPr lang="en-US" dirty="0" err="1" smtClean="0"/>
              <a:t>A.B_out</a:t>
            </a:r>
            <a:r>
              <a:rPr lang="en-US" dirty="0" smtClean="0"/>
              <a:t>, </a:t>
            </a:r>
            <a:r>
              <a:rPr lang="en-US" dirty="0" err="1" smtClean="0"/>
              <a:t>B.A_in</a:t>
            </a:r>
            <a:r>
              <a:rPr lang="en-US" dirty="0" smtClean="0"/>
              <a:t>, </a:t>
            </a:r>
            <a:r>
              <a:rPr lang="en-US" b="1" dirty="0" err="1" smtClean="0"/>
              <a:t>B.C_out</a:t>
            </a:r>
            <a:r>
              <a:rPr lang="en-US" b="1" dirty="0" smtClean="0"/>
              <a:t>, </a:t>
            </a:r>
            <a:r>
              <a:rPr lang="en-US" dirty="0" err="1" smtClean="0"/>
              <a:t>C.B_in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  Z-Point = D.1_out				      </a:t>
            </a:r>
            <a:r>
              <a:rPr lang="en-US" dirty="0" err="1" smtClean="0"/>
              <a:t>C.D_out</a:t>
            </a:r>
            <a:r>
              <a:rPr lang="en-US" dirty="0" smtClean="0"/>
              <a:t>, </a:t>
            </a:r>
            <a:r>
              <a:rPr lang="en-US" dirty="0" err="1" smtClean="0"/>
              <a:t>D.C_in</a:t>
            </a:r>
            <a:r>
              <a:rPr lang="en-US" dirty="0" smtClean="0"/>
              <a:t>, D.1_out</a:t>
            </a:r>
          </a:p>
          <a:p>
            <a:r>
              <a:rPr lang="en-US" dirty="0" smtClean="0"/>
              <a:t>  ERO = A.1_in, </a:t>
            </a:r>
            <a:r>
              <a:rPr lang="en-US" b="1" dirty="0" err="1" smtClean="0"/>
              <a:t>B.C_out</a:t>
            </a:r>
            <a:r>
              <a:rPr lang="en-US" dirty="0" smtClean="0"/>
              <a:t>, D.1_out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8"/>
          <p:cNvSpPr/>
          <p:nvPr/>
        </p:nvSpPr>
        <p:spPr>
          <a:xfrm>
            <a:off x="3949992" y="890419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0" name="Cloud 9"/>
          <p:cNvSpPr/>
          <p:nvPr/>
        </p:nvSpPr>
        <p:spPr>
          <a:xfrm>
            <a:off x="3949992" y="2523094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C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7175531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</a:p>
        </p:txBody>
      </p:sp>
      <p:sp>
        <p:nvSpPr>
          <p:cNvPr id="32" name="Cloud 31"/>
          <p:cNvSpPr/>
          <p:nvPr/>
        </p:nvSpPr>
        <p:spPr>
          <a:xfrm>
            <a:off x="724454" y="1706757"/>
            <a:ext cx="1341769" cy="9319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Network A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9450" y="95630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3645" y="2379093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191" y="948192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2590" y="2422350"/>
            <a:ext cx="43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D.C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12" name="Straight Connector 11"/>
          <p:cNvCxnSpPr>
            <a:stCxn id="9" idx="0"/>
            <a:endCxn id="58" idx="2"/>
          </p:cNvCxnSpPr>
          <p:nvPr/>
        </p:nvCxnSpPr>
        <p:spPr>
          <a:xfrm>
            <a:off x="5290643" y="1356410"/>
            <a:ext cx="1941641" cy="569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53" idx="2"/>
          </p:cNvCxnSpPr>
          <p:nvPr/>
        </p:nvCxnSpPr>
        <p:spPr>
          <a:xfrm flipV="1">
            <a:off x="5290643" y="2414606"/>
            <a:ext cx="1839216" cy="574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2" idx="2"/>
            <a:endCxn id="9" idx="2"/>
          </p:cNvCxnSpPr>
          <p:nvPr/>
        </p:nvCxnSpPr>
        <p:spPr>
          <a:xfrm rot="5400000" flipH="1" flipV="1">
            <a:off x="2751587" y="619833"/>
            <a:ext cx="465990" cy="193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  <a:endCxn id="20" idx="6"/>
          </p:cNvCxnSpPr>
          <p:nvPr/>
        </p:nvCxnSpPr>
        <p:spPr>
          <a:xfrm rot="10800000">
            <a:off x="1963798" y="2363395"/>
            <a:ext cx="1990357" cy="6256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3"/>
            <a:endCxn id="9" idx="1"/>
          </p:cNvCxnSpPr>
          <p:nvPr/>
        </p:nvCxnSpPr>
        <p:spPr>
          <a:xfrm rot="5400000" flipH="1" flipV="1">
            <a:off x="4243391" y="2198895"/>
            <a:ext cx="75497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73241" y="2112126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902941" y="1305197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912585" y="1771826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61372" y="231218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40548" y="1306785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98779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466087" y="2060913"/>
            <a:ext cx="102425" cy="1024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31797" y="176322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B.C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23666" y="257236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C.A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16407" y="152535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6340" y="2571404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C.D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240548" y="2923204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104909" y="131643"/>
            <a:ext cx="4934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Solution Option 3: Use Directional</a:t>
            </a:r>
            <a:r>
              <a:rPr lang="en-US" sz="2000" b="1" baseline="30000" dirty="0" smtClean="0"/>
              <a:t>+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SDPs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(Directed Demarcation Point (DDP)) for </a:t>
            </a:r>
            <a:r>
              <a:rPr lang="en-US" sz="2000" b="1" dirty="0" err="1" smtClean="0"/>
              <a:t>EROs</a:t>
            </a:r>
            <a:endParaRPr lang="en-US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92945" y="177182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A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99133" y="1422290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A.B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129859" y="2363393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32284" y="187425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8432116" y="1712016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D</a:t>
            </a:r>
            <a:r>
              <a:rPr lang="en-US" sz="1000" dirty="0" smtClean="0">
                <a:latin typeface="Arial"/>
                <a:cs typeface="Arial"/>
              </a:rPr>
              <a:t>.1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4570459" y="2520191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568870" y="1770989"/>
            <a:ext cx="102425" cy="1024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776135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1776135" y="491510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481613" y="518280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481613" y="575364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748155" y="4650028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803448" y="5182804"/>
            <a:ext cx="361677" cy="225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1481613" y="5478724"/>
            <a:ext cx="3049804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4748155" y="5182804"/>
            <a:ext cx="2991789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748155" y="4915108"/>
            <a:ext cx="3041181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185967" y="4650028"/>
            <a:ext cx="2979158" cy="2253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" name="Group 116"/>
          <p:cNvGrpSpPr/>
          <p:nvPr/>
        </p:nvGrpSpPr>
        <p:grpSpPr>
          <a:xfrm>
            <a:off x="3179483" y="6201323"/>
            <a:ext cx="2785034" cy="258256"/>
            <a:chOff x="2860911" y="6201323"/>
            <a:chExt cx="2785034" cy="258256"/>
          </a:xfrm>
        </p:grpSpPr>
        <p:sp>
          <p:nvSpPr>
            <p:cNvPr id="109" name="Rectangle 108"/>
            <p:cNvSpPr/>
            <p:nvPr/>
          </p:nvSpPr>
          <p:spPr>
            <a:xfrm>
              <a:off x="2860911" y="6213358"/>
              <a:ext cx="2757184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58"/>
            <p:cNvGrpSpPr/>
            <p:nvPr/>
          </p:nvGrpSpPr>
          <p:grpSpPr>
            <a:xfrm>
              <a:off x="2930264" y="6201323"/>
              <a:ext cx="1282581" cy="246221"/>
              <a:chOff x="2107969" y="6264642"/>
              <a:chExt cx="1282581" cy="246221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2210394" y="6264642"/>
                <a:ext cx="118015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Terminating</a:t>
                </a:r>
                <a:r>
                  <a:rPr lang="en-US" sz="1000" i="1" dirty="0" smtClean="0">
                    <a:latin typeface="Arial"/>
                    <a:cs typeface="Arial"/>
                  </a:rPr>
                  <a:t>* </a:t>
                </a:r>
                <a:r>
                  <a:rPr lang="en-US" sz="1000" dirty="0" smtClean="0">
                    <a:latin typeface="Arial"/>
                    <a:cs typeface="Arial"/>
                  </a:rPr>
                  <a:t>STP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277766" y="6201323"/>
              <a:ext cx="1368179" cy="246221"/>
              <a:chOff x="2107969" y="6264642"/>
              <a:chExt cx="1368179" cy="246221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2107969" y="6336540"/>
                <a:ext cx="102425" cy="10242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210394" y="6264642"/>
                <a:ext cx="126575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Intermediate* STP</a:t>
                </a:r>
              </a:p>
            </p:txBody>
          </p:sp>
        </p:grpSp>
      </p:grpSp>
      <p:sp>
        <p:nvSpPr>
          <p:cNvPr id="118" name="TextBox 117"/>
          <p:cNvSpPr txBox="1"/>
          <p:nvPr/>
        </p:nvSpPr>
        <p:spPr>
          <a:xfrm>
            <a:off x="2060283" y="6611779"/>
            <a:ext cx="50234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baseline="30000" dirty="0" smtClean="0"/>
              <a:t>+</a:t>
            </a:r>
            <a:r>
              <a:rPr lang="en-US" sz="1000" i="1" dirty="0" smtClean="0"/>
              <a:t> Direction is relative to source/destination STP	* As per request instance</a:t>
            </a:r>
            <a:endParaRPr lang="en-US" sz="1000" i="1" dirty="0"/>
          </a:p>
        </p:txBody>
      </p:sp>
      <p:sp>
        <p:nvSpPr>
          <p:cNvPr id="119" name="Freeform 118"/>
          <p:cNvSpPr/>
          <p:nvPr/>
        </p:nvSpPr>
        <p:spPr>
          <a:xfrm>
            <a:off x="747889" y="1312333"/>
            <a:ext cx="7761111" cy="1700389"/>
          </a:xfrm>
          <a:custGeom>
            <a:avLst/>
            <a:gdLst>
              <a:gd name="connsiteX0" fmla="*/ 0 w 7761111"/>
              <a:gd name="connsiteY0" fmla="*/ 811389 h 1700389"/>
              <a:gd name="connsiteX1" fmla="*/ 1213555 w 7761111"/>
              <a:gd name="connsiteY1" fmla="*/ 479778 h 1700389"/>
              <a:gd name="connsiteX2" fmla="*/ 3203222 w 7761111"/>
              <a:gd name="connsiteY2" fmla="*/ 0 h 1700389"/>
              <a:gd name="connsiteX3" fmla="*/ 3908778 w 7761111"/>
              <a:gd name="connsiteY3" fmla="*/ 508000 h 1700389"/>
              <a:gd name="connsiteX4" fmla="*/ 3908778 w 7761111"/>
              <a:gd name="connsiteY4" fmla="*/ 1255889 h 1700389"/>
              <a:gd name="connsiteX5" fmla="*/ 4550833 w 7761111"/>
              <a:gd name="connsiteY5" fmla="*/ 1700389 h 1700389"/>
              <a:gd name="connsiteX6" fmla="*/ 6434667 w 7761111"/>
              <a:gd name="connsiteY6" fmla="*/ 1114778 h 1700389"/>
              <a:gd name="connsiteX7" fmla="*/ 7761111 w 7761111"/>
              <a:gd name="connsiteY7" fmla="*/ 825500 h 170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61111" h="1700389">
                <a:moveTo>
                  <a:pt x="0" y="811389"/>
                </a:moveTo>
                <a:lnTo>
                  <a:pt x="1213555" y="479778"/>
                </a:lnTo>
                <a:lnTo>
                  <a:pt x="3203222" y="0"/>
                </a:lnTo>
                <a:lnTo>
                  <a:pt x="3908778" y="508000"/>
                </a:lnTo>
                <a:lnTo>
                  <a:pt x="3908778" y="1255889"/>
                </a:lnTo>
                <a:lnTo>
                  <a:pt x="4550833" y="1700389"/>
                </a:lnTo>
                <a:lnTo>
                  <a:pt x="6434667" y="1114778"/>
                </a:lnTo>
                <a:lnTo>
                  <a:pt x="7761111" y="825500"/>
                </a:lnTo>
              </a:path>
            </a:pathLst>
          </a:custGeom>
          <a:ln w="25400" cap="flat" cmpd="sng" algn="ctr">
            <a:solidFill>
              <a:srgbClr val="8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20775820">
            <a:off x="2597272" y="1308586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Path 1</a:t>
            </a:r>
            <a:endParaRPr lang="en-US" sz="1200" b="1" dirty="0"/>
          </a:p>
        </p:txBody>
      </p:sp>
      <p:sp>
        <p:nvSpPr>
          <p:cNvPr id="72" name="Rectangular Callout 71"/>
          <p:cNvSpPr/>
          <p:nvPr/>
        </p:nvSpPr>
        <p:spPr>
          <a:xfrm>
            <a:off x="5080196" y="1874251"/>
            <a:ext cx="298241" cy="340299"/>
          </a:xfrm>
          <a:prstGeom prst="wedgeRectCallout">
            <a:avLst>
              <a:gd name="adj1" fmla="val -194692"/>
              <a:gd name="adj2" fmla="val 14942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71" name="Rectangular Callout 70"/>
          <p:cNvSpPr/>
          <p:nvPr/>
        </p:nvSpPr>
        <p:spPr>
          <a:xfrm>
            <a:off x="5080196" y="1822202"/>
            <a:ext cx="1666575" cy="392348"/>
          </a:xfrm>
          <a:prstGeom prst="wedgeRectCallout">
            <a:avLst>
              <a:gd name="adj1" fmla="val -80201"/>
              <a:gd name="adj2" fmla="val -5673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Selected DDP (</a:t>
            </a:r>
            <a:r>
              <a:rPr lang="en-US" sz="1000" dirty="0" err="1" smtClean="0">
                <a:solidFill>
                  <a:srgbClr val="000000"/>
                </a:solidFill>
              </a:rPr>
              <a:t>SrcWard:B.C</a:t>
            </a:r>
            <a:r>
              <a:rPr lang="en-US" sz="1000" dirty="0" smtClean="0">
                <a:solidFill>
                  <a:srgbClr val="000000"/>
                </a:solidFill>
              </a:rPr>
              <a:t>, </a:t>
            </a:r>
            <a:r>
              <a:rPr lang="en-US" sz="1000" dirty="0" err="1" smtClean="0">
                <a:solidFill>
                  <a:srgbClr val="000000"/>
                </a:solidFill>
              </a:rPr>
              <a:t>DstWard:C.B</a:t>
            </a:r>
            <a:r>
              <a:rPr lang="en-US" sz="1000" dirty="0" smtClean="0">
                <a:solidFill>
                  <a:srgbClr val="000000"/>
                </a:solidFill>
              </a:rPr>
              <a:t>) in ERO 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0459" y="2163338"/>
            <a:ext cx="43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STP</a:t>
            </a:r>
          </a:p>
          <a:p>
            <a:pPr algn="ctr"/>
            <a:r>
              <a:rPr lang="en-US" sz="1000" dirty="0" smtClean="0">
                <a:latin typeface="Arial"/>
                <a:cs typeface="Arial"/>
              </a:rPr>
              <a:t>C.B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94996" y="4281125"/>
            <a:ext cx="775400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Request						Valid Path Solutions</a:t>
            </a:r>
          </a:p>
          <a:p>
            <a:r>
              <a:rPr lang="en-US" dirty="0" smtClean="0"/>
              <a:t>  A-Point = A.1					  Path 1: A.1, </a:t>
            </a:r>
            <a:r>
              <a:rPr lang="en-US" dirty="0" err="1" smtClean="0"/>
              <a:t>DDP(SrcWard:A.B</a:t>
            </a:r>
            <a:r>
              <a:rPr lang="en-US" dirty="0" smtClean="0"/>
              <a:t>, </a:t>
            </a:r>
            <a:r>
              <a:rPr lang="en-US" dirty="0" err="1" smtClean="0"/>
              <a:t>DstWard:B.A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  Z-Point = D.1					               </a:t>
            </a:r>
            <a:r>
              <a:rPr lang="en-US" b="1" dirty="0" err="1" smtClean="0"/>
              <a:t>DDP(SrcWard:B.C</a:t>
            </a:r>
            <a:r>
              <a:rPr lang="en-US" b="1" dirty="0" smtClean="0"/>
              <a:t>, </a:t>
            </a:r>
            <a:r>
              <a:rPr lang="en-US" b="1" dirty="0" err="1" smtClean="0"/>
              <a:t>DstWard:C.B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ERO = A.1,						      </a:t>
            </a:r>
            <a:r>
              <a:rPr lang="en-US" dirty="0" err="1" smtClean="0"/>
              <a:t>DDP(SrcWard:C.D</a:t>
            </a:r>
            <a:r>
              <a:rPr lang="en-US" dirty="0" smtClean="0"/>
              <a:t>, </a:t>
            </a:r>
            <a:r>
              <a:rPr lang="en-US" dirty="0" err="1" smtClean="0"/>
              <a:t>DstWard:D.C</a:t>
            </a:r>
            <a:r>
              <a:rPr lang="en-US" dirty="0" smtClean="0"/>
              <a:t>), D.1 </a:t>
            </a:r>
          </a:p>
          <a:p>
            <a:r>
              <a:rPr lang="en-US" b="1" dirty="0" smtClean="0"/>
              <a:t>	     </a:t>
            </a:r>
            <a:r>
              <a:rPr lang="en-US" b="1" dirty="0" err="1" smtClean="0"/>
              <a:t>DDP(SrcWard:B.C</a:t>
            </a:r>
            <a:r>
              <a:rPr lang="en-US" b="1" dirty="0" smtClean="0"/>
              <a:t>, </a:t>
            </a:r>
            <a:r>
              <a:rPr lang="en-US" b="1" dirty="0" err="1" smtClean="0"/>
              <a:t>DstWard:C.B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     D.1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301</Words>
  <Application>Microsoft Macintosh PowerPoint</Application>
  <PresentationFormat>On-screen Show (4:3)</PresentationFormat>
  <Paragraphs>156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Chin Guok</dc:creator>
  <cp:lastModifiedBy>Chin Guok</cp:lastModifiedBy>
  <cp:revision>8</cp:revision>
  <dcterms:created xsi:type="dcterms:W3CDTF">2012-05-31T17:51:56Z</dcterms:created>
  <dcterms:modified xsi:type="dcterms:W3CDTF">2012-06-06T07:27:47Z</dcterms:modified>
</cp:coreProperties>
</file>