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rapezoid 29"/>
          <p:cNvSpPr/>
          <p:nvPr/>
        </p:nvSpPr>
        <p:spPr>
          <a:xfrm>
            <a:off x="2743200" y="762000"/>
            <a:ext cx="3796145" cy="1828800"/>
          </a:xfrm>
          <a:prstGeom prst="trapezoid">
            <a:avLst/>
          </a:prstGeom>
          <a:solidFill>
            <a:schemeClr val="bg1">
              <a:lumMod val="85000"/>
            </a:schemeClr>
          </a:solidFill>
          <a:ln w="952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8" name="Trapezoid 27"/>
          <p:cNvSpPr/>
          <p:nvPr/>
        </p:nvSpPr>
        <p:spPr>
          <a:xfrm>
            <a:off x="4024745" y="914400"/>
            <a:ext cx="1066801" cy="523622"/>
          </a:xfrm>
          <a:prstGeom prst="trapezoid">
            <a:avLst>
              <a:gd name="adj" fmla="val 20637"/>
            </a:avLst>
          </a:prstGeom>
          <a:solidFill>
            <a:schemeClr val="tx2">
              <a:lumMod val="20000"/>
              <a:lumOff val="80000"/>
            </a:scheme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000" dirty="0"/>
          </a:p>
        </p:txBody>
      </p:sp>
      <p:sp>
        <p:nvSpPr>
          <p:cNvPr id="31" name="Trapezoid 30"/>
          <p:cNvSpPr/>
          <p:nvPr/>
        </p:nvSpPr>
        <p:spPr>
          <a:xfrm>
            <a:off x="2438400" y="4038600"/>
            <a:ext cx="4648200" cy="2057400"/>
          </a:xfrm>
          <a:prstGeom prst="trapezoid">
            <a:avLst>
              <a:gd name="adj" fmla="val 29938"/>
            </a:avLst>
          </a:prstGeom>
          <a:solidFill>
            <a:schemeClr val="bg1">
              <a:lumMod val="85000"/>
            </a:schemeClr>
          </a:solidFill>
          <a:ln w="952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3200400" y="4267200"/>
            <a:ext cx="2819399" cy="1447800"/>
          </a:xfrm>
          <a:prstGeom prst="ellipse">
            <a:avLst/>
          </a:prstGeom>
          <a:noFill/>
          <a:ln w="158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3525981" y="4684643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4966854" y="437653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4191000" y="5506278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4856018" y="5506278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44" name="Oval 43"/>
          <p:cNvSpPr/>
          <p:nvPr/>
        </p:nvSpPr>
        <p:spPr>
          <a:xfrm>
            <a:off x="5631872" y="4890052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46" name="Trapezoid 45"/>
          <p:cNvSpPr/>
          <p:nvPr/>
        </p:nvSpPr>
        <p:spPr>
          <a:xfrm>
            <a:off x="3872344" y="1676401"/>
            <a:ext cx="1371601" cy="599822"/>
          </a:xfrm>
          <a:prstGeom prst="trapezoid">
            <a:avLst>
              <a:gd name="adj" fmla="val 20637"/>
            </a:avLst>
          </a:prstGeom>
          <a:solidFill>
            <a:schemeClr val="tx2">
              <a:lumMod val="20000"/>
              <a:lumOff val="80000"/>
            </a:schemeClr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000" dirty="0"/>
          </a:p>
        </p:txBody>
      </p:sp>
      <p:sp>
        <p:nvSpPr>
          <p:cNvPr id="47" name="Trapezoid 46"/>
          <p:cNvSpPr/>
          <p:nvPr/>
        </p:nvSpPr>
        <p:spPr>
          <a:xfrm>
            <a:off x="3581400" y="41910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Port</a:t>
            </a:r>
            <a:endParaRPr lang="en-GB" sz="800" dirty="0"/>
          </a:p>
        </p:txBody>
      </p:sp>
      <p:sp>
        <p:nvSpPr>
          <p:cNvPr id="54" name="Trapezoid 53"/>
          <p:cNvSpPr/>
          <p:nvPr/>
        </p:nvSpPr>
        <p:spPr>
          <a:xfrm>
            <a:off x="4939145" y="2286000"/>
            <a:ext cx="1662545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Service Plane</a:t>
            </a:r>
            <a:endParaRPr lang="en-GB" sz="1200" dirty="0"/>
          </a:p>
        </p:txBody>
      </p:sp>
      <p:sp>
        <p:nvSpPr>
          <p:cNvPr id="55" name="Trapezoid 54"/>
          <p:cNvSpPr/>
          <p:nvPr/>
        </p:nvSpPr>
        <p:spPr>
          <a:xfrm>
            <a:off x="5424055" y="5638800"/>
            <a:ext cx="1662545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dirty="0" smtClean="0"/>
              <a:t>Transport Plane</a:t>
            </a:r>
            <a:endParaRPr lang="en-GB" sz="1200" dirty="0"/>
          </a:p>
        </p:txBody>
      </p:sp>
      <p:sp>
        <p:nvSpPr>
          <p:cNvPr id="58" name="Trapezoid 57"/>
          <p:cNvSpPr/>
          <p:nvPr/>
        </p:nvSpPr>
        <p:spPr>
          <a:xfrm>
            <a:off x="4305738" y="990600"/>
            <a:ext cx="457200" cy="152400"/>
          </a:xfrm>
          <a:prstGeom prst="trapezoid">
            <a:avLst>
              <a:gd name="adj" fmla="val 20637"/>
            </a:avLst>
          </a:prstGeom>
          <a:noFill/>
          <a:ln w="158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NSA</a:t>
            </a:r>
            <a:endParaRPr lang="en-GB" sz="1000" dirty="0"/>
          </a:p>
        </p:txBody>
      </p:sp>
      <p:sp>
        <p:nvSpPr>
          <p:cNvPr id="59" name="Trapezoid 58"/>
          <p:cNvSpPr/>
          <p:nvPr/>
        </p:nvSpPr>
        <p:spPr>
          <a:xfrm>
            <a:off x="4320019" y="1857378"/>
            <a:ext cx="457200" cy="152400"/>
          </a:xfrm>
          <a:prstGeom prst="trapezoid">
            <a:avLst>
              <a:gd name="adj" fmla="val 20637"/>
            </a:avLst>
          </a:prstGeom>
          <a:noFill/>
          <a:ln w="158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NSA</a:t>
            </a:r>
            <a:endParaRPr lang="en-GB" sz="1000" dirty="0"/>
          </a:p>
        </p:txBody>
      </p:sp>
      <p:sp>
        <p:nvSpPr>
          <p:cNvPr id="29" name="Freeform 28"/>
          <p:cNvSpPr/>
          <p:nvPr/>
        </p:nvSpPr>
        <p:spPr>
          <a:xfrm>
            <a:off x="3867583" y="2043113"/>
            <a:ext cx="1376362" cy="233362"/>
          </a:xfrm>
          <a:custGeom>
            <a:avLst/>
            <a:gdLst>
              <a:gd name="connsiteX0" fmla="*/ 47625 w 1376362"/>
              <a:gd name="connsiteY0" fmla="*/ 4762 h 233362"/>
              <a:gd name="connsiteX1" fmla="*/ 1328737 w 1376362"/>
              <a:gd name="connsiteY1" fmla="*/ 0 h 233362"/>
              <a:gd name="connsiteX2" fmla="*/ 1376362 w 1376362"/>
              <a:gd name="connsiteY2" fmla="*/ 228600 h 233362"/>
              <a:gd name="connsiteX3" fmla="*/ 0 w 1376362"/>
              <a:gd name="connsiteY3" fmla="*/ 233362 h 233362"/>
              <a:gd name="connsiteX4" fmla="*/ 47625 w 1376362"/>
              <a:gd name="connsiteY4" fmla="*/ 4762 h 233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76362" h="233362">
                <a:moveTo>
                  <a:pt x="47625" y="4762"/>
                </a:moveTo>
                <a:lnTo>
                  <a:pt x="1328737" y="0"/>
                </a:lnTo>
                <a:lnTo>
                  <a:pt x="1376362" y="228600"/>
                </a:lnTo>
                <a:lnTo>
                  <a:pt x="0" y="233362"/>
                </a:lnTo>
                <a:lnTo>
                  <a:pt x="47625" y="4762"/>
                </a:lnTo>
                <a:close/>
              </a:path>
            </a:pathLst>
          </a:custGeom>
          <a:solidFill>
            <a:srgbClr val="0066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rapezoid 26"/>
          <p:cNvSpPr/>
          <p:nvPr/>
        </p:nvSpPr>
        <p:spPr>
          <a:xfrm>
            <a:off x="4239064" y="2057400"/>
            <a:ext cx="609600" cy="152400"/>
          </a:xfrm>
          <a:prstGeom prst="trapezoid">
            <a:avLst>
              <a:gd name="adj" fmla="val 20637"/>
            </a:avLst>
          </a:prstGeom>
          <a:noFill/>
          <a:ln w="158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NRM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3962833" y="1671638"/>
            <a:ext cx="1185862" cy="152400"/>
          </a:xfrm>
          <a:custGeom>
            <a:avLst/>
            <a:gdLst>
              <a:gd name="connsiteX0" fmla="*/ 0 w 1185862"/>
              <a:gd name="connsiteY0" fmla="*/ 152400 h 152400"/>
              <a:gd name="connsiteX1" fmla="*/ 1185862 w 1185862"/>
              <a:gd name="connsiteY1" fmla="*/ 152400 h 152400"/>
              <a:gd name="connsiteX2" fmla="*/ 1152525 w 1185862"/>
              <a:gd name="connsiteY2" fmla="*/ 4762 h 152400"/>
              <a:gd name="connsiteX3" fmla="*/ 38100 w 1185862"/>
              <a:gd name="connsiteY3" fmla="*/ 0 h 152400"/>
              <a:gd name="connsiteX4" fmla="*/ 0 w 1185862"/>
              <a:gd name="connsiteY4" fmla="*/ 15240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5862" h="152400">
                <a:moveTo>
                  <a:pt x="0" y="152400"/>
                </a:moveTo>
                <a:lnTo>
                  <a:pt x="1185862" y="152400"/>
                </a:lnTo>
                <a:lnTo>
                  <a:pt x="1152525" y="4762"/>
                </a:lnTo>
                <a:lnTo>
                  <a:pt x="3810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rapezoid 25"/>
          <p:cNvSpPr/>
          <p:nvPr/>
        </p:nvSpPr>
        <p:spPr>
          <a:xfrm>
            <a:off x="4248590" y="1676400"/>
            <a:ext cx="609600" cy="152400"/>
          </a:xfrm>
          <a:prstGeom prst="trapezoid">
            <a:avLst>
              <a:gd name="adj" fmla="val 20637"/>
            </a:avLst>
          </a:prstGeom>
          <a:noFill/>
          <a:ln w="158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NSI 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62" name="Up-Down Arrow 61"/>
          <p:cNvSpPr/>
          <p:nvPr/>
        </p:nvSpPr>
        <p:spPr>
          <a:xfrm>
            <a:off x="4491568" y="1450686"/>
            <a:ext cx="75997" cy="22395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Freeform 36"/>
          <p:cNvSpPr/>
          <p:nvPr/>
        </p:nvSpPr>
        <p:spPr>
          <a:xfrm>
            <a:off x="4019983" y="1228725"/>
            <a:ext cx="1062037" cy="209550"/>
          </a:xfrm>
          <a:custGeom>
            <a:avLst/>
            <a:gdLst>
              <a:gd name="connsiteX0" fmla="*/ 47625 w 1062037"/>
              <a:gd name="connsiteY0" fmla="*/ 0 h 209550"/>
              <a:gd name="connsiteX1" fmla="*/ 1028700 w 1062037"/>
              <a:gd name="connsiteY1" fmla="*/ 0 h 209550"/>
              <a:gd name="connsiteX2" fmla="*/ 1062037 w 1062037"/>
              <a:gd name="connsiteY2" fmla="*/ 209550 h 209550"/>
              <a:gd name="connsiteX3" fmla="*/ 0 w 1062037"/>
              <a:gd name="connsiteY3" fmla="*/ 209550 h 209550"/>
              <a:gd name="connsiteX4" fmla="*/ 47625 w 1062037"/>
              <a:gd name="connsiteY4" fmla="*/ 0 h 209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2037" h="209550">
                <a:moveTo>
                  <a:pt x="47625" y="0"/>
                </a:moveTo>
                <a:lnTo>
                  <a:pt x="1028700" y="0"/>
                </a:lnTo>
                <a:lnTo>
                  <a:pt x="1062037" y="209550"/>
                </a:lnTo>
                <a:lnTo>
                  <a:pt x="0" y="209550"/>
                </a:lnTo>
                <a:lnTo>
                  <a:pt x="47625" y="0"/>
                </a:lnTo>
                <a:close/>
              </a:path>
            </a:pathLst>
          </a:cu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rapezoid 24"/>
          <p:cNvSpPr/>
          <p:nvPr/>
        </p:nvSpPr>
        <p:spPr>
          <a:xfrm>
            <a:off x="4210486" y="1219200"/>
            <a:ext cx="609600" cy="152400"/>
          </a:xfrm>
          <a:prstGeom prst="trapezoid">
            <a:avLst>
              <a:gd name="adj" fmla="val 20637"/>
            </a:avLst>
          </a:prstGeom>
          <a:noFill/>
          <a:ln w="158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 NSI 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3657600" y="4343400"/>
            <a:ext cx="545083" cy="66524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4080163" y="437653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45" name="Straight Connector 44"/>
          <p:cNvCxnSpPr>
            <a:stCxn id="41" idx="5"/>
          </p:cNvCxnSpPr>
          <p:nvPr/>
        </p:nvCxnSpPr>
        <p:spPr>
          <a:xfrm rot="16200000" flipH="1">
            <a:off x="5292164" y="5347004"/>
            <a:ext cx="35183" cy="529055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1143001" y="2723321"/>
            <a:ext cx="1371600" cy="1232452"/>
          </a:xfrm>
          <a:prstGeom prst="ellipse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53" name="Oval 52"/>
          <p:cNvSpPr/>
          <p:nvPr/>
        </p:nvSpPr>
        <p:spPr>
          <a:xfrm>
            <a:off x="1295400" y="28194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1" name="Trapezoid 60"/>
          <p:cNvSpPr/>
          <p:nvPr/>
        </p:nvSpPr>
        <p:spPr>
          <a:xfrm>
            <a:off x="1066800" y="2667000"/>
            <a:ext cx="381000" cy="2286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STP</a:t>
            </a:r>
            <a:endParaRPr lang="en-GB" sz="800" dirty="0"/>
          </a:p>
        </p:txBody>
      </p:sp>
      <p:cxnSp>
        <p:nvCxnSpPr>
          <p:cNvPr id="63" name="Straight Connector 62"/>
          <p:cNvCxnSpPr>
            <a:stCxn id="53" idx="5"/>
            <a:endCxn id="75" idx="1"/>
          </p:cNvCxnSpPr>
          <p:nvPr/>
        </p:nvCxnSpPr>
        <p:spPr>
          <a:xfrm rot="16200000" flipH="1">
            <a:off x="1359773" y="3038069"/>
            <a:ext cx="868781" cy="725539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rapezoid 63"/>
          <p:cNvSpPr/>
          <p:nvPr/>
        </p:nvSpPr>
        <p:spPr>
          <a:xfrm>
            <a:off x="1600200" y="3048000"/>
            <a:ext cx="949036" cy="410817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dirty="0" smtClean="0"/>
              <a:t>Network </a:t>
            </a:r>
            <a:endParaRPr lang="en-GB" sz="1400" dirty="0"/>
          </a:p>
        </p:txBody>
      </p:sp>
      <p:sp>
        <p:nvSpPr>
          <p:cNvPr id="49" name="Up-Down Arrow 48"/>
          <p:cNvSpPr/>
          <p:nvPr/>
        </p:nvSpPr>
        <p:spPr>
          <a:xfrm>
            <a:off x="4405744" y="2286000"/>
            <a:ext cx="242456" cy="2286000"/>
          </a:xfrm>
          <a:prstGeom prst="upDownArrow">
            <a:avLst>
              <a:gd name="adj1" fmla="val 26667"/>
              <a:gd name="adj2" fmla="val 69483"/>
            </a:avLst>
          </a:prstGeom>
          <a:solidFill>
            <a:srgbClr val="FF0000">
              <a:alpha val="58000"/>
            </a:srgbClr>
          </a:solidFill>
          <a:ln w="952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71" name="Oval 70"/>
          <p:cNvSpPr/>
          <p:nvPr/>
        </p:nvSpPr>
        <p:spPr>
          <a:xfrm>
            <a:off x="4648200" y="4724400"/>
            <a:ext cx="221673" cy="102704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72" name="Oval 71"/>
          <p:cNvSpPr/>
          <p:nvPr/>
        </p:nvSpPr>
        <p:spPr>
          <a:xfrm>
            <a:off x="2057400" y="26670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73" name="Oval 72"/>
          <p:cNvSpPr/>
          <p:nvPr/>
        </p:nvSpPr>
        <p:spPr>
          <a:xfrm>
            <a:off x="1219200" y="36576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75" name="Oval 74"/>
          <p:cNvSpPr/>
          <p:nvPr/>
        </p:nvSpPr>
        <p:spPr>
          <a:xfrm>
            <a:off x="2133600" y="3810000"/>
            <a:ext cx="159327" cy="172279"/>
          </a:xfrm>
          <a:prstGeom prst="ellipse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cxnSp>
        <p:nvCxnSpPr>
          <p:cNvPr id="79" name="Straight Connector 78"/>
          <p:cNvCxnSpPr>
            <a:stCxn id="33" idx="5"/>
            <a:endCxn id="71" idx="1"/>
          </p:cNvCxnSpPr>
          <p:nvPr/>
        </p:nvCxnSpPr>
        <p:spPr>
          <a:xfrm rot="16200000" flipH="1">
            <a:off x="4337394" y="4396172"/>
            <a:ext cx="275248" cy="411290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71" idx="4"/>
            <a:endCxn id="41" idx="0"/>
          </p:cNvCxnSpPr>
          <p:nvPr/>
        </p:nvCxnSpPr>
        <p:spPr>
          <a:xfrm rot="16200000" flipH="1">
            <a:off x="4523359" y="5062782"/>
            <a:ext cx="679174" cy="207818"/>
          </a:xfrm>
          <a:prstGeom prst="line">
            <a:avLst/>
          </a:pr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rapezoid 87"/>
          <p:cNvSpPr/>
          <p:nvPr/>
        </p:nvSpPr>
        <p:spPr>
          <a:xfrm>
            <a:off x="3505200" y="4724400"/>
            <a:ext cx="665018" cy="205409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dirty="0" smtClean="0"/>
              <a:t>Node</a:t>
            </a:r>
            <a:endParaRPr lang="en-GB" sz="800" dirty="0"/>
          </a:p>
        </p:txBody>
      </p:sp>
      <p:cxnSp>
        <p:nvCxnSpPr>
          <p:cNvPr id="89" name="Straight Connector 88"/>
          <p:cNvCxnSpPr/>
          <p:nvPr/>
        </p:nvCxnSpPr>
        <p:spPr>
          <a:xfrm>
            <a:off x="1524000" y="3886200"/>
            <a:ext cx="1752600" cy="1371600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2362200" y="2895600"/>
            <a:ext cx="2819400" cy="1447800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Bent Arrow 92"/>
          <p:cNvSpPr/>
          <p:nvPr/>
        </p:nvSpPr>
        <p:spPr>
          <a:xfrm>
            <a:off x="1676400" y="1676400"/>
            <a:ext cx="914400" cy="6096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4" name="Trapezoid 93"/>
          <p:cNvSpPr/>
          <p:nvPr/>
        </p:nvSpPr>
        <p:spPr>
          <a:xfrm>
            <a:off x="838200" y="914400"/>
            <a:ext cx="1981200" cy="8382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dirty="0" smtClean="0"/>
              <a:t>Inter-Network</a:t>
            </a:r>
          </a:p>
          <a:p>
            <a:pPr algn="ctr"/>
            <a:r>
              <a:rPr lang="en-GB" sz="1400" dirty="0" smtClean="0"/>
              <a:t>topology is advertised to service plane</a:t>
            </a:r>
            <a:endParaRPr lang="en-GB" sz="1400" dirty="0"/>
          </a:p>
        </p:txBody>
      </p:sp>
      <p:sp>
        <p:nvSpPr>
          <p:cNvPr id="48" name="Trapezoid 47"/>
          <p:cNvSpPr/>
          <p:nvPr/>
        </p:nvSpPr>
        <p:spPr>
          <a:xfrm>
            <a:off x="4495800" y="2819400"/>
            <a:ext cx="2133600" cy="1066800"/>
          </a:xfrm>
          <a:prstGeom prst="trapezoid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dirty="0" smtClean="0"/>
              <a:t>NRM monitors/configures resources via a control or management plane (not shown)</a:t>
            </a:r>
            <a:endParaRPr lang="en-GB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34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Guy</cp:lastModifiedBy>
  <cp:revision>15</cp:revision>
  <dcterms:created xsi:type="dcterms:W3CDTF">2006-08-16T00:00:00Z</dcterms:created>
  <dcterms:modified xsi:type="dcterms:W3CDTF">2010-07-07T16:12:06Z</dcterms:modified>
</cp:coreProperties>
</file>