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447" r:id="rId2"/>
    <p:sldId id="500" r:id="rId3"/>
    <p:sldId id="546" r:id="rId4"/>
    <p:sldId id="547" r:id="rId5"/>
    <p:sldId id="548" r:id="rId6"/>
    <p:sldId id="561" r:id="rId7"/>
    <p:sldId id="562" r:id="rId8"/>
    <p:sldId id="558" r:id="rId9"/>
    <p:sldId id="559" r:id="rId10"/>
    <p:sldId id="560" r:id="rId11"/>
    <p:sldId id="568" r:id="rId12"/>
    <p:sldId id="564" r:id="rId13"/>
    <p:sldId id="566" r:id="rId14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 MacAul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DB7B82"/>
    <a:srgbClr val="FF0000"/>
    <a:srgbClr val="1E58FF"/>
    <a:srgbClr val="5DAD41"/>
    <a:srgbClr val="6AD0D8"/>
    <a:srgbClr val="9A425B"/>
    <a:srgbClr val="703042"/>
    <a:srgbClr val="31B3BD"/>
    <a:srgbClr val="DDDDDD"/>
  </p:clrMru>
  <p:extLst>
    <p:ext uri="{E76CE94A-603C-4142-B9EB-6D1370010A27}">
      <p14:discardImageEditData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1" autoAdjust="0"/>
    <p:restoredTop sz="95252" autoAdjust="0"/>
  </p:normalViewPr>
  <p:slideViewPr>
    <p:cSldViewPr>
      <p:cViewPr varScale="1">
        <p:scale>
          <a:sx n="84" d="100"/>
          <a:sy n="84" d="100"/>
        </p:scale>
        <p:origin x="-840" y="-78"/>
      </p:cViewPr>
      <p:guideLst>
        <p:guide orient="horz"/>
        <p:guide pos="22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71555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7" y="4861442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75891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11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12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13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976E72-D201-7D44-BDBC-9EE2CAC40C0D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893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6D7901-24BD-C743-8826-8447EB88E1A8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3287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4D85B-AEEA-A84D-ADBB-74A64FC8298B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932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E8096-2FD4-3D4E-AEDE-3B2D5947EED9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25066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7E0A61-9ED5-A749-8DEC-707CD068D32A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00828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103A0-9535-6F43-BFF4-5B1686FEEFB3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22517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C1E68A-4193-2845-BC3B-2D7FAD9A1A2E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5173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3DC0-0467-D142-B3C4-CC5D2A5BDA74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01195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BCD52-78F3-E946-B930-DE2813A8F2D1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92343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DD3D84-7D4E-3F4F-B21A-783DC8B43423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6244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28913-E750-4A41-90C3-581EDD324003}" type="datetime1">
              <a:rPr lang="en-CA" altLang="ja-JP" smtClean="0"/>
              <a:pPr/>
              <a:t>10/03/2013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73538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22982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9974FE8D-2691-4D40-865B-45A47111ACDC}" type="datetime1">
              <a:rPr kumimoji="1" lang="en-CA" altLang="ja-JP" smtClean="0">
                <a:ea typeface="ＭＳ Ｐゴシック" charset="0"/>
                <a:cs typeface="ＭＳ Ｐゴシック" charset="0"/>
              </a:rPr>
              <a:pPr algn="l" eaLnBrk="1" hangingPunct="1"/>
              <a:t>10/03/2013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r>
              <a:rPr kumimoji="1" lang="en-US" altLang="ja-JP" smtClean="0">
                <a:ea typeface="ＭＳ Ｐゴシック" charset="0"/>
                <a:cs typeface="ＭＳ Ｐゴシック" charset="0"/>
              </a:rPr>
              <a:t>3</a:t>
            </a:r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smtClean="0"/>
              <a:t>NSI CS Protocol State Machines</a:t>
            </a:r>
            <a:br>
              <a:rPr lang="en-US" altLang="ja-JP" smtClean="0"/>
            </a:br>
            <a:endParaRPr lang="en-US" altLang="ja-JP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smtClean="0"/>
              <a:t>Mar. 11, 2013 @ OGF37 Charlottesville</a:t>
            </a:r>
            <a:endParaRPr lang="en-US" altLang="ja-JP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47580" y="4437140"/>
            <a:ext cx="242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 smtClean="0"/>
              <a:t>Tomohiro </a:t>
            </a:r>
            <a:r>
              <a:rPr kumimoji="1" lang="en-US" altLang="ja-JP" dirty="0" err="1" smtClean="0"/>
              <a:t>Kudoh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6372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NSA: </a:t>
            </a:r>
            <a:r>
              <a:rPr lang="en-US" altLang="ja-JP" sz="2800" noProof="0" dirty="0" err="1" smtClean="0">
                <a:cs typeface="+mn-cs"/>
              </a:rPr>
              <a:t>uRA</a:t>
            </a:r>
            <a:r>
              <a:rPr lang="en-US" altLang="ja-JP" sz="2800" noProof="0" dirty="0" smtClean="0">
                <a:cs typeface="+mn-cs"/>
              </a:rPr>
              <a:t>, Aggregator and </a:t>
            </a:r>
            <a:r>
              <a:rPr lang="en-US" altLang="ja-JP" sz="2800" noProof="0" dirty="0" err="1" smtClean="0">
                <a:cs typeface="+mn-cs"/>
              </a:rPr>
              <a:t>uPA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コンテンツ プレースホルダ 53"/>
          <p:cNvSpPr>
            <a:spLocks noGrp="1"/>
          </p:cNvSpPr>
          <p:nvPr>
            <p:ph sz="half" idx="2"/>
          </p:nvPr>
        </p:nvSpPr>
        <p:spPr>
          <a:xfrm>
            <a:off x="4648200" y="908650"/>
            <a:ext cx="4038600" cy="3384470"/>
          </a:xfrm>
        </p:spPr>
        <p:txBody>
          <a:bodyPr/>
          <a:lstStyle/>
          <a:p>
            <a:r>
              <a:rPr kumimoji="1" lang="en-US" altLang="ja-JP" dirty="0" err="1" smtClean="0"/>
              <a:t>uRA</a:t>
            </a:r>
            <a:r>
              <a:rPr kumimoji="1" lang="en-US" altLang="ja-JP" dirty="0" smtClean="0"/>
              <a:t>: Ultimate Requester Agent</a:t>
            </a:r>
          </a:p>
          <a:p>
            <a:r>
              <a:rPr kumimoji="1" lang="en-US" altLang="ja-JP" dirty="0" smtClean="0"/>
              <a:t>AG: Aggregator</a:t>
            </a:r>
          </a:p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: Ultimate Provider Agent</a:t>
            </a:r>
          </a:p>
          <a:p>
            <a:r>
              <a:rPr kumimoji="1" lang="en-US" altLang="ja-JP" dirty="0" smtClean="0"/>
              <a:t>NRM: Network Resource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 Machines and </a:t>
            </a:r>
            <a:r>
              <a:rPr kumimoji="1" lang="en-US" altLang="ja-JP" dirty="0" smtClean="0"/>
              <a:t>Coordinator</a:t>
            </a:r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70"/>
          </a:xfrm>
        </p:spPr>
        <p:txBody>
          <a:bodyPr/>
          <a:lstStyle/>
          <a:p>
            <a:r>
              <a:rPr kumimoji="1" lang="en-US" altLang="ja-JP" sz="2400" dirty="0" smtClean="0"/>
              <a:t>Behavior of NSI CS protocol is modeled as  state machines and </a:t>
            </a:r>
            <a:r>
              <a:rPr kumimoji="1" lang="en-US" altLang="ja-JP" sz="2400" dirty="0" smtClean="0"/>
              <a:t>coordinator</a:t>
            </a:r>
            <a:endParaRPr kumimoji="1" lang="en-US" altLang="ja-JP" sz="2000" dirty="0" smtClean="0"/>
          </a:p>
          <a:p>
            <a:r>
              <a:rPr kumimoji="1" lang="en-US" altLang="ja-JP" sz="2400" dirty="0" smtClean="0"/>
              <a:t>State Machines:</a:t>
            </a:r>
          </a:p>
          <a:p>
            <a:pPr lvl="1"/>
            <a:r>
              <a:rPr kumimoji="1" lang="en-US" altLang="ja-JP" sz="2000" dirty="0" smtClean="0"/>
              <a:t>RSM: Reservation State Machine</a:t>
            </a:r>
          </a:p>
          <a:p>
            <a:pPr lvl="1"/>
            <a:r>
              <a:rPr kumimoji="1" lang="en-US" altLang="ja-JP" sz="2000" dirty="0" smtClean="0"/>
              <a:t>PSM: Provision State Machine</a:t>
            </a:r>
          </a:p>
          <a:p>
            <a:pPr lvl="1"/>
            <a:r>
              <a:rPr kumimoji="1" lang="en-US" altLang="ja-JP" sz="2000" strike="sngStrike" dirty="0" smtClean="0"/>
              <a:t>ASM: Activation State Machine</a:t>
            </a:r>
          </a:p>
          <a:p>
            <a:pPr lvl="1"/>
            <a:r>
              <a:rPr kumimoji="1" lang="en-US" altLang="ja-JP" sz="2000" dirty="0" smtClean="0"/>
              <a:t>LSM: Lifecycle State Machine</a:t>
            </a:r>
          </a:p>
          <a:p>
            <a:r>
              <a:rPr kumimoji="1" lang="en-US" altLang="ja-JP" sz="2400" dirty="0" smtClean="0"/>
              <a:t>Aggregator:</a:t>
            </a:r>
          </a:p>
          <a:p>
            <a:pPr lvl="1"/>
            <a:r>
              <a:rPr kumimoji="1" lang="en-US" altLang="ja-JP" sz="2000" dirty="0" smtClean="0"/>
              <a:t>can talk to upstream and downstream NSAs</a:t>
            </a:r>
          </a:p>
          <a:p>
            <a:pPr lvl="1"/>
            <a:r>
              <a:rPr kumimoji="1" lang="en-US" altLang="ja-JP" sz="2000" dirty="0" smtClean="0"/>
              <a:t>Has RSM, PSM and LSM</a:t>
            </a:r>
          </a:p>
          <a:p>
            <a:r>
              <a:rPr kumimoji="1" lang="en-US" altLang="ja-JP" sz="2400" dirty="0" err="1" smtClean="0"/>
              <a:t>uPA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/>
              <a:t>Can talk to upstream NSAs only</a:t>
            </a:r>
          </a:p>
          <a:p>
            <a:pPr lvl="1"/>
            <a:r>
              <a:rPr kumimoji="1" lang="en-US" altLang="ja-JP" sz="2000" dirty="0" smtClean="0"/>
              <a:t>Has RSM, PSM, </a:t>
            </a:r>
            <a:r>
              <a:rPr kumimoji="1" lang="en-US" altLang="ja-JP" sz="2000" strike="sngStrike" dirty="0" smtClean="0"/>
              <a:t>ASM</a:t>
            </a:r>
            <a:r>
              <a:rPr kumimoji="1" lang="en-US" altLang="ja-JP" sz="2000" dirty="0" smtClean="0"/>
              <a:t> and LSM</a:t>
            </a:r>
          </a:p>
          <a:p>
            <a:pPr lvl="1"/>
            <a:endParaRPr kumimoji="1" lang="en-US" altLang="ja-JP" sz="2000" dirty="0" smtClean="0"/>
          </a:p>
          <a:p>
            <a:pPr lvl="1"/>
            <a:endParaRPr kumimoji="1" lang="ja-JP" altLang="en-US" sz="2000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A7C1-7D52-A040-873E-E9DD258CD189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Coordinator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6" name="角丸四角形 25"/>
          <p:cNvSpPr/>
          <p:nvPr/>
        </p:nvSpPr>
        <p:spPr>
          <a:xfrm>
            <a:off x="4612888" y="1866021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Lifecycle</a:t>
            </a:r>
          </a:p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SM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670689" y="1940230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8" name="角丸四角形 27"/>
          <p:cNvSpPr/>
          <p:nvPr/>
        </p:nvSpPr>
        <p:spPr>
          <a:xfrm>
            <a:off x="4670689" y="2527717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5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1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3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4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Coordinator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5" name="グループ化 24"/>
          <p:cNvGrpSpPr/>
          <p:nvPr/>
        </p:nvGrpSpPr>
        <p:grpSpPr>
          <a:xfrm>
            <a:off x="4612888" y="1866021"/>
            <a:ext cx="944135" cy="1851103"/>
            <a:chOff x="3888059" y="2126167"/>
            <a:chExt cx="1821365" cy="3337932"/>
          </a:xfrm>
        </p:grpSpPr>
        <p:sp>
          <p:nvSpPr>
            <p:cNvPr id="26" name="角丸四角形 2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strike="sngStrike" dirty="0" smtClean="0"/>
                <a:t>Act.</a:t>
              </a:r>
            </a:p>
            <a:p>
              <a:pPr algn="ctr"/>
              <a:r>
                <a:rPr kumimoji="1" lang="en-US" altLang="ja-JP" sz="1600" strike="sngStrike" dirty="0" smtClean="0"/>
                <a:t>SM</a:t>
              </a:r>
              <a:endParaRPr kumimoji="1" lang="ja-JP" altLang="en-US" sz="1600" strike="sngStrike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51"/>
          <p:cNvGrpSpPr/>
          <p:nvPr/>
        </p:nvGrpSpPr>
        <p:grpSpPr>
          <a:xfrm>
            <a:off x="3631580" y="5003178"/>
            <a:ext cx="2479287" cy="89210"/>
            <a:chOff x="379142" y="4133385"/>
            <a:chExt cx="1037066" cy="85494"/>
          </a:xfrm>
        </p:grpSpPr>
        <p:cxnSp>
          <p:nvCxnSpPr>
            <p:cNvPr id="53" name="直線矢印コネクタ 52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矢印コネクタ 5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2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Machine</a:t>
            </a:r>
            <a:r>
              <a:rPr lang="ja-JP" altLang="en-US" dirty="0" smtClean="0">
                <a:latin typeface="Arial"/>
                <a:ea typeface="+mj-ea"/>
                <a:cs typeface="Arial"/>
              </a:rPr>
              <a:t> </a:t>
            </a:r>
            <a:r>
              <a:rPr lang="en-US" altLang="ja-JP" dirty="0" smtClean="0">
                <a:latin typeface="Arial"/>
                <a:ea typeface="+mj-ea"/>
                <a:cs typeface="Arial"/>
              </a:rPr>
              <a:t>(original)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6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9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テキスト ボックス 52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  <p:grpSp>
        <p:nvGrpSpPr>
          <p:cNvPr id="54" name="グループ化 53"/>
          <p:cNvGrpSpPr/>
          <p:nvPr/>
        </p:nvGrpSpPr>
        <p:grpSpPr>
          <a:xfrm>
            <a:off x="6516270" y="4941210"/>
            <a:ext cx="2376330" cy="1152160"/>
            <a:chOff x="6588280" y="5517290"/>
            <a:chExt cx="2376330" cy="1152160"/>
          </a:xfrm>
        </p:grpSpPr>
        <p:sp>
          <p:nvSpPr>
            <p:cNvPr id="55" name="Rectangle 62"/>
            <p:cNvSpPr/>
            <p:nvPr/>
          </p:nvSpPr>
          <p:spPr>
            <a:xfrm>
              <a:off x="6588280" y="5517290"/>
              <a:ext cx="2376330" cy="1152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63"/>
            <p:cNvSpPr txBox="1"/>
            <p:nvPr/>
          </p:nvSpPr>
          <p:spPr>
            <a:xfrm>
              <a:off x="6835054" y="5974489"/>
              <a:ext cx="1985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</a:t>
              </a:r>
              <a:r>
                <a:rPr lang="en-US" sz="1200" dirty="0" smtClean="0"/>
                <a:t>States</a:t>
              </a:r>
              <a:endParaRPr lang="en-US" sz="1200" dirty="0" smtClean="0"/>
            </a:p>
          </p:txBody>
        </p:sp>
        <p:sp>
          <p:nvSpPr>
            <p:cNvPr id="59" name="円/楕円 149"/>
            <p:cNvSpPr/>
            <p:nvPr/>
          </p:nvSpPr>
          <p:spPr>
            <a:xfrm>
              <a:off x="6672669" y="6027353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60" name="円/楕円 96"/>
            <p:cNvSpPr/>
            <p:nvPr/>
          </p:nvSpPr>
          <p:spPr>
            <a:xfrm>
              <a:off x="6672669" y="5646353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62" name="TextBox 67"/>
            <p:cNvSpPr txBox="1"/>
            <p:nvPr/>
          </p:nvSpPr>
          <p:spPr>
            <a:xfrm>
              <a:off x="6825069" y="5593489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72" name="円/楕円 154"/>
            <p:cNvSpPr/>
            <p:nvPr/>
          </p:nvSpPr>
          <p:spPr>
            <a:xfrm>
              <a:off x="6672669" y="6381945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73" name="TextBox 69"/>
            <p:cNvSpPr txBox="1"/>
            <p:nvPr/>
          </p:nvSpPr>
          <p:spPr>
            <a:xfrm>
              <a:off x="6813446" y="6320441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Machine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latin typeface="Arial"/>
                <a:ea typeface="+mj-ea"/>
                <a:cs typeface="Arial"/>
              </a:rPr>
              <a:t> </a:t>
            </a:r>
            <a:r>
              <a:rPr lang="en-US" altLang="ja-JP" dirty="0" smtClean="0">
                <a:latin typeface="Arial"/>
                <a:ea typeface="+mj-ea"/>
                <a:cs typeface="Arial"/>
              </a:rPr>
              <a:t>(timeout handling corrected)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7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9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テキスト ボックス 52"/>
          <p:cNvSpPr txBox="1"/>
          <p:nvPr/>
        </p:nvSpPr>
        <p:spPr>
          <a:xfrm>
            <a:off x="6876320" y="908650"/>
            <a:ext cx="2066591" cy="100814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*Modify Checked,</a:t>
            </a:r>
          </a:p>
          <a:p>
            <a:pPr marL="266700" indent="-266700" algn="l"/>
            <a:r>
              <a:rPr kumimoji="1" lang="en-US" altLang="ja-JP" sz="1600" dirty="0" smtClean="0"/>
              <a:t>Modify Failed,</a:t>
            </a:r>
          </a:p>
          <a:p>
            <a:pPr marL="266700" indent="-266700" algn="l"/>
            <a:r>
              <a:rPr kumimoji="1" lang="en-US" altLang="ja-JP" sz="1600" dirty="0" smtClean="0"/>
              <a:t>Modify Timeout</a:t>
            </a:r>
            <a:endParaRPr kumimoji="1" lang="ja-JP" altLang="en-US" sz="1600" dirty="0"/>
          </a:p>
        </p:txBody>
      </p:sp>
      <p:cxnSp>
        <p:nvCxnSpPr>
          <p:cNvPr id="54" name="曲線コネクタ 46"/>
          <p:cNvCxnSpPr>
            <a:stCxn id="56" idx="7"/>
            <a:endCxn id="50" idx="6"/>
          </p:cNvCxnSpPr>
          <p:nvPr/>
        </p:nvCxnSpPr>
        <p:spPr>
          <a:xfrm rot="16200000" flipH="1">
            <a:off x="3185405" y="1250445"/>
            <a:ext cx="2952620" cy="2844790"/>
          </a:xfrm>
          <a:prstGeom prst="curvedConnector4">
            <a:avLst>
              <a:gd name="adj1" fmla="val -14372"/>
              <a:gd name="adj2" fmla="val 132639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表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6660290" y="2996940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7" name="曲線コネクタ 46"/>
          <p:cNvCxnSpPr/>
          <p:nvPr/>
        </p:nvCxnSpPr>
        <p:spPr>
          <a:xfrm rot="16200000" flipH="1">
            <a:off x="4343445" y="601522"/>
            <a:ext cx="23150" cy="2231401"/>
          </a:xfrm>
          <a:prstGeom prst="curvedConnector3">
            <a:avLst>
              <a:gd name="adj1" fmla="val 154294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表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3851900" y="1844780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</a:t>
                      </a:r>
                      <a:r>
                        <a:rPr kumimoji="1" lang="ja-JP" altLang="en-US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</a:t>
                      </a:r>
                      <a:r>
                        <a:rPr kumimoji="1" lang="ja-JP" altLang="en-US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90" name="四角形吹き出し 71"/>
          <p:cNvSpPr/>
          <p:nvPr/>
        </p:nvSpPr>
        <p:spPr>
          <a:xfrm>
            <a:off x="7236370" y="2132820"/>
            <a:ext cx="1620342" cy="704654"/>
          </a:xfrm>
          <a:prstGeom prst="wedgeRectCallout">
            <a:avLst>
              <a:gd name="adj1" fmla="val -61610"/>
              <a:gd name="adj2" fmla="val 7346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If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Modify.request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received after timeout,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Modify.fail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returned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grpSp>
        <p:nvGrpSpPr>
          <p:cNvPr id="91" name="グループ化 90"/>
          <p:cNvGrpSpPr/>
          <p:nvPr/>
        </p:nvGrpSpPr>
        <p:grpSpPr>
          <a:xfrm>
            <a:off x="6588280" y="5517290"/>
            <a:ext cx="2376330" cy="1152160"/>
            <a:chOff x="6588280" y="5517290"/>
            <a:chExt cx="2376330" cy="1152160"/>
          </a:xfrm>
        </p:grpSpPr>
        <p:sp>
          <p:nvSpPr>
            <p:cNvPr id="92" name="Rectangle 62"/>
            <p:cNvSpPr/>
            <p:nvPr/>
          </p:nvSpPr>
          <p:spPr>
            <a:xfrm>
              <a:off x="6588280" y="5517290"/>
              <a:ext cx="2376330" cy="1152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63"/>
            <p:cNvSpPr txBox="1"/>
            <p:nvPr/>
          </p:nvSpPr>
          <p:spPr>
            <a:xfrm>
              <a:off x="6835054" y="5974489"/>
              <a:ext cx="1985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</a:t>
              </a:r>
              <a:r>
                <a:rPr lang="en-US" sz="1200" dirty="0" smtClean="0"/>
                <a:t>States</a:t>
              </a:r>
              <a:endParaRPr lang="en-US" sz="1200" dirty="0" smtClean="0"/>
            </a:p>
          </p:txBody>
        </p:sp>
        <p:sp>
          <p:nvSpPr>
            <p:cNvPr id="96" name="円/楕円 149"/>
            <p:cNvSpPr/>
            <p:nvPr/>
          </p:nvSpPr>
          <p:spPr>
            <a:xfrm>
              <a:off x="6672669" y="6027353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98" name="円/楕円 96"/>
            <p:cNvSpPr/>
            <p:nvPr/>
          </p:nvSpPr>
          <p:spPr>
            <a:xfrm>
              <a:off x="6672669" y="5646353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01" name="TextBox 67"/>
            <p:cNvSpPr txBox="1"/>
            <p:nvPr/>
          </p:nvSpPr>
          <p:spPr>
            <a:xfrm>
              <a:off x="6825069" y="5593489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102" name="円/楕円 154"/>
            <p:cNvSpPr/>
            <p:nvPr/>
          </p:nvSpPr>
          <p:spPr>
            <a:xfrm>
              <a:off x="6672669" y="6381945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03" name="TextBox 69"/>
            <p:cNvSpPr txBox="1"/>
            <p:nvPr/>
          </p:nvSpPr>
          <p:spPr>
            <a:xfrm>
              <a:off x="6813446" y="6320441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角丸四角形 59"/>
          <p:cNvSpPr/>
          <p:nvPr/>
        </p:nvSpPr>
        <p:spPr>
          <a:xfrm rot="19085802">
            <a:off x="3587691" y="3683927"/>
            <a:ext cx="4669515" cy="196555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四角形吹き出し 71"/>
          <p:cNvSpPr/>
          <p:nvPr/>
        </p:nvSpPr>
        <p:spPr>
          <a:xfrm>
            <a:off x="2627730" y="6165380"/>
            <a:ext cx="756222" cy="488624"/>
          </a:xfrm>
          <a:prstGeom prst="wedgeRectCallout">
            <a:avLst>
              <a:gd name="adj1" fmla="val 144371"/>
              <a:gd name="adj2" fmla="val -34923"/>
            </a:avLst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2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 only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Machine (single diagram)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76320" y="6237390"/>
            <a:ext cx="2133600" cy="365125"/>
          </a:xfrm>
        </p:spPr>
        <p:txBody>
          <a:bodyPr/>
          <a:lstStyle/>
          <a:p>
            <a:fld id="{6FDECC60-3DD3-AE49-BAB4-19F5E93B8770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H="1" flipV="1">
            <a:off x="2984762" y="3173908"/>
            <a:ext cx="2968" cy="54313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7730" y="371704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627730" y="1916790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4" name="円/楕円 16"/>
          <p:cNvSpPr/>
          <p:nvPr/>
        </p:nvSpPr>
        <p:spPr>
          <a:xfrm>
            <a:off x="2627730" y="501322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84" idx="3"/>
            <a:endCxn id="74" idx="7"/>
          </p:cNvCxnSpPr>
          <p:nvPr/>
        </p:nvCxnSpPr>
        <p:spPr>
          <a:xfrm flipH="1">
            <a:off x="3242288" y="3068164"/>
            <a:ext cx="2215635" cy="20504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四角形吹き出し 71"/>
          <p:cNvSpPr/>
          <p:nvPr/>
        </p:nvSpPr>
        <p:spPr>
          <a:xfrm>
            <a:off x="7092350" y="4005080"/>
            <a:ext cx="1620342" cy="704654"/>
          </a:xfrm>
          <a:prstGeom prst="wedgeRectCallout">
            <a:avLst>
              <a:gd name="adj1" fmla="val -40709"/>
              <a:gd name="adj2" fmla="val -133204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If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Modify.request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received after timeout,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Modify.fail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returned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50132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>
            <a:stCxn id="50" idx="0"/>
          </p:cNvCxnSpPr>
          <p:nvPr/>
        </p:nvCxnSpPr>
        <p:spPr>
          <a:xfrm flipV="1">
            <a:off x="5724110" y="3140960"/>
            <a:ext cx="50" cy="187226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5148080" y="42222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07" name="直線矢印コネクタ 100"/>
          <p:cNvCxnSpPr>
            <a:stCxn id="42" idx="4"/>
            <a:endCxn id="74" idx="0"/>
          </p:cNvCxnSpPr>
          <p:nvPr/>
        </p:nvCxnSpPr>
        <p:spPr>
          <a:xfrm>
            <a:off x="2987730" y="4437040"/>
            <a:ext cx="0" cy="5761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表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851900" y="393307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表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2555720" y="450915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29" name="曲線コネクタ 46"/>
          <p:cNvCxnSpPr>
            <a:stCxn id="56" idx="2"/>
            <a:endCxn id="74" idx="2"/>
          </p:cNvCxnSpPr>
          <p:nvPr/>
        </p:nvCxnSpPr>
        <p:spPr>
          <a:xfrm rot="10800000" flipH="1" flipV="1">
            <a:off x="2624762" y="1451088"/>
            <a:ext cx="2968" cy="3922131"/>
          </a:xfrm>
          <a:prstGeom prst="curvedConnector3">
            <a:avLst>
              <a:gd name="adj1" fmla="val -18542223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47580" y="3356990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3" name="曲線コネクタ 46"/>
          <p:cNvCxnSpPr>
            <a:stCxn id="56" idx="7"/>
            <a:endCxn id="50" idx="6"/>
          </p:cNvCxnSpPr>
          <p:nvPr/>
        </p:nvCxnSpPr>
        <p:spPr>
          <a:xfrm rot="16200000" flipH="1">
            <a:off x="2573370" y="1862480"/>
            <a:ext cx="4176690" cy="2844790"/>
          </a:xfrm>
          <a:prstGeom prst="curvedConnector4">
            <a:avLst>
              <a:gd name="adj1" fmla="val -11647"/>
              <a:gd name="adj2" fmla="val 132143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" name="表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6660290" y="2996940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1" name="直線矢印コネクタ 70"/>
          <p:cNvCxnSpPr/>
          <p:nvPr/>
        </p:nvCxnSpPr>
        <p:spPr>
          <a:xfrm flipH="1">
            <a:off x="3347730" y="5373220"/>
            <a:ext cx="201638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923910" y="515724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4" name="曲線コネクタ 46"/>
          <p:cNvCxnSpPr>
            <a:stCxn id="56" idx="5"/>
            <a:endCxn id="140" idx="3"/>
          </p:cNvCxnSpPr>
          <p:nvPr/>
        </p:nvCxnSpPr>
        <p:spPr>
          <a:xfrm rot="16200000" flipH="1">
            <a:off x="4343445" y="601522"/>
            <a:ext cx="23150" cy="2231401"/>
          </a:xfrm>
          <a:prstGeom prst="curvedConnector3">
            <a:avLst>
              <a:gd name="adj1" fmla="val 154294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表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3851900" y="1844780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</a:t>
                      </a:r>
                      <a:r>
                        <a:rPr kumimoji="1" lang="ja-JP" altLang="en-US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</a:t>
                      </a:r>
                      <a:r>
                        <a:rPr kumimoji="1" lang="ja-JP" altLang="en-US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pSp>
        <p:nvGrpSpPr>
          <p:cNvPr id="87" name="グループ化 86"/>
          <p:cNvGrpSpPr/>
          <p:nvPr/>
        </p:nvGrpSpPr>
        <p:grpSpPr>
          <a:xfrm>
            <a:off x="6588280" y="5517290"/>
            <a:ext cx="2376330" cy="1152160"/>
            <a:chOff x="6588280" y="5517290"/>
            <a:chExt cx="2376330" cy="1152160"/>
          </a:xfrm>
        </p:grpSpPr>
        <p:sp>
          <p:nvSpPr>
            <p:cNvPr id="88" name="Rectangle 62"/>
            <p:cNvSpPr/>
            <p:nvPr/>
          </p:nvSpPr>
          <p:spPr>
            <a:xfrm>
              <a:off x="6588280" y="5517290"/>
              <a:ext cx="2376330" cy="1152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63"/>
            <p:cNvSpPr txBox="1"/>
            <p:nvPr/>
          </p:nvSpPr>
          <p:spPr>
            <a:xfrm>
              <a:off x="6835054" y="5974489"/>
              <a:ext cx="1985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</a:t>
              </a:r>
              <a:r>
                <a:rPr lang="en-US" sz="1200" dirty="0" smtClean="0"/>
                <a:t>States</a:t>
              </a:r>
              <a:endParaRPr lang="en-US" sz="1200" dirty="0" smtClean="0"/>
            </a:p>
          </p:txBody>
        </p:sp>
        <p:sp>
          <p:nvSpPr>
            <p:cNvPr id="90" name="円/楕円 149"/>
            <p:cNvSpPr/>
            <p:nvPr/>
          </p:nvSpPr>
          <p:spPr>
            <a:xfrm>
              <a:off x="6672669" y="6027353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91" name="円/楕円 96"/>
            <p:cNvSpPr/>
            <p:nvPr/>
          </p:nvSpPr>
          <p:spPr>
            <a:xfrm>
              <a:off x="6672669" y="5646353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92" name="TextBox 67"/>
            <p:cNvSpPr txBox="1"/>
            <p:nvPr/>
          </p:nvSpPr>
          <p:spPr>
            <a:xfrm>
              <a:off x="6825069" y="5593489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95" name="円/楕円 154"/>
            <p:cNvSpPr/>
            <p:nvPr/>
          </p:nvSpPr>
          <p:spPr>
            <a:xfrm>
              <a:off x="6672669" y="6381945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96" name="TextBox 69"/>
            <p:cNvSpPr txBox="1"/>
            <p:nvPr/>
          </p:nvSpPr>
          <p:spPr>
            <a:xfrm>
              <a:off x="6813446" y="6320441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角丸四角形 44"/>
          <p:cNvSpPr/>
          <p:nvPr/>
        </p:nvSpPr>
        <p:spPr>
          <a:xfrm rot="19085802">
            <a:off x="3587691" y="3683927"/>
            <a:ext cx="4669515" cy="196555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四角形吹き出し 71"/>
          <p:cNvSpPr/>
          <p:nvPr/>
        </p:nvSpPr>
        <p:spPr>
          <a:xfrm>
            <a:off x="2627730" y="6165380"/>
            <a:ext cx="756222" cy="488624"/>
          </a:xfrm>
          <a:prstGeom prst="wedgeRectCallout">
            <a:avLst>
              <a:gd name="adj1" fmla="val 144371"/>
              <a:gd name="adj2" fmla="val -34923"/>
            </a:avLst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2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 only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Machine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dirty="0" smtClean="0">
                <a:latin typeface="Arial"/>
                <a:ea typeface="+mj-ea"/>
                <a:cs typeface="Arial"/>
              </a:rPr>
              <a:t>(2-phase reservation)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76320" y="6237390"/>
            <a:ext cx="2133600" cy="365125"/>
          </a:xfrm>
        </p:spPr>
        <p:txBody>
          <a:bodyPr/>
          <a:lstStyle/>
          <a:p>
            <a:fld id="{6FDECC60-3DD3-AE49-BAB4-19F5E93B8770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H="1" flipV="1">
            <a:off x="2984762" y="3173908"/>
            <a:ext cx="2968" cy="54313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7730" y="371704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/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627730" y="1916790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4" name="円/楕円 16"/>
          <p:cNvSpPr/>
          <p:nvPr/>
        </p:nvSpPr>
        <p:spPr>
          <a:xfrm>
            <a:off x="2627730" y="501322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84" idx="3"/>
            <a:endCxn id="74" idx="7"/>
          </p:cNvCxnSpPr>
          <p:nvPr/>
        </p:nvCxnSpPr>
        <p:spPr>
          <a:xfrm flipH="1">
            <a:off x="3242288" y="3068164"/>
            <a:ext cx="2215635" cy="20504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四角形吹き出し 71"/>
          <p:cNvSpPr/>
          <p:nvPr/>
        </p:nvSpPr>
        <p:spPr>
          <a:xfrm>
            <a:off x="7092350" y="4005080"/>
            <a:ext cx="1620342" cy="704654"/>
          </a:xfrm>
          <a:prstGeom prst="wedgeRectCallout">
            <a:avLst>
              <a:gd name="adj1" fmla="val -40709"/>
              <a:gd name="adj2" fmla="val -133204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If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Modify.request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received after timeout,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Modify.fail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returned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50132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>
            <a:stCxn id="50" idx="0"/>
          </p:cNvCxnSpPr>
          <p:nvPr/>
        </p:nvCxnSpPr>
        <p:spPr>
          <a:xfrm flipV="1">
            <a:off x="5724110" y="3140960"/>
            <a:ext cx="50" cy="187226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5148080" y="42222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07" name="直線矢印コネクタ 100"/>
          <p:cNvCxnSpPr>
            <a:stCxn id="42" idx="4"/>
            <a:endCxn id="74" idx="0"/>
          </p:cNvCxnSpPr>
          <p:nvPr/>
        </p:nvCxnSpPr>
        <p:spPr>
          <a:xfrm>
            <a:off x="2987730" y="4437040"/>
            <a:ext cx="0" cy="5761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表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851900" y="393307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表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2555720" y="450915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29" name="曲線コネクタ 46"/>
          <p:cNvCxnSpPr>
            <a:endCxn id="74" idx="2"/>
          </p:cNvCxnSpPr>
          <p:nvPr/>
        </p:nvCxnSpPr>
        <p:spPr>
          <a:xfrm rot="10800000" flipH="1" flipV="1">
            <a:off x="2624762" y="1451088"/>
            <a:ext cx="2968" cy="3922131"/>
          </a:xfrm>
          <a:prstGeom prst="curvedConnector3">
            <a:avLst>
              <a:gd name="adj1" fmla="val -18542223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47580" y="3356990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3" name="曲線コネクタ 46"/>
          <p:cNvCxnSpPr>
            <a:endCxn id="50" idx="6"/>
          </p:cNvCxnSpPr>
          <p:nvPr/>
        </p:nvCxnSpPr>
        <p:spPr>
          <a:xfrm rot="16200000" flipH="1">
            <a:off x="2573370" y="1862480"/>
            <a:ext cx="4176690" cy="2844790"/>
          </a:xfrm>
          <a:prstGeom prst="curvedConnector4">
            <a:avLst>
              <a:gd name="adj1" fmla="val -11647"/>
              <a:gd name="adj2" fmla="val 132143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" name="表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6660290" y="2996940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1" name="直線矢印コネクタ 70"/>
          <p:cNvCxnSpPr/>
          <p:nvPr/>
        </p:nvCxnSpPr>
        <p:spPr>
          <a:xfrm flipH="1">
            <a:off x="3347730" y="5373220"/>
            <a:ext cx="201638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923910" y="515724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5" name="四角形吹き出し 54"/>
          <p:cNvSpPr/>
          <p:nvPr/>
        </p:nvSpPr>
        <p:spPr>
          <a:xfrm>
            <a:off x="179390" y="1988800"/>
            <a:ext cx="1620342" cy="704654"/>
          </a:xfrm>
          <a:prstGeom prst="wedgeRectCallout">
            <a:avLst>
              <a:gd name="adj1" fmla="val 99328"/>
              <a:gd name="adj2" fmla="val -30674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Use modify operations for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the first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reservation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too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43" name="曲線コネクタ 46"/>
          <p:cNvCxnSpPr/>
          <p:nvPr/>
        </p:nvCxnSpPr>
        <p:spPr>
          <a:xfrm rot="16200000" flipH="1">
            <a:off x="4343445" y="601522"/>
            <a:ext cx="23150" cy="2231401"/>
          </a:xfrm>
          <a:prstGeom prst="curvedConnector3">
            <a:avLst>
              <a:gd name="adj1" fmla="val 154294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3995920" y="1851293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</a:t>
                      </a:r>
                      <a:r>
                        <a:rPr kumimoji="1" lang="ja-JP" altLang="en-US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</a:t>
                      </a:r>
                      <a:r>
                        <a:rPr kumimoji="1" lang="ja-JP" altLang="en-US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pSp>
        <p:nvGrpSpPr>
          <p:cNvPr id="60" name="グループ化 59"/>
          <p:cNvGrpSpPr/>
          <p:nvPr/>
        </p:nvGrpSpPr>
        <p:grpSpPr>
          <a:xfrm>
            <a:off x="6588280" y="5517290"/>
            <a:ext cx="2376330" cy="1152160"/>
            <a:chOff x="6588280" y="5517290"/>
            <a:chExt cx="2376330" cy="1152160"/>
          </a:xfrm>
        </p:grpSpPr>
        <p:sp>
          <p:nvSpPr>
            <p:cNvPr id="61" name="Rectangle 62"/>
            <p:cNvSpPr/>
            <p:nvPr/>
          </p:nvSpPr>
          <p:spPr>
            <a:xfrm>
              <a:off x="6588280" y="5517290"/>
              <a:ext cx="2376330" cy="1152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3"/>
            <p:cNvSpPr txBox="1"/>
            <p:nvPr/>
          </p:nvSpPr>
          <p:spPr>
            <a:xfrm>
              <a:off x="6835054" y="5974489"/>
              <a:ext cx="1985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</a:t>
              </a:r>
              <a:r>
                <a:rPr lang="en-US" sz="1200" dirty="0" smtClean="0"/>
                <a:t>States</a:t>
              </a:r>
              <a:endParaRPr lang="en-US" sz="1200" dirty="0" smtClean="0"/>
            </a:p>
          </p:txBody>
        </p:sp>
        <p:sp>
          <p:nvSpPr>
            <p:cNvPr id="73" name="円/楕円 149"/>
            <p:cNvSpPr/>
            <p:nvPr/>
          </p:nvSpPr>
          <p:spPr>
            <a:xfrm>
              <a:off x="6672669" y="6027353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76" name="円/楕円 96"/>
            <p:cNvSpPr/>
            <p:nvPr/>
          </p:nvSpPr>
          <p:spPr>
            <a:xfrm>
              <a:off x="6672669" y="5646353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77" name="TextBox 67"/>
            <p:cNvSpPr txBox="1"/>
            <p:nvPr/>
          </p:nvSpPr>
          <p:spPr>
            <a:xfrm>
              <a:off x="6825069" y="5593489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78" name="円/楕円 154"/>
            <p:cNvSpPr/>
            <p:nvPr/>
          </p:nvSpPr>
          <p:spPr>
            <a:xfrm>
              <a:off x="6672669" y="6381945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79" name="TextBox 69"/>
            <p:cNvSpPr txBox="1"/>
            <p:nvPr/>
          </p:nvSpPr>
          <p:spPr>
            <a:xfrm>
              <a:off x="6813446" y="6320441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</p:grpSp>
      <p:sp>
        <p:nvSpPr>
          <p:cNvPr id="80" name="円/楕円 149"/>
          <p:cNvSpPr/>
          <p:nvPr/>
        </p:nvSpPr>
        <p:spPr>
          <a:xfrm>
            <a:off x="2627730" y="1052770"/>
            <a:ext cx="720000" cy="72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en-US" altLang="ja-JP" sz="1000" dirty="0" smtClean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1" name="円/楕円 149"/>
          <p:cNvSpPr/>
          <p:nvPr/>
        </p:nvSpPr>
        <p:spPr>
          <a:xfrm>
            <a:off x="827480" y="908650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en-US" altLang="ja-JP" sz="1000" dirty="0" smtClean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82" name="直線矢印コネクタ 20"/>
          <p:cNvCxnSpPr>
            <a:endCxn id="81" idx="5"/>
          </p:cNvCxnSpPr>
          <p:nvPr/>
        </p:nvCxnSpPr>
        <p:spPr>
          <a:xfrm flipH="1" flipV="1">
            <a:off x="1442038" y="1523209"/>
            <a:ext cx="1288166" cy="103614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表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1475570" y="1556740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角丸四角形 45"/>
          <p:cNvSpPr/>
          <p:nvPr/>
        </p:nvSpPr>
        <p:spPr>
          <a:xfrm rot="19085802">
            <a:off x="3587691" y="3683927"/>
            <a:ext cx="4669515" cy="196555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Title 14359"/>
          <p:cNvSpPr txBox="1">
            <a:spLocks/>
          </p:cNvSpPr>
          <p:nvPr/>
        </p:nvSpPr>
        <p:spPr>
          <a:xfrm>
            <a:off x="0" y="-31263"/>
            <a:ext cx="9143999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Machine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(messages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and states renamed)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76320" y="6237390"/>
            <a:ext cx="2133600" cy="365125"/>
          </a:xfrm>
        </p:spPr>
        <p:txBody>
          <a:bodyPr/>
          <a:lstStyle/>
          <a:p>
            <a:fld id="{6FDECC60-3DD3-AE49-BAB4-19F5E93B8770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Held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H="1" flipV="1">
            <a:off x="2984762" y="3173908"/>
            <a:ext cx="2968" cy="54313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7730" y="371704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/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932027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2027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&lt;rsvcommit.cf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&lt;rsvcommit.cf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483710" y="1916790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865572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5572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rsvcommit.rq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rsvcommit.rq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Committing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pSp>
        <p:nvGrpSpPr>
          <p:cNvPr id="78" name="グループ化 77"/>
          <p:cNvGrpSpPr/>
          <p:nvPr/>
        </p:nvGrpSpPr>
        <p:grpSpPr>
          <a:xfrm>
            <a:off x="6588280" y="5517290"/>
            <a:ext cx="2376330" cy="1152160"/>
            <a:chOff x="6588280" y="5517290"/>
            <a:chExt cx="2376330" cy="1152160"/>
          </a:xfrm>
        </p:grpSpPr>
        <p:sp>
          <p:nvSpPr>
            <p:cNvPr id="63" name="Rectangle 62"/>
            <p:cNvSpPr/>
            <p:nvPr/>
          </p:nvSpPr>
          <p:spPr>
            <a:xfrm>
              <a:off x="6588280" y="5517290"/>
              <a:ext cx="2376330" cy="1152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835054" y="5974489"/>
              <a:ext cx="1985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</a:t>
              </a:r>
              <a:r>
                <a:rPr lang="en-US" sz="1200" dirty="0" smtClean="0"/>
                <a:t>States</a:t>
              </a:r>
              <a:endParaRPr lang="en-US" sz="1200" dirty="0" smtClean="0"/>
            </a:p>
          </p:txBody>
        </p:sp>
        <p:sp>
          <p:nvSpPr>
            <p:cNvPr id="65" name="円/楕円 149"/>
            <p:cNvSpPr/>
            <p:nvPr/>
          </p:nvSpPr>
          <p:spPr>
            <a:xfrm>
              <a:off x="6672669" y="6027353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67" name="円/楕円 96"/>
            <p:cNvSpPr/>
            <p:nvPr/>
          </p:nvSpPr>
          <p:spPr>
            <a:xfrm>
              <a:off x="6672669" y="5646353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825069" y="5593489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69" name="円/楕円 154"/>
            <p:cNvSpPr/>
            <p:nvPr/>
          </p:nvSpPr>
          <p:spPr>
            <a:xfrm>
              <a:off x="6672669" y="6381945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813446" y="6320441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</p:grpSp>
      <p:sp>
        <p:nvSpPr>
          <p:cNvPr id="74" name="円/楕円 16"/>
          <p:cNvSpPr/>
          <p:nvPr/>
        </p:nvSpPr>
        <p:spPr>
          <a:xfrm>
            <a:off x="2627730" y="501322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Aborting</a:t>
            </a:r>
            <a:endParaRPr kumimoji="1" lang="en-US" altLang="ja-JP" sz="1000" dirty="0" smtClean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5" name="直線矢印コネクタ 100"/>
          <p:cNvCxnSpPr>
            <a:stCxn id="84" idx="3"/>
            <a:endCxn id="74" idx="7"/>
          </p:cNvCxnSpPr>
          <p:nvPr/>
        </p:nvCxnSpPr>
        <p:spPr>
          <a:xfrm flipH="1">
            <a:off x="3242288" y="3068164"/>
            <a:ext cx="2215635" cy="20504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四角形吹き出し 71"/>
          <p:cNvSpPr/>
          <p:nvPr/>
        </p:nvSpPr>
        <p:spPr>
          <a:xfrm>
            <a:off x="7092350" y="4005080"/>
            <a:ext cx="1620342" cy="704654"/>
          </a:xfrm>
          <a:prstGeom prst="wedgeRectCallout">
            <a:avLst>
              <a:gd name="adj1" fmla="val -40709"/>
              <a:gd name="adj2" fmla="val -133204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If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rsvcommit.rq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is received after timeout,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rsvcommit.fl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is returned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50132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>
            <a:stCxn id="50" idx="0"/>
          </p:cNvCxnSpPr>
          <p:nvPr/>
        </p:nvCxnSpPr>
        <p:spPr>
          <a:xfrm flipV="1">
            <a:off x="5724110" y="3140960"/>
            <a:ext cx="50" cy="187226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5148080" y="4222260"/>
          <a:ext cx="12241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1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reserve_timeout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07" name="直線矢印コネクタ 100"/>
          <p:cNvCxnSpPr>
            <a:stCxn id="42" idx="4"/>
            <a:endCxn id="74" idx="0"/>
          </p:cNvCxnSpPr>
          <p:nvPr/>
        </p:nvCxnSpPr>
        <p:spPr>
          <a:xfrm>
            <a:off x="2987730" y="4437040"/>
            <a:ext cx="0" cy="5761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表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851900" y="393307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rsvabort.rq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rsvabort.rq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表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2555720" y="450915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rsvabort.rq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rsvabort.rq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29" name="曲線コネクタ 46"/>
          <p:cNvCxnSpPr>
            <a:endCxn id="74" idx="2"/>
          </p:cNvCxnSpPr>
          <p:nvPr/>
        </p:nvCxnSpPr>
        <p:spPr>
          <a:xfrm rot="10800000" flipH="1" flipV="1">
            <a:off x="2624762" y="1451088"/>
            <a:ext cx="2968" cy="3922131"/>
          </a:xfrm>
          <a:prstGeom prst="curvedConnector3">
            <a:avLst>
              <a:gd name="adj1" fmla="val -18542223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47580" y="3356990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&lt;rsvabort.cf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&lt;rsvabort.cf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3" name="曲線コネクタ 46"/>
          <p:cNvCxnSpPr>
            <a:endCxn id="50" idx="6"/>
          </p:cNvCxnSpPr>
          <p:nvPr/>
        </p:nvCxnSpPr>
        <p:spPr>
          <a:xfrm rot="16200000" flipH="1">
            <a:off x="2573370" y="1862480"/>
            <a:ext cx="4176690" cy="2844790"/>
          </a:xfrm>
          <a:prstGeom prst="curvedConnector4">
            <a:avLst>
              <a:gd name="adj1" fmla="val -11647"/>
              <a:gd name="adj2" fmla="val 132143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" name="表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6660290" y="2996940"/>
          <a:ext cx="936130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13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rsvcommit.rq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rsvcommit.fl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1" name="直線矢印コネクタ 70"/>
          <p:cNvCxnSpPr/>
          <p:nvPr/>
        </p:nvCxnSpPr>
        <p:spPr>
          <a:xfrm flipH="1">
            <a:off x="3347730" y="5373220"/>
            <a:ext cx="201638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923910" y="5157240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rsvabort.rq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rsvabort.rq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5" name="四角形吹き出し 54"/>
          <p:cNvSpPr/>
          <p:nvPr/>
        </p:nvSpPr>
        <p:spPr>
          <a:xfrm>
            <a:off x="323410" y="1988800"/>
            <a:ext cx="1620342" cy="704654"/>
          </a:xfrm>
          <a:prstGeom prst="wedgeRectCallout">
            <a:avLst>
              <a:gd name="adj1" fmla="val 82607"/>
              <a:gd name="adj2" fmla="val -32276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err="1" smtClean="0">
                <a:solidFill>
                  <a:schemeClr val="tx1"/>
                </a:solidFill>
              </a:rPr>
              <a:t>Rsv.rq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is used for both the initial reservation and modification</a:t>
            </a:r>
            <a:r>
              <a:rPr kumimoji="1" lang="ja-JP" altLang="en-US" sz="1000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after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円/楕円 149"/>
          <p:cNvSpPr/>
          <p:nvPr/>
        </p:nvSpPr>
        <p:spPr>
          <a:xfrm>
            <a:off x="2627730" y="1052770"/>
            <a:ext cx="720000" cy="72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en-US" altLang="ja-JP" sz="1000" dirty="0" smtClean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44" name="曲線コネクタ 46"/>
          <p:cNvCxnSpPr>
            <a:stCxn id="43" idx="5"/>
            <a:endCxn id="140" idx="3"/>
          </p:cNvCxnSpPr>
          <p:nvPr/>
        </p:nvCxnSpPr>
        <p:spPr>
          <a:xfrm rot="16200000" flipH="1">
            <a:off x="4325770" y="583846"/>
            <a:ext cx="61469" cy="2228433"/>
          </a:xfrm>
          <a:prstGeom prst="curvedConnector3">
            <a:avLst>
              <a:gd name="adj1" fmla="val 64343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3995920" y="1844780"/>
          <a:ext cx="936130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130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rsvcommit</a:t>
                      </a: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kumimoji="1" lang="ja-JP" altLang="en-US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rsvcommit</a:t>
                      </a: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kumimoji="1" lang="ja-JP" altLang="en-US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ｆｌ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7" name="四角形吹き出し 71"/>
          <p:cNvSpPr/>
          <p:nvPr/>
        </p:nvSpPr>
        <p:spPr>
          <a:xfrm>
            <a:off x="2627730" y="6165380"/>
            <a:ext cx="756222" cy="488624"/>
          </a:xfrm>
          <a:prstGeom prst="wedgeRectCallout">
            <a:avLst>
              <a:gd name="adj1" fmla="val 144371"/>
              <a:gd name="adj2" fmla="val -34923"/>
            </a:avLst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2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 only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円/楕円 149"/>
          <p:cNvSpPr/>
          <p:nvPr/>
        </p:nvSpPr>
        <p:spPr>
          <a:xfrm>
            <a:off x="827480" y="908650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en-US" altLang="ja-JP" sz="1000" dirty="0" smtClean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1" name="直線矢印コネクタ 20"/>
          <p:cNvCxnSpPr>
            <a:stCxn id="85" idx="1"/>
            <a:endCxn id="60" idx="5"/>
          </p:cNvCxnSpPr>
          <p:nvPr/>
        </p:nvCxnSpPr>
        <p:spPr>
          <a:xfrm flipH="1" flipV="1">
            <a:off x="1442038" y="1523209"/>
            <a:ext cx="1288166" cy="103614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表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1475570" y="1556740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80" name="角丸四角形 79"/>
          <p:cNvSpPr/>
          <p:nvPr/>
        </p:nvSpPr>
        <p:spPr>
          <a:xfrm>
            <a:off x="7020340" y="764630"/>
            <a:ext cx="2016280" cy="864120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>
                <a:solidFill>
                  <a:srgbClr val="FF0000"/>
                </a:solidFill>
              </a:rPr>
              <a:t>Proposed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円/楕円 35"/>
          <p:cNvSpPr/>
          <p:nvPr/>
        </p:nvSpPr>
        <p:spPr>
          <a:xfrm rot="1639121">
            <a:off x="1763217" y="3036982"/>
            <a:ext cx="1135475" cy="901853"/>
          </a:xfrm>
          <a:prstGeom prst="ellipse">
            <a:avLst/>
          </a:prstGeom>
          <a:solidFill>
            <a:srgbClr val="DB7B82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4" name="円/楕円 33"/>
          <p:cNvSpPr/>
          <p:nvPr/>
        </p:nvSpPr>
        <p:spPr>
          <a:xfrm rot="1639121">
            <a:off x="5289226" y="1426960"/>
            <a:ext cx="2673113" cy="901853"/>
          </a:xfrm>
          <a:prstGeom prst="ellipse">
            <a:avLst/>
          </a:prstGeom>
          <a:solidFill>
            <a:srgbClr val="DB7B82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220090" y="1700760"/>
            <a:ext cx="1282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Removed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619590" y="3429000"/>
            <a:ext cx="1282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Removed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PSM : Provision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6" name="円/楕円 16"/>
          <p:cNvSpPr/>
          <p:nvPr/>
        </p:nvSpPr>
        <p:spPr>
          <a:xfrm>
            <a:off x="4728471" y="399576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4821608" y="668863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874601" y="3092422"/>
            <a:ext cx="1853870" cy="126333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線コネクタ 46"/>
          <p:cNvCxnSpPr>
            <a:stCxn id="51" idx="4"/>
            <a:endCxn id="56" idx="6"/>
          </p:cNvCxnSpPr>
          <p:nvPr/>
        </p:nvCxnSpPr>
        <p:spPr>
          <a:xfrm rot="5400000">
            <a:off x="6103750" y="2428675"/>
            <a:ext cx="1271806" cy="2582364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表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077737858"/>
              </p:ext>
            </p:extLst>
          </p:nvPr>
        </p:nvGraphicFramePr>
        <p:xfrm>
          <a:off x="3505200" y="970932"/>
          <a:ext cx="739422" cy="426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422"/>
              </a:tblGrid>
              <a:tr h="44336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67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0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7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8577371"/>
              </p:ext>
            </p:extLst>
          </p:nvPr>
        </p:nvGraphicFramePr>
        <p:xfrm>
          <a:off x="7433746" y="3380446"/>
          <a:ext cx="651927" cy="42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27"/>
              </a:tblGrid>
              <a:tr h="4385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5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61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表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476629221"/>
              </p:ext>
            </p:extLst>
          </p:nvPr>
        </p:nvGraphicFramePr>
        <p:xfrm>
          <a:off x="3462871" y="4038601"/>
          <a:ext cx="812796" cy="407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6"/>
              </a:tblGrid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20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2" name="円弧 111"/>
          <p:cNvSpPr/>
          <p:nvPr/>
        </p:nvSpPr>
        <p:spPr>
          <a:xfrm rot="18912866" flipH="1">
            <a:off x="2421043" y="2957013"/>
            <a:ext cx="347256" cy="310136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83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572336170"/>
              </p:ext>
            </p:extLst>
          </p:nvPr>
        </p:nvGraphicFramePr>
        <p:xfrm>
          <a:off x="2057400" y="3200401"/>
          <a:ext cx="575733" cy="308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733"/>
              </a:tblGrid>
              <a:tr h="3194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1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6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表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388685114"/>
              </p:ext>
            </p:extLst>
          </p:nvPr>
        </p:nvGraphicFramePr>
        <p:xfrm>
          <a:off x="6472669" y="900524"/>
          <a:ext cx="922844" cy="404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844"/>
              </a:tblGrid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1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5" name="Rectangle 144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148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14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11</a:t>
            </a:fld>
            <a:endParaRPr lang="ja-JP" altLang="en-US"/>
          </a:p>
        </p:txBody>
      </p:sp>
      <p:sp>
        <p:nvSpPr>
          <p:cNvPr id="39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126" name="円/楕円 149"/>
          <p:cNvSpPr/>
          <p:nvPr/>
        </p:nvSpPr>
        <p:spPr>
          <a:xfrm>
            <a:off x="2514601" y="2372421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7670835" y="236395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31" name="直線矢印コネクタ 166"/>
          <p:cNvCxnSpPr/>
          <p:nvPr/>
        </p:nvCxnSpPr>
        <p:spPr>
          <a:xfrm>
            <a:off x="5436166" y="1283421"/>
            <a:ext cx="2340111" cy="1185975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表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78692462"/>
              </p:ext>
            </p:extLst>
          </p:nvPr>
        </p:nvGraphicFramePr>
        <p:xfrm>
          <a:off x="6597260" y="1806207"/>
          <a:ext cx="770432" cy="422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432"/>
              </a:tblGrid>
              <a:tr h="4373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4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58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4087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PSM : Provision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6" name="円/楕円 16"/>
          <p:cNvSpPr/>
          <p:nvPr/>
        </p:nvSpPr>
        <p:spPr>
          <a:xfrm>
            <a:off x="4728471" y="399576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4821608" y="668863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874601" y="3092422"/>
            <a:ext cx="1853870" cy="126333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線コネクタ 46"/>
          <p:cNvCxnSpPr>
            <a:stCxn id="51" idx="4"/>
            <a:endCxn id="56" idx="6"/>
          </p:cNvCxnSpPr>
          <p:nvPr/>
        </p:nvCxnSpPr>
        <p:spPr>
          <a:xfrm rot="5400000">
            <a:off x="6103750" y="2428675"/>
            <a:ext cx="1271806" cy="2582364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表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077737858"/>
              </p:ext>
            </p:extLst>
          </p:nvPr>
        </p:nvGraphicFramePr>
        <p:xfrm>
          <a:off x="3505200" y="970932"/>
          <a:ext cx="739422" cy="426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422"/>
              </a:tblGrid>
              <a:tr h="44336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67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0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7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8577371"/>
              </p:ext>
            </p:extLst>
          </p:nvPr>
        </p:nvGraphicFramePr>
        <p:xfrm>
          <a:off x="7433746" y="3380446"/>
          <a:ext cx="651927" cy="42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27"/>
              </a:tblGrid>
              <a:tr h="4385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5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61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表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476629221"/>
              </p:ext>
            </p:extLst>
          </p:nvPr>
        </p:nvGraphicFramePr>
        <p:xfrm>
          <a:off x="3462871" y="4038601"/>
          <a:ext cx="812796" cy="407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6"/>
              </a:tblGrid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20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6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表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388685114"/>
              </p:ext>
            </p:extLst>
          </p:nvPr>
        </p:nvGraphicFramePr>
        <p:xfrm>
          <a:off x="6472669" y="900524"/>
          <a:ext cx="922844" cy="404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844"/>
              </a:tblGrid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1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126" name="円/楕円 149"/>
          <p:cNvSpPr/>
          <p:nvPr/>
        </p:nvSpPr>
        <p:spPr>
          <a:xfrm>
            <a:off x="2514601" y="2372421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7670835" y="236395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33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37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38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1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42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3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44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5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46" name="角丸四角形 45"/>
          <p:cNvSpPr/>
          <p:nvPr/>
        </p:nvSpPr>
        <p:spPr>
          <a:xfrm>
            <a:off x="323410" y="908650"/>
            <a:ext cx="2016280" cy="864120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>
                <a:solidFill>
                  <a:srgbClr val="FF0000"/>
                </a:solidFill>
              </a:rPr>
              <a:t>Proposed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4087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LSM : Lifecycle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11/03/2013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grpSp>
        <p:nvGrpSpPr>
          <p:cNvPr id="3" name="グループ化 25"/>
          <p:cNvGrpSpPr/>
          <p:nvPr/>
        </p:nvGrpSpPr>
        <p:grpSpPr>
          <a:xfrm flipH="1">
            <a:off x="1338238" y="2830425"/>
            <a:ext cx="4544727" cy="721863"/>
            <a:chOff x="1338238" y="2830425"/>
            <a:chExt cx="4544727" cy="721863"/>
          </a:xfrm>
        </p:grpSpPr>
        <p:sp>
          <p:nvSpPr>
            <p:cNvPr id="20" name="円/楕円 19"/>
            <p:cNvSpPr/>
            <p:nvPr/>
          </p:nvSpPr>
          <p:spPr>
            <a:xfrm flipH="1">
              <a:off x="1338238" y="2832288"/>
              <a:ext cx="720000" cy="7200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ja-JP" sz="1000" dirty="0" smtClean="0">
                  <a:solidFill>
                    <a:prstClr val="white"/>
                  </a:solidFill>
                </a:rPr>
                <a:t>Terminated</a:t>
              </a:r>
              <a:endParaRPr kumimoji="1" lang="en-US" altLang="ja-JP" sz="1000" dirty="0" smtClean="0">
                <a:solidFill>
                  <a:prstClr val="white"/>
                </a:solidFill>
              </a:endParaRPr>
            </a:p>
          </p:txBody>
        </p:sp>
        <p:cxnSp>
          <p:nvCxnSpPr>
            <p:cNvPr id="21" name="直線矢印コネクタ 20"/>
            <p:cNvCxnSpPr>
              <a:endCxn id="23" idx="6"/>
            </p:cNvCxnSpPr>
            <p:nvPr/>
          </p:nvCxnSpPr>
          <p:spPr>
            <a:xfrm rot="10800000">
              <a:off x="3959135" y="3192288"/>
              <a:ext cx="1189536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円/楕円 16"/>
            <p:cNvSpPr/>
            <p:nvPr/>
          </p:nvSpPr>
          <p:spPr>
            <a:xfrm>
              <a:off x="3239135" y="2832288"/>
              <a:ext cx="720000" cy="720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ja-JP" sz="1000" dirty="0" smtClean="0">
                  <a:solidFill>
                    <a:prstClr val="white"/>
                  </a:solidFill>
                  <a:latin typeface="Calibri"/>
                  <a:ea typeface="ＭＳ Ｐゴシック"/>
                </a:rPr>
                <a:t>Terminating</a:t>
              </a:r>
            </a:p>
          </p:txBody>
        </p:sp>
        <p:cxnSp>
          <p:nvCxnSpPr>
            <p:cNvPr id="24" name="直線矢印コネクタ 100"/>
            <p:cNvCxnSpPr>
              <a:stCxn id="23" idx="2"/>
              <a:endCxn id="20" idx="2"/>
            </p:cNvCxnSpPr>
            <p:nvPr/>
          </p:nvCxnSpPr>
          <p:spPr>
            <a:xfrm rot="10800000">
              <a:off x="2058239" y="3192288"/>
              <a:ext cx="118089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円/楕円 26"/>
            <p:cNvSpPr/>
            <p:nvPr/>
          </p:nvSpPr>
          <p:spPr>
            <a:xfrm>
              <a:off x="5162965" y="2830425"/>
              <a:ext cx="720000" cy="7200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ja-JP" sz="1000" dirty="0">
                  <a:solidFill>
                    <a:prstClr val="white"/>
                  </a:solidFill>
                  <a:latin typeface="Calibri"/>
                  <a:ea typeface="ＭＳ Ｐゴシック"/>
                </a:rPr>
                <a:t>Initial</a:t>
              </a: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</p:grp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963392786"/>
              </p:ext>
            </p:extLst>
          </p:nvPr>
        </p:nvGraphicFramePr>
        <p:xfrm>
          <a:off x="2339690" y="2996940"/>
          <a:ext cx="580275" cy="396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275"/>
              </a:tblGrid>
              <a:tr h="3113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表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188797868"/>
              </p:ext>
            </p:extLst>
          </p:nvPr>
        </p:nvGraphicFramePr>
        <p:xfrm>
          <a:off x="4211950" y="2996940"/>
          <a:ext cx="632845" cy="400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2845"/>
              </a:tblGrid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6" name="角丸四角形 25"/>
          <p:cNvSpPr/>
          <p:nvPr/>
        </p:nvSpPr>
        <p:spPr>
          <a:xfrm>
            <a:off x="323410" y="908650"/>
            <a:ext cx="2016280" cy="864120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>
                <a:solidFill>
                  <a:srgbClr val="FF0000"/>
                </a:solidFill>
              </a:rPr>
              <a:t>Proposed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85959</TotalTime>
  <Words>918</Words>
  <Application>Microsoft Office PowerPoint</Application>
  <PresentationFormat>画面に合わせる (4:3)</PresentationFormat>
  <Paragraphs>413</Paragraphs>
  <Slides>13</Slides>
  <Notes>10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Theme</vt:lpstr>
      <vt:lpstr>NSI CS Protocol State Machines </vt:lpstr>
      <vt:lpstr>スライド 2</vt:lpstr>
      <vt:lpstr>State Machines and Coordinator</vt:lpstr>
      <vt:lpstr>Aggregator</vt:lpstr>
      <vt:lpstr>uPA</vt:lpstr>
      <vt:lpstr>スライド 6</vt:lpstr>
      <vt:lpstr>スライド 7</vt:lpstr>
      <vt:lpstr>スライド 8</vt:lpstr>
      <vt:lpstr>スライド 9</vt:lpstr>
      <vt:lpstr>スライド 10</vt:lpstr>
      <vt:lpstr>PSM : Provision State Machine</vt:lpstr>
      <vt:lpstr>PSM : Provision State Machine</vt:lpstr>
      <vt:lpstr>LSM : Lifecycle State Machine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384</cp:revision>
  <cp:lastPrinted>2006-08-17T17:55:00Z</cp:lastPrinted>
  <dcterms:created xsi:type="dcterms:W3CDTF">2012-10-24T14:37:17Z</dcterms:created>
  <dcterms:modified xsi:type="dcterms:W3CDTF">2013-03-11T14:58:49Z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