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Straight Connector 175"/>
          <p:cNvCxnSpPr>
            <a:stCxn id="167" idx="2"/>
            <a:endCxn id="167" idx="6"/>
          </p:cNvCxnSpPr>
          <p:nvPr/>
        </p:nvCxnSpPr>
        <p:spPr>
          <a:xfrm rot="10800000" flipH="1">
            <a:off x="4163568" y="1074420"/>
            <a:ext cx="762000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1371600" y="3733800"/>
            <a:ext cx="2819399" cy="1447800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1828800" y="42672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3429000" y="38862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1981200" y="48768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3027218" y="4972878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3581400" y="43434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7" name="Trapezoid 46"/>
          <p:cNvSpPr/>
          <p:nvPr/>
        </p:nvSpPr>
        <p:spPr>
          <a:xfrm>
            <a:off x="1600200" y="34290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a</a:t>
            </a:r>
            <a:endParaRPr lang="en-GB" sz="800" dirty="0"/>
          </a:p>
        </p:txBody>
      </p:sp>
      <p:cxnSp>
        <p:nvCxnSpPr>
          <p:cNvPr id="38" name="Straight Connector 37"/>
          <p:cNvCxnSpPr>
            <a:stCxn id="184" idx="5"/>
          </p:cNvCxnSpPr>
          <p:nvPr/>
        </p:nvCxnSpPr>
        <p:spPr>
          <a:xfrm rot="16200000" flipH="1">
            <a:off x="1939816" y="3442457"/>
            <a:ext cx="588461" cy="279672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251363" y="384313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45" name="Straight Connector 44"/>
          <p:cNvCxnSpPr>
            <a:stCxn id="41" idx="5"/>
          </p:cNvCxnSpPr>
          <p:nvPr/>
        </p:nvCxnSpPr>
        <p:spPr>
          <a:xfrm rot="16200000" flipH="1">
            <a:off x="3463364" y="4813604"/>
            <a:ext cx="35183" cy="529055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2895600" y="609600"/>
            <a:ext cx="1371600" cy="1232452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3048000" y="6858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1" name="Trapezoid 60"/>
          <p:cNvSpPr/>
          <p:nvPr/>
        </p:nvSpPr>
        <p:spPr>
          <a:xfrm>
            <a:off x="2438400" y="457200"/>
            <a:ext cx="6858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a-b</a:t>
            </a:r>
            <a:endParaRPr lang="en-GB" sz="800" dirty="0"/>
          </a:p>
        </p:txBody>
      </p:sp>
      <p:sp>
        <p:nvSpPr>
          <p:cNvPr id="64" name="Trapezoid 63"/>
          <p:cNvSpPr/>
          <p:nvPr/>
        </p:nvSpPr>
        <p:spPr>
          <a:xfrm>
            <a:off x="3124200" y="1113183"/>
            <a:ext cx="949036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Network</a:t>
            </a:r>
          </a:p>
          <a:p>
            <a:pPr algn="ctr"/>
            <a:r>
              <a:rPr lang="en-GB" sz="1200" dirty="0" smtClean="0"/>
              <a:t>X</a:t>
            </a:r>
            <a:r>
              <a:rPr lang="en-GB" sz="1400" dirty="0" smtClean="0"/>
              <a:t> </a:t>
            </a:r>
            <a:endParaRPr lang="en-GB" sz="1400" dirty="0"/>
          </a:p>
        </p:txBody>
      </p:sp>
      <p:sp>
        <p:nvSpPr>
          <p:cNvPr id="71" name="Oval 70"/>
          <p:cNvSpPr/>
          <p:nvPr/>
        </p:nvSpPr>
        <p:spPr>
          <a:xfrm>
            <a:off x="2819400" y="41910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3" name="Oval 72"/>
          <p:cNvSpPr/>
          <p:nvPr/>
        </p:nvSpPr>
        <p:spPr>
          <a:xfrm>
            <a:off x="2971800" y="15240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>
            <a:off x="3886200" y="16002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79" name="Straight Connector 78"/>
          <p:cNvCxnSpPr>
            <a:stCxn id="33" idx="5"/>
            <a:endCxn id="71" idx="1"/>
          </p:cNvCxnSpPr>
          <p:nvPr/>
        </p:nvCxnSpPr>
        <p:spPr>
          <a:xfrm rot="16200000" flipH="1">
            <a:off x="2508594" y="3862772"/>
            <a:ext cx="275248" cy="41129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1" idx="4"/>
            <a:endCxn id="41" idx="0"/>
          </p:cNvCxnSpPr>
          <p:nvPr/>
        </p:nvCxnSpPr>
        <p:spPr>
          <a:xfrm rot="16200000" flipH="1">
            <a:off x="2694559" y="4529382"/>
            <a:ext cx="679174" cy="20781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rapezoid 87"/>
          <p:cNvSpPr/>
          <p:nvPr/>
        </p:nvSpPr>
        <p:spPr>
          <a:xfrm>
            <a:off x="1905000" y="42672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Node</a:t>
            </a:r>
            <a:endParaRPr lang="en-GB" sz="800" dirty="0"/>
          </a:p>
        </p:txBody>
      </p:sp>
      <p:cxnSp>
        <p:nvCxnSpPr>
          <p:cNvPr id="89" name="Straight Connector 88"/>
          <p:cNvCxnSpPr>
            <a:stCxn id="50" idx="4"/>
            <a:endCxn id="32" idx="0"/>
          </p:cNvCxnSpPr>
          <p:nvPr/>
        </p:nvCxnSpPr>
        <p:spPr>
          <a:xfrm rot="5400000">
            <a:off x="2235476" y="2387876"/>
            <a:ext cx="1891748" cy="800100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4" idx="7"/>
            <a:endCxn id="33" idx="3"/>
          </p:cNvCxnSpPr>
          <p:nvPr/>
        </p:nvCxnSpPr>
        <p:spPr>
          <a:xfrm rot="5400000" flipH="1" flipV="1">
            <a:off x="1975194" y="3973609"/>
            <a:ext cx="351448" cy="265816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1" idx="6"/>
            <a:endCxn id="44" idx="1"/>
          </p:cNvCxnSpPr>
          <p:nvPr/>
        </p:nvCxnSpPr>
        <p:spPr>
          <a:xfrm>
            <a:off x="3041073" y="4242352"/>
            <a:ext cx="572790" cy="116089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9" idx="7"/>
            <a:endCxn id="71" idx="3"/>
          </p:cNvCxnSpPr>
          <p:nvPr/>
        </p:nvCxnSpPr>
        <p:spPr>
          <a:xfrm rot="5400000" flipH="1" flipV="1">
            <a:off x="2204547" y="4244526"/>
            <a:ext cx="613178" cy="68145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34" idx="4"/>
            <a:endCxn id="39" idx="0"/>
          </p:cNvCxnSpPr>
          <p:nvPr/>
        </p:nvCxnSpPr>
        <p:spPr>
          <a:xfrm rot="16200000" flipH="1">
            <a:off x="1762389" y="4547152"/>
            <a:ext cx="506896" cy="1524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33" idx="6"/>
            <a:endCxn id="35" idx="2"/>
          </p:cNvCxnSpPr>
          <p:nvPr/>
        </p:nvCxnSpPr>
        <p:spPr>
          <a:xfrm>
            <a:off x="2473036" y="3894482"/>
            <a:ext cx="955964" cy="4307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39" idx="3"/>
          </p:cNvCxnSpPr>
          <p:nvPr/>
        </p:nvCxnSpPr>
        <p:spPr>
          <a:xfrm rot="5400000">
            <a:off x="1850764" y="4942500"/>
            <a:ext cx="140937" cy="18486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rapezoid 101"/>
          <p:cNvSpPr/>
          <p:nvPr/>
        </p:nvSpPr>
        <p:spPr>
          <a:xfrm>
            <a:off x="2590800" y="16002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e</a:t>
            </a:r>
            <a:endParaRPr lang="en-GB" sz="800" dirty="0"/>
          </a:p>
        </p:txBody>
      </p:sp>
      <p:sp>
        <p:nvSpPr>
          <p:cNvPr id="103" name="Trapezoid 102"/>
          <p:cNvSpPr/>
          <p:nvPr/>
        </p:nvSpPr>
        <p:spPr>
          <a:xfrm>
            <a:off x="4191000" y="762000"/>
            <a:ext cx="6858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c-f</a:t>
            </a:r>
            <a:endParaRPr lang="en-GB" sz="800" dirty="0"/>
          </a:p>
        </p:txBody>
      </p:sp>
      <p:sp>
        <p:nvSpPr>
          <p:cNvPr id="104" name="Trapezoid 103"/>
          <p:cNvSpPr/>
          <p:nvPr/>
        </p:nvSpPr>
        <p:spPr>
          <a:xfrm>
            <a:off x="3962400" y="17526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d</a:t>
            </a:r>
            <a:endParaRPr lang="en-GB" sz="800" dirty="0"/>
          </a:p>
        </p:txBody>
      </p:sp>
      <p:sp>
        <p:nvSpPr>
          <p:cNvPr id="105" name="Trapezoid 104"/>
          <p:cNvSpPr/>
          <p:nvPr/>
        </p:nvSpPr>
        <p:spPr>
          <a:xfrm>
            <a:off x="2133600" y="35052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b</a:t>
            </a:r>
            <a:endParaRPr lang="en-GB" sz="800" dirty="0"/>
          </a:p>
        </p:txBody>
      </p:sp>
      <p:sp>
        <p:nvSpPr>
          <p:cNvPr id="106" name="Trapezoid 105"/>
          <p:cNvSpPr/>
          <p:nvPr/>
        </p:nvSpPr>
        <p:spPr>
          <a:xfrm>
            <a:off x="3276600" y="35814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c</a:t>
            </a:r>
            <a:endParaRPr lang="en-GB" sz="800" dirty="0"/>
          </a:p>
        </p:txBody>
      </p:sp>
      <p:sp>
        <p:nvSpPr>
          <p:cNvPr id="107" name="Trapezoid 106"/>
          <p:cNvSpPr/>
          <p:nvPr/>
        </p:nvSpPr>
        <p:spPr>
          <a:xfrm>
            <a:off x="3581400" y="50292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d</a:t>
            </a:r>
            <a:endParaRPr lang="en-GB" sz="800" dirty="0"/>
          </a:p>
        </p:txBody>
      </p:sp>
      <p:sp>
        <p:nvSpPr>
          <p:cNvPr id="108" name="Oval 107"/>
          <p:cNvSpPr/>
          <p:nvPr/>
        </p:nvSpPr>
        <p:spPr>
          <a:xfrm>
            <a:off x="4191000" y="9906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6" name="Oval 115"/>
          <p:cNvSpPr/>
          <p:nvPr/>
        </p:nvSpPr>
        <p:spPr>
          <a:xfrm>
            <a:off x="4495800" y="3124200"/>
            <a:ext cx="2819399" cy="1447800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8" name="Oval 117"/>
          <p:cNvSpPr/>
          <p:nvPr/>
        </p:nvSpPr>
        <p:spPr>
          <a:xfrm>
            <a:off x="6262254" y="323353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9" name="Oval 118"/>
          <p:cNvSpPr/>
          <p:nvPr/>
        </p:nvSpPr>
        <p:spPr>
          <a:xfrm>
            <a:off x="5105400" y="42672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0" name="Oval 119"/>
          <p:cNvSpPr/>
          <p:nvPr/>
        </p:nvSpPr>
        <p:spPr>
          <a:xfrm>
            <a:off x="6151418" y="4363278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1" name="Oval 120"/>
          <p:cNvSpPr/>
          <p:nvPr/>
        </p:nvSpPr>
        <p:spPr>
          <a:xfrm>
            <a:off x="6705600" y="37338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2" name="Trapezoid 121"/>
          <p:cNvSpPr/>
          <p:nvPr/>
        </p:nvSpPr>
        <p:spPr>
          <a:xfrm>
            <a:off x="4191000" y="3299791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f</a:t>
            </a:r>
            <a:endParaRPr lang="en-GB" sz="800" dirty="0"/>
          </a:p>
        </p:txBody>
      </p:sp>
      <p:cxnSp>
        <p:nvCxnSpPr>
          <p:cNvPr id="123" name="Straight Connector 122"/>
          <p:cNvCxnSpPr>
            <a:stCxn id="35" idx="6"/>
            <a:endCxn id="124" idx="2"/>
          </p:cNvCxnSpPr>
          <p:nvPr/>
        </p:nvCxnSpPr>
        <p:spPr>
          <a:xfrm flipV="1">
            <a:off x="3650673" y="3556552"/>
            <a:ext cx="1073727" cy="38100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Oval 123"/>
          <p:cNvSpPr/>
          <p:nvPr/>
        </p:nvSpPr>
        <p:spPr>
          <a:xfrm>
            <a:off x="4724400" y="35052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25" name="Straight Connector 124"/>
          <p:cNvCxnSpPr>
            <a:stCxn id="120" idx="5"/>
            <a:endCxn id="191" idx="1"/>
          </p:cNvCxnSpPr>
          <p:nvPr/>
        </p:nvCxnSpPr>
        <p:spPr>
          <a:xfrm rot="16200000" flipH="1">
            <a:off x="6890395" y="3901173"/>
            <a:ext cx="136100" cy="1235635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5486400" y="38100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27" name="Straight Connector 126"/>
          <p:cNvCxnSpPr>
            <a:stCxn id="124" idx="5"/>
            <a:endCxn id="126" idx="1"/>
          </p:cNvCxnSpPr>
          <p:nvPr/>
        </p:nvCxnSpPr>
        <p:spPr>
          <a:xfrm rot="16200000" flipH="1">
            <a:off x="5100147" y="3406325"/>
            <a:ext cx="232178" cy="605253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26" idx="5"/>
            <a:endCxn id="120" idx="0"/>
          </p:cNvCxnSpPr>
          <p:nvPr/>
        </p:nvCxnSpPr>
        <p:spPr>
          <a:xfrm rot="16200000" flipH="1">
            <a:off x="5736125" y="3837147"/>
            <a:ext cx="465615" cy="586645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rapezoid 128"/>
          <p:cNvSpPr/>
          <p:nvPr/>
        </p:nvSpPr>
        <p:spPr>
          <a:xfrm>
            <a:off x="5410200" y="35814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Node</a:t>
            </a:r>
            <a:endParaRPr lang="en-GB" sz="800" dirty="0"/>
          </a:p>
        </p:txBody>
      </p:sp>
      <p:cxnSp>
        <p:nvCxnSpPr>
          <p:cNvPr id="131" name="Straight Connector 130"/>
          <p:cNvCxnSpPr>
            <a:stCxn id="126" idx="6"/>
            <a:endCxn id="121" idx="2"/>
          </p:cNvCxnSpPr>
          <p:nvPr/>
        </p:nvCxnSpPr>
        <p:spPr>
          <a:xfrm flipV="1">
            <a:off x="5708073" y="3785152"/>
            <a:ext cx="997527" cy="762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119" idx="7"/>
            <a:endCxn id="126" idx="4"/>
          </p:cNvCxnSpPr>
          <p:nvPr/>
        </p:nvCxnSpPr>
        <p:spPr>
          <a:xfrm rot="5400000" flipH="1" flipV="1">
            <a:off x="5261155" y="3946160"/>
            <a:ext cx="369537" cy="302627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24" idx="6"/>
            <a:endCxn id="118" idx="2"/>
          </p:cNvCxnSpPr>
          <p:nvPr/>
        </p:nvCxnSpPr>
        <p:spPr>
          <a:xfrm flipV="1">
            <a:off x="4946073" y="3284882"/>
            <a:ext cx="1316181" cy="27167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18" idx="6"/>
          </p:cNvCxnSpPr>
          <p:nvPr/>
        </p:nvCxnSpPr>
        <p:spPr>
          <a:xfrm flipV="1">
            <a:off x="6483927" y="3200400"/>
            <a:ext cx="374073" cy="84482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rapezoid 136"/>
          <p:cNvSpPr/>
          <p:nvPr/>
        </p:nvSpPr>
        <p:spPr>
          <a:xfrm>
            <a:off x="6553200" y="29718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g</a:t>
            </a:r>
            <a:endParaRPr lang="en-GB" sz="800" dirty="0"/>
          </a:p>
        </p:txBody>
      </p:sp>
      <p:sp>
        <p:nvSpPr>
          <p:cNvPr id="139" name="Trapezoid 138"/>
          <p:cNvSpPr/>
          <p:nvPr/>
        </p:nvSpPr>
        <p:spPr>
          <a:xfrm>
            <a:off x="6248400" y="44958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h</a:t>
            </a:r>
            <a:endParaRPr lang="en-GB" sz="800" dirty="0"/>
          </a:p>
        </p:txBody>
      </p:sp>
      <p:sp>
        <p:nvSpPr>
          <p:cNvPr id="140" name="Oval 139"/>
          <p:cNvSpPr/>
          <p:nvPr/>
        </p:nvSpPr>
        <p:spPr>
          <a:xfrm>
            <a:off x="4724400" y="762000"/>
            <a:ext cx="1371600" cy="1232452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1" name="Oval 140"/>
          <p:cNvSpPr/>
          <p:nvPr/>
        </p:nvSpPr>
        <p:spPr>
          <a:xfrm>
            <a:off x="4724400" y="9906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5" name="Oval 144"/>
          <p:cNvSpPr/>
          <p:nvPr/>
        </p:nvSpPr>
        <p:spPr>
          <a:xfrm>
            <a:off x="5715000" y="17526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7" name="Trapezoid 146"/>
          <p:cNvSpPr/>
          <p:nvPr/>
        </p:nvSpPr>
        <p:spPr>
          <a:xfrm>
            <a:off x="5638800" y="5334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g</a:t>
            </a:r>
            <a:endParaRPr lang="en-GB" sz="800" dirty="0"/>
          </a:p>
        </p:txBody>
      </p:sp>
      <p:sp>
        <p:nvSpPr>
          <p:cNvPr id="148" name="Trapezoid 147"/>
          <p:cNvSpPr/>
          <p:nvPr/>
        </p:nvSpPr>
        <p:spPr>
          <a:xfrm>
            <a:off x="5791200" y="19050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h-j</a:t>
            </a:r>
            <a:endParaRPr lang="en-GB" sz="800" dirty="0"/>
          </a:p>
        </p:txBody>
      </p:sp>
      <p:sp>
        <p:nvSpPr>
          <p:cNvPr id="149" name="Oval 148"/>
          <p:cNvSpPr/>
          <p:nvPr/>
        </p:nvSpPr>
        <p:spPr>
          <a:xfrm>
            <a:off x="5638800" y="7620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50" name="Straight Connector 149"/>
          <p:cNvCxnSpPr>
            <a:stCxn id="140" idx="4"/>
            <a:endCxn id="116" idx="0"/>
          </p:cNvCxnSpPr>
          <p:nvPr/>
        </p:nvCxnSpPr>
        <p:spPr>
          <a:xfrm rot="16200000" flipH="1">
            <a:off x="5092976" y="2311676"/>
            <a:ext cx="1129748" cy="495300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166"/>
          <p:cNvSpPr/>
          <p:nvPr/>
        </p:nvSpPr>
        <p:spPr>
          <a:xfrm>
            <a:off x="4163568" y="960120"/>
            <a:ext cx="762000" cy="22860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68" name="Straight Connector 167"/>
          <p:cNvCxnSpPr>
            <a:stCxn id="53" idx="6"/>
            <a:endCxn id="167" idx="2"/>
          </p:cNvCxnSpPr>
          <p:nvPr/>
        </p:nvCxnSpPr>
        <p:spPr>
          <a:xfrm>
            <a:off x="3207327" y="771940"/>
            <a:ext cx="956241" cy="30248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stCxn id="167" idx="6"/>
            <a:endCxn id="145" idx="2"/>
          </p:cNvCxnSpPr>
          <p:nvPr/>
        </p:nvCxnSpPr>
        <p:spPr>
          <a:xfrm>
            <a:off x="4925568" y="1074420"/>
            <a:ext cx="789432" cy="76432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rapezoid 178"/>
          <p:cNvSpPr/>
          <p:nvPr/>
        </p:nvSpPr>
        <p:spPr>
          <a:xfrm>
            <a:off x="4953000" y="304800"/>
            <a:ext cx="3657600" cy="2584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Inter-Network representation of Network Resources</a:t>
            </a:r>
            <a:endParaRPr lang="en-GB" sz="1200" dirty="0"/>
          </a:p>
        </p:txBody>
      </p:sp>
      <p:sp>
        <p:nvSpPr>
          <p:cNvPr id="182" name="Oval 181"/>
          <p:cNvSpPr/>
          <p:nvPr/>
        </p:nvSpPr>
        <p:spPr>
          <a:xfrm>
            <a:off x="1143000" y="2667000"/>
            <a:ext cx="1371600" cy="762000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84" name="Oval 183"/>
          <p:cNvSpPr/>
          <p:nvPr/>
        </p:nvSpPr>
        <p:spPr>
          <a:xfrm>
            <a:off x="1905000" y="32004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86" name="Oval 185"/>
          <p:cNvSpPr/>
          <p:nvPr/>
        </p:nvSpPr>
        <p:spPr>
          <a:xfrm>
            <a:off x="1524000" y="2895600"/>
            <a:ext cx="221673" cy="1027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87" name="Straight Connector 186"/>
          <p:cNvCxnSpPr>
            <a:endCxn id="184" idx="1"/>
          </p:cNvCxnSpPr>
          <p:nvPr/>
        </p:nvCxnSpPr>
        <p:spPr>
          <a:xfrm>
            <a:off x="1676401" y="2971800"/>
            <a:ext cx="261062" cy="243641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rapezoid 188"/>
          <p:cNvSpPr/>
          <p:nvPr/>
        </p:nvSpPr>
        <p:spPr>
          <a:xfrm>
            <a:off x="1676400" y="2819400"/>
            <a:ext cx="4572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Host</a:t>
            </a:r>
            <a:endParaRPr lang="en-GB" sz="800" dirty="0"/>
          </a:p>
        </p:txBody>
      </p:sp>
      <p:sp>
        <p:nvSpPr>
          <p:cNvPr id="190" name="Oval 189"/>
          <p:cNvSpPr/>
          <p:nvPr/>
        </p:nvSpPr>
        <p:spPr>
          <a:xfrm>
            <a:off x="7239000" y="4343400"/>
            <a:ext cx="1371600" cy="762000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91" name="Oval 190"/>
          <p:cNvSpPr/>
          <p:nvPr/>
        </p:nvSpPr>
        <p:spPr>
          <a:xfrm>
            <a:off x="7543800" y="45720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92" name="Oval 191"/>
          <p:cNvSpPr/>
          <p:nvPr/>
        </p:nvSpPr>
        <p:spPr>
          <a:xfrm>
            <a:off x="8001000" y="4800600"/>
            <a:ext cx="221673" cy="1027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93" name="Straight Connector 192"/>
          <p:cNvCxnSpPr>
            <a:stCxn id="192" idx="1"/>
            <a:endCxn id="191" idx="5"/>
          </p:cNvCxnSpPr>
          <p:nvPr/>
        </p:nvCxnSpPr>
        <p:spPr>
          <a:xfrm rot="16200000" flipV="1">
            <a:off x="7805248" y="4587425"/>
            <a:ext cx="155978" cy="300453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rapezoid 193"/>
          <p:cNvSpPr/>
          <p:nvPr/>
        </p:nvSpPr>
        <p:spPr>
          <a:xfrm>
            <a:off x="8077200" y="4572000"/>
            <a:ext cx="4572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Host</a:t>
            </a:r>
            <a:endParaRPr lang="en-GB" sz="800" dirty="0"/>
          </a:p>
        </p:txBody>
      </p:sp>
      <p:sp>
        <p:nvSpPr>
          <p:cNvPr id="200" name="Trapezoid 199"/>
          <p:cNvSpPr/>
          <p:nvPr/>
        </p:nvSpPr>
        <p:spPr>
          <a:xfrm>
            <a:off x="1447800" y="51054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e</a:t>
            </a:r>
            <a:endParaRPr lang="en-GB" sz="800" dirty="0"/>
          </a:p>
        </p:txBody>
      </p:sp>
      <p:sp>
        <p:nvSpPr>
          <p:cNvPr id="201" name="Trapezoid 200"/>
          <p:cNvSpPr/>
          <p:nvPr/>
        </p:nvSpPr>
        <p:spPr>
          <a:xfrm>
            <a:off x="7010400" y="42672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j</a:t>
            </a:r>
            <a:endParaRPr lang="en-GB" sz="800" dirty="0"/>
          </a:p>
        </p:txBody>
      </p:sp>
      <p:sp>
        <p:nvSpPr>
          <p:cNvPr id="202" name="Oval 201"/>
          <p:cNvSpPr/>
          <p:nvPr/>
        </p:nvSpPr>
        <p:spPr>
          <a:xfrm>
            <a:off x="1821873" y="381000"/>
            <a:ext cx="762000" cy="7620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09" name="Oval 208"/>
          <p:cNvSpPr/>
          <p:nvPr/>
        </p:nvSpPr>
        <p:spPr>
          <a:xfrm>
            <a:off x="2507673" y="6858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1" name="Oval 210"/>
          <p:cNvSpPr/>
          <p:nvPr/>
        </p:nvSpPr>
        <p:spPr>
          <a:xfrm>
            <a:off x="6324600" y="1447800"/>
            <a:ext cx="762000" cy="7620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2" name="Oval 211"/>
          <p:cNvSpPr/>
          <p:nvPr/>
        </p:nvSpPr>
        <p:spPr>
          <a:xfrm>
            <a:off x="6248400" y="17526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215" name="Straight Connector 214"/>
          <p:cNvCxnSpPr>
            <a:stCxn id="209" idx="6"/>
            <a:endCxn id="53" idx="2"/>
          </p:cNvCxnSpPr>
          <p:nvPr/>
        </p:nvCxnSpPr>
        <p:spPr>
          <a:xfrm>
            <a:off x="2667000" y="771940"/>
            <a:ext cx="381000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>
            <a:stCxn id="145" idx="6"/>
            <a:endCxn id="212" idx="2"/>
          </p:cNvCxnSpPr>
          <p:nvPr/>
        </p:nvCxnSpPr>
        <p:spPr>
          <a:xfrm>
            <a:off x="5874327" y="1838740"/>
            <a:ext cx="374073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Oval 220"/>
          <p:cNvSpPr/>
          <p:nvPr/>
        </p:nvSpPr>
        <p:spPr>
          <a:xfrm>
            <a:off x="2474976" y="658368"/>
            <a:ext cx="762000" cy="22860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22" name="Oval 221"/>
          <p:cNvSpPr/>
          <p:nvPr/>
        </p:nvSpPr>
        <p:spPr>
          <a:xfrm>
            <a:off x="5678424" y="1725168"/>
            <a:ext cx="762000" cy="22860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223" name="Straight Connector 222"/>
          <p:cNvCxnSpPr/>
          <p:nvPr/>
        </p:nvCxnSpPr>
        <p:spPr>
          <a:xfrm rot="5400000">
            <a:off x="1238250" y="1733550"/>
            <a:ext cx="1524000" cy="342900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>
            <a:stCxn id="211" idx="5"/>
          </p:cNvCxnSpPr>
          <p:nvPr/>
        </p:nvCxnSpPr>
        <p:spPr>
          <a:xfrm rot="16200000" flipH="1">
            <a:off x="6295834" y="2777382"/>
            <a:ext cx="2231940" cy="873592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rapezoid 226"/>
          <p:cNvSpPr/>
          <p:nvPr/>
        </p:nvSpPr>
        <p:spPr>
          <a:xfrm>
            <a:off x="1717964" y="579783"/>
            <a:ext cx="949036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Network</a:t>
            </a:r>
          </a:p>
          <a:p>
            <a:pPr algn="ctr"/>
            <a:r>
              <a:rPr lang="en-GB" sz="1200" dirty="0" smtClean="0"/>
              <a:t>W</a:t>
            </a:r>
            <a:r>
              <a:rPr lang="en-GB" sz="1400" dirty="0" smtClean="0"/>
              <a:t> </a:t>
            </a:r>
            <a:endParaRPr lang="en-GB" sz="1400" dirty="0"/>
          </a:p>
        </p:txBody>
      </p:sp>
      <p:sp>
        <p:nvSpPr>
          <p:cNvPr id="228" name="Trapezoid 227"/>
          <p:cNvSpPr/>
          <p:nvPr/>
        </p:nvSpPr>
        <p:spPr>
          <a:xfrm>
            <a:off x="5029200" y="1066800"/>
            <a:ext cx="949036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Network</a:t>
            </a:r>
          </a:p>
          <a:p>
            <a:pPr algn="ctr"/>
            <a:r>
              <a:rPr lang="en-GB" sz="1200" dirty="0" smtClean="0"/>
              <a:t>Y</a:t>
            </a:r>
            <a:r>
              <a:rPr lang="en-GB" sz="1400" dirty="0" smtClean="0"/>
              <a:t> </a:t>
            </a:r>
            <a:endParaRPr lang="en-GB" sz="1400" dirty="0"/>
          </a:p>
        </p:txBody>
      </p:sp>
      <p:sp>
        <p:nvSpPr>
          <p:cNvPr id="229" name="Trapezoid 228"/>
          <p:cNvSpPr/>
          <p:nvPr/>
        </p:nvSpPr>
        <p:spPr>
          <a:xfrm>
            <a:off x="6248400" y="1600200"/>
            <a:ext cx="949036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Network</a:t>
            </a:r>
          </a:p>
          <a:p>
            <a:pPr algn="ctr"/>
            <a:r>
              <a:rPr lang="en-GB" sz="1200" dirty="0" smtClean="0"/>
              <a:t>Z</a:t>
            </a:r>
            <a:r>
              <a:rPr lang="en-GB" sz="1400" dirty="0" smtClean="0"/>
              <a:t> </a:t>
            </a:r>
            <a:endParaRPr lang="en-GB" sz="1400" dirty="0"/>
          </a:p>
        </p:txBody>
      </p:sp>
      <p:sp>
        <p:nvSpPr>
          <p:cNvPr id="230" name="Rectangle 229"/>
          <p:cNvSpPr/>
          <p:nvPr/>
        </p:nvSpPr>
        <p:spPr>
          <a:xfrm>
            <a:off x="685800" y="2590800"/>
            <a:ext cx="8077200" cy="3048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>
            <a:off x="685800" y="228600"/>
            <a:ext cx="8077200" cy="2286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Trapezoid 96"/>
          <p:cNvSpPr/>
          <p:nvPr/>
        </p:nvSpPr>
        <p:spPr>
          <a:xfrm>
            <a:off x="5029200" y="5227983"/>
            <a:ext cx="3810000" cy="3346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Intra-Network </a:t>
            </a:r>
            <a:r>
              <a:rPr lang="en-GB" sz="1200" dirty="0" smtClean="0"/>
              <a:t>representation of Network Resources</a:t>
            </a:r>
            <a:endParaRPr lang="en-GB" sz="1200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762000" y="5913120"/>
            <a:ext cx="304800" cy="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62000" y="6172200"/>
            <a:ext cx="304800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rapezoid 110"/>
          <p:cNvSpPr/>
          <p:nvPr/>
        </p:nvSpPr>
        <p:spPr>
          <a:xfrm>
            <a:off x="1066800" y="5870448"/>
            <a:ext cx="1676399" cy="454152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Links</a:t>
            </a:r>
            <a:br>
              <a:rPr lang="en-GB" sz="1000" dirty="0" smtClean="0"/>
            </a:br>
            <a:r>
              <a:rPr lang="en-GB" sz="1000" dirty="0" smtClean="0"/>
              <a:t/>
            </a:r>
            <a:br>
              <a:rPr lang="en-GB" sz="1000" dirty="0" smtClean="0"/>
            </a:br>
            <a:r>
              <a:rPr lang="en-GB" sz="1000" dirty="0" smtClean="0"/>
              <a:t>Dynamic Connections</a:t>
            </a:r>
          </a:p>
          <a:p>
            <a:pPr algn="ctr"/>
            <a:endParaRPr lang="en-GB" sz="800" dirty="0"/>
          </a:p>
        </p:txBody>
      </p:sp>
      <p:sp>
        <p:nvSpPr>
          <p:cNvPr id="114" name="Trapezoid 113"/>
          <p:cNvSpPr/>
          <p:nvPr/>
        </p:nvSpPr>
        <p:spPr>
          <a:xfrm>
            <a:off x="3276600" y="5791200"/>
            <a:ext cx="4514088" cy="6858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STP 	-  Service Termination Points</a:t>
            </a:r>
            <a:br>
              <a:rPr lang="en-GB" sz="1000" dirty="0" smtClean="0"/>
            </a:br>
            <a:r>
              <a:rPr lang="en-GB" sz="1000" dirty="0" smtClean="0"/>
              <a:t>Network	-  Group </a:t>
            </a:r>
            <a:r>
              <a:rPr lang="en-GB" sz="1000" dirty="0" smtClean="0"/>
              <a:t>of </a:t>
            </a:r>
            <a:r>
              <a:rPr lang="en-GB" sz="1000" dirty="0" smtClean="0"/>
              <a:t>STPs</a:t>
            </a:r>
            <a:br>
              <a:rPr lang="en-GB" sz="1000" dirty="0" smtClean="0"/>
            </a:br>
            <a:r>
              <a:rPr lang="en-GB" sz="1000" dirty="0" smtClean="0"/>
              <a:t>Link, Node, </a:t>
            </a:r>
            <a:r>
              <a:rPr lang="en-GB" sz="1000" dirty="0" smtClean="0"/>
              <a:t>Port	-  Resources </a:t>
            </a:r>
            <a:r>
              <a:rPr lang="en-GB" sz="1000" dirty="0" smtClean="0"/>
              <a:t>described by network model</a:t>
            </a:r>
          </a:p>
          <a:p>
            <a:pPr algn="ctr"/>
            <a:endParaRPr lang="en-GB" sz="600" dirty="0" smtClean="0"/>
          </a:p>
          <a:p>
            <a:pPr algn="ctr"/>
            <a:endParaRPr lang="en-GB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54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Guy</cp:lastModifiedBy>
  <cp:revision>30</cp:revision>
  <dcterms:created xsi:type="dcterms:W3CDTF">2006-08-16T00:00:00Z</dcterms:created>
  <dcterms:modified xsi:type="dcterms:W3CDTF">2010-07-08T14:58:23Z</dcterms:modified>
</cp:coreProperties>
</file>