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rapezoid 149"/>
          <p:cNvSpPr/>
          <p:nvPr/>
        </p:nvSpPr>
        <p:spPr>
          <a:xfrm>
            <a:off x="762000" y="1722783"/>
            <a:ext cx="3505200" cy="1828800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9" name="Trapezoid 148"/>
          <p:cNvSpPr/>
          <p:nvPr/>
        </p:nvSpPr>
        <p:spPr>
          <a:xfrm>
            <a:off x="762000" y="1189383"/>
            <a:ext cx="3505200" cy="1828800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0" name="Trapezoid 29"/>
          <p:cNvSpPr/>
          <p:nvPr/>
        </p:nvSpPr>
        <p:spPr>
          <a:xfrm>
            <a:off x="762000" y="655983"/>
            <a:ext cx="3505200" cy="1782417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8" name="Trapezoid 27"/>
          <p:cNvSpPr/>
          <p:nvPr/>
        </p:nvSpPr>
        <p:spPr>
          <a:xfrm>
            <a:off x="2043545" y="808383"/>
            <a:ext cx="1066801" cy="523622"/>
          </a:xfrm>
          <a:prstGeom prst="trapezoid">
            <a:avLst>
              <a:gd name="adj" fmla="val 20637"/>
            </a:avLst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00" dirty="0"/>
          </a:p>
        </p:txBody>
      </p:sp>
      <p:sp>
        <p:nvSpPr>
          <p:cNvPr id="31" name="Trapezoid 30"/>
          <p:cNvSpPr/>
          <p:nvPr/>
        </p:nvSpPr>
        <p:spPr>
          <a:xfrm>
            <a:off x="304800" y="4465983"/>
            <a:ext cx="4495800" cy="1981200"/>
          </a:xfrm>
          <a:prstGeom prst="trapezoid">
            <a:avLst>
              <a:gd name="adj" fmla="val 23015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1066800" y="4694583"/>
            <a:ext cx="2819399" cy="1470991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6" name="Trapezoid 45"/>
          <p:cNvSpPr/>
          <p:nvPr/>
        </p:nvSpPr>
        <p:spPr>
          <a:xfrm>
            <a:off x="1891144" y="1570384"/>
            <a:ext cx="1371601" cy="599822"/>
          </a:xfrm>
          <a:prstGeom prst="trapezoid">
            <a:avLst>
              <a:gd name="adj" fmla="val 20637"/>
            </a:avLst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00" dirty="0"/>
          </a:p>
        </p:txBody>
      </p:sp>
      <p:sp>
        <p:nvSpPr>
          <p:cNvPr id="54" name="Trapezoid 53"/>
          <p:cNvSpPr/>
          <p:nvPr/>
        </p:nvSpPr>
        <p:spPr>
          <a:xfrm>
            <a:off x="2743200" y="21336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Service Plane</a:t>
            </a:r>
            <a:endParaRPr lang="en-GB" sz="1200" dirty="0"/>
          </a:p>
        </p:txBody>
      </p:sp>
      <p:sp>
        <p:nvSpPr>
          <p:cNvPr id="55" name="Trapezoid 54"/>
          <p:cNvSpPr/>
          <p:nvPr/>
        </p:nvSpPr>
        <p:spPr>
          <a:xfrm>
            <a:off x="3200400" y="6066183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Transport Plane</a:t>
            </a:r>
            <a:endParaRPr lang="en-GB" sz="1200" dirty="0"/>
          </a:p>
        </p:txBody>
      </p:sp>
      <p:sp>
        <p:nvSpPr>
          <p:cNvPr id="58" name="Trapezoid 57"/>
          <p:cNvSpPr/>
          <p:nvPr/>
        </p:nvSpPr>
        <p:spPr>
          <a:xfrm>
            <a:off x="2324538" y="884583"/>
            <a:ext cx="4572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NSA</a:t>
            </a:r>
            <a:endParaRPr lang="en-GB" sz="1000" dirty="0"/>
          </a:p>
        </p:txBody>
      </p:sp>
      <p:sp>
        <p:nvSpPr>
          <p:cNvPr id="59" name="Trapezoid 58"/>
          <p:cNvSpPr/>
          <p:nvPr/>
        </p:nvSpPr>
        <p:spPr>
          <a:xfrm>
            <a:off x="2338819" y="1751361"/>
            <a:ext cx="4572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NSA</a:t>
            </a:r>
            <a:endParaRPr lang="en-GB" sz="1000" dirty="0"/>
          </a:p>
        </p:txBody>
      </p:sp>
      <p:sp>
        <p:nvSpPr>
          <p:cNvPr id="29" name="Freeform 28"/>
          <p:cNvSpPr/>
          <p:nvPr/>
        </p:nvSpPr>
        <p:spPr>
          <a:xfrm>
            <a:off x="1886383" y="1937096"/>
            <a:ext cx="1376362" cy="233362"/>
          </a:xfrm>
          <a:custGeom>
            <a:avLst/>
            <a:gdLst>
              <a:gd name="connsiteX0" fmla="*/ 47625 w 1376362"/>
              <a:gd name="connsiteY0" fmla="*/ 4762 h 233362"/>
              <a:gd name="connsiteX1" fmla="*/ 1328737 w 1376362"/>
              <a:gd name="connsiteY1" fmla="*/ 0 h 233362"/>
              <a:gd name="connsiteX2" fmla="*/ 1376362 w 1376362"/>
              <a:gd name="connsiteY2" fmla="*/ 228600 h 233362"/>
              <a:gd name="connsiteX3" fmla="*/ 0 w 1376362"/>
              <a:gd name="connsiteY3" fmla="*/ 233362 h 233362"/>
              <a:gd name="connsiteX4" fmla="*/ 47625 w 1376362"/>
              <a:gd name="connsiteY4" fmla="*/ 4762 h 23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6362" h="233362">
                <a:moveTo>
                  <a:pt x="47625" y="4762"/>
                </a:moveTo>
                <a:lnTo>
                  <a:pt x="1328737" y="0"/>
                </a:lnTo>
                <a:lnTo>
                  <a:pt x="1376362" y="228600"/>
                </a:lnTo>
                <a:lnTo>
                  <a:pt x="0" y="233362"/>
                </a:lnTo>
                <a:lnTo>
                  <a:pt x="47625" y="4762"/>
                </a:lnTo>
                <a:close/>
              </a:path>
            </a:pathLst>
          </a:custGeom>
          <a:solidFill>
            <a:srgbClr val="006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rapezoid 26"/>
          <p:cNvSpPr/>
          <p:nvPr/>
        </p:nvSpPr>
        <p:spPr>
          <a:xfrm>
            <a:off x="2257864" y="1951383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NRM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981633" y="1565621"/>
            <a:ext cx="1185862" cy="152400"/>
          </a:xfrm>
          <a:custGeom>
            <a:avLst/>
            <a:gdLst>
              <a:gd name="connsiteX0" fmla="*/ 0 w 1185862"/>
              <a:gd name="connsiteY0" fmla="*/ 152400 h 152400"/>
              <a:gd name="connsiteX1" fmla="*/ 1185862 w 1185862"/>
              <a:gd name="connsiteY1" fmla="*/ 152400 h 152400"/>
              <a:gd name="connsiteX2" fmla="*/ 1152525 w 1185862"/>
              <a:gd name="connsiteY2" fmla="*/ 4762 h 152400"/>
              <a:gd name="connsiteX3" fmla="*/ 38100 w 1185862"/>
              <a:gd name="connsiteY3" fmla="*/ 0 h 152400"/>
              <a:gd name="connsiteX4" fmla="*/ 0 w 1185862"/>
              <a:gd name="connsiteY4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5862" h="152400">
                <a:moveTo>
                  <a:pt x="0" y="152400"/>
                </a:moveTo>
                <a:lnTo>
                  <a:pt x="1185862" y="152400"/>
                </a:lnTo>
                <a:lnTo>
                  <a:pt x="1152525" y="4762"/>
                </a:lnTo>
                <a:lnTo>
                  <a:pt x="3810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rapezoid 25"/>
          <p:cNvSpPr/>
          <p:nvPr/>
        </p:nvSpPr>
        <p:spPr>
          <a:xfrm>
            <a:off x="2267390" y="1570383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NSI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62" name="Up-Down Arrow 61"/>
          <p:cNvSpPr/>
          <p:nvPr/>
        </p:nvSpPr>
        <p:spPr>
          <a:xfrm>
            <a:off x="2510368" y="1344669"/>
            <a:ext cx="75997" cy="2239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2038783" y="1122708"/>
            <a:ext cx="1062037" cy="209550"/>
          </a:xfrm>
          <a:custGeom>
            <a:avLst/>
            <a:gdLst>
              <a:gd name="connsiteX0" fmla="*/ 47625 w 1062037"/>
              <a:gd name="connsiteY0" fmla="*/ 0 h 209550"/>
              <a:gd name="connsiteX1" fmla="*/ 1028700 w 1062037"/>
              <a:gd name="connsiteY1" fmla="*/ 0 h 209550"/>
              <a:gd name="connsiteX2" fmla="*/ 1062037 w 1062037"/>
              <a:gd name="connsiteY2" fmla="*/ 209550 h 209550"/>
              <a:gd name="connsiteX3" fmla="*/ 0 w 1062037"/>
              <a:gd name="connsiteY3" fmla="*/ 209550 h 209550"/>
              <a:gd name="connsiteX4" fmla="*/ 47625 w 1062037"/>
              <a:gd name="connsiteY4" fmla="*/ 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2037" h="209550">
                <a:moveTo>
                  <a:pt x="47625" y="0"/>
                </a:moveTo>
                <a:lnTo>
                  <a:pt x="1028700" y="0"/>
                </a:lnTo>
                <a:lnTo>
                  <a:pt x="1062037" y="209550"/>
                </a:lnTo>
                <a:lnTo>
                  <a:pt x="0" y="209550"/>
                </a:lnTo>
                <a:lnTo>
                  <a:pt x="47625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rapezoid 24"/>
          <p:cNvSpPr/>
          <p:nvPr/>
        </p:nvSpPr>
        <p:spPr>
          <a:xfrm>
            <a:off x="2229286" y="1113183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 NSI 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676400" y="4694583"/>
            <a:ext cx="392683" cy="16591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971800" y="5989983"/>
            <a:ext cx="381000" cy="7620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876800" y="1066800"/>
            <a:ext cx="1143000" cy="1066800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1" name="Trapezoid 60"/>
          <p:cNvSpPr/>
          <p:nvPr/>
        </p:nvSpPr>
        <p:spPr>
          <a:xfrm>
            <a:off x="4495800" y="914400"/>
            <a:ext cx="838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a</a:t>
            </a:r>
            <a:endParaRPr lang="en-GB" sz="800" dirty="0"/>
          </a:p>
        </p:txBody>
      </p:sp>
      <p:sp>
        <p:nvSpPr>
          <p:cNvPr id="64" name="Trapezoid 63"/>
          <p:cNvSpPr/>
          <p:nvPr/>
        </p:nvSpPr>
        <p:spPr>
          <a:xfrm>
            <a:off x="5029200" y="1600201"/>
            <a:ext cx="762000" cy="3048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cxnSp>
        <p:nvCxnSpPr>
          <p:cNvPr id="79" name="Straight Connector 78"/>
          <p:cNvCxnSpPr/>
          <p:nvPr/>
        </p:nvCxnSpPr>
        <p:spPr>
          <a:xfrm rot="16200000" flipH="1">
            <a:off x="2203794" y="4846746"/>
            <a:ext cx="275248" cy="41129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H="1">
            <a:off x="2389759" y="5513356"/>
            <a:ext cx="679174" cy="207818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rapezoid 87"/>
          <p:cNvSpPr/>
          <p:nvPr/>
        </p:nvSpPr>
        <p:spPr>
          <a:xfrm>
            <a:off x="1752600" y="52578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Switch</a:t>
            </a:r>
            <a:endParaRPr lang="en-GB" sz="800" dirty="0"/>
          </a:p>
        </p:txBody>
      </p:sp>
      <p:sp>
        <p:nvSpPr>
          <p:cNvPr id="56" name="Trapezoid 55"/>
          <p:cNvSpPr/>
          <p:nvPr/>
        </p:nvSpPr>
        <p:spPr>
          <a:xfrm>
            <a:off x="2819400" y="3170583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Control Plane</a:t>
            </a:r>
            <a:endParaRPr lang="en-GB" sz="1200" dirty="0"/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1670394" y="4957583"/>
            <a:ext cx="351448" cy="265816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736273" y="5226326"/>
            <a:ext cx="572790" cy="11608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1899747" y="5228500"/>
            <a:ext cx="613178" cy="6814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1457589" y="5531126"/>
            <a:ext cx="506896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168236" y="4923183"/>
            <a:ext cx="665018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1698363" y="5926474"/>
            <a:ext cx="140937" cy="18486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3054927" y="4717774"/>
            <a:ext cx="297873" cy="16068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rapezoid 101"/>
          <p:cNvSpPr/>
          <p:nvPr/>
        </p:nvSpPr>
        <p:spPr>
          <a:xfrm>
            <a:off x="4495800" y="19050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c</a:t>
            </a:r>
            <a:endParaRPr lang="en-GB" sz="800" dirty="0"/>
          </a:p>
        </p:txBody>
      </p:sp>
      <p:sp>
        <p:nvSpPr>
          <p:cNvPr id="103" name="Trapezoid 102"/>
          <p:cNvSpPr/>
          <p:nvPr/>
        </p:nvSpPr>
        <p:spPr>
          <a:xfrm>
            <a:off x="5715000" y="8382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b</a:t>
            </a:r>
            <a:endParaRPr lang="en-GB" sz="800" dirty="0"/>
          </a:p>
        </p:txBody>
      </p:sp>
      <p:sp>
        <p:nvSpPr>
          <p:cNvPr id="104" name="Trapezoid 103"/>
          <p:cNvSpPr/>
          <p:nvPr/>
        </p:nvSpPr>
        <p:spPr>
          <a:xfrm>
            <a:off x="5943600" y="18288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d</a:t>
            </a:r>
            <a:endParaRPr lang="en-GB" sz="800" dirty="0"/>
          </a:p>
        </p:txBody>
      </p:sp>
      <p:sp>
        <p:nvSpPr>
          <p:cNvPr id="63" name="Oval 62"/>
          <p:cNvSpPr/>
          <p:nvPr/>
        </p:nvSpPr>
        <p:spPr>
          <a:xfrm>
            <a:off x="4724401" y="2743200"/>
            <a:ext cx="2438400" cy="16002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2" name="Trapezoid 71"/>
          <p:cNvSpPr/>
          <p:nvPr/>
        </p:nvSpPr>
        <p:spPr>
          <a:xfrm>
            <a:off x="4800600" y="2667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a</a:t>
            </a:r>
            <a:endParaRPr lang="en-GB" sz="800" dirty="0"/>
          </a:p>
        </p:txBody>
      </p:sp>
      <p:cxnSp>
        <p:nvCxnSpPr>
          <p:cNvPr id="76" name="Straight Connector 75"/>
          <p:cNvCxnSpPr>
            <a:endCxn id="142" idx="2"/>
          </p:cNvCxnSpPr>
          <p:nvPr/>
        </p:nvCxnSpPr>
        <p:spPr>
          <a:xfrm>
            <a:off x="5029200" y="2865783"/>
            <a:ext cx="457200" cy="14411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47" idx="5"/>
          </p:cNvCxnSpPr>
          <p:nvPr/>
        </p:nvCxnSpPr>
        <p:spPr>
          <a:xfrm rot="16200000" flipH="1">
            <a:off x="6659610" y="3865233"/>
            <a:ext cx="70184" cy="502361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42" idx="5"/>
            <a:endCxn id="146" idx="1"/>
          </p:cNvCxnSpPr>
          <p:nvPr/>
        </p:nvCxnSpPr>
        <p:spPr>
          <a:xfrm rot="16200000" flipH="1">
            <a:off x="5757722" y="3014522"/>
            <a:ext cx="143156" cy="295556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46" idx="5"/>
          </p:cNvCxnSpPr>
          <p:nvPr/>
        </p:nvCxnSpPr>
        <p:spPr>
          <a:xfrm rot="16200000" flipH="1">
            <a:off x="5922019" y="3612224"/>
            <a:ext cx="633139" cy="19973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rapezoid 86"/>
          <p:cNvSpPr/>
          <p:nvPr/>
        </p:nvSpPr>
        <p:spPr>
          <a:xfrm>
            <a:off x="6172200" y="35814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link</a:t>
            </a:r>
            <a:endParaRPr lang="en-GB" sz="800" dirty="0"/>
          </a:p>
        </p:txBody>
      </p:sp>
      <p:cxnSp>
        <p:nvCxnSpPr>
          <p:cNvPr id="91" name="Straight Connector 90"/>
          <p:cNvCxnSpPr>
            <a:endCxn id="142" idx="3"/>
          </p:cNvCxnSpPr>
          <p:nvPr/>
        </p:nvCxnSpPr>
        <p:spPr>
          <a:xfrm flipV="1">
            <a:off x="5218410" y="3090722"/>
            <a:ext cx="301468" cy="24730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46" idx="6"/>
            <a:endCxn id="148" idx="2"/>
          </p:cNvCxnSpPr>
          <p:nvPr/>
        </p:nvCxnSpPr>
        <p:spPr>
          <a:xfrm>
            <a:off x="6172200" y="3314700"/>
            <a:ext cx="533400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146" idx="3"/>
          </p:cNvCxnSpPr>
          <p:nvPr/>
        </p:nvCxnSpPr>
        <p:spPr>
          <a:xfrm flipV="1">
            <a:off x="5370809" y="3395522"/>
            <a:ext cx="606269" cy="55210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 flipH="1">
            <a:off x="4962789" y="3602935"/>
            <a:ext cx="506896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42" idx="6"/>
            <a:endCxn id="145" idx="2"/>
          </p:cNvCxnSpPr>
          <p:nvPr/>
        </p:nvCxnSpPr>
        <p:spPr>
          <a:xfrm>
            <a:off x="5715000" y="3009900"/>
            <a:ext cx="609600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5051164" y="3998283"/>
            <a:ext cx="140937" cy="18486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45" idx="7"/>
          </p:cNvCxnSpPr>
          <p:nvPr/>
        </p:nvCxnSpPr>
        <p:spPr>
          <a:xfrm rot="5400000" flipH="1" flipV="1">
            <a:off x="6619114" y="2690192"/>
            <a:ext cx="139495" cy="33827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rapezoid 100"/>
          <p:cNvSpPr/>
          <p:nvPr/>
        </p:nvSpPr>
        <p:spPr>
          <a:xfrm>
            <a:off x="6629400" y="2637183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b</a:t>
            </a:r>
            <a:endParaRPr lang="en-GB" sz="800" dirty="0"/>
          </a:p>
        </p:txBody>
      </p:sp>
      <p:sp>
        <p:nvSpPr>
          <p:cNvPr id="109" name="Trapezoid 108"/>
          <p:cNvSpPr/>
          <p:nvPr/>
        </p:nvSpPr>
        <p:spPr>
          <a:xfrm>
            <a:off x="4495800" y="4061791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c</a:t>
            </a:r>
            <a:endParaRPr lang="en-GB" sz="800" dirty="0"/>
          </a:p>
        </p:txBody>
      </p:sp>
      <p:sp>
        <p:nvSpPr>
          <p:cNvPr id="110" name="Trapezoid 109"/>
          <p:cNvSpPr/>
          <p:nvPr/>
        </p:nvSpPr>
        <p:spPr>
          <a:xfrm>
            <a:off x="6781800" y="3985591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d</a:t>
            </a:r>
            <a:endParaRPr lang="en-GB" sz="800" dirty="0"/>
          </a:p>
        </p:txBody>
      </p:sp>
      <p:sp>
        <p:nvSpPr>
          <p:cNvPr id="111" name="Oval 110"/>
          <p:cNvSpPr/>
          <p:nvPr/>
        </p:nvSpPr>
        <p:spPr>
          <a:xfrm>
            <a:off x="4953001" y="11430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2" name="Oval 111"/>
          <p:cNvSpPr/>
          <p:nvPr/>
        </p:nvSpPr>
        <p:spPr>
          <a:xfrm>
            <a:off x="5791201" y="11430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>
            <a:off x="4876801" y="17526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>
            <a:off x="5943600" y="16002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5" name="Trapezoid 114"/>
          <p:cNvSpPr/>
          <p:nvPr/>
        </p:nvSpPr>
        <p:spPr>
          <a:xfrm>
            <a:off x="6477000" y="1143000"/>
            <a:ext cx="2057400" cy="791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 the Inter-Network topology, this is described as a Connection between STPs</a:t>
            </a:r>
            <a:endParaRPr lang="en-GB" sz="1200" dirty="0"/>
          </a:p>
        </p:txBody>
      </p:sp>
      <p:sp>
        <p:nvSpPr>
          <p:cNvPr id="116" name="Trapezoid 115"/>
          <p:cNvSpPr/>
          <p:nvPr/>
        </p:nvSpPr>
        <p:spPr>
          <a:xfrm>
            <a:off x="7086600" y="2971800"/>
            <a:ext cx="1752600" cy="9144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The intra-Network  model manages the Network internal connectivity</a:t>
            </a:r>
            <a:endParaRPr lang="en-GB" sz="1200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1905000" y="4846983"/>
            <a:ext cx="457200" cy="152400"/>
            <a:chOff x="5791200" y="4800600"/>
            <a:chExt cx="304800" cy="152400"/>
          </a:xfrm>
        </p:grpSpPr>
        <p:sp>
          <p:nvSpPr>
            <p:cNvPr id="135" name="Trapezoid 134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2743200" y="4846983"/>
            <a:ext cx="457200" cy="152400"/>
            <a:chOff x="5791200" y="4800600"/>
            <a:chExt cx="304800" cy="152400"/>
          </a:xfrm>
        </p:grpSpPr>
        <p:sp>
          <p:nvSpPr>
            <p:cNvPr id="183" name="Trapezoid 182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84" name="Straight Connector 183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89"/>
          <p:cNvGrpSpPr/>
          <p:nvPr/>
        </p:nvGrpSpPr>
        <p:grpSpPr>
          <a:xfrm>
            <a:off x="1447800" y="5227983"/>
            <a:ext cx="457200" cy="152400"/>
            <a:chOff x="5791200" y="4800600"/>
            <a:chExt cx="304800" cy="152400"/>
          </a:xfrm>
        </p:grpSpPr>
        <p:sp>
          <p:nvSpPr>
            <p:cNvPr id="191" name="Trapezoid 190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92" name="Straight Connector 191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2438400" y="5151783"/>
            <a:ext cx="457200" cy="152400"/>
            <a:chOff x="5791200" y="4800600"/>
            <a:chExt cx="304800" cy="152400"/>
          </a:xfrm>
        </p:grpSpPr>
        <p:sp>
          <p:nvSpPr>
            <p:cNvPr id="199" name="Trapezoid 198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00" name="Straight Connector 199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3200400" y="5304183"/>
            <a:ext cx="457200" cy="152400"/>
            <a:chOff x="5791200" y="4800600"/>
            <a:chExt cx="304800" cy="152400"/>
          </a:xfrm>
        </p:grpSpPr>
        <p:sp>
          <p:nvSpPr>
            <p:cNvPr id="207" name="Trapezoid 206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08" name="Straight Connector 207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4" name="Group 213"/>
          <p:cNvGrpSpPr/>
          <p:nvPr/>
        </p:nvGrpSpPr>
        <p:grpSpPr>
          <a:xfrm>
            <a:off x="1676400" y="5837583"/>
            <a:ext cx="457200" cy="152400"/>
            <a:chOff x="5791200" y="4800600"/>
            <a:chExt cx="304800" cy="152400"/>
          </a:xfrm>
        </p:grpSpPr>
        <p:sp>
          <p:nvSpPr>
            <p:cNvPr id="215" name="Trapezoid 214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16" name="Straight Connector 215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oup 221"/>
          <p:cNvGrpSpPr/>
          <p:nvPr/>
        </p:nvGrpSpPr>
        <p:grpSpPr>
          <a:xfrm>
            <a:off x="2667000" y="5837583"/>
            <a:ext cx="457200" cy="152400"/>
            <a:chOff x="5791200" y="4800600"/>
            <a:chExt cx="304800" cy="152400"/>
          </a:xfrm>
        </p:grpSpPr>
        <p:sp>
          <p:nvSpPr>
            <p:cNvPr id="223" name="Trapezoid 222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24" name="Straight Connector 223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3" name="Trapezoid 232"/>
          <p:cNvSpPr/>
          <p:nvPr/>
        </p:nvSpPr>
        <p:spPr>
          <a:xfrm>
            <a:off x="5105400" y="32766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sp>
        <p:nvSpPr>
          <p:cNvPr id="234" name="Trapezoid 233"/>
          <p:cNvSpPr/>
          <p:nvPr/>
        </p:nvSpPr>
        <p:spPr>
          <a:xfrm>
            <a:off x="4953000" y="4876800"/>
            <a:ext cx="2057400" cy="7620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The physical instance of a connection transits 3 switches on the Transport Plane</a:t>
            </a:r>
            <a:endParaRPr lang="en-GB" sz="1200" dirty="0"/>
          </a:p>
        </p:txBody>
      </p:sp>
      <p:sp>
        <p:nvSpPr>
          <p:cNvPr id="244" name="Trapezoid 243"/>
          <p:cNvSpPr/>
          <p:nvPr/>
        </p:nvSpPr>
        <p:spPr>
          <a:xfrm>
            <a:off x="2743200" y="2637183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Management Plane</a:t>
            </a:r>
            <a:endParaRPr lang="en-GB" sz="1200" dirty="0"/>
          </a:p>
        </p:txBody>
      </p:sp>
      <p:sp>
        <p:nvSpPr>
          <p:cNvPr id="241" name="Up-Down Arrow 240"/>
          <p:cNvSpPr/>
          <p:nvPr/>
        </p:nvSpPr>
        <p:spPr>
          <a:xfrm>
            <a:off x="2362200" y="2179982"/>
            <a:ext cx="318656" cy="2468217"/>
          </a:xfrm>
          <a:prstGeom prst="upDownArrow">
            <a:avLst>
              <a:gd name="adj1" fmla="val 26667"/>
              <a:gd name="adj2" fmla="val 69483"/>
            </a:avLst>
          </a:prstGeom>
          <a:solidFill>
            <a:srgbClr val="FF0000">
              <a:alpha val="50000"/>
            </a:srgbClr>
          </a:solid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2" name="Oval 141"/>
          <p:cNvSpPr/>
          <p:nvPr/>
        </p:nvSpPr>
        <p:spPr>
          <a:xfrm>
            <a:off x="5486400" y="28956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3" name="Oval 142"/>
          <p:cNvSpPr/>
          <p:nvPr/>
        </p:nvSpPr>
        <p:spPr>
          <a:xfrm>
            <a:off x="5029200" y="32766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4" name="Oval 143"/>
          <p:cNvSpPr/>
          <p:nvPr/>
        </p:nvSpPr>
        <p:spPr>
          <a:xfrm>
            <a:off x="5181600" y="38100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5" name="Oval 144"/>
          <p:cNvSpPr/>
          <p:nvPr/>
        </p:nvSpPr>
        <p:spPr>
          <a:xfrm>
            <a:off x="6324600" y="28956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6" name="Oval 145"/>
          <p:cNvSpPr/>
          <p:nvPr/>
        </p:nvSpPr>
        <p:spPr>
          <a:xfrm>
            <a:off x="5943600" y="32004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7" name="Oval 146"/>
          <p:cNvSpPr/>
          <p:nvPr/>
        </p:nvSpPr>
        <p:spPr>
          <a:xfrm>
            <a:off x="6248400" y="38862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8" name="Oval 147"/>
          <p:cNvSpPr/>
          <p:nvPr/>
        </p:nvSpPr>
        <p:spPr>
          <a:xfrm>
            <a:off x="6705600" y="33528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51" name="Straight Connector 150"/>
          <p:cNvCxnSpPr>
            <a:stCxn id="111" idx="5"/>
            <a:endCxn id="114" idx="2"/>
          </p:cNvCxnSpPr>
          <p:nvPr/>
        </p:nvCxnSpPr>
        <p:spPr>
          <a:xfrm rot="16200000" flipH="1">
            <a:off x="5311682" y="1044482"/>
            <a:ext cx="403318" cy="86051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81000" y="2496312"/>
            <a:ext cx="8077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rot="5400000" flipH="1" flipV="1">
            <a:off x="7239794" y="233821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rot="5400000">
            <a:off x="7239794" y="264301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rapezoid 132"/>
          <p:cNvSpPr/>
          <p:nvPr/>
        </p:nvSpPr>
        <p:spPr>
          <a:xfrm>
            <a:off x="7315200" y="2186608"/>
            <a:ext cx="10668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NSI standard</a:t>
            </a:r>
            <a:endParaRPr lang="en-GB" sz="800" dirty="0"/>
          </a:p>
        </p:txBody>
      </p:sp>
      <p:sp>
        <p:nvSpPr>
          <p:cNvPr id="152" name="Trapezoid 151"/>
          <p:cNvSpPr/>
          <p:nvPr/>
        </p:nvSpPr>
        <p:spPr>
          <a:xfrm>
            <a:off x="7391400" y="2567608"/>
            <a:ext cx="1219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Out of scope of NSI</a:t>
            </a:r>
            <a:endParaRPr lang="en-GB" sz="800" dirty="0"/>
          </a:p>
        </p:txBody>
      </p:sp>
      <p:sp>
        <p:nvSpPr>
          <p:cNvPr id="153" name="Oval 152"/>
          <p:cNvSpPr/>
          <p:nvPr/>
        </p:nvSpPr>
        <p:spPr>
          <a:xfrm>
            <a:off x="7315200" y="2415208"/>
            <a:ext cx="152400" cy="152400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381000" y="4419600"/>
            <a:ext cx="8077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rapezoid 154"/>
          <p:cNvSpPr/>
          <p:nvPr/>
        </p:nvSpPr>
        <p:spPr>
          <a:xfrm>
            <a:off x="2667000" y="54864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fibre</a:t>
            </a:r>
            <a:endParaRPr lang="en-GB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76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Guy</cp:lastModifiedBy>
  <cp:revision>30</cp:revision>
  <dcterms:created xsi:type="dcterms:W3CDTF">2006-08-16T00:00:00Z</dcterms:created>
  <dcterms:modified xsi:type="dcterms:W3CDTF">2010-07-08T15:02:14Z</dcterms:modified>
</cp:coreProperties>
</file>