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rapezoid 30"/>
          <p:cNvSpPr/>
          <p:nvPr/>
        </p:nvSpPr>
        <p:spPr>
          <a:xfrm>
            <a:off x="152400" y="4419600"/>
            <a:ext cx="4648200" cy="1981200"/>
          </a:xfrm>
          <a:prstGeom prst="trapezoid">
            <a:avLst>
              <a:gd name="adj" fmla="val 23015"/>
            </a:avLst>
          </a:prstGeom>
          <a:solidFill>
            <a:schemeClr val="bg1">
              <a:lumMod val="85000"/>
            </a:schemeClr>
          </a:solidFill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990600" y="4648200"/>
            <a:ext cx="2819399" cy="1470991"/>
          </a:xfrm>
          <a:prstGeom prst="ellipse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55" name="Trapezoid 54"/>
          <p:cNvSpPr/>
          <p:nvPr/>
        </p:nvSpPr>
        <p:spPr>
          <a:xfrm>
            <a:off x="3124200" y="6019800"/>
            <a:ext cx="1662545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Transport Plane</a:t>
            </a:r>
            <a:endParaRPr lang="en-GB" sz="12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1600200" y="4648200"/>
            <a:ext cx="392683" cy="165915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895600" y="5943600"/>
            <a:ext cx="381000" cy="7620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5181600" y="685800"/>
            <a:ext cx="1143000" cy="1066800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1" name="Trapezoid 60"/>
          <p:cNvSpPr/>
          <p:nvPr/>
        </p:nvSpPr>
        <p:spPr>
          <a:xfrm>
            <a:off x="4800600" y="533400"/>
            <a:ext cx="8382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a</a:t>
            </a:r>
            <a:endParaRPr lang="en-GB" sz="800" dirty="0"/>
          </a:p>
        </p:txBody>
      </p:sp>
      <p:sp>
        <p:nvSpPr>
          <p:cNvPr id="64" name="Trapezoid 63"/>
          <p:cNvSpPr/>
          <p:nvPr/>
        </p:nvSpPr>
        <p:spPr>
          <a:xfrm>
            <a:off x="5334000" y="1219200"/>
            <a:ext cx="949036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Network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cxnSp>
        <p:nvCxnSpPr>
          <p:cNvPr id="79" name="Straight Connector 78"/>
          <p:cNvCxnSpPr/>
          <p:nvPr/>
        </p:nvCxnSpPr>
        <p:spPr>
          <a:xfrm rot="16200000" flipH="1">
            <a:off x="2127594" y="4800363"/>
            <a:ext cx="275248" cy="41129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H="1">
            <a:off x="2313559" y="5466973"/>
            <a:ext cx="679174" cy="20781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rapezoid 87"/>
          <p:cNvSpPr/>
          <p:nvPr/>
        </p:nvSpPr>
        <p:spPr>
          <a:xfrm>
            <a:off x="1600200" y="53340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Switch</a:t>
            </a:r>
            <a:endParaRPr lang="en-GB" sz="800" dirty="0"/>
          </a:p>
        </p:txBody>
      </p:sp>
      <p:cxnSp>
        <p:nvCxnSpPr>
          <p:cNvPr id="60" name="Straight Connector 59"/>
          <p:cNvCxnSpPr/>
          <p:nvPr/>
        </p:nvCxnSpPr>
        <p:spPr>
          <a:xfrm rot="5400000" flipH="1" flipV="1">
            <a:off x="1594194" y="4911200"/>
            <a:ext cx="351448" cy="265816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660073" y="5179943"/>
            <a:ext cx="572790" cy="116089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1823547" y="5182117"/>
            <a:ext cx="613178" cy="681453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1381389" y="5484743"/>
            <a:ext cx="506896" cy="15240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092036" y="4876800"/>
            <a:ext cx="665018" cy="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1622163" y="5880091"/>
            <a:ext cx="140937" cy="184863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2978727" y="4671391"/>
            <a:ext cx="297873" cy="160682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rapezoid 101"/>
          <p:cNvSpPr/>
          <p:nvPr/>
        </p:nvSpPr>
        <p:spPr>
          <a:xfrm>
            <a:off x="4800600" y="1524000"/>
            <a:ext cx="533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c</a:t>
            </a:r>
            <a:endParaRPr lang="en-GB" sz="800" dirty="0"/>
          </a:p>
        </p:txBody>
      </p:sp>
      <p:sp>
        <p:nvSpPr>
          <p:cNvPr id="103" name="Trapezoid 102"/>
          <p:cNvSpPr/>
          <p:nvPr/>
        </p:nvSpPr>
        <p:spPr>
          <a:xfrm>
            <a:off x="6019800" y="457200"/>
            <a:ext cx="533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b</a:t>
            </a:r>
            <a:endParaRPr lang="en-GB" sz="800" dirty="0"/>
          </a:p>
        </p:txBody>
      </p:sp>
      <p:sp>
        <p:nvSpPr>
          <p:cNvPr id="104" name="Trapezoid 103"/>
          <p:cNvSpPr/>
          <p:nvPr/>
        </p:nvSpPr>
        <p:spPr>
          <a:xfrm>
            <a:off x="6248400" y="1447800"/>
            <a:ext cx="5334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STP d</a:t>
            </a:r>
            <a:endParaRPr lang="en-GB" sz="800" dirty="0"/>
          </a:p>
        </p:txBody>
      </p:sp>
      <p:sp>
        <p:nvSpPr>
          <p:cNvPr id="77" name="Trapezoid 76"/>
          <p:cNvSpPr/>
          <p:nvPr/>
        </p:nvSpPr>
        <p:spPr>
          <a:xfrm>
            <a:off x="5562600" y="990600"/>
            <a:ext cx="381000" cy="304799"/>
          </a:xfrm>
          <a:prstGeom prst="trapezoid">
            <a:avLst>
              <a:gd name="adj" fmla="val 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dirty="0" smtClean="0"/>
              <a:t>TF</a:t>
            </a:r>
            <a:endParaRPr lang="en-GB" sz="1400" dirty="0"/>
          </a:p>
        </p:txBody>
      </p:sp>
      <p:sp>
        <p:nvSpPr>
          <p:cNvPr id="63" name="Oval 62"/>
          <p:cNvSpPr/>
          <p:nvPr/>
        </p:nvSpPr>
        <p:spPr>
          <a:xfrm>
            <a:off x="4648201" y="2438400"/>
            <a:ext cx="2438400" cy="1600200"/>
          </a:xfrm>
          <a:prstGeom prst="ellipse">
            <a:avLst/>
          </a:prstGeom>
          <a:noFill/>
          <a:ln w="158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2" name="Trapezoid 71"/>
          <p:cNvSpPr/>
          <p:nvPr/>
        </p:nvSpPr>
        <p:spPr>
          <a:xfrm>
            <a:off x="4724400" y="23622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a</a:t>
            </a:r>
            <a:endParaRPr lang="en-GB" sz="800" dirty="0"/>
          </a:p>
        </p:txBody>
      </p:sp>
      <p:cxnSp>
        <p:nvCxnSpPr>
          <p:cNvPr id="76" name="Straight Connector 75"/>
          <p:cNvCxnSpPr>
            <a:endCxn id="142" idx="2"/>
          </p:cNvCxnSpPr>
          <p:nvPr/>
        </p:nvCxnSpPr>
        <p:spPr>
          <a:xfrm>
            <a:off x="4953000" y="2560983"/>
            <a:ext cx="457200" cy="144117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47" idx="5"/>
          </p:cNvCxnSpPr>
          <p:nvPr/>
        </p:nvCxnSpPr>
        <p:spPr>
          <a:xfrm rot="16200000" flipH="1">
            <a:off x="6583410" y="3560433"/>
            <a:ext cx="70184" cy="502361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142" idx="5"/>
            <a:endCxn id="146" idx="1"/>
          </p:cNvCxnSpPr>
          <p:nvPr/>
        </p:nvCxnSpPr>
        <p:spPr>
          <a:xfrm rot="16200000" flipH="1">
            <a:off x="5681522" y="2709722"/>
            <a:ext cx="143156" cy="295556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146" idx="5"/>
          </p:cNvCxnSpPr>
          <p:nvPr/>
        </p:nvCxnSpPr>
        <p:spPr>
          <a:xfrm rot="16200000" flipH="1">
            <a:off x="5845819" y="3307424"/>
            <a:ext cx="633139" cy="199733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rapezoid 86"/>
          <p:cNvSpPr/>
          <p:nvPr/>
        </p:nvSpPr>
        <p:spPr>
          <a:xfrm>
            <a:off x="6096000" y="3276600"/>
            <a:ext cx="4572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link</a:t>
            </a:r>
            <a:endParaRPr lang="en-GB" sz="800" dirty="0"/>
          </a:p>
        </p:txBody>
      </p:sp>
      <p:cxnSp>
        <p:nvCxnSpPr>
          <p:cNvPr id="91" name="Straight Connector 90"/>
          <p:cNvCxnSpPr>
            <a:endCxn id="142" idx="3"/>
          </p:cNvCxnSpPr>
          <p:nvPr/>
        </p:nvCxnSpPr>
        <p:spPr>
          <a:xfrm flipV="1">
            <a:off x="5142210" y="2785922"/>
            <a:ext cx="301468" cy="247302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146" idx="6"/>
            <a:endCxn id="148" idx="2"/>
          </p:cNvCxnSpPr>
          <p:nvPr/>
        </p:nvCxnSpPr>
        <p:spPr>
          <a:xfrm>
            <a:off x="6096000" y="3009900"/>
            <a:ext cx="533400" cy="15240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146" idx="3"/>
          </p:cNvCxnSpPr>
          <p:nvPr/>
        </p:nvCxnSpPr>
        <p:spPr>
          <a:xfrm flipV="1">
            <a:off x="5294609" y="3090722"/>
            <a:ext cx="606269" cy="552103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6200000" flipH="1">
            <a:off x="4886589" y="3298135"/>
            <a:ext cx="506896" cy="15240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42" idx="6"/>
            <a:endCxn id="145" idx="2"/>
          </p:cNvCxnSpPr>
          <p:nvPr/>
        </p:nvCxnSpPr>
        <p:spPr>
          <a:xfrm>
            <a:off x="5638800" y="2705100"/>
            <a:ext cx="609600" cy="0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4974964" y="3693483"/>
            <a:ext cx="140937" cy="184863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45" idx="7"/>
          </p:cNvCxnSpPr>
          <p:nvPr/>
        </p:nvCxnSpPr>
        <p:spPr>
          <a:xfrm rot="5400000" flipH="1" flipV="1">
            <a:off x="6542914" y="2385392"/>
            <a:ext cx="139495" cy="33827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rapezoid 100"/>
          <p:cNvSpPr/>
          <p:nvPr/>
        </p:nvSpPr>
        <p:spPr>
          <a:xfrm>
            <a:off x="6553200" y="2332383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b</a:t>
            </a:r>
            <a:endParaRPr lang="en-GB" sz="800" dirty="0"/>
          </a:p>
        </p:txBody>
      </p:sp>
      <p:sp>
        <p:nvSpPr>
          <p:cNvPr id="109" name="Trapezoid 108"/>
          <p:cNvSpPr/>
          <p:nvPr/>
        </p:nvSpPr>
        <p:spPr>
          <a:xfrm>
            <a:off x="4419600" y="3856383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c</a:t>
            </a:r>
            <a:endParaRPr lang="en-GB" sz="800" dirty="0"/>
          </a:p>
        </p:txBody>
      </p:sp>
      <p:sp>
        <p:nvSpPr>
          <p:cNvPr id="110" name="Trapezoid 109"/>
          <p:cNvSpPr/>
          <p:nvPr/>
        </p:nvSpPr>
        <p:spPr>
          <a:xfrm>
            <a:off x="6705600" y="3780183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Port d</a:t>
            </a:r>
            <a:endParaRPr lang="en-GB" sz="800" dirty="0"/>
          </a:p>
        </p:txBody>
      </p:sp>
      <p:sp>
        <p:nvSpPr>
          <p:cNvPr id="111" name="Oval 110"/>
          <p:cNvSpPr/>
          <p:nvPr/>
        </p:nvSpPr>
        <p:spPr>
          <a:xfrm>
            <a:off x="5257801" y="762000"/>
            <a:ext cx="152400" cy="1524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6096001" y="762000"/>
            <a:ext cx="152400" cy="1524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5181601" y="1371600"/>
            <a:ext cx="152400" cy="1524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6248400" y="1219200"/>
            <a:ext cx="152400" cy="1524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5" name="Trapezoid 114"/>
          <p:cNvSpPr/>
          <p:nvPr/>
        </p:nvSpPr>
        <p:spPr>
          <a:xfrm>
            <a:off x="6781800" y="838200"/>
            <a:ext cx="1905000" cy="5334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Inter-Network topology model used in Service Plane</a:t>
            </a:r>
            <a:endParaRPr lang="en-GB" sz="1200" dirty="0"/>
          </a:p>
        </p:txBody>
      </p:sp>
      <p:sp>
        <p:nvSpPr>
          <p:cNvPr id="116" name="Trapezoid 115"/>
          <p:cNvSpPr/>
          <p:nvPr/>
        </p:nvSpPr>
        <p:spPr>
          <a:xfrm>
            <a:off x="7162800" y="2819400"/>
            <a:ext cx="1752600" cy="9144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Intra-Network topology modelled in control/Management plane using NML or other model</a:t>
            </a:r>
            <a:endParaRPr lang="en-GB" sz="1200" dirty="0"/>
          </a:p>
        </p:txBody>
      </p:sp>
      <p:grpSp>
        <p:nvGrpSpPr>
          <p:cNvPr id="134" name="Group 133"/>
          <p:cNvGrpSpPr/>
          <p:nvPr/>
        </p:nvGrpSpPr>
        <p:grpSpPr>
          <a:xfrm>
            <a:off x="1828800" y="4800600"/>
            <a:ext cx="457200" cy="152400"/>
            <a:chOff x="5791200" y="4800600"/>
            <a:chExt cx="304800" cy="152400"/>
          </a:xfrm>
        </p:grpSpPr>
        <p:sp>
          <p:nvSpPr>
            <p:cNvPr id="135" name="Trapezoid 134"/>
            <p:cNvSpPr/>
            <p:nvPr/>
          </p:nvSpPr>
          <p:spPr>
            <a:xfrm>
              <a:off x="5791200" y="4800600"/>
              <a:ext cx="304800" cy="152400"/>
            </a:xfrm>
            <a:prstGeom prst="trapezoid">
              <a:avLst>
                <a:gd name="adj" fmla="val 20637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0" dirty="0"/>
            </a:p>
          </p:txBody>
        </p:sp>
        <p:cxnSp>
          <p:nvCxnSpPr>
            <p:cNvPr id="136" name="Straight Connector 135"/>
            <p:cNvCxnSpPr/>
            <p:nvPr/>
          </p:nvCxnSpPr>
          <p:spPr>
            <a:xfrm>
              <a:off x="5863771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rot="16200000" flipH="1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5849257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5979886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5979886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rot="5400000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>
            <a:off x="2667000" y="4800600"/>
            <a:ext cx="457200" cy="152400"/>
            <a:chOff x="5791200" y="4800600"/>
            <a:chExt cx="304800" cy="152400"/>
          </a:xfrm>
        </p:grpSpPr>
        <p:sp>
          <p:nvSpPr>
            <p:cNvPr id="183" name="Trapezoid 182"/>
            <p:cNvSpPr/>
            <p:nvPr/>
          </p:nvSpPr>
          <p:spPr>
            <a:xfrm>
              <a:off x="5791200" y="4800600"/>
              <a:ext cx="304800" cy="152400"/>
            </a:xfrm>
            <a:prstGeom prst="trapezoid">
              <a:avLst>
                <a:gd name="adj" fmla="val 20637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0" dirty="0"/>
            </a:p>
          </p:txBody>
        </p:sp>
        <p:cxnSp>
          <p:nvCxnSpPr>
            <p:cNvPr id="184" name="Straight Connector 183"/>
            <p:cNvCxnSpPr/>
            <p:nvPr/>
          </p:nvCxnSpPr>
          <p:spPr>
            <a:xfrm>
              <a:off x="5863771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16200000" flipH="1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5849257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>
              <a:off x="5979886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5979886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5400000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" name="Group 189"/>
          <p:cNvGrpSpPr/>
          <p:nvPr/>
        </p:nvGrpSpPr>
        <p:grpSpPr>
          <a:xfrm>
            <a:off x="1371600" y="5181600"/>
            <a:ext cx="457200" cy="152400"/>
            <a:chOff x="5791200" y="4800600"/>
            <a:chExt cx="304800" cy="152400"/>
          </a:xfrm>
        </p:grpSpPr>
        <p:sp>
          <p:nvSpPr>
            <p:cNvPr id="191" name="Trapezoid 190"/>
            <p:cNvSpPr/>
            <p:nvPr/>
          </p:nvSpPr>
          <p:spPr>
            <a:xfrm>
              <a:off x="5791200" y="4800600"/>
              <a:ext cx="304800" cy="152400"/>
            </a:xfrm>
            <a:prstGeom prst="trapezoid">
              <a:avLst>
                <a:gd name="adj" fmla="val 20637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0" dirty="0"/>
            </a:p>
          </p:txBody>
        </p:sp>
        <p:cxnSp>
          <p:nvCxnSpPr>
            <p:cNvPr id="192" name="Straight Connector 191"/>
            <p:cNvCxnSpPr/>
            <p:nvPr/>
          </p:nvCxnSpPr>
          <p:spPr>
            <a:xfrm>
              <a:off x="5863771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rot="16200000" flipH="1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5849257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5979886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5979886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 rot="5400000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8" name="Group 197"/>
          <p:cNvGrpSpPr/>
          <p:nvPr/>
        </p:nvGrpSpPr>
        <p:grpSpPr>
          <a:xfrm>
            <a:off x="2362200" y="5105400"/>
            <a:ext cx="457200" cy="152400"/>
            <a:chOff x="5791200" y="4800600"/>
            <a:chExt cx="304800" cy="152400"/>
          </a:xfrm>
        </p:grpSpPr>
        <p:sp>
          <p:nvSpPr>
            <p:cNvPr id="199" name="Trapezoid 198"/>
            <p:cNvSpPr/>
            <p:nvPr/>
          </p:nvSpPr>
          <p:spPr>
            <a:xfrm>
              <a:off x="5791200" y="4800600"/>
              <a:ext cx="304800" cy="152400"/>
            </a:xfrm>
            <a:prstGeom prst="trapezoid">
              <a:avLst>
                <a:gd name="adj" fmla="val 20637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0" dirty="0"/>
            </a:p>
          </p:txBody>
        </p:sp>
        <p:cxnSp>
          <p:nvCxnSpPr>
            <p:cNvPr id="200" name="Straight Connector 199"/>
            <p:cNvCxnSpPr/>
            <p:nvPr/>
          </p:nvCxnSpPr>
          <p:spPr>
            <a:xfrm>
              <a:off x="5863771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rot="16200000" flipH="1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>
              <a:off x="5849257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5979886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5979886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5400000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" name="Group 205"/>
          <p:cNvGrpSpPr/>
          <p:nvPr/>
        </p:nvGrpSpPr>
        <p:grpSpPr>
          <a:xfrm>
            <a:off x="3124200" y="5257800"/>
            <a:ext cx="457200" cy="152400"/>
            <a:chOff x="5791200" y="4800600"/>
            <a:chExt cx="304800" cy="152400"/>
          </a:xfrm>
        </p:grpSpPr>
        <p:sp>
          <p:nvSpPr>
            <p:cNvPr id="207" name="Trapezoid 206"/>
            <p:cNvSpPr/>
            <p:nvPr/>
          </p:nvSpPr>
          <p:spPr>
            <a:xfrm>
              <a:off x="5791200" y="4800600"/>
              <a:ext cx="304800" cy="152400"/>
            </a:xfrm>
            <a:prstGeom prst="trapezoid">
              <a:avLst>
                <a:gd name="adj" fmla="val 20637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0" dirty="0"/>
            </a:p>
          </p:txBody>
        </p:sp>
        <p:cxnSp>
          <p:nvCxnSpPr>
            <p:cNvPr id="208" name="Straight Connector 207"/>
            <p:cNvCxnSpPr/>
            <p:nvPr/>
          </p:nvCxnSpPr>
          <p:spPr>
            <a:xfrm>
              <a:off x="5863771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>
              <a:off x="5849257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>
              <a:off x="5979886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>
              <a:off x="5979886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4" name="Group 213"/>
          <p:cNvGrpSpPr/>
          <p:nvPr/>
        </p:nvGrpSpPr>
        <p:grpSpPr>
          <a:xfrm>
            <a:off x="1600200" y="5791200"/>
            <a:ext cx="457200" cy="152400"/>
            <a:chOff x="5791200" y="4800600"/>
            <a:chExt cx="304800" cy="152400"/>
          </a:xfrm>
        </p:grpSpPr>
        <p:sp>
          <p:nvSpPr>
            <p:cNvPr id="215" name="Trapezoid 214"/>
            <p:cNvSpPr/>
            <p:nvPr/>
          </p:nvSpPr>
          <p:spPr>
            <a:xfrm>
              <a:off x="5791200" y="4800600"/>
              <a:ext cx="304800" cy="152400"/>
            </a:xfrm>
            <a:prstGeom prst="trapezoid">
              <a:avLst>
                <a:gd name="adj" fmla="val 20637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0" dirty="0"/>
            </a:p>
          </p:txBody>
        </p:sp>
        <p:cxnSp>
          <p:nvCxnSpPr>
            <p:cNvPr id="216" name="Straight Connector 215"/>
            <p:cNvCxnSpPr/>
            <p:nvPr/>
          </p:nvCxnSpPr>
          <p:spPr>
            <a:xfrm>
              <a:off x="5863771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16200000" flipH="1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>
              <a:off x="5849257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>
              <a:off x="5979886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>
              <a:off x="5979886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5400000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2" name="Group 221"/>
          <p:cNvGrpSpPr/>
          <p:nvPr/>
        </p:nvGrpSpPr>
        <p:grpSpPr>
          <a:xfrm>
            <a:off x="2590800" y="5791200"/>
            <a:ext cx="457200" cy="152400"/>
            <a:chOff x="5791200" y="4800600"/>
            <a:chExt cx="304800" cy="152400"/>
          </a:xfrm>
        </p:grpSpPr>
        <p:sp>
          <p:nvSpPr>
            <p:cNvPr id="223" name="Trapezoid 222"/>
            <p:cNvSpPr/>
            <p:nvPr/>
          </p:nvSpPr>
          <p:spPr>
            <a:xfrm>
              <a:off x="5791200" y="4800600"/>
              <a:ext cx="304800" cy="152400"/>
            </a:xfrm>
            <a:prstGeom prst="trapezoid">
              <a:avLst>
                <a:gd name="adj" fmla="val 20637"/>
              </a:avLst>
            </a:prstGeom>
            <a:solidFill>
              <a:schemeClr val="bg1"/>
            </a:solidFill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 sz="1000" dirty="0"/>
            </a:p>
          </p:txBody>
        </p:sp>
        <p:cxnSp>
          <p:nvCxnSpPr>
            <p:cNvPr id="224" name="Straight Connector 223"/>
            <p:cNvCxnSpPr/>
            <p:nvPr/>
          </p:nvCxnSpPr>
          <p:spPr>
            <a:xfrm>
              <a:off x="5863771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16200000" flipH="1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>
              <a:off x="5849257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>
              <a:off x="5979886" y="4833257"/>
              <a:ext cx="435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>
              <a:off x="5979886" y="4909457"/>
              <a:ext cx="5805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5400000">
              <a:off x="5905500" y="4835071"/>
              <a:ext cx="76200" cy="725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3" name="Trapezoid 232"/>
          <p:cNvSpPr/>
          <p:nvPr/>
        </p:nvSpPr>
        <p:spPr>
          <a:xfrm>
            <a:off x="5029200" y="2971800"/>
            <a:ext cx="665018" cy="205409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Node</a:t>
            </a:r>
            <a:endParaRPr lang="en-GB" sz="800" dirty="0"/>
          </a:p>
        </p:txBody>
      </p:sp>
      <p:sp>
        <p:nvSpPr>
          <p:cNvPr id="234" name="Trapezoid 233"/>
          <p:cNvSpPr/>
          <p:nvPr/>
        </p:nvSpPr>
        <p:spPr>
          <a:xfrm>
            <a:off x="5257800" y="5181600"/>
            <a:ext cx="1828800" cy="7620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Physical instance of transport equipment resides on Transport Plane</a:t>
            </a:r>
            <a:endParaRPr lang="en-GB" sz="1200" dirty="0"/>
          </a:p>
        </p:txBody>
      </p:sp>
      <p:sp>
        <p:nvSpPr>
          <p:cNvPr id="142" name="Oval 141"/>
          <p:cNvSpPr/>
          <p:nvPr/>
        </p:nvSpPr>
        <p:spPr>
          <a:xfrm>
            <a:off x="5410200" y="2590800"/>
            <a:ext cx="228600" cy="2286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3" name="Oval 142"/>
          <p:cNvSpPr/>
          <p:nvPr/>
        </p:nvSpPr>
        <p:spPr>
          <a:xfrm>
            <a:off x="4953000" y="2971800"/>
            <a:ext cx="228600" cy="2286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4" name="Oval 143"/>
          <p:cNvSpPr/>
          <p:nvPr/>
        </p:nvSpPr>
        <p:spPr>
          <a:xfrm>
            <a:off x="5105400" y="3505200"/>
            <a:ext cx="228600" cy="2286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5" name="Oval 144"/>
          <p:cNvSpPr/>
          <p:nvPr/>
        </p:nvSpPr>
        <p:spPr>
          <a:xfrm>
            <a:off x="6248400" y="2590800"/>
            <a:ext cx="228600" cy="2286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6" name="Oval 145"/>
          <p:cNvSpPr/>
          <p:nvPr/>
        </p:nvSpPr>
        <p:spPr>
          <a:xfrm>
            <a:off x="5867400" y="2895600"/>
            <a:ext cx="228600" cy="2286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7" name="Oval 146"/>
          <p:cNvSpPr/>
          <p:nvPr/>
        </p:nvSpPr>
        <p:spPr>
          <a:xfrm>
            <a:off x="6172200" y="3581400"/>
            <a:ext cx="228600" cy="2286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8" name="Oval 147"/>
          <p:cNvSpPr/>
          <p:nvPr/>
        </p:nvSpPr>
        <p:spPr>
          <a:xfrm>
            <a:off x="6629400" y="3048000"/>
            <a:ext cx="228600" cy="228600"/>
          </a:xfrm>
          <a:prstGeom prst="ellipse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52" name="Straight Arrow Connector 151"/>
          <p:cNvCxnSpPr/>
          <p:nvPr/>
        </p:nvCxnSpPr>
        <p:spPr>
          <a:xfrm rot="5400000" flipH="1" flipV="1">
            <a:off x="7239794" y="20566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rot="5400000">
            <a:off x="7239794" y="2361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Trapezoid 154"/>
          <p:cNvSpPr/>
          <p:nvPr/>
        </p:nvSpPr>
        <p:spPr>
          <a:xfrm>
            <a:off x="7315200" y="1905000"/>
            <a:ext cx="10668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NSI standard</a:t>
            </a:r>
            <a:endParaRPr lang="en-GB" sz="800" dirty="0"/>
          </a:p>
        </p:txBody>
      </p:sp>
      <p:sp>
        <p:nvSpPr>
          <p:cNvPr id="156" name="Trapezoid 155"/>
          <p:cNvSpPr/>
          <p:nvPr/>
        </p:nvSpPr>
        <p:spPr>
          <a:xfrm>
            <a:off x="7391400" y="2286000"/>
            <a:ext cx="1219200" cy="228600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Out of scope of NSI</a:t>
            </a:r>
            <a:endParaRPr lang="en-GB" sz="800" dirty="0"/>
          </a:p>
        </p:txBody>
      </p:sp>
      <p:sp>
        <p:nvSpPr>
          <p:cNvPr id="157" name="Oval 156"/>
          <p:cNvSpPr/>
          <p:nvPr/>
        </p:nvSpPr>
        <p:spPr>
          <a:xfrm>
            <a:off x="7315200" y="2133600"/>
            <a:ext cx="152400" cy="152400"/>
          </a:xfrm>
          <a:prstGeom prst="ellipse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Trapezoid 148"/>
          <p:cNvSpPr/>
          <p:nvPr/>
        </p:nvSpPr>
        <p:spPr>
          <a:xfrm>
            <a:off x="685800" y="1447800"/>
            <a:ext cx="3505200" cy="1828800"/>
          </a:xfrm>
          <a:prstGeom prst="trapezoid">
            <a:avLst>
              <a:gd name="adj" fmla="val 24000"/>
            </a:avLst>
          </a:prstGeom>
          <a:solidFill>
            <a:schemeClr val="bg1">
              <a:lumMod val="85000"/>
            </a:schemeClr>
          </a:solidFill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51" name="Trapezoid 150"/>
          <p:cNvSpPr/>
          <p:nvPr/>
        </p:nvSpPr>
        <p:spPr>
          <a:xfrm>
            <a:off x="685800" y="914400"/>
            <a:ext cx="3505200" cy="1828800"/>
          </a:xfrm>
          <a:prstGeom prst="trapezoid">
            <a:avLst>
              <a:gd name="adj" fmla="val 24000"/>
            </a:avLst>
          </a:prstGeom>
          <a:solidFill>
            <a:schemeClr val="bg1">
              <a:lumMod val="85000"/>
            </a:schemeClr>
          </a:solidFill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53" name="Trapezoid 152"/>
          <p:cNvSpPr/>
          <p:nvPr/>
        </p:nvSpPr>
        <p:spPr>
          <a:xfrm>
            <a:off x="685800" y="381000"/>
            <a:ext cx="3505200" cy="1782417"/>
          </a:xfrm>
          <a:prstGeom prst="trapezoid">
            <a:avLst>
              <a:gd name="adj" fmla="val 24000"/>
            </a:avLst>
          </a:prstGeom>
          <a:solidFill>
            <a:schemeClr val="bg1">
              <a:lumMod val="85000"/>
            </a:schemeClr>
          </a:solidFill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58" name="Trapezoid 157"/>
          <p:cNvSpPr/>
          <p:nvPr/>
        </p:nvSpPr>
        <p:spPr>
          <a:xfrm>
            <a:off x="1967345" y="533400"/>
            <a:ext cx="1066801" cy="523622"/>
          </a:xfrm>
          <a:prstGeom prst="trapezoid">
            <a:avLst>
              <a:gd name="adj" fmla="val 20637"/>
            </a:avLst>
          </a:prstGeom>
          <a:solidFill>
            <a:schemeClr val="tx2">
              <a:lumMod val="20000"/>
              <a:lumOff val="80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000" dirty="0"/>
          </a:p>
        </p:txBody>
      </p:sp>
      <p:sp>
        <p:nvSpPr>
          <p:cNvPr id="159" name="Trapezoid 158"/>
          <p:cNvSpPr/>
          <p:nvPr/>
        </p:nvSpPr>
        <p:spPr>
          <a:xfrm>
            <a:off x="1814944" y="1295401"/>
            <a:ext cx="1371601" cy="599822"/>
          </a:xfrm>
          <a:prstGeom prst="trapezoid">
            <a:avLst>
              <a:gd name="adj" fmla="val 20637"/>
            </a:avLst>
          </a:prstGeom>
          <a:solidFill>
            <a:schemeClr val="tx2">
              <a:lumMod val="20000"/>
              <a:lumOff val="80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000" dirty="0"/>
          </a:p>
        </p:txBody>
      </p:sp>
      <p:sp>
        <p:nvSpPr>
          <p:cNvPr id="160" name="Trapezoid 159"/>
          <p:cNvSpPr/>
          <p:nvPr/>
        </p:nvSpPr>
        <p:spPr>
          <a:xfrm>
            <a:off x="2743200" y="1858617"/>
            <a:ext cx="1662545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Service Plane</a:t>
            </a:r>
            <a:endParaRPr lang="en-GB" sz="1200" dirty="0"/>
          </a:p>
        </p:txBody>
      </p:sp>
      <p:sp>
        <p:nvSpPr>
          <p:cNvPr id="161" name="Trapezoid 160"/>
          <p:cNvSpPr/>
          <p:nvPr/>
        </p:nvSpPr>
        <p:spPr>
          <a:xfrm>
            <a:off x="2248338" y="609600"/>
            <a:ext cx="457200" cy="152400"/>
          </a:xfrm>
          <a:prstGeom prst="trapezoid">
            <a:avLst>
              <a:gd name="adj" fmla="val 20637"/>
            </a:avLst>
          </a:prstGeom>
          <a:noFill/>
          <a:ln w="158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NSA</a:t>
            </a:r>
            <a:endParaRPr lang="en-GB" sz="1000" dirty="0"/>
          </a:p>
        </p:txBody>
      </p:sp>
      <p:sp>
        <p:nvSpPr>
          <p:cNvPr id="162" name="Trapezoid 161"/>
          <p:cNvSpPr/>
          <p:nvPr/>
        </p:nvSpPr>
        <p:spPr>
          <a:xfrm>
            <a:off x="2262619" y="1476378"/>
            <a:ext cx="457200" cy="152400"/>
          </a:xfrm>
          <a:prstGeom prst="trapezoid">
            <a:avLst>
              <a:gd name="adj" fmla="val 20637"/>
            </a:avLst>
          </a:prstGeom>
          <a:noFill/>
          <a:ln w="158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/>
              <a:t>NSA</a:t>
            </a:r>
            <a:endParaRPr lang="en-GB" sz="1000" dirty="0"/>
          </a:p>
        </p:txBody>
      </p:sp>
      <p:sp>
        <p:nvSpPr>
          <p:cNvPr id="163" name="Freeform 162"/>
          <p:cNvSpPr/>
          <p:nvPr/>
        </p:nvSpPr>
        <p:spPr>
          <a:xfrm>
            <a:off x="1810183" y="1662113"/>
            <a:ext cx="1376362" cy="233362"/>
          </a:xfrm>
          <a:custGeom>
            <a:avLst/>
            <a:gdLst>
              <a:gd name="connsiteX0" fmla="*/ 47625 w 1376362"/>
              <a:gd name="connsiteY0" fmla="*/ 4762 h 233362"/>
              <a:gd name="connsiteX1" fmla="*/ 1328737 w 1376362"/>
              <a:gd name="connsiteY1" fmla="*/ 0 h 233362"/>
              <a:gd name="connsiteX2" fmla="*/ 1376362 w 1376362"/>
              <a:gd name="connsiteY2" fmla="*/ 228600 h 233362"/>
              <a:gd name="connsiteX3" fmla="*/ 0 w 1376362"/>
              <a:gd name="connsiteY3" fmla="*/ 233362 h 233362"/>
              <a:gd name="connsiteX4" fmla="*/ 47625 w 1376362"/>
              <a:gd name="connsiteY4" fmla="*/ 4762 h 23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6362" h="233362">
                <a:moveTo>
                  <a:pt x="47625" y="4762"/>
                </a:moveTo>
                <a:lnTo>
                  <a:pt x="1328737" y="0"/>
                </a:lnTo>
                <a:lnTo>
                  <a:pt x="1376362" y="228600"/>
                </a:lnTo>
                <a:lnTo>
                  <a:pt x="0" y="233362"/>
                </a:lnTo>
                <a:lnTo>
                  <a:pt x="47625" y="4762"/>
                </a:lnTo>
                <a:close/>
              </a:path>
            </a:pathLst>
          </a:custGeom>
          <a:solidFill>
            <a:srgbClr val="0066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Trapezoid 163"/>
          <p:cNvSpPr/>
          <p:nvPr/>
        </p:nvSpPr>
        <p:spPr>
          <a:xfrm>
            <a:off x="2181664" y="1676400"/>
            <a:ext cx="609600" cy="152400"/>
          </a:xfrm>
          <a:prstGeom prst="trapezoid">
            <a:avLst>
              <a:gd name="adj" fmla="val 20637"/>
            </a:avLst>
          </a:prstGeom>
          <a:noFill/>
          <a:ln w="158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NRM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65" name="Freeform 164"/>
          <p:cNvSpPr/>
          <p:nvPr/>
        </p:nvSpPr>
        <p:spPr>
          <a:xfrm>
            <a:off x="1905433" y="1290638"/>
            <a:ext cx="1185862" cy="152400"/>
          </a:xfrm>
          <a:custGeom>
            <a:avLst/>
            <a:gdLst>
              <a:gd name="connsiteX0" fmla="*/ 0 w 1185862"/>
              <a:gd name="connsiteY0" fmla="*/ 152400 h 152400"/>
              <a:gd name="connsiteX1" fmla="*/ 1185862 w 1185862"/>
              <a:gd name="connsiteY1" fmla="*/ 152400 h 152400"/>
              <a:gd name="connsiteX2" fmla="*/ 1152525 w 1185862"/>
              <a:gd name="connsiteY2" fmla="*/ 4762 h 152400"/>
              <a:gd name="connsiteX3" fmla="*/ 38100 w 1185862"/>
              <a:gd name="connsiteY3" fmla="*/ 0 h 152400"/>
              <a:gd name="connsiteX4" fmla="*/ 0 w 1185862"/>
              <a:gd name="connsiteY4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5862" h="152400">
                <a:moveTo>
                  <a:pt x="0" y="152400"/>
                </a:moveTo>
                <a:lnTo>
                  <a:pt x="1185862" y="152400"/>
                </a:lnTo>
                <a:lnTo>
                  <a:pt x="1152525" y="4762"/>
                </a:lnTo>
                <a:lnTo>
                  <a:pt x="38100" y="0"/>
                </a:lnTo>
                <a:lnTo>
                  <a:pt x="0" y="152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Trapezoid 165"/>
          <p:cNvSpPr/>
          <p:nvPr/>
        </p:nvSpPr>
        <p:spPr>
          <a:xfrm>
            <a:off x="2191190" y="1295400"/>
            <a:ext cx="609600" cy="152400"/>
          </a:xfrm>
          <a:prstGeom prst="trapezoid">
            <a:avLst>
              <a:gd name="adj" fmla="val 20637"/>
            </a:avLst>
          </a:prstGeom>
          <a:noFill/>
          <a:ln w="158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NSI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67" name="Up-Down Arrow 166"/>
          <p:cNvSpPr/>
          <p:nvPr/>
        </p:nvSpPr>
        <p:spPr>
          <a:xfrm>
            <a:off x="2434168" y="1069686"/>
            <a:ext cx="75997" cy="2239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Freeform 167"/>
          <p:cNvSpPr/>
          <p:nvPr/>
        </p:nvSpPr>
        <p:spPr>
          <a:xfrm>
            <a:off x="1962583" y="847725"/>
            <a:ext cx="1062037" cy="209550"/>
          </a:xfrm>
          <a:custGeom>
            <a:avLst/>
            <a:gdLst>
              <a:gd name="connsiteX0" fmla="*/ 47625 w 1062037"/>
              <a:gd name="connsiteY0" fmla="*/ 0 h 209550"/>
              <a:gd name="connsiteX1" fmla="*/ 1028700 w 1062037"/>
              <a:gd name="connsiteY1" fmla="*/ 0 h 209550"/>
              <a:gd name="connsiteX2" fmla="*/ 1062037 w 1062037"/>
              <a:gd name="connsiteY2" fmla="*/ 209550 h 209550"/>
              <a:gd name="connsiteX3" fmla="*/ 0 w 1062037"/>
              <a:gd name="connsiteY3" fmla="*/ 209550 h 209550"/>
              <a:gd name="connsiteX4" fmla="*/ 47625 w 1062037"/>
              <a:gd name="connsiteY4" fmla="*/ 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2037" h="209550">
                <a:moveTo>
                  <a:pt x="47625" y="0"/>
                </a:moveTo>
                <a:lnTo>
                  <a:pt x="1028700" y="0"/>
                </a:lnTo>
                <a:lnTo>
                  <a:pt x="1062037" y="209550"/>
                </a:lnTo>
                <a:lnTo>
                  <a:pt x="0" y="209550"/>
                </a:lnTo>
                <a:lnTo>
                  <a:pt x="47625" y="0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Trapezoid 168"/>
          <p:cNvSpPr/>
          <p:nvPr/>
        </p:nvSpPr>
        <p:spPr>
          <a:xfrm>
            <a:off x="2153086" y="838200"/>
            <a:ext cx="609600" cy="152400"/>
          </a:xfrm>
          <a:prstGeom prst="trapezoid">
            <a:avLst>
              <a:gd name="adj" fmla="val 20637"/>
            </a:avLst>
          </a:prstGeom>
          <a:noFill/>
          <a:ln w="158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 NSI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70" name="Trapezoid 169"/>
          <p:cNvSpPr/>
          <p:nvPr/>
        </p:nvSpPr>
        <p:spPr>
          <a:xfrm>
            <a:off x="2819400" y="2895600"/>
            <a:ext cx="1662545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Control Plane</a:t>
            </a:r>
            <a:endParaRPr lang="en-GB" sz="1200" dirty="0"/>
          </a:p>
        </p:txBody>
      </p:sp>
      <p:sp>
        <p:nvSpPr>
          <p:cNvPr id="171" name="Trapezoid 170"/>
          <p:cNvSpPr/>
          <p:nvPr/>
        </p:nvSpPr>
        <p:spPr>
          <a:xfrm>
            <a:off x="2590800" y="2362200"/>
            <a:ext cx="1662545" cy="410817"/>
          </a:xfrm>
          <a:prstGeom prst="trapezoid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Management Plane</a:t>
            </a:r>
            <a:endParaRPr lang="en-GB" sz="1200" dirty="0"/>
          </a:p>
        </p:txBody>
      </p:sp>
      <p:sp>
        <p:nvSpPr>
          <p:cNvPr id="172" name="Up-Down Arrow 171"/>
          <p:cNvSpPr/>
          <p:nvPr/>
        </p:nvSpPr>
        <p:spPr>
          <a:xfrm>
            <a:off x="2362200" y="2179982"/>
            <a:ext cx="318656" cy="2468217"/>
          </a:xfrm>
          <a:prstGeom prst="upDownArrow">
            <a:avLst>
              <a:gd name="adj1" fmla="val 26667"/>
              <a:gd name="adj2" fmla="val 69483"/>
            </a:avLst>
          </a:prstGeom>
          <a:solidFill>
            <a:srgbClr val="FF0000">
              <a:alpha val="50000"/>
            </a:srgbClr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50" name="Straight Connector 149"/>
          <p:cNvCxnSpPr/>
          <p:nvPr/>
        </p:nvCxnSpPr>
        <p:spPr>
          <a:xfrm>
            <a:off x="381000" y="2209800"/>
            <a:ext cx="80772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457200" y="4267200"/>
            <a:ext cx="80772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69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Guy</cp:lastModifiedBy>
  <cp:revision>27</cp:revision>
  <dcterms:created xsi:type="dcterms:W3CDTF">2006-08-16T00:00:00Z</dcterms:created>
  <dcterms:modified xsi:type="dcterms:W3CDTF">2010-07-08T15:00:34Z</dcterms:modified>
</cp:coreProperties>
</file>