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EFF"/>
    <a:srgbClr val="30C0FF"/>
    <a:srgbClr val="F75B00"/>
    <a:srgbClr val="2D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0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8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8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0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3113-C395-FC42-83FB-A4286981FDE5}" type="datetimeFigureOut">
              <a:rPr lang="en-US" smtClean="0"/>
              <a:t>10/6/11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34D5-DC18-AC47-8C04-81F324F85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val 167"/>
          <p:cNvSpPr/>
          <p:nvPr/>
        </p:nvSpPr>
        <p:spPr>
          <a:xfrm>
            <a:off x="-68115" y="1408746"/>
            <a:ext cx="3082248" cy="544925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008176" y="1751924"/>
            <a:ext cx="2948469" cy="500342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 rot="2047333">
            <a:off x="1117607" y="3356098"/>
            <a:ext cx="2197699" cy="161612"/>
            <a:chOff x="6927552" y="5111747"/>
            <a:chExt cx="1613572" cy="168477"/>
          </a:xfrm>
        </p:grpSpPr>
        <p:grpSp>
          <p:nvGrpSpPr>
            <p:cNvPr id="178" name="Group 177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9" name="Freeform 178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Oval 165"/>
          <p:cNvSpPr/>
          <p:nvPr/>
        </p:nvSpPr>
        <p:spPr>
          <a:xfrm>
            <a:off x="3971060" y="1408746"/>
            <a:ext cx="5020540" cy="5068250"/>
          </a:xfrm>
          <a:prstGeom prst="ellipse">
            <a:avLst/>
          </a:prstGeom>
          <a:gradFill flip="none" rotWithShape="1">
            <a:gsLst>
              <a:gs pos="0">
                <a:srgbClr val="3366FF"/>
              </a:gs>
              <a:gs pos="89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 rot="5400000">
            <a:off x="4279591" y="3338393"/>
            <a:ext cx="1202108" cy="165286"/>
            <a:chOff x="6927552" y="5111343"/>
            <a:chExt cx="1613572" cy="165286"/>
          </a:xfrm>
        </p:grpSpPr>
        <p:grpSp>
          <p:nvGrpSpPr>
            <p:cNvPr id="117" name="Group 116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Freeform 117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2481268">
            <a:off x="6424450" y="4281673"/>
            <a:ext cx="1202108" cy="168477"/>
            <a:chOff x="6927552" y="5111747"/>
            <a:chExt cx="1613572" cy="168477"/>
          </a:xfrm>
        </p:grpSpPr>
        <p:grpSp>
          <p:nvGrpSpPr>
            <p:cNvPr id="93" name="Group 92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Freeform 93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481268">
            <a:off x="4573593" y="4292349"/>
            <a:ext cx="1202108" cy="168477"/>
            <a:chOff x="6927552" y="5111747"/>
            <a:chExt cx="1613572" cy="168477"/>
          </a:xfrm>
        </p:grpSpPr>
        <p:grpSp>
          <p:nvGrpSpPr>
            <p:cNvPr id="101" name="Group 100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Freeform 101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96862" y="4007025"/>
            <a:ext cx="1613571" cy="95250"/>
            <a:chOff x="2134077" y="2196642"/>
            <a:chExt cx="1613571" cy="9525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110433" y="4007025"/>
            <a:ext cx="1613571" cy="95250"/>
            <a:chOff x="2134077" y="2196642"/>
            <a:chExt cx="1613571" cy="952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63289" y="4007025"/>
            <a:ext cx="1613571" cy="95250"/>
            <a:chOff x="2134077" y="2196642"/>
            <a:chExt cx="1613571" cy="9525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67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NSI Demo Network</a:t>
            </a:r>
            <a:br>
              <a:rPr lang="en-US" dirty="0" smtClean="0"/>
            </a:br>
            <a:r>
              <a:rPr lang="en-US" sz="3100" dirty="0" smtClean="0"/>
              <a:t>Future Internet Assembly</a:t>
            </a:r>
            <a:endParaRPr lang="en-US" sz="3100" dirty="0"/>
          </a:p>
        </p:txBody>
      </p:sp>
      <p:sp>
        <p:nvSpPr>
          <p:cNvPr id="40" name="Freeform 39"/>
          <p:cNvSpPr/>
          <p:nvPr/>
        </p:nvSpPr>
        <p:spPr>
          <a:xfrm>
            <a:off x="5649285" y="3962330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15994" y="4320891"/>
            <a:ext cx="1402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Pionier</a:t>
            </a:r>
            <a:endParaRPr lang="en-US" sz="1600" b="1" dirty="0" smtClean="0"/>
          </a:p>
          <a:p>
            <a:r>
              <a:rPr lang="en-US" sz="1600" dirty="0" smtClean="0"/>
              <a:t>Poznan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52.412, 16.916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043923" y="4363903"/>
            <a:ext cx="1326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NetherLight</a:t>
            </a:r>
            <a:endParaRPr lang="en-US" sz="1600" b="1" dirty="0" smtClean="0"/>
          </a:p>
          <a:p>
            <a:r>
              <a:rPr lang="en-US" sz="1600" dirty="0" smtClean="0"/>
              <a:t>Amsterdam</a:t>
            </a:r>
          </a:p>
          <a:p>
            <a:r>
              <a:rPr lang="en-US" sz="1200" dirty="0" smtClean="0"/>
              <a:t>DRAC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52.357, 4.953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8431" y="2850212"/>
            <a:ext cx="14495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StarLight</a:t>
            </a:r>
            <a:endParaRPr lang="en-US" sz="1600" b="1" dirty="0"/>
          </a:p>
          <a:p>
            <a:r>
              <a:rPr lang="en-US" sz="1600" dirty="0" smtClean="0"/>
              <a:t>Chicago</a:t>
            </a:r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41.898, -87.618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51580" y="2968141"/>
            <a:ext cx="1480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KDDI-Labs</a:t>
            </a:r>
          </a:p>
          <a:p>
            <a:r>
              <a:rPr lang="en-US" sz="1600" dirty="0" smtClean="0"/>
              <a:t>Tokyo</a:t>
            </a:r>
          </a:p>
          <a:p>
            <a:r>
              <a:rPr lang="en-US" sz="1200" dirty="0" smtClean="0"/>
              <a:t>GLAMBDA-K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35.879, 139.517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 rot="5400000">
            <a:off x="6030828" y="3359559"/>
            <a:ext cx="1202108" cy="165286"/>
            <a:chOff x="6927552" y="5111343"/>
            <a:chExt cx="1613572" cy="165286"/>
          </a:xfrm>
        </p:grpSpPr>
        <p:grpSp>
          <p:nvGrpSpPr>
            <p:cNvPr id="50" name="Group 4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Freeform 54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24492" y="2821386"/>
            <a:ext cx="1202108" cy="164191"/>
            <a:chOff x="6927552" y="5112440"/>
            <a:chExt cx="1613572" cy="164191"/>
          </a:xfrm>
        </p:grpSpPr>
        <p:grpSp>
          <p:nvGrpSpPr>
            <p:cNvPr id="65" name="Group 6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reeform 6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 rot="19836106">
            <a:off x="4827053" y="3379919"/>
            <a:ext cx="1888739" cy="184844"/>
            <a:chOff x="6927552" y="5099836"/>
            <a:chExt cx="1613572" cy="184844"/>
          </a:xfrm>
        </p:grpSpPr>
        <p:grpSp>
          <p:nvGrpSpPr>
            <p:cNvPr id="72" name="Group 71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Freeform 72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/>
          <p:cNvSpPr/>
          <p:nvPr/>
        </p:nvSpPr>
        <p:spPr>
          <a:xfrm>
            <a:off x="4637520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7054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07054" y="2678252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905654" y="2342928"/>
            <a:ext cx="868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GRnet</a:t>
            </a:r>
            <a:endParaRPr lang="en-US" sz="1600" b="1" dirty="0" smtClean="0"/>
          </a:p>
          <a:p>
            <a:r>
              <a:rPr lang="en-US" sz="1600" dirty="0" smtClean="0"/>
              <a:t>Athens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020648" y="1750724"/>
            <a:ext cx="1211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GEANT</a:t>
            </a:r>
          </a:p>
          <a:p>
            <a:r>
              <a:rPr lang="en-US" sz="1600" dirty="0" smtClean="0"/>
              <a:t>Cambridge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smtClean="0"/>
              <a:t>: 51.295,.055</a:t>
            </a:r>
            <a:endParaRPr lang="en-US" sz="1200" dirty="0"/>
          </a:p>
        </p:txBody>
      </p:sp>
      <p:sp>
        <p:nvSpPr>
          <p:cNvPr id="81" name="Freeform 80"/>
          <p:cNvSpPr/>
          <p:nvPr/>
        </p:nvSpPr>
        <p:spPr>
          <a:xfrm>
            <a:off x="3882161" y="3951197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112627" y="3951909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 rot="19817793">
            <a:off x="5262293" y="3111150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5341784" y="3730026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89" name="Cube 88"/>
          <p:cNvSpPr/>
          <p:nvPr/>
        </p:nvSpPr>
        <p:spPr>
          <a:xfrm>
            <a:off x="7635007" y="2657086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7368937" y="4539163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5518080" y="4549839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715760" y="3311571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130668" y="1675095"/>
            <a:ext cx="1402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NortherLight</a:t>
            </a:r>
            <a:endParaRPr lang="en-US" sz="1600" b="1" dirty="0"/>
          </a:p>
          <a:p>
            <a:r>
              <a:rPr lang="en-US" sz="1600" dirty="0" smtClean="0"/>
              <a:t>Copenhagen</a:t>
            </a:r>
          </a:p>
          <a:p>
            <a:r>
              <a:rPr lang="en-US" sz="1200" dirty="0" err="1" smtClean="0"/>
              <a:t>OpenNSA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55.637, 12.641</a:t>
            </a:r>
            <a:endParaRPr lang="en-US" sz="1200" dirty="0"/>
          </a:p>
        </p:txBody>
      </p:sp>
      <p:grpSp>
        <p:nvGrpSpPr>
          <p:cNvPr id="133" name="Group 132"/>
          <p:cNvGrpSpPr/>
          <p:nvPr/>
        </p:nvGrpSpPr>
        <p:grpSpPr>
          <a:xfrm rot="2481268">
            <a:off x="1164384" y="5363136"/>
            <a:ext cx="1202108" cy="168477"/>
            <a:chOff x="6927552" y="5111747"/>
            <a:chExt cx="1613572" cy="168477"/>
          </a:xfrm>
        </p:grpSpPr>
        <p:grpSp>
          <p:nvGrpSpPr>
            <p:cNvPr id="134" name="Group 133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Freeform 134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Cube 139"/>
          <p:cNvSpPr/>
          <p:nvPr/>
        </p:nvSpPr>
        <p:spPr>
          <a:xfrm>
            <a:off x="2063079" y="5540195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520274" y="4950173"/>
            <a:ext cx="14932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AIST</a:t>
            </a:r>
          </a:p>
          <a:p>
            <a:r>
              <a:rPr lang="en-US" sz="1600" dirty="0" smtClean="0"/>
              <a:t>Tokyo</a:t>
            </a:r>
          </a:p>
          <a:p>
            <a:r>
              <a:rPr lang="en-US" sz="1200" dirty="0" smtClean="0"/>
              <a:t>G-LAMBDA-AIST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36.060, 140.133 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543186" y="4086904"/>
            <a:ext cx="855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1780-1783</a:t>
            </a:r>
            <a:endParaRPr lang="en-US" sz="1200" dirty="0"/>
          </a:p>
        </p:txBody>
      </p:sp>
      <p:sp>
        <p:nvSpPr>
          <p:cNvPr id="152" name="Oval 151"/>
          <p:cNvSpPr/>
          <p:nvPr/>
        </p:nvSpPr>
        <p:spPr>
          <a:xfrm>
            <a:off x="5205156" y="5789415"/>
            <a:ext cx="228600" cy="22104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Cube 152"/>
          <p:cNvSpPr/>
          <p:nvPr/>
        </p:nvSpPr>
        <p:spPr>
          <a:xfrm>
            <a:off x="5249886" y="6123836"/>
            <a:ext cx="135324" cy="23147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5433756" y="5700263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NSI Networks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5444801" y="6024076"/>
            <a:ext cx="183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perfSonar</a:t>
            </a:r>
            <a:r>
              <a:rPr lang="en-US" dirty="0" smtClean="0"/>
              <a:t> servers 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5444801" y="6386016"/>
            <a:ext cx="200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NSI </a:t>
            </a:r>
            <a:r>
              <a:rPr lang="en-US" dirty="0" err="1" smtClean="0"/>
              <a:t>peerings</a:t>
            </a:r>
            <a:r>
              <a:rPr lang="en-US" dirty="0" smtClean="0"/>
              <a:t> (SDPs)</a:t>
            </a:r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998717" y="6574788"/>
            <a:ext cx="430869" cy="95250"/>
            <a:chOff x="2134077" y="2196642"/>
            <a:chExt cx="1613571" cy="9525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Freeform 162"/>
          <p:cNvSpPr/>
          <p:nvPr/>
        </p:nvSpPr>
        <p:spPr>
          <a:xfrm>
            <a:off x="5149159" y="6527974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3913332" y="2783991"/>
            <a:ext cx="1059985" cy="184150"/>
            <a:chOff x="6927552" y="5112440"/>
            <a:chExt cx="1613572" cy="164191"/>
          </a:xfrm>
        </p:grpSpPr>
        <p:grpSp>
          <p:nvGrpSpPr>
            <p:cNvPr id="170" name="Group 16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Freeform 170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Cube 175"/>
          <p:cNvSpPr/>
          <p:nvPr/>
        </p:nvSpPr>
        <p:spPr>
          <a:xfrm>
            <a:off x="3882161" y="2652985"/>
            <a:ext cx="270647" cy="469900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655817" y="2657086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830908" y="1675095"/>
            <a:ext cx="1480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Krlight</a:t>
            </a:r>
            <a:endParaRPr lang="en-US" sz="1600" b="1" dirty="0" smtClean="0"/>
          </a:p>
          <a:p>
            <a:r>
              <a:rPr lang="en-US" sz="1600" dirty="0" err="1" smtClean="0"/>
              <a:t>Daejeon</a:t>
            </a:r>
            <a:endParaRPr lang="en-US" sz="1600" dirty="0"/>
          </a:p>
          <a:p>
            <a:r>
              <a:rPr lang="en-US" sz="1200" dirty="0" err="1" smtClean="0"/>
              <a:t>DynamicKL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36.366, 127.359</a:t>
            </a:r>
            <a:endParaRPr lang="en-US" sz="1200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1266233" y="2739290"/>
            <a:ext cx="1202108" cy="164191"/>
            <a:chOff x="6927552" y="5112440"/>
            <a:chExt cx="1613572" cy="164191"/>
          </a:xfrm>
        </p:grpSpPr>
        <p:grpSp>
          <p:nvGrpSpPr>
            <p:cNvPr id="186" name="Group 18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Freeform 186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Cube 191"/>
          <p:cNvSpPr/>
          <p:nvPr/>
        </p:nvSpPr>
        <p:spPr>
          <a:xfrm>
            <a:off x="2329150" y="2659359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113905" y="2603801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7635007" y="3804319"/>
            <a:ext cx="85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Europe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18431" y="5515597"/>
            <a:ext cx="156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North America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86208" y="6170968"/>
            <a:ext cx="12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Asia/Pacific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98" name="Group 197"/>
          <p:cNvGrpSpPr/>
          <p:nvPr/>
        </p:nvGrpSpPr>
        <p:grpSpPr>
          <a:xfrm rot="19836106">
            <a:off x="1271491" y="4481469"/>
            <a:ext cx="1888739" cy="184844"/>
            <a:chOff x="6927552" y="5099836"/>
            <a:chExt cx="1613572" cy="184844"/>
          </a:xfrm>
        </p:grpSpPr>
        <p:grpSp>
          <p:nvGrpSpPr>
            <p:cNvPr id="199" name="Group 198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0" name="Freeform 199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 rot="19118732" flipH="1">
            <a:off x="309870" y="4316522"/>
            <a:ext cx="1202108" cy="168477"/>
            <a:chOff x="6927552" y="5111747"/>
            <a:chExt cx="1613572" cy="168477"/>
          </a:xfrm>
        </p:grpSpPr>
        <p:grpSp>
          <p:nvGrpSpPr>
            <p:cNvPr id="206" name="Group 20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Freeform 206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2" name="Cube 211"/>
          <p:cNvSpPr/>
          <p:nvPr/>
        </p:nvSpPr>
        <p:spPr>
          <a:xfrm>
            <a:off x="315486" y="4567988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98452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107663" y="4864250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93386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3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/>
          <p:cNvGrpSpPr/>
          <p:nvPr/>
        </p:nvGrpSpPr>
        <p:grpSpPr>
          <a:xfrm rot="19836106">
            <a:off x="1271491" y="4481469"/>
            <a:ext cx="1888739" cy="184844"/>
            <a:chOff x="6927552" y="5099836"/>
            <a:chExt cx="1613572" cy="184844"/>
          </a:xfrm>
        </p:grpSpPr>
        <p:grpSp>
          <p:nvGrpSpPr>
            <p:cNvPr id="224" name="Group 223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226" name="Straight Connector 225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Freeform 224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 rot="2047333">
            <a:off x="1117607" y="3356098"/>
            <a:ext cx="2197699" cy="161612"/>
            <a:chOff x="6927552" y="5111747"/>
            <a:chExt cx="1613572" cy="168477"/>
          </a:xfrm>
        </p:grpSpPr>
        <p:grpSp>
          <p:nvGrpSpPr>
            <p:cNvPr id="186" name="Group 185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Freeform 186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 rot="5400000">
            <a:off x="4279591" y="3338393"/>
            <a:ext cx="1202108" cy="165286"/>
            <a:chOff x="6927552" y="5111343"/>
            <a:chExt cx="1613572" cy="165286"/>
          </a:xfrm>
        </p:grpSpPr>
        <p:grpSp>
          <p:nvGrpSpPr>
            <p:cNvPr id="117" name="Group 116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Freeform 117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 rot="2481268">
            <a:off x="6424450" y="4281673"/>
            <a:ext cx="1202108" cy="168477"/>
            <a:chOff x="6927552" y="5111747"/>
            <a:chExt cx="1613572" cy="168477"/>
          </a:xfrm>
        </p:grpSpPr>
        <p:grpSp>
          <p:nvGrpSpPr>
            <p:cNvPr id="93" name="Group 92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Freeform 93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481268">
            <a:off x="4573593" y="4292349"/>
            <a:ext cx="1202108" cy="168477"/>
            <a:chOff x="6927552" y="5111747"/>
            <a:chExt cx="1613572" cy="168477"/>
          </a:xfrm>
        </p:grpSpPr>
        <p:grpSp>
          <p:nvGrpSpPr>
            <p:cNvPr id="101" name="Group 100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Freeform 101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rot="19118732" flipH="1">
            <a:off x="309870" y="4316522"/>
            <a:ext cx="1202108" cy="168477"/>
            <a:chOff x="6927552" y="5111747"/>
            <a:chExt cx="1613572" cy="168477"/>
          </a:xfrm>
        </p:grpSpPr>
        <p:grpSp>
          <p:nvGrpSpPr>
            <p:cNvPr id="109" name="Group 108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Freeform 109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96862" y="4007025"/>
            <a:ext cx="1613571" cy="95250"/>
            <a:chOff x="2134077" y="2196642"/>
            <a:chExt cx="1613571" cy="9525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110433" y="4007025"/>
            <a:ext cx="1613571" cy="95250"/>
            <a:chOff x="2134077" y="2196642"/>
            <a:chExt cx="1613571" cy="952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63289" y="4007025"/>
            <a:ext cx="1613571" cy="95250"/>
            <a:chOff x="2134077" y="2196642"/>
            <a:chExt cx="1613571" cy="9525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67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NSI Demo Network</a:t>
            </a:r>
            <a:br>
              <a:rPr lang="en-US" dirty="0" smtClean="0"/>
            </a:br>
            <a:r>
              <a:rPr lang="en-US" sz="3100" dirty="0" smtClean="0"/>
              <a:t>Future Internet Assembly</a:t>
            </a:r>
            <a:endParaRPr lang="en-US" sz="3100" dirty="0"/>
          </a:p>
        </p:txBody>
      </p:sp>
      <p:sp>
        <p:nvSpPr>
          <p:cNvPr id="40" name="Freeform 39"/>
          <p:cNvSpPr/>
          <p:nvPr/>
        </p:nvSpPr>
        <p:spPr>
          <a:xfrm>
            <a:off x="5649285" y="3962330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913928" y="4222637"/>
            <a:ext cx="1402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Pionier.ets</a:t>
            </a:r>
            <a:endParaRPr lang="en-US" sz="1600" b="1" dirty="0" smtClean="0"/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52.412, 16.916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879227" y="4396336"/>
            <a:ext cx="1507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NetherLight.ets</a:t>
            </a:r>
            <a:endParaRPr lang="en-US" sz="1600" b="1" dirty="0" smtClean="0"/>
          </a:p>
          <a:p>
            <a:r>
              <a:rPr lang="en-US" sz="1200" dirty="0" smtClean="0"/>
              <a:t>DRAC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52.357, 4.953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893386" y="3126986"/>
            <a:ext cx="1449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Starlight.ets</a:t>
            </a:r>
            <a:endParaRPr lang="en-US" sz="1600" b="1" dirty="0"/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41.898, -87.618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63107" y="3155172"/>
            <a:ext cx="1480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KDDI-</a:t>
            </a:r>
            <a:r>
              <a:rPr lang="en-US" sz="1600" b="1" dirty="0" err="1" smtClean="0"/>
              <a:t>Labs.ets</a:t>
            </a:r>
            <a:endParaRPr lang="en-US" sz="1600" b="1" dirty="0" smtClean="0"/>
          </a:p>
          <a:p>
            <a:r>
              <a:rPr lang="en-US" sz="1200" dirty="0" smtClean="0"/>
              <a:t>GLAMBDA-KDDI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35.879, 139.517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 rot="5400000">
            <a:off x="6030828" y="3359559"/>
            <a:ext cx="1202108" cy="165286"/>
            <a:chOff x="6927552" y="5111343"/>
            <a:chExt cx="1613572" cy="165286"/>
          </a:xfrm>
        </p:grpSpPr>
        <p:grpSp>
          <p:nvGrpSpPr>
            <p:cNvPr id="50" name="Group 4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Freeform 54"/>
            <p:cNvSpPr/>
            <p:nvPr/>
          </p:nvSpPr>
          <p:spPr>
            <a:xfrm>
              <a:off x="7745751" y="5111343"/>
              <a:ext cx="129145" cy="165286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24492" y="2821386"/>
            <a:ext cx="1202108" cy="164191"/>
            <a:chOff x="6927552" y="5112440"/>
            <a:chExt cx="1613572" cy="164191"/>
          </a:xfrm>
        </p:grpSpPr>
        <p:grpSp>
          <p:nvGrpSpPr>
            <p:cNvPr id="65" name="Group 6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reeform 6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 rot="19836106">
            <a:off x="4827053" y="3379919"/>
            <a:ext cx="1888739" cy="184844"/>
            <a:chOff x="6927552" y="5099836"/>
            <a:chExt cx="1613572" cy="184844"/>
          </a:xfrm>
        </p:grpSpPr>
        <p:grpSp>
          <p:nvGrpSpPr>
            <p:cNvPr id="72" name="Group 71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Freeform 72"/>
            <p:cNvSpPr/>
            <p:nvPr/>
          </p:nvSpPr>
          <p:spPr>
            <a:xfrm>
              <a:off x="7699147" y="5099836"/>
              <a:ext cx="76147" cy="184844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1117872" y="3821253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93386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37520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7054" y="3804319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07054" y="2678252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905654" y="2342928"/>
            <a:ext cx="954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GRnet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ps</a:t>
            </a:r>
            <a:endParaRPr lang="en-US" sz="1600" b="1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134134" y="1716161"/>
            <a:ext cx="10876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GEANT.ets</a:t>
            </a:r>
            <a:endParaRPr lang="en-US" sz="1600" b="1" dirty="0" smtClean="0"/>
          </a:p>
          <a:p>
            <a:r>
              <a:rPr lang="en-US" sz="1600" dirty="0"/>
              <a:t>&lt;</a:t>
            </a:r>
            <a:r>
              <a:rPr lang="en-US" sz="1600" dirty="0" smtClean="0"/>
              <a:t>city?&gt;</a:t>
            </a:r>
          </a:p>
          <a:p>
            <a:r>
              <a:rPr lang="en-US" sz="1200" dirty="0" err="1" smtClean="0"/>
              <a:t>AutoBAHN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sp>
        <p:nvSpPr>
          <p:cNvPr id="81" name="Freeform 80"/>
          <p:cNvSpPr/>
          <p:nvPr/>
        </p:nvSpPr>
        <p:spPr>
          <a:xfrm>
            <a:off x="3882161" y="3951197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112627" y="3951909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 rot="19817793">
            <a:off x="5597174" y="3446075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89" name="Cube 88"/>
          <p:cNvSpPr/>
          <p:nvPr/>
        </p:nvSpPr>
        <p:spPr>
          <a:xfrm>
            <a:off x="7635008" y="2675235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7368938" y="4557312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5518081" y="4567988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315486" y="4567988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647719" y="3383675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001625" y="1834298"/>
            <a:ext cx="1661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Northernlight.ets</a:t>
            </a:r>
            <a:endParaRPr lang="en-US" sz="1600" b="1" dirty="0"/>
          </a:p>
          <a:p>
            <a:r>
              <a:rPr lang="en-US" sz="1200" dirty="0" err="1" smtClean="0"/>
              <a:t>OpenNSA</a:t>
            </a:r>
            <a:r>
              <a:rPr lang="en-US" sz="1200" dirty="0" smtClean="0"/>
              <a:t>/</a:t>
            </a:r>
            <a:r>
              <a:rPr lang="en-US" sz="1200" dirty="0" err="1" smtClean="0"/>
              <a:t>Argia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55.637, 12.641</a:t>
            </a:r>
            <a:endParaRPr lang="en-US" sz="1200" dirty="0"/>
          </a:p>
        </p:txBody>
      </p:sp>
      <p:grpSp>
        <p:nvGrpSpPr>
          <p:cNvPr id="133" name="Group 132"/>
          <p:cNvGrpSpPr/>
          <p:nvPr/>
        </p:nvGrpSpPr>
        <p:grpSpPr>
          <a:xfrm rot="2481268">
            <a:off x="1164384" y="5388537"/>
            <a:ext cx="1202108" cy="168477"/>
            <a:chOff x="6927552" y="5111747"/>
            <a:chExt cx="1613572" cy="168477"/>
          </a:xfrm>
        </p:grpSpPr>
        <p:grpSp>
          <p:nvGrpSpPr>
            <p:cNvPr id="134" name="Group 133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Freeform 134"/>
            <p:cNvSpPr/>
            <p:nvPr/>
          </p:nvSpPr>
          <p:spPr>
            <a:xfrm>
              <a:off x="7760717" y="5111747"/>
              <a:ext cx="85333" cy="168477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Cube 139"/>
          <p:cNvSpPr/>
          <p:nvPr/>
        </p:nvSpPr>
        <p:spPr>
          <a:xfrm>
            <a:off x="2063080" y="5583745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107663" y="4889651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390351" y="5300000"/>
            <a:ext cx="1493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AIST.ets</a:t>
            </a:r>
            <a:endParaRPr lang="en-US" sz="1600" b="1" dirty="0" smtClean="0"/>
          </a:p>
          <a:p>
            <a:r>
              <a:rPr lang="en-US" sz="1200" dirty="0" smtClean="0"/>
              <a:t>G-LAMBDA-AIST</a:t>
            </a:r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36.060, 140.133 </a:t>
            </a:r>
            <a:endParaRPr lang="en-US" sz="12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619389" y="4061503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1780-1783</a:t>
            </a:r>
            <a:endParaRPr lang="en-US" sz="800" dirty="0"/>
          </a:p>
        </p:txBody>
      </p:sp>
      <p:sp>
        <p:nvSpPr>
          <p:cNvPr id="151" name="TextBox 150"/>
          <p:cNvSpPr txBox="1"/>
          <p:nvPr/>
        </p:nvSpPr>
        <p:spPr>
          <a:xfrm>
            <a:off x="1710301" y="408177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1782-1783</a:t>
            </a:r>
            <a:endParaRPr lang="en-US" sz="800" dirty="0"/>
          </a:p>
        </p:txBody>
      </p:sp>
      <p:sp>
        <p:nvSpPr>
          <p:cNvPr id="152" name="Oval 151"/>
          <p:cNvSpPr/>
          <p:nvPr/>
        </p:nvSpPr>
        <p:spPr>
          <a:xfrm>
            <a:off x="5205156" y="5771569"/>
            <a:ext cx="228600" cy="22104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3" name="Cube 152"/>
          <p:cNvSpPr/>
          <p:nvPr/>
        </p:nvSpPr>
        <p:spPr>
          <a:xfrm>
            <a:off x="5249886" y="6069603"/>
            <a:ext cx="135324" cy="23147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4" name="TextBox 153"/>
          <p:cNvSpPr txBox="1"/>
          <p:nvPr/>
        </p:nvSpPr>
        <p:spPr>
          <a:xfrm>
            <a:off x="5433756" y="5745598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NSI Networks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444801" y="6004858"/>
            <a:ext cx="128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perfSonar</a:t>
            </a:r>
            <a:r>
              <a:rPr lang="en-US" sz="1200" dirty="0" smtClean="0"/>
              <a:t> servers </a:t>
            </a:r>
            <a:endParaRPr lang="en-US" sz="1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433756" y="6303224"/>
            <a:ext cx="2648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NSI </a:t>
            </a:r>
            <a:r>
              <a:rPr lang="en-US" sz="1200" dirty="0" err="1" smtClean="0"/>
              <a:t>peerings</a:t>
            </a:r>
            <a:r>
              <a:rPr lang="en-US" sz="1200" dirty="0" smtClean="0"/>
              <a:t> (SDPs) between VLAN </a:t>
            </a:r>
            <a:r>
              <a:rPr lang="en-US" sz="1200" dirty="0" err="1" smtClean="0"/>
              <a:t>stps</a:t>
            </a:r>
            <a:endParaRPr lang="en-US" sz="1200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957733" y="6432724"/>
            <a:ext cx="430869" cy="95250"/>
            <a:chOff x="2134077" y="2196642"/>
            <a:chExt cx="1613571" cy="9525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134077" y="21966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134077" y="22283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134077" y="226014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2134077" y="2291892"/>
              <a:ext cx="161357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Freeform 162"/>
          <p:cNvSpPr/>
          <p:nvPr/>
        </p:nvSpPr>
        <p:spPr>
          <a:xfrm>
            <a:off x="5149159" y="6527974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9" name="Group 168"/>
          <p:cNvGrpSpPr/>
          <p:nvPr/>
        </p:nvGrpSpPr>
        <p:grpSpPr>
          <a:xfrm>
            <a:off x="3740038" y="2801427"/>
            <a:ext cx="1202108" cy="164191"/>
            <a:chOff x="6927552" y="5112440"/>
            <a:chExt cx="1613572" cy="164191"/>
          </a:xfrm>
        </p:grpSpPr>
        <p:grpSp>
          <p:nvGrpSpPr>
            <p:cNvPr id="170" name="Group 169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Freeform 170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Cube 175"/>
          <p:cNvSpPr/>
          <p:nvPr/>
        </p:nvSpPr>
        <p:spPr>
          <a:xfrm>
            <a:off x="3700414" y="2675235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655817" y="2657086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864254" y="4007025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6708367" y="3659618"/>
            <a:ext cx="723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GN3-{80..83}</a:t>
            </a:r>
            <a:endParaRPr lang="en-US" sz="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772899" y="3825449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630977" y="3052535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POZ-{80..83}</a:t>
            </a:r>
            <a:endParaRPr lang="en-US" sz="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6738282" y="2559118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113345" y="2627202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6" name="TextBox 145"/>
          <p:cNvSpPr txBox="1"/>
          <p:nvPr/>
        </p:nvSpPr>
        <p:spPr>
          <a:xfrm rot="19160449" flipH="1">
            <a:off x="752536" y="4306482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47" name="TextBox 146"/>
          <p:cNvSpPr txBox="1"/>
          <p:nvPr/>
        </p:nvSpPr>
        <p:spPr>
          <a:xfrm rot="2425190">
            <a:off x="1460581" y="5201644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441229" y="4220776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PS-{80..83}</a:t>
            </a:r>
            <a:endParaRPr lang="en-US" sz="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5036431" y="3827812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POZ-{80..83}</a:t>
            </a:r>
            <a:endParaRPr lang="en-US" sz="800" dirty="0"/>
          </a:p>
        </p:txBody>
      </p:sp>
      <p:sp>
        <p:nvSpPr>
          <p:cNvPr id="165" name="TextBox 164"/>
          <p:cNvSpPr txBox="1"/>
          <p:nvPr/>
        </p:nvSpPr>
        <p:spPr>
          <a:xfrm rot="19823624">
            <a:off x="4858905" y="3533568"/>
            <a:ext cx="723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GN3-{80..83}</a:t>
            </a:r>
            <a:endParaRPr lang="en-US" sz="800" dirty="0"/>
          </a:p>
        </p:txBody>
      </p:sp>
      <p:sp>
        <p:nvSpPr>
          <p:cNvPr id="177" name="TextBox 176"/>
          <p:cNvSpPr txBox="1"/>
          <p:nvPr/>
        </p:nvSpPr>
        <p:spPr>
          <a:xfrm>
            <a:off x="4193946" y="3641274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CPH-{80..83}</a:t>
            </a:r>
            <a:endParaRPr lang="en-US" sz="800" dirty="0"/>
          </a:p>
        </p:txBody>
      </p:sp>
      <p:sp>
        <p:nvSpPr>
          <p:cNvPr id="178" name="TextBox 177"/>
          <p:cNvSpPr txBox="1"/>
          <p:nvPr/>
        </p:nvSpPr>
        <p:spPr>
          <a:xfrm rot="19815525">
            <a:off x="2173591" y="4153176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TSU-{80..81}</a:t>
            </a:r>
            <a:endParaRPr lang="en-US" sz="8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049850" y="3811810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CHI-{80..83}</a:t>
            </a:r>
            <a:endParaRPr lang="en-US" sz="800" dirty="0"/>
          </a:p>
        </p:txBody>
      </p:sp>
      <p:sp>
        <p:nvSpPr>
          <p:cNvPr id="180" name="TextBox 179"/>
          <p:cNvSpPr txBox="1"/>
          <p:nvPr/>
        </p:nvSpPr>
        <p:spPr>
          <a:xfrm rot="19810981">
            <a:off x="1333970" y="4627229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CHI-{80..81}</a:t>
            </a:r>
            <a:endParaRPr lang="en-US" sz="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161235" y="3819595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TOK-{82..83}</a:t>
            </a:r>
            <a:endParaRPr lang="en-US" sz="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3268718" y="3821253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84" name="TextBox 183"/>
          <p:cNvSpPr txBox="1"/>
          <p:nvPr/>
        </p:nvSpPr>
        <p:spPr>
          <a:xfrm rot="19818665">
            <a:off x="5788727" y="3010797"/>
            <a:ext cx="7360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AMS-{80..83}</a:t>
            </a:r>
            <a:endParaRPr lang="en-US" sz="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74087" y="1898200"/>
            <a:ext cx="1480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/>
              <a:t>K</a:t>
            </a:r>
            <a:r>
              <a:rPr lang="en-US" sz="1600" b="1" dirty="0" err="1" smtClean="0"/>
              <a:t>rlight.ets</a:t>
            </a:r>
            <a:endParaRPr lang="en-US" sz="1600" b="1" dirty="0"/>
          </a:p>
          <a:p>
            <a:r>
              <a:rPr lang="en-US" sz="1200" dirty="0" err="1" smtClean="0"/>
              <a:t>DynamicKL</a:t>
            </a:r>
            <a:endParaRPr lang="en-US" sz="1200" dirty="0" smtClean="0"/>
          </a:p>
          <a:p>
            <a:r>
              <a:rPr lang="en-US" sz="1200" dirty="0" err="1" smtClean="0"/>
              <a:t>Loc</a:t>
            </a:r>
            <a:r>
              <a:rPr lang="en-US" sz="1200" dirty="0" smtClean="0"/>
              <a:t>: 36.366, 127.359</a:t>
            </a:r>
            <a:endParaRPr lang="en-US" sz="12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1266233" y="2739290"/>
            <a:ext cx="1202108" cy="164191"/>
            <a:chOff x="6927552" y="5112440"/>
            <a:chExt cx="1613572" cy="164191"/>
          </a:xfrm>
        </p:grpSpPr>
        <p:grpSp>
          <p:nvGrpSpPr>
            <p:cNvPr id="195" name="Group 194"/>
            <p:cNvGrpSpPr/>
            <p:nvPr/>
          </p:nvGrpSpPr>
          <p:grpSpPr>
            <a:xfrm>
              <a:off x="6927552" y="5147239"/>
              <a:ext cx="1613572" cy="95250"/>
              <a:chOff x="2134077" y="2196642"/>
              <a:chExt cx="1613572" cy="95250"/>
            </a:xfrm>
          </p:grpSpPr>
          <p:cxnSp>
            <p:nvCxnSpPr>
              <p:cNvPr id="197" name="Straight Connector 196"/>
              <p:cNvCxnSpPr/>
              <p:nvPr/>
            </p:nvCxnSpPr>
            <p:spPr>
              <a:xfrm>
                <a:off x="2134077" y="219664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134077" y="22283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34078" y="2260143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134077" y="2291892"/>
                <a:ext cx="161357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6" name="Freeform 195"/>
            <p:cNvSpPr/>
            <p:nvPr/>
          </p:nvSpPr>
          <p:spPr>
            <a:xfrm>
              <a:off x="7748470" y="5112440"/>
              <a:ext cx="115058" cy="164191"/>
            </a:xfrm>
            <a:custGeom>
              <a:avLst/>
              <a:gdLst>
                <a:gd name="connsiteX0" fmla="*/ 785936 w 785936"/>
                <a:gd name="connsiteY0" fmla="*/ 300305 h 783228"/>
                <a:gd name="connsiteX1" fmla="*/ 455736 w 785936"/>
                <a:gd name="connsiteY1" fmla="*/ 3972 h 783228"/>
                <a:gd name="connsiteX2" fmla="*/ 66270 w 785936"/>
                <a:gd name="connsiteY2" fmla="*/ 156372 h 783228"/>
                <a:gd name="connsiteX3" fmla="*/ 40870 w 785936"/>
                <a:gd name="connsiteY3" fmla="*/ 528905 h 783228"/>
                <a:gd name="connsiteX4" fmla="*/ 481136 w 785936"/>
                <a:gd name="connsiteY4" fmla="*/ 782905 h 783228"/>
                <a:gd name="connsiteX5" fmla="*/ 752070 w 785936"/>
                <a:gd name="connsiteY5" fmla="*/ 571238 h 783228"/>
                <a:gd name="connsiteX0" fmla="*/ 785936 w 785936"/>
                <a:gd name="connsiteY0" fmla="*/ 308268 h 791191"/>
                <a:gd name="connsiteX1" fmla="*/ 455736 w 785936"/>
                <a:gd name="connsiteY1" fmla="*/ 11935 h 791191"/>
                <a:gd name="connsiteX2" fmla="*/ 66270 w 785936"/>
                <a:gd name="connsiteY2" fmla="*/ 164335 h 791191"/>
                <a:gd name="connsiteX3" fmla="*/ 40870 w 785936"/>
                <a:gd name="connsiteY3" fmla="*/ 536868 h 791191"/>
                <a:gd name="connsiteX4" fmla="*/ 481136 w 785936"/>
                <a:gd name="connsiteY4" fmla="*/ 790868 h 791191"/>
                <a:gd name="connsiteX5" fmla="*/ 752070 w 785936"/>
                <a:gd name="connsiteY5" fmla="*/ 579201 h 791191"/>
                <a:gd name="connsiteX0" fmla="*/ 785936 w 785936"/>
                <a:gd name="connsiteY0" fmla="*/ 308268 h 793831"/>
                <a:gd name="connsiteX1" fmla="*/ 455736 w 785936"/>
                <a:gd name="connsiteY1" fmla="*/ 11935 h 793831"/>
                <a:gd name="connsiteX2" fmla="*/ 66270 w 785936"/>
                <a:gd name="connsiteY2" fmla="*/ 164335 h 793831"/>
                <a:gd name="connsiteX3" fmla="*/ 40870 w 785936"/>
                <a:gd name="connsiteY3" fmla="*/ 536868 h 793831"/>
                <a:gd name="connsiteX4" fmla="*/ 481136 w 785936"/>
                <a:gd name="connsiteY4" fmla="*/ 790868 h 793831"/>
                <a:gd name="connsiteX5" fmla="*/ 752070 w 785936"/>
                <a:gd name="connsiteY5" fmla="*/ 579201 h 793831"/>
                <a:gd name="connsiteX0" fmla="*/ 785936 w 862137"/>
                <a:gd name="connsiteY0" fmla="*/ 308268 h 805781"/>
                <a:gd name="connsiteX1" fmla="*/ 455736 w 862137"/>
                <a:gd name="connsiteY1" fmla="*/ 11935 h 805781"/>
                <a:gd name="connsiteX2" fmla="*/ 66270 w 862137"/>
                <a:gd name="connsiteY2" fmla="*/ 164335 h 805781"/>
                <a:gd name="connsiteX3" fmla="*/ 40870 w 862137"/>
                <a:gd name="connsiteY3" fmla="*/ 536868 h 805781"/>
                <a:gd name="connsiteX4" fmla="*/ 481136 w 862137"/>
                <a:gd name="connsiteY4" fmla="*/ 790868 h 805781"/>
                <a:gd name="connsiteX5" fmla="*/ 862137 w 862137"/>
                <a:gd name="connsiteY5" fmla="*/ 706201 h 805781"/>
                <a:gd name="connsiteX0" fmla="*/ 785936 w 785936"/>
                <a:gd name="connsiteY0" fmla="*/ 308268 h 791359"/>
                <a:gd name="connsiteX1" fmla="*/ 455736 w 785936"/>
                <a:gd name="connsiteY1" fmla="*/ 11935 h 791359"/>
                <a:gd name="connsiteX2" fmla="*/ 66270 w 785936"/>
                <a:gd name="connsiteY2" fmla="*/ 164335 h 791359"/>
                <a:gd name="connsiteX3" fmla="*/ 40870 w 785936"/>
                <a:gd name="connsiteY3" fmla="*/ 536868 h 791359"/>
                <a:gd name="connsiteX4" fmla="*/ 481136 w 785936"/>
                <a:gd name="connsiteY4" fmla="*/ 790868 h 791359"/>
                <a:gd name="connsiteX5" fmla="*/ 777471 w 785936"/>
                <a:gd name="connsiteY5" fmla="*/ 587668 h 791359"/>
                <a:gd name="connsiteX0" fmla="*/ 785936 w 785936"/>
                <a:gd name="connsiteY0" fmla="*/ 308268 h 794064"/>
                <a:gd name="connsiteX1" fmla="*/ 455736 w 785936"/>
                <a:gd name="connsiteY1" fmla="*/ 11935 h 794064"/>
                <a:gd name="connsiteX2" fmla="*/ 66270 w 785936"/>
                <a:gd name="connsiteY2" fmla="*/ 164335 h 794064"/>
                <a:gd name="connsiteX3" fmla="*/ 40870 w 785936"/>
                <a:gd name="connsiteY3" fmla="*/ 536868 h 794064"/>
                <a:gd name="connsiteX4" fmla="*/ 481136 w 785936"/>
                <a:gd name="connsiteY4" fmla="*/ 790868 h 794064"/>
                <a:gd name="connsiteX5" fmla="*/ 777471 w 785936"/>
                <a:gd name="connsiteY5" fmla="*/ 587668 h 79406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85936 w 785936"/>
                <a:gd name="connsiteY0" fmla="*/ 308268 h 791294"/>
                <a:gd name="connsiteX1" fmla="*/ 455736 w 785936"/>
                <a:gd name="connsiteY1" fmla="*/ 11935 h 791294"/>
                <a:gd name="connsiteX2" fmla="*/ 66270 w 785936"/>
                <a:gd name="connsiteY2" fmla="*/ 164335 h 791294"/>
                <a:gd name="connsiteX3" fmla="*/ 40870 w 785936"/>
                <a:gd name="connsiteY3" fmla="*/ 536868 h 791294"/>
                <a:gd name="connsiteX4" fmla="*/ 481136 w 785936"/>
                <a:gd name="connsiteY4" fmla="*/ 790868 h 791294"/>
                <a:gd name="connsiteX5" fmla="*/ 777471 w 785936"/>
                <a:gd name="connsiteY5" fmla="*/ 587668 h 791294"/>
                <a:gd name="connsiteX0" fmla="*/ 756931 w 756931"/>
                <a:gd name="connsiteY0" fmla="*/ 308994 h 791610"/>
                <a:gd name="connsiteX1" fmla="*/ 426731 w 756931"/>
                <a:gd name="connsiteY1" fmla="*/ 12661 h 791610"/>
                <a:gd name="connsiteX2" fmla="*/ 37265 w 756931"/>
                <a:gd name="connsiteY2" fmla="*/ 165061 h 791610"/>
                <a:gd name="connsiteX3" fmla="*/ 62665 w 756931"/>
                <a:gd name="connsiteY3" fmla="*/ 596861 h 791610"/>
                <a:gd name="connsiteX4" fmla="*/ 452131 w 756931"/>
                <a:gd name="connsiteY4" fmla="*/ 791594 h 791610"/>
                <a:gd name="connsiteX5" fmla="*/ 748466 w 756931"/>
                <a:gd name="connsiteY5" fmla="*/ 588394 h 791610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36893 w 736893"/>
                <a:gd name="connsiteY0" fmla="*/ 298399 h 781014"/>
                <a:gd name="connsiteX1" fmla="*/ 406693 w 736893"/>
                <a:gd name="connsiteY1" fmla="*/ 2066 h 781014"/>
                <a:gd name="connsiteX2" fmla="*/ 51094 w 736893"/>
                <a:gd name="connsiteY2" fmla="*/ 188332 h 781014"/>
                <a:gd name="connsiteX3" fmla="*/ 42627 w 736893"/>
                <a:gd name="connsiteY3" fmla="*/ 586266 h 781014"/>
                <a:gd name="connsiteX4" fmla="*/ 432093 w 736893"/>
                <a:gd name="connsiteY4" fmla="*/ 780999 h 781014"/>
                <a:gd name="connsiteX5" fmla="*/ 728428 w 736893"/>
                <a:gd name="connsiteY5" fmla="*/ 577799 h 781014"/>
                <a:gd name="connsiteX0" fmla="*/ 718949 w 718949"/>
                <a:gd name="connsiteY0" fmla="*/ 298493 h 781587"/>
                <a:gd name="connsiteX1" fmla="*/ 388749 w 718949"/>
                <a:gd name="connsiteY1" fmla="*/ 2160 h 781587"/>
                <a:gd name="connsiteX2" fmla="*/ 33150 w 718949"/>
                <a:gd name="connsiteY2" fmla="*/ 188426 h 781587"/>
                <a:gd name="connsiteX3" fmla="*/ 58550 w 718949"/>
                <a:gd name="connsiteY3" fmla="*/ 620227 h 781587"/>
                <a:gd name="connsiteX4" fmla="*/ 414149 w 718949"/>
                <a:gd name="connsiteY4" fmla="*/ 781093 h 781587"/>
                <a:gd name="connsiteX5" fmla="*/ 710484 w 718949"/>
                <a:gd name="connsiteY5" fmla="*/ 577893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949" h="781587">
                  <a:moveTo>
                    <a:pt x="718949" y="298493"/>
                  </a:moveTo>
                  <a:cubicBezTo>
                    <a:pt x="715421" y="153855"/>
                    <a:pt x="545383" y="20505"/>
                    <a:pt x="388749" y="2160"/>
                  </a:cubicBezTo>
                  <a:cubicBezTo>
                    <a:pt x="232115" y="-16185"/>
                    <a:pt x="88183" y="85415"/>
                    <a:pt x="33150" y="188426"/>
                  </a:cubicBezTo>
                  <a:cubicBezTo>
                    <a:pt x="-21883" y="291437"/>
                    <a:pt x="-4950" y="521449"/>
                    <a:pt x="58550" y="620227"/>
                  </a:cubicBezTo>
                  <a:cubicBezTo>
                    <a:pt x="122050" y="719005"/>
                    <a:pt x="305493" y="788149"/>
                    <a:pt x="414149" y="781093"/>
                  </a:cubicBezTo>
                  <a:cubicBezTo>
                    <a:pt x="522805" y="774037"/>
                    <a:pt x="710484" y="670321"/>
                    <a:pt x="710484" y="577893"/>
                  </a:cubicBezTo>
                </a:path>
              </a:pathLst>
            </a:cu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1" name="Cube 200"/>
          <p:cNvSpPr/>
          <p:nvPr/>
        </p:nvSpPr>
        <p:spPr>
          <a:xfrm>
            <a:off x="2329150" y="2659359"/>
            <a:ext cx="266070" cy="392482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113905" y="2603801"/>
            <a:ext cx="457200" cy="448734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1481036" y="2575086"/>
            <a:ext cx="6463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</a:t>
            </a:r>
            <a:r>
              <a:rPr lang="en-US" sz="800" dirty="0" smtClean="0"/>
              <a:t>S-{80..83}</a:t>
            </a:r>
            <a:endParaRPr lang="en-US" sz="800" dirty="0"/>
          </a:p>
        </p:txBody>
      </p:sp>
      <p:sp>
        <p:nvSpPr>
          <p:cNvPr id="204" name="TextBox 203"/>
          <p:cNvSpPr txBox="1"/>
          <p:nvPr/>
        </p:nvSpPr>
        <p:spPr>
          <a:xfrm rot="2032724">
            <a:off x="2405028" y="3569023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DAE-{80..83}</a:t>
            </a:r>
            <a:endParaRPr lang="en-US" sz="800" dirty="0"/>
          </a:p>
        </p:txBody>
      </p:sp>
      <p:sp>
        <p:nvSpPr>
          <p:cNvPr id="205" name="TextBox 204"/>
          <p:cNvSpPr txBox="1"/>
          <p:nvPr/>
        </p:nvSpPr>
        <p:spPr>
          <a:xfrm rot="2032724">
            <a:off x="1322228" y="3085146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CHI-{80..83}</a:t>
            </a:r>
            <a:endParaRPr lang="en-US" sz="800" dirty="0"/>
          </a:p>
        </p:txBody>
      </p:sp>
      <p:sp>
        <p:nvSpPr>
          <p:cNvPr id="230" name="TextBox 229"/>
          <p:cNvSpPr txBox="1"/>
          <p:nvPr/>
        </p:nvSpPr>
        <p:spPr>
          <a:xfrm rot="19925183">
            <a:off x="1979553" y="4576250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1780-1781</a:t>
            </a:r>
            <a:endParaRPr lang="en-US" sz="800" dirty="0"/>
          </a:p>
        </p:txBody>
      </p:sp>
      <p:sp>
        <p:nvSpPr>
          <p:cNvPr id="231" name="TextBox 230"/>
          <p:cNvSpPr txBox="1"/>
          <p:nvPr/>
        </p:nvSpPr>
        <p:spPr>
          <a:xfrm>
            <a:off x="1484849" y="3822243"/>
            <a:ext cx="684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CHI-{82..83}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726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543553" y="2430529"/>
            <a:ext cx="2237890" cy="633797"/>
            <a:chOff x="1408151" y="2633719"/>
            <a:chExt cx="2237890" cy="633797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408151" y="2633719"/>
              <a:ext cx="2237890" cy="6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646041" y="2637345"/>
              <a:ext cx="0" cy="630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>
            <a:off x="4191000" y="3516938"/>
            <a:ext cx="0" cy="7538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</a:t>
            </a:r>
            <a:r>
              <a:rPr lang="en-US" dirty="0" err="1" smtClean="0"/>
              <a:t>AutoGOLE</a:t>
            </a:r>
            <a:r>
              <a:rPr lang="en-US" dirty="0" smtClean="0"/>
              <a:t> configuration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StarLight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91360" y="1921917"/>
            <a:ext cx="1570563" cy="1024476"/>
            <a:chOff x="1866903" y="1904998"/>
            <a:chExt cx="1570563" cy="1024476"/>
          </a:xfrm>
        </p:grpSpPr>
        <p:grpSp>
          <p:nvGrpSpPr>
            <p:cNvPr id="14" name="Group 13"/>
            <p:cNvGrpSpPr/>
            <p:nvPr/>
          </p:nvGrpSpPr>
          <p:grpSpPr>
            <a:xfrm>
              <a:off x="1866903" y="1904998"/>
              <a:ext cx="1570563" cy="1024476"/>
              <a:chOff x="1482068" y="2438400"/>
              <a:chExt cx="808565" cy="618216"/>
            </a:xfrm>
            <a:effectLst/>
          </p:grpSpPr>
          <p:sp>
            <p:nvSpPr>
              <p:cNvPr id="16" name="Oval 15"/>
              <p:cNvSpPr/>
              <p:nvPr/>
            </p:nvSpPr>
            <p:spPr>
              <a:xfrm>
                <a:off x="1820331" y="2480883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574802" y="2438400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482068" y="2550801"/>
                <a:ext cx="808565" cy="385376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126741" y="2131320"/>
              <a:ext cx="1153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KRLight</a:t>
              </a:r>
              <a:endParaRPr lang="en-US" dirty="0" smtClean="0"/>
            </a:p>
            <a:p>
              <a:pPr algn="ctr"/>
              <a:r>
                <a:rPr lang="en-US" sz="1000" dirty="0" smtClean="0"/>
                <a:t>Via GLORIAD E300</a:t>
              </a:r>
              <a:endParaRPr lang="en-US" sz="1000" dirty="0"/>
            </a:p>
          </p:txBody>
        </p:sp>
      </p:grpSp>
      <p:sp>
        <p:nvSpPr>
          <p:cNvPr id="31" name="Cube 30"/>
          <p:cNvSpPr/>
          <p:nvPr/>
        </p:nvSpPr>
        <p:spPr>
          <a:xfrm>
            <a:off x="4014398" y="4121121"/>
            <a:ext cx="353203" cy="557774"/>
          </a:xfrm>
          <a:prstGeom prst="cub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 flipH="1">
            <a:off x="4267959" y="2442626"/>
            <a:ext cx="2237890" cy="633797"/>
            <a:chOff x="1408151" y="2633719"/>
            <a:chExt cx="2237890" cy="633797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1408151" y="2633719"/>
              <a:ext cx="2237890" cy="6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646041" y="2637345"/>
              <a:ext cx="0" cy="630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906075" y="1907154"/>
            <a:ext cx="1570563" cy="1024476"/>
            <a:chOff x="1866903" y="1904998"/>
            <a:chExt cx="1570563" cy="1024476"/>
          </a:xfrm>
        </p:grpSpPr>
        <p:grpSp>
          <p:nvGrpSpPr>
            <p:cNvPr id="10" name="Group 9"/>
            <p:cNvGrpSpPr/>
            <p:nvPr/>
          </p:nvGrpSpPr>
          <p:grpSpPr>
            <a:xfrm>
              <a:off x="1866903" y="1904998"/>
              <a:ext cx="1570563" cy="1024476"/>
              <a:chOff x="1482068" y="2438400"/>
              <a:chExt cx="808565" cy="618216"/>
            </a:xfrm>
            <a:effectLst/>
          </p:grpSpPr>
          <p:sp>
            <p:nvSpPr>
              <p:cNvPr id="9" name="Oval 8"/>
              <p:cNvSpPr/>
              <p:nvPr/>
            </p:nvSpPr>
            <p:spPr>
              <a:xfrm>
                <a:off x="1820331" y="2480883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574802" y="2438400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82068" y="2550801"/>
                <a:ext cx="808565" cy="385376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93177" y="22098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NetherLight</a:t>
              </a:r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668185" y="3200039"/>
            <a:ext cx="2237890" cy="633797"/>
            <a:chOff x="1408151" y="2633719"/>
            <a:chExt cx="2237890" cy="633797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1408151" y="2633719"/>
              <a:ext cx="2237890" cy="6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646041" y="2637345"/>
              <a:ext cx="0" cy="630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 flipH="1">
            <a:off x="1945612" y="3200039"/>
            <a:ext cx="2237890" cy="633797"/>
            <a:chOff x="1408151" y="2633719"/>
            <a:chExt cx="2237890" cy="633797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1408151" y="2633719"/>
              <a:ext cx="2237890" cy="6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646041" y="2637345"/>
              <a:ext cx="0" cy="630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288567" y="3654137"/>
            <a:ext cx="1570563" cy="1024476"/>
            <a:chOff x="1866903" y="1904998"/>
            <a:chExt cx="1570563" cy="1024476"/>
          </a:xfrm>
        </p:grpSpPr>
        <p:grpSp>
          <p:nvGrpSpPr>
            <p:cNvPr id="20" name="Group 19"/>
            <p:cNvGrpSpPr/>
            <p:nvPr/>
          </p:nvGrpSpPr>
          <p:grpSpPr>
            <a:xfrm>
              <a:off x="1866903" y="1904998"/>
              <a:ext cx="1570563" cy="1024476"/>
              <a:chOff x="1482068" y="2438400"/>
              <a:chExt cx="808565" cy="618216"/>
            </a:xfrm>
            <a:effectLst/>
          </p:grpSpPr>
          <p:sp>
            <p:nvSpPr>
              <p:cNvPr id="22" name="Oval 21"/>
              <p:cNvSpPr/>
              <p:nvPr/>
            </p:nvSpPr>
            <p:spPr>
              <a:xfrm>
                <a:off x="1820331" y="2480883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74802" y="2438400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482068" y="2550801"/>
                <a:ext cx="808565" cy="385376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289511" y="2213000"/>
              <a:ext cx="7433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JGN-X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50181" y="3411786"/>
            <a:ext cx="1570563" cy="1024476"/>
            <a:chOff x="1866903" y="1904998"/>
            <a:chExt cx="1570563" cy="1024476"/>
          </a:xfrm>
        </p:grpSpPr>
        <p:grpSp>
          <p:nvGrpSpPr>
            <p:cNvPr id="26" name="Group 25"/>
            <p:cNvGrpSpPr/>
            <p:nvPr/>
          </p:nvGrpSpPr>
          <p:grpSpPr>
            <a:xfrm>
              <a:off x="1866903" y="1904998"/>
              <a:ext cx="1570563" cy="1024476"/>
              <a:chOff x="1482068" y="2438400"/>
              <a:chExt cx="808565" cy="618216"/>
            </a:xfrm>
            <a:effectLst/>
          </p:grpSpPr>
          <p:sp>
            <p:nvSpPr>
              <p:cNvPr id="28" name="Oval 27"/>
              <p:cNvSpPr/>
              <p:nvPr/>
            </p:nvSpPr>
            <p:spPr>
              <a:xfrm>
                <a:off x="1820331" y="2480883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574802" y="2438400"/>
                <a:ext cx="389466" cy="575733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82068" y="2550801"/>
                <a:ext cx="808565" cy="385376"/>
              </a:xfrm>
              <a:prstGeom prst="ellipse">
                <a:avLst/>
              </a:prstGeom>
              <a:solidFill>
                <a:srgbClr val="30C0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056376" y="22130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 </a:t>
              </a:r>
              <a:r>
                <a:rPr lang="en-US" dirty="0" err="1" smtClean="0"/>
                <a:t>LHCnet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3486430" y="2954864"/>
            <a:ext cx="1092200" cy="6773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Arista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702114" y="2227182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1779-1800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4578630" y="2236244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1779-1799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4909624" y="2989860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1779-1800</a:t>
            </a:r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2068607" y="2955986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1779-1799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4183502" y="3806850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1779-1800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3921265" y="4687362"/>
            <a:ext cx="1111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perfSonar</a:t>
            </a:r>
            <a:endParaRPr lang="en-US" dirty="0" smtClean="0"/>
          </a:p>
          <a:p>
            <a:r>
              <a:rPr lang="en-US" dirty="0" smtClean="0"/>
              <a:t>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3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17395</TotalTime>
  <Words>422</Words>
  <Application>Microsoft Macintosh PowerPoint</Application>
  <PresentationFormat>On-screen Show (4:3)</PresentationFormat>
  <Paragraphs>119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NSI Demo Network Future Internet Assembly</vt:lpstr>
      <vt:lpstr>NSI Demo Network Future Internet Assembly</vt:lpstr>
      <vt:lpstr>Target AutoGOLE configuration  StarLight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Sobieski</dc:creator>
  <cp:lastModifiedBy>Jerry Sobieski</cp:lastModifiedBy>
  <cp:revision>113</cp:revision>
  <dcterms:created xsi:type="dcterms:W3CDTF">2011-10-06T08:52:16Z</dcterms:created>
  <dcterms:modified xsi:type="dcterms:W3CDTF">2011-10-18T10:47:46Z</dcterms:modified>
</cp:coreProperties>
</file>