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EFF"/>
    <a:srgbClr val="30C0FF"/>
    <a:srgbClr val="F75B00"/>
    <a:srgbClr val="2D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80" y="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3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3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8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4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9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9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0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8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3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5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0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9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Oval 167"/>
          <p:cNvSpPr/>
          <p:nvPr/>
        </p:nvSpPr>
        <p:spPr>
          <a:xfrm>
            <a:off x="-68115" y="1408746"/>
            <a:ext cx="3082248" cy="5449254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99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008176" y="1751924"/>
            <a:ext cx="2948469" cy="5003424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89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7" name="Group 176"/>
          <p:cNvGrpSpPr/>
          <p:nvPr/>
        </p:nvGrpSpPr>
        <p:grpSpPr>
          <a:xfrm rot="2047333">
            <a:off x="1117607" y="3356098"/>
            <a:ext cx="2197699" cy="161612"/>
            <a:chOff x="6927552" y="5111747"/>
            <a:chExt cx="1613572" cy="168477"/>
          </a:xfrm>
        </p:grpSpPr>
        <p:grpSp>
          <p:nvGrpSpPr>
            <p:cNvPr id="178" name="Group 177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9" name="Freeform 178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6" name="Oval 165"/>
          <p:cNvSpPr/>
          <p:nvPr/>
        </p:nvSpPr>
        <p:spPr>
          <a:xfrm>
            <a:off x="3971060" y="1408746"/>
            <a:ext cx="5020540" cy="5068250"/>
          </a:xfrm>
          <a:prstGeom prst="ellipse">
            <a:avLst/>
          </a:prstGeom>
          <a:gradFill flip="none" rotWithShape="1">
            <a:gsLst>
              <a:gs pos="0">
                <a:srgbClr val="3366FF"/>
              </a:gs>
              <a:gs pos="89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 rot="5400000">
            <a:off x="4279591" y="3338393"/>
            <a:ext cx="1202108" cy="165286"/>
            <a:chOff x="6927552" y="5111343"/>
            <a:chExt cx="1613572" cy="165286"/>
          </a:xfrm>
        </p:grpSpPr>
        <p:grpSp>
          <p:nvGrpSpPr>
            <p:cNvPr id="117" name="Group 116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19" name="Straight Connector 118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Freeform 117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 rot="2481268">
            <a:off x="6424450" y="4281673"/>
            <a:ext cx="1202108" cy="168477"/>
            <a:chOff x="6927552" y="5111747"/>
            <a:chExt cx="1613572" cy="168477"/>
          </a:xfrm>
        </p:grpSpPr>
        <p:grpSp>
          <p:nvGrpSpPr>
            <p:cNvPr id="93" name="Group 92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Freeform 93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 rot="2481268">
            <a:off x="4573593" y="4292349"/>
            <a:ext cx="1202108" cy="168477"/>
            <a:chOff x="6927552" y="5111747"/>
            <a:chExt cx="1613572" cy="168477"/>
          </a:xfrm>
        </p:grpSpPr>
        <p:grpSp>
          <p:nvGrpSpPr>
            <p:cNvPr id="101" name="Group 100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Freeform 101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496862" y="4007025"/>
            <a:ext cx="1613571" cy="95250"/>
            <a:chOff x="2134077" y="2196642"/>
            <a:chExt cx="1613571" cy="9525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110433" y="4007025"/>
            <a:ext cx="1613571" cy="95250"/>
            <a:chOff x="2134077" y="2196642"/>
            <a:chExt cx="1613571" cy="9525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963289" y="4007025"/>
            <a:ext cx="1613571" cy="95250"/>
            <a:chOff x="2134077" y="2196642"/>
            <a:chExt cx="1613571" cy="9525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67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NSI Demo Network</a:t>
            </a:r>
            <a:br>
              <a:rPr lang="en-US" dirty="0" smtClean="0"/>
            </a:br>
            <a:r>
              <a:rPr lang="en-US" sz="3100" dirty="0" smtClean="0"/>
              <a:t>Future Internet Assembly</a:t>
            </a:r>
            <a:endParaRPr lang="en-US" sz="3100" dirty="0"/>
          </a:p>
        </p:txBody>
      </p:sp>
      <p:sp>
        <p:nvSpPr>
          <p:cNvPr id="40" name="Freeform 39"/>
          <p:cNvSpPr/>
          <p:nvPr/>
        </p:nvSpPr>
        <p:spPr>
          <a:xfrm>
            <a:off x="5649285" y="3962330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115994" y="4320891"/>
            <a:ext cx="14023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Pionier</a:t>
            </a:r>
            <a:endParaRPr lang="en-US" sz="1600" b="1" dirty="0" smtClean="0"/>
          </a:p>
          <a:p>
            <a:r>
              <a:rPr lang="en-US" sz="1600" dirty="0" smtClean="0"/>
              <a:t>Poznan</a:t>
            </a:r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52.412, 16.916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4043923" y="4363903"/>
            <a:ext cx="13260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NetherLight</a:t>
            </a:r>
            <a:endParaRPr lang="en-US" sz="1600" b="1" dirty="0" smtClean="0"/>
          </a:p>
          <a:p>
            <a:r>
              <a:rPr lang="en-US" sz="1600" dirty="0" smtClean="0"/>
              <a:t>Amsterdam</a:t>
            </a:r>
          </a:p>
          <a:p>
            <a:r>
              <a:rPr lang="en-US" sz="1200" dirty="0" smtClean="0"/>
              <a:t>DRAC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52.357, 4.953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2818431" y="2850212"/>
            <a:ext cx="14495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StarLight</a:t>
            </a:r>
            <a:endParaRPr lang="en-US" sz="1600" b="1" dirty="0"/>
          </a:p>
          <a:p>
            <a:r>
              <a:rPr lang="en-US" sz="1600" dirty="0" smtClean="0"/>
              <a:t>Chicago</a:t>
            </a:r>
          </a:p>
          <a:p>
            <a:r>
              <a:rPr lang="en-US" sz="1200" dirty="0" err="1" smtClean="0"/>
              <a:t>OpenNSA</a:t>
            </a:r>
            <a:r>
              <a:rPr lang="en-US" sz="1200" dirty="0" smtClean="0"/>
              <a:t>/</a:t>
            </a:r>
            <a:r>
              <a:rPr lang="en-US" sz="1200" dirty="0" err="1" smtClean="0"/>
              <a:t>Argia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41.898, -87.618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451580" y="2968141"/>
            <a:ext cx="14803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KDDI-Labs</a:t>
            </a:r>
          </a:p>
          <a:p>
            <a:r>
              <a:rPr lang="en-US" sz="1600" dirty="0" smtClean="0"/>
              <a:t>Tokyo</a:t>
            </a:r>
          </a:p>
          <a:p>
            <a:r>
              <a:rPr lang="en-US" sz="1200" dirty="0" smtClean="0"/>
              <a:t>GLAMBDA-K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35.879, 139.517</a:t>
            </a:r>
            <a:endParaRPr lang="en-US" sz="1200" dirty="0"/>
          </a:p>
        </p:txBody>
      </p:sp>
      <p:grpSp>
        <p:nvGrpSpPr>
          <p:cNvPr id="56" name="Group 55"/>
          <p:cNvGrpSpPr/>
          <p:nvPr/>
        </p:nvGrpSpPr>
        <p:grpSpPr>
          <a:xfrm rot="5400000">
            <a:off x="6030828" y="3359559"/>
            <a:ext cx="1202108" cy="165286"/>
            <a:chOff x="6927552" y="5111343"/>
            <a:chExt cx="1613572" cy="165286"/>
          </a:xfrm>
        </p:grpSpPr>
        <p:grpSp>
          <p:nvGrpSpPr>
            <p:cNvPr id="50" name="Group 49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Freeform 54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524492" y="2821386"/>
            <a:ext cx="1202108" cy="164191"/>
            <a:chOff x="6927552" y="5112440"/>
            <a:chExt cx="1613572" cy="164191"/>
          </a:xfrm>
        </p:grpSpPr>
        <p:grpSp>
          <p:nvGrpSpPr>
            <p:cNvPr id="65" name="Group 64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Freeform 65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 rot="19836106">
            <a:off x="4827053" y="3379919"/>
            <a:ext cx="1888739" cy="184844"/>
            <a:chOff x="6927552" y="5099836"/>
            <a:chExt cx="1613572" cy="184844"/>
          </a:xfrm>
        </p:grpSpPr>
        <p:grpSp>
          <p:nvGrpSpPr>
            <p:cNvPr id="72" name="Group 71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Freeform 72"/>
            <p:cNvSpPr/>
            <p:nvPr/>
          </p:nvSpPr>
          <p:spPr>
            <a:xfrm>
              <a:off x="7699147" y="5099836"/>
              <a:ext cx="76147" cy="184844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Oval 25"/>
          <p:cNvSpPr/>
          <p:nvPr/>
        </p:nvSpPr>
        <p:spPr>
          <a:xfrm>
            <a:off x="4637520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407054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407054" y="2678252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905654" y="2342928"/>
            <a:ext cx="868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GRnet</a:t>
            </a:r>
            <a:endParaRPr lang="en-US" sz="1600" b="1" dirty="0" smtClean="0"/>
          </a:p>
          <a:p>
            <a:r>
              <a:rPr lang="en-US" sz="1600" dirty="0" smtClean="0"/>
              <a:t>Athens</a:t>
            </a:r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6020648" y="1750724"/>
            <a:ext cx="121161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GEANT</a:t>
            </a:r>
          </a:p>
          <a:p>
            <a:r>
              <a:rPr lang="en-US" sz="1600" dirty="0" smtClean="0"/>
              <a:t>Cambridge</a:t>
            </a:r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smtClean="0"/>
              <a:t>: 51.295,.055</a:t>
            </a:r>
            <a:endParaRPr lang="en-US" sz="1200" dirty="0"/>
          </a:p>
        </p:txBody>
      </p:sp>
      <p:sp>
        <p:nvSpPr>
          <p:cNvPr id="81" name="Freeform 80"/>
          <p:cNvSpPr/>
          <p:nvPr/>
        </p:nvSpPr>
        <p:spPr>
          <a:xfrm>
            <a:off x="3882161" y="3951197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2112627" y="3951909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 rot="19817793">
            <a:off x="5262293" y="3111150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88" name="TextBox 87"/>
          <p:cNvSpPr txBox="1"/>
          <p:nvPr/>
        </p:nvSpPr>
        <p:spPr>
          <a:xfrm>
            <a:off x="5341784" y="3730026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89" name="Cube 88"/>
          <p:cNvSpPr/>
          <p:nvPr/>
        </p:nvSpPr>
        <p:spPr>
          <a:xfrm>
            <a:off x="7635007" y="2657086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Cube 90"/>
          <p:cNvSpPr/>
          <p:nvPr/>
        </p:nvSpPr>
        <p:spPr>
          <a:xfrm>
            <a:off x="7368937" y="4539163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Cube 98"/>
          <p:cNvSpPr/>
          <p:nvPr/>
        </p:nvSpPr>
        <p:spPr>
          <a:xfrm>
            <a:off x="5518080" y="4549839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715760" y="3311571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130668" y="1675095"/>
            <a:ext cx="14029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NortherLight</a:t>
            </a:r>
            <a:endParaRPr lang="en-US" sz="1600" b="1" dirty="0"/>
          </a:p>
          <a:p>
            <a:r>
              <a:rPr lang="en-US" sz="1600" dirty="0" smtClean="0"/>
              <a:t>Copenhagen</a:t>
            </a:r>
          </a:p>
          <a:p>
            <a:r>
              <a:rPr lang="en-US" sz="1200" dirty="0" err="1" smtClean="0"/>
              <a:t>OpenNSA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55.637, 12.641</a:t>
            </a:r>
            <a:endParaRPr lang="en-US" sz="1200" dirty="0"/>
          </a:p>
        </p:txBody>
      </p:sp>
      <p:grpSp>
        <p:nvGrpSpPr>
          <p:cNvPr id="133" name="Group 132"/>
          <p:cNvGrpSpPr/>
          <p:nvPr/>
        </p:nvGrpSpPr>
        <p:grpSpPr>
          <a:xfrm rot="2481268">
            <a:off x="1164384" y="5363136"/>
            <a:ext cx="1202108" cy="168477"/>
            <a:chOff x="6927552" y="5111747"/>
            <a:chExt cx="1613572" cy="168477"/>
          </a:xfrm>
        </p:grpSpPr>
        <p:grpSp>
          <p:nvGrpSpPr>
            <p:cNvPr id="134" name="Group 133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Freeform 134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Cube 139"/>
          <p:cNvSpPr/>
          <p:nvPr/>
        </p:nvSpPr>
        <p:spPr>
          <a:xfrm>
            <a:off x="2063079" y="5540195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520274" y="4950173"/>
            <a:ext cx="14932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AIST</a:t>
            </a:r>
          </a:p>
          <a:p>
            <a:r>
              <a:rPr lang="en-US" sz="1600" dirty="0" smtClean="0"/>
              <a:t>Tokyo</a:t>
            </a:r>
          </a:p>
          <a:p>
            <a:r>
              <a:rPr lang="en-US" sz="1200" dirty="0" smtClean="0"/>
              <a:t>G-LAMBDA-AIST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36.060, 140.133 </a:t>
            </a:r>
            <a:endParaRPr lang="en-US" sz="1200" dirty="0"/>
          </a:p>
        </p:txBody>
      </p:sp>
      <p:sp>
        <p:nvSpPr>
          <p:cNvPr id="150" name="TextBox 149"/>
          <p:cNvSpPr txBox="1"/>
          <p:nvPr/>
        </p:nvSpPr>
        <p:spPr>
          <a:xfrm>
            <a:off x="3543186" y="4086904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152" name="Oval 151"/>
          <p:cNvSpPr/>
          <p:nvPr/>
        </p:nvSpPr>
        <p:spPr>
          <a:xfrm>
            <a:off x="5205156" y="5789415"/>
            <a:ext cx="228600" cy="22104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Cube 152"/>
          <p:cNvSpPr/>
          <p:nvPr/>
        </p:nvSpPr>
        <p:spPr>
          <a:xfrm>
            <a:off x="5249886" y="6123836"/>
            <a:ext cx="135324" cy="23147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433756" y="5700263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NSI Networks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5444801" y="6024076"/>
            <a:ext cx="183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perfSonar</a:t>
            </a:r>
            <a:r>
              <a:rPr lang="en-US" dirty="0" smtClean="0"/>
              <a:t> servers 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5444801" y="6386016"/>
            <a:ext cx="2004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NSI </a:t>
            </a:r>
            <a:r>
              <a:rPr lang="en-US" dirty="0" err="1" smtClean="0"/>
              <a:t>peerings</a:t>
            </a:r>
            <a:r>
              <a:rPr lang="en-US" dirty="0" smtClean="0"/>
              <a:t> (SDPs)</a:t>
            </a:r>
            <a:endParaRPr lang="en-US" dirty="0"/>
          </a:p>
        </p:txBody>
      </p:sp>
      <p:grpSp>
        <p:nvGrpSpPr>
          <p:cNvPr id="158" name="Group 157"/>
          <p:cNvGrpSpPr/>
          <p:nvPr/>
        </p:nvGrpSpPr>
        <p:grpSpPr>
          <a:xfrm>
            <a:off x="4998717" y="6574788"/>
            <a:ext cx="430869" cy="95250"/>
            <a:chOff x="2134077" y="2196642"/>
            <a:chExt cx="1613571" cy="95250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Freeform 162"/>
          <p:cNvSpPr/>
          <p:nvPr/>
        </p:nvSpPr>
        <p:spPr>
          <a:xfrm>
            <a:off x="5149159" y="6527974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9" name="Group 168"/>
          <p:cNvGrpSpPr/>
          <p:nvPr/>
        </p:nvGrpSpPr>
        <p:grpSpPr>
          <a:xfrm>
            <a:off x="3913332" y="2783991"/>
            <a:ext cx="1059985" cy="184150"/>
            <a:chOff x="6927552" y="5112440"/>
            <a:chExt cx="1613572" cy="164191"/>
          </a:xfrm>
        </p:grpSpPr>
        <p:grpSp>
          <p:nvGrpSpPr>
            <p:cNvPr id="170" name="Group 169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1" name="Freeform 170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6" name="Cube 175"/>
          <p:cNvSpPr/>
          <p:nvPr/>
        </p:nvSpPr>
        <p:spPr>
          <a:xfrm>
            <a:off x="3882161" y="2652985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4655817" y="2657086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TextBox 183"/>
          <p:cNvSpPr txBox="1"/>
          <p:nvPr/>
        </p:nvSpPr>
        <p:spPr>
          <a:xfrm>
            <a:off x="830908" y="1675095"/>
            <a:ext cx="14803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Krlight</a:t>
            </a:r>
            <a:endParaRPr lang="en-US" sz="1600" b="1" dirty="0" smtClean="0"/>
          </a:p>
          <a:p>
            <a:r>
              <a:rPr lang="en-US" sz="1600" dirty="0" err="1" smtClean="0"/>
              <a:t>Daejeon</a:t>
            </a:r>
            <a:endParaRPr lang="en-US" sz="1600" dirty="0"/>
          </a:p>
          <a:p>
            <a:r>
              <a:rPr lang="en-US" sz="1200" dirty="0" err="1" smtClean="0"/>
              <a:t>DynamicKL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36.366, 127.359</a:t>
            </a:r>
            <a:endParaRPr lang="en-US" sz="1200" dirty="0"/>
          </a:p>
        </p:txBody>
      </p:sp>
      <p:grpSp>
        <p:nvGrpSpPr>
          <p:cNvPr id="185" name="Group 184"/>
          <p:cNvGrpSpPr/>
          <p:nvPr/>
        </p:nvGrpSpPr>
        <p:grpSpPr>
          <a:xfrm>
            <a:off x="1266233" y="2739290"/>
            <a:ext cx="1202108" cy="164191"/>
            <a:chOff x="6927552" y="5112440"/>
            <a:chExt cx="1613572" cy="164191"/>
          </a:xfrm>
        </p:grpSpPr>
        <p:grpSp>
          <p:nvGrpSpPr>
            <p:cNvPr id="186" name="Group 185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7" name="Freeform 186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2" name="Cube 191"/>
          <p:cNvSpPr/>
          <p:nvPr/>
        </p:nvSpPr>
        <p:spPr>
          <a:xfrm>
            <a:off x="2329150" y="2659359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1113905" y="2603801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extBox 194"/>
          <p:cNvSpPr txBox="1"/>
          <p:nvPr/>
        </p:nvSpPr>
        <p:spPr>
          <a:xfrm>
            <a:off x="7635007" y="3804319"/>
            <a:ext cx="856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Europe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818431" y="5515597"/>
            <a:ext cx="1561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North America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886208" y="6170968"/>
            <a:ext cx="126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Asia/Pacific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198" name="Group 197"/>
          <p:cNvGrpSpPr/>
          <p:nvPr/>
        </p:nvGrpSpPr>
        <p:grpSpPr>
          <a:xfrm rot="19836106">
            <a:off x="1271491" y="4481469"/>
            <a:ext cx="1888739" cy="184844"/>
            <a:chOff x="6927552" y="5099836"/>
            <a:chExt cx="1613572" cy="184844"/>
          </a:xfrm>
        </p:grpSpPr>
        <p:grpSp>
          <p:nvGrpSpPr>
            <p:cNvPr id="199" name="Group 198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201" name="Straight Connector 200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0" name="Freeform 199"/>
            <p:cNvSpPr/>
            <p:nvPr/>
          </p:nvSpPr>
          <p:spPr>
            <a:xfrm>
              <a:off x="7699147" y="5099836"/>
              <a:ext cx="76147" cy="184844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" name="Group 204"/>
          <p:cNvGrpSpPr/>
          <p:nvPr/>
        </p:nvGrpSpPr>
        <p:grpSpPr>
          <a:xfrm rot="19118732" flipH="1">
            <a:off x="309870" y="4316522"/>
            <a:ext cx="1202108" cy="168477"/>
            <a:chOff x="6927552" y="5111747"/>
            <a:chExt cx="1613572" cy="168477"/>
          </a:xfrm>
        </p:grpSpPr>
        <p:grpSp>
          <p:nvGrpSpPr>
            <p:cNvPr id="206" name="Group 205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208" name="Straight Connector 207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7" name="Freeform 206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2" name="Cube 211"/>
          <p:cNvSpPr/>
          <p:nvPr/>
        </p:nvSpPr>
        <p:spPr>
          <a:xfrm>
            <a:off x="315486" y="4567988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98452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1107663" y="4864250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893386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39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oup 222"/>
          <p:cNvGrpSpPr/>
          <p:nvPr/>
        </p:nvGrpSpPr>
        <p:grpSpPr>
          <a:xfrm rot="19836106">
            <a:off x="1271491" y="4481469"/>
            <a:ext cx="1888739" cy="184844"/>
            <a:chOff x="6927552" y="5099836"/>
            <a:chExt cx="1613572" cy="184844"/>
          </a:xfrm>
        </p:grpSpPr>
        <p:grpSp>
          <p:nvGrpSpPr>
            <p:cNvPr id="224" name="Group 223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226" name="Straight Connector 225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" name="Freeform 224"/>
            <p:cNvSpPr/>
            <p:nvPr/>
          </p:nvSpPr>
          <p:spPr>
            <a:xfrm>
              <a:off x="7699147" y="5099836"/>
              <a:ext cx="76147" cy="184844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 rot="2047333">
            <a:off x="1117607" y="3356098"/>
            <a:ext cx="2197699" cy="161612"/>
            <a:chOff x="6927552" y="5111747"/>
            <a:chExt cx="1613572" cy="168477"/>
          </a:xfrm>
        </p:grpSpPr>
        <p:grpSp>
          <p:nvGrpSpPr>
            <p:cNvPr id="186" name="Group 185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7" name="Freeform 186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15"/>
          <p:cNvGrpSpPr/>
          <p:nvPr/>
        </p:nvGrpSpPr>
        <p:grpSpPr>
          <a:xfrm rot="5400000">
            <a:off x="4279591" y="3338393"/>
            <a:ext cx="1202108" cy="165286"/>
            <a:chOff x="6927552" y="5111343"/>
            <a:chExt cx="1613572" cy="165286"/>
          </a:xfrm>
        </p:grpSpPr>
        <p:grpSp>
          <p:nvGrpSpPr>
            <p:cNvPr id="117" name="Group 116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19" name="Straight Connector 118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Freeform 117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 rot="2481268">
            <a:off x="6424450" y="4281673"/>
            <a:ext cx="1202108" cy="168477"/>
            <a:chOff x="6927552" y="5111747"/>
            <a:chExt cx="1613572" cy="168477"/>
          </a:xfrm>
        </p:grpSpPr>
        <p:grpSp>
          <p:nvGrpSpPr>
            <p:cNvPr id="93" name="Group 92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Freeform 93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 rot="2481268">
            <a:off x="4573593" y="4292349"/>
            <a:ext cx="1202108" cy="168477"/>
            <a:chOff x="6927552" y="5111747"/>
            <a:chExt cx="1613572" cy="168477"/>
          </a:xfrm>
        </p:grpSpPr>
        <p:grpSp>
          <p:nvGrpSpPr>
            <p:cNvPr id="101" name="Group 100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Freeform 101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 rot="19118732" flipH="1">
            <a:off x="309870" y="4316522"/>
            <a:ext cx="1202108" cy="168477"/>
            <a:chOff x="6927552" y="5111747"/>
            <a:chExt cx="1613572" cy="168477"/>
          </a:xfrm>
        </p:grpSpPr>
        <p:grpSp>
          <p:nvGrpSpPr>
            <p:cNvPr id="109" name="Group 108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Freeform 109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496862" y="4007025"/>
            <a:ext cx="1613571" cy="95250"/>
            <a:chOff x="2134077" y="2196642"/>
            <a:chExt cx="1613571" cy="9525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110433" y="4007025"/>
            <a:ext cx="1613571" cy="95250"/>
            <a:chOff x="2134077" y="2196642"/>
            <a:chExt cx="1613571" cy="9525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963289" y="4007025"/>
            <a:ext cx="1613571" cy="95250"/>
            <a:chOff x="2134077" y="2196642"/>
            <a:chExt cx="1613571" cy="9525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67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NSI Demo Network</a:t>
            </a:r>
            <a:br>
              <a:rPr lang="en-US" dirty="0" smtClean="0"/>
            </a:br>
            <a:r>
              <a:rPr lang="en-US" sz="3100" dirty="0" smtClean="0"/>
              <a:t>Future Internet Assembly</a:t>
            </a:r>
            <a:endParaRPr lang="en-US" sz="3100" dirty="0"/>
          </a:p>
        </p:txBody>
      </p:sp>
      <p:sp>
        <p:nvSpPr>
          <p:cNvPr id="40" name="Freeform 39"/>
          <p:cNvSpPr/>
          <p:nvPr/>
        </p:nvSpPr>
        <p:spPr>
          <a:xfrm>
            <a:off x="5649285" y="3962330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913928" y="4222637"/>
            <a:ext cx="14023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Pionier.ets</a:t>
            </a:r>
            <a:endParaRPr lang="en-US" sz="1600" b="1" dirty="0" smtClean="0"/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52.412, 16.916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879227" y="4396336"/>
            <a:ext cx="15073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NetherLight.ets</a:t>
            </a:r>
            <a:endParaRPr lang="en-US" sz="1600" b="1" dirty="0" smtClean="0"/>
          </a:p>
          <a:p>
            <a:r>
              <a:rPr lang="en-US" sz="1200" dirty="0" smtClean="0"/>
              <a:t>DRAC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52.357, 4.953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2893386" y="3126986"/>
            <a:ext cx="1449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Starlight.ets</a:t>
            </a:r>
            <a:endParaRPr lang="en-US" sz="1600" b="1" dirty="0"/>
          </a:p>
          <a:p>
            <a:r>
              <a:rPr lang="en-US" sz="1200" dirty="0" err="1" smtClean="0"/>
              <a:t>OpenNSA</a:t>
            </a:r>
            <a:r>
              <a:rPr lang="en-US" sz="1200" dirty="0" smtClean="0"/>
              <a:t>/</a:t>
            </a:r>
            <a:r>
              <a:rPr lang="en-US" sz="1200" dirty="0" err="1" smtClean="0"/>
              <a:t>Argia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41.898, -87.618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363107" y="3155172"/>
            <a:ext cx="1480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KDDI-</a:t>
            </a:r>
            <a:r>
              <a:rPr lang="en-US" sz="1600" b="1" dirty="0" err="1" smtClean="0"/>
              <a:t>Labs.ets</a:t>
            </a:r>
            <a:endParaRPr lang="en-US" sz="1600" b="1" dirty="0" smtClean="0"/>
          </a:p>
          <a:p>
            <a:r>
              <a:rPr lang="en-US" sz="1200" dirty="0" smtClean="0"/>
              <a:t>GLAMBDA-KDDI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35.879, 139.517</a:t>
            </a:r>
            <a:endParaRPr lang="en-US" sz="1200" dirty="0"/>
          </a:p>
        </p:txBody>
      </p:sp>
      <p:grpSp>
        <p:nvGrpSpPr>
          <p:cNvPr id="56" name="Group 55"/>
          <p:cNvGrpSpPr/>
          <p:nvPr/>
        </p:nvGrpSpPr>
        <p:grpSpPr>
          <a:xfrm rot="5400000">
            <a:off x="6030828" y="3359559"/>
            <a:ext cx="1202108" cy="165286"/>
            <a:chOff x="6927552" y="5111343"/>
            <a:chExt cx="1613572" cy="165286"/>
          </a:xfrm>
        </p:grpSpPr>
        <p:grpSp>
          <p:nvGrpSpPr>
            <p:cNvPr id="50" name="Group 49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Freeform 54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524492" y="2821386"/>
            <a:ext cx="1202108" cy="164191"/>
            <a:chOff x="6927552" y="5112440"/>
            <a:chExt cx="1613572" cy="164191"/>
          </a:xfrm>
        </p:grpSpPr>
        <p:grpSp>
          <p:nvGrpSpPr>
            <p:cNvPr id="65" name="Group 64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Freeform 65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 rot="19836106">
            <a:off x="4827053" y="3379919"/>
            <a:ext cx="1888739" cy="184844"/>
            <a:chOff x="6927552" y="5099836"/>
            <a:chExt cx="1613572" cy="184844"/>
          </a:xfrm>
        </p:grpSpPr>
        <p:grpSp>
          <p:nvGrpSpPr>
            <p:cNvPr id="72" name="Group 71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Freeform 72"/>
            <p:cNvSpPr/>
            <p:nvPr/>
          </p:nvSpPr>
          <p:spPr>
            <a:xfrm>
              <a:off x="7699147" y="5099836"/>
              <a:ext cx="76147" cy="184844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Oval 23"/>
          <p:cNvSpPr/>
          <p:nvPr/>
        </p:nvSpPr>
        <p:spPr>
          <a:xfrm>
            <a:off x="1117872" y="3821253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893386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637520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407054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407054" y="2678252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905654" y="2342928"/>
            <a:ext cx="954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GRnet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ps</a:t>
            </a:r>
            <a:endParaRPr lang="en-US" sz="1600" b="1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6134134" y="1716161"/>
            <a:ext cx="10876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GEANT.ets</a:t>
            </a:r>
            <a:endParaRPr lang="en-US" sz="1600" b="1" dirty="0" smtClean="0"/>
          </a:p>
          <a:p>
            <a:r>
              <a:rPr lang="en-US" sz="1600" dirty="0"/>
              <a:t>&lt;</a:t>
            </a:r>
            <a:r>
              <a:rPr lang="en-US" sz="1600" dirty="0" smtClean="0"/>
              <a:t>city?&gt;</a:t>
            </a:r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</a:t>
            </a:r>
            <a:endParaRPr lang="en-US" sz="1200" dirty="0"/>
          </a:p>
        </p:txBody>
      </p:sp>
      <p:sp>
        <p:nvSpPr>
          <p:cNvPr id="81" name="Freeform 80"/>
          <p:cNvSpPr/>
          <p:nvPr/>
        </p:nvSpPr>
        <p:spPr>
          <a:xfrm>
            <a:off x="3882161" y="3951197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2112627" y="3951909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 rot="19817793">
            <a:off x="5597174" y="3446075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1780-1783</a:t>
            </a:r>
            <a:endParaRPr lang="en-US" sz="800" dirty="0"/>
          </a:p>
        </p:txBody>
      </p:sp>
      <p:sp>
        <p:nvSpPr>
          <p:cNvPr id="89" name="Cube 88"/>
          <p:cNvSpPr/>
          <p:nvPr/>
        </p:nvSpPr>
        <p:spPr>
          <a:xfrm>
            <a:off x="7635008" y="2675235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Cube 90"/>
          <p:cNvSpPr/>
          <p:nvPr/>
        </p:nvSpPr>
        <p:spPr>
          <a:xfrm>
            <a:off x="7368938" y="4557312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Cube 98"/>
          <p:cNvSpPr/>
          <p:nvPr/>
        </p:nvSpPr>
        <p:spPr>
          <a:xfrm>
            <a:off x="5518081" y="4567988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Cube 106"/>
          <p:cNvSpPr/>
          <p:nvPr/>
        </p:nvSpPr>
        <p:spPr>
          <a:xfrm>
            <a:off x="315486" y="4567988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647719" y="3383675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1780-1783</a:t>
            </a:r>
            <a:endParaRPr lang="en-US" sz="8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001625" y="1834298"/>
            <a:ext cx="1661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Northernlight.ets</a:t>
            </a:r>
            <a:endParaRPr lang="en-US" sz="1600" b="1" dirty="0"/>
          </a:p>
          <a:p>
            <a:r>
              <a:rPr lang="en-US" sz="1200" dirty="0" err="1" smtClean="0"/>
              <a:t>OpenNSA</a:t>
            </a:r>
            <a:r>
              <a:rPr lang="en-US" sz="1200" dirty="0" smtClean="0"/>
              <a:t>/</a:t>
            </a:r>
            <a:r>
              <a:rPr lang="en-US" sz="1200" dirty="0" err="1" smtClean="0"/>
              <a:t>Argia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55.637, 12.641</a:t>
            </a:r>
            <a:endParaRPr lang="en-US" sz="1200" dirty="0"/>
          </a:p>
        </p:txBody>
      </p:sp>
      <p:grpSp>
        <p:nvGrpSpPr>
          <p:cNvPr id="133" name="Group 132"/>
          <p:cNvGrpSpPr/>
          <p:nvPr/>
        </p:nvGrpSpPr>
        <p:grpSpPr>
          <a:xfrm rot="2481268">
            <a:off x="1164384" y="5388537"/>
            <a:ext cx="1202108" cy="168477"/>
            <a:chOff x="6927552" y="5111747"/>
            <a:chExt cx="1613572" cy="168477"/>
          </a:xfrm>
        </p:grpSpPr>
        <p:grpSp>
          <p:nvGrpSpPr>
            <p:cNvPr id="134" name="Group 133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Freeform 134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Cube 139"/>
          <p:cNvSpPr/>
          <p:nvPr/>
        </p:nvSpPr>
        <p:spPr>
          <a:xfrm>
            <a:off x="2063080" y="5583745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1107663" y="4889651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390351" y="5300000"/>
            <a:ext cx="1493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AIST.ets</a:t>
            </a:r>
            <a:endParaRPr lang="en-US" sz="1600" b="1" dirty="0" smtClean="0"/>
          </a:p>
          <a:p>
            <a:r>
              <a:rPr lang="en-US" sz="1200" dirty="0" smtClean="0"/>
              <a:t>G-LAMBDA-AIST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36.060, 140.133 </a:t>
            </a:r>
            <a:endParaRPr lang="en-US" sz="1200" dirty="0"/>
          </a:p>
        </p:txBody>
      </p:sp>
      <p:sp>
        <p:nvSpPr>
          <p:cNvPr id="150" name="TextBox 149"/>
          <p:cNvSpPr txBox="1"/>
          <p:nvPr/>
        </p:nvSpPr>
        <p:spPr>
          <a:xfrm>
            <a:off x="3619389" y="4061503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1780-1783</a:t>
            </a:r>
            <a:endParaRPr lang="en-US" sz="800" dirty="0"/>
          </a:p>
        </p:txBody>
      </p:sp>
      <p:sp>
        <p:nvSpPr>
          <p:cNvPr id="151" name="TextBox 150"/>
          <p:cNvSpPr txBox="1"/>
          <p:nvPr/>
        </p:nvSpPr>
        <p:spPr>
          <a:xfrm>
            <a:off x="1710301" y="4081777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1782-1783</a:t>
            </a:r>
            <a:endParaRPr lang="en-US" sz="800" dirty="0"/>
          </a:p>
        </p:txBody>
      </p:sp>
      <p:sp>
        <p:nvSpPr>
          <p:cNvPr id="152" name="Oval 151"/>
          <p:cNvSpPr/>
          <p:nvPr/>
        </p:nvSpPr>
        <p:spPr>
          <a:xfrm>
            <a:off x="5205156" y="5771569"/>
            <a:ext cx="228600" cy="22104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3" name="Cube 152"/>
          <p:cNvSpPr/>
          <p:nvPr/>
        </p:nvSpPr>
        <p:spPr>
          <a:xfrm>
            <a:off x="5249886" y="6069603"/>
            <a:ext cx="135324" cy="23147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4" name="TextBox 153"/>
          <p:cNvSpPr txBox="1"/>
          <p:nvPr/>
        </p:nvSpPr>
        <p:spPr>
          <a:xfrm>
            <a:off x="5433756" y="5745598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NSI Networks</a:t>
            </a:r>
            <a:endParaRPr lang="en-US" sz="1200" dirty="0"/>
          </a:p>
        </p:txBody>
      </p:sp>
      <p:sp>
        <p:nvSpPr>
          <p:cNvPr id="155" name="TextBox 154"/>
          <p:cNvSpPr txBox="1"/>
          <p:nvPr/>
        </p:nvSpPr>
        <p:spPr>
          <a:xfrm>
            <a:off x="5444801" y="6004858"/>
            <a:ext cx="128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perfSonar</a:t>
            </a:r>
            <a:r>
              <a:rPr lang="en-US" sz="1200" dirty="0" smtClean="0"/>
              <a:t> servers </a:t>
            </a:r>
            <a:endParaRPr lang="en-US" sz="1200" dirty="0"/>
          </a:p>
        </p:txBody>
      </p:sp>
      <p:sp>
        <p:nvSpPr>
          <p:cNvPr id="157" name="TextBox 156"/>
          <p:cNvSpPr txBox="1"/>
          <p:nvPr/>
        </p:nvSpPr>
        <p:spPr>
          <a:xfrm>
            <a:off x="5433756" y="6303224"/>
            <a:ext cx="2648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NSI </a:t>
            </a:r>
            <a:r>
              <a:rPr lang="en-US" sz="1200" dirty="0" err="1" smtClean="0"/>
              <a:t>peerings</a:t>
            </a:r>
            <a:r>
              <a:rPr lang="en-US" sz="1200" dirty="0" smtClean="0"/>
              <a:t> (SDPs) between VLAN </a:t>
            </a:r>
            <a:r>
              <a:rPr lang="en-US" sz="1200" dirty="0" err="1" smtClean="0"/>
              <a:t>stps</a:t>
            </a:r>
            <a:endParaRPr lang="en-US" sz="1200" dirty="0"/>
          </a:p>
        </p:txBody>
      </p:sp>
      <p:grpSp>
        <p:nvGrpSpPr>
          <p:cNvPr id="158" name="Group 157"/>
          <p:cNvGrpSpPr/>
          <p:nvPr/>
        </p:nvGrpSpPr>
        <p:grpSpPr>
          <a:xfrm>
            <a:off x="4957733" y="6432724"/>
            <a:ext cx="430869" cy="95250"/>
            <a:chOff x="2134077" y="2196642"/>
            <a:chExt cx="1613571" cy="95250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Freeform 162"/>
          <p:cNvSpPr/>
          <p:nvPr/>
        </p:nvSpPr>
        <p:spPr>
          <a:xfrm>
            <a:off x="5149159" y="6527974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169" name="Group 168"/>
          <p:cNvGrpSpPr/>
          <p:nvPr/>
        </p:nvGrpSpPr>
        <p:grpSpPr>
          <a:xfrm>
            <a:off x="3740038" y="2801427"/>
            <a:ext cx="1202108" cy="164191"/>
            <a:chOff x="6927552" y="5112440"/>
            <a:chExt cx="1613572" cy="164191"/>
          </a:xfrm>
        </p:grpSpPr>
        <p:grpSp>
          <p:nvGrpSpPr>
            <p:cNvPr id="170" name="Group 169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1" name="Freeform 170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6" name="Cube 175"/>
          <p:cNvSpPr/>
          <p:nvPr/>
        </p:nvSpPr>
        <p:spPr>
          <a:xfrm>
            <a:off x="3700414" y="2675235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4655817" y="2657086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6864254" y="4007025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41" name="TextBox 140"/>
          <p:cNvSpPr txBox="1"/>
          <p:nvPr/>
        </p:nvSpPr>
        <p:spPr>
          <a:xfrm>
            <a:off x="6708367" y="3659618"/>
            <a:ext cx="723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GN3-{80..83}</a:t>
            </a:r>
            <a:endParaRPr lang="en-US" sz="800" dirty="0"/>
          </a:p>
        </p:txBody>
      </p:sp>
      <p:sp>
        <p:nvSpPr>
          <p:cNvPr id="142" name="TextBox 141"/>
          <p:cNvSpPr txBox="1"/>
          <p:nvPr/>
        </p:nvSpPr>
        <p:spPr>
          <a:xfrm>
            <a:off x="5772899" y="3825449"/>
            <a:ext cx="7360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AMS-{80..83}</a:t>
            </a:r>
            <a:endParaRPr lang="en-US" sz="800" dirty="0"/>
          </a:p>
        </p:txBody>
      </p:sp>
      <p:sp>
        <p:nvSpPr>
          <p:cNvPr id="143" name="TextBox 142"/>
          <p:cNvSpPr txBox="1"/>
          <p:nvPr/>
        </p:nvSpPr>
        <p:spPr>
          <a:xfrm>
            <a:off x="6630977" y="3052535"/>
            <a:ext cx="7104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POZ-{80..83}</a:t>
            </a:r>
            <a:endParaRPr lang="en-US" sz="800" dirty="0"/>
          </a:p>
        </p:txBody>
      </p:sp>
      <p:sp>
        <p:nvSpPr>
          <p:cNvPr id="144" name="TextBox 143"/>
          <p:cNvSpPr txBox="1"/>
          <p:nvPr/>
        </p:nvSpPr>
        <p:spPr>
          <a:xfrm>
            <a:off x="6738282" y="2559118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45" name="TextBox 144"/>
          <p:cNvSpPr txBox="1"/>
          <p:nvPr/>
        </p:nvSpPr>
        <p:spPr>
          <a:xfrm>
            <a:off x="4113345" y="2627202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46" name="TextBox 145"/>
          <p:cNvSpPr txBox="1"/>
          <p:nvPr/>
        </p:nvSpPr>
        <p:spPr>
          <a:xfrm rot="19160449" flipH="1">
            <a:off x="752536" y="4306482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47" name="TextBox 146"/>
          <p:cNvSpPr txBox="1"/>
          <p:nvPr/>
        </p:nvSpPr>
        <p:spPr>
          <a:xfrm rot="2425190">
            <a:off x="1460581" y="5201644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441229" y="4220776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64" name="TextBox 163"/>
          <p:cNvSpPr txBox="1"/>
          <p:nvPr/>
        </p:nvSpPr>
        <p:spPr>
          <a:xfrm>
            <a:off x="5036431" y="3827812"/>
            <a:ext cx="7104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POZ-{80..83}</a:t>
            </a:r>
            <a:endParaRPr lang="en-US" sz="800" dirty="0"/>
          </a:p>
        </p:txBody>
      </p:sp>
      <p:sp>
        <p:nvSpPr>
          <p:cNvPr id="165" name="TextBox 164"/>
          <p:cNvSpPr txBox="1"/>
          <p:nvPr/>
        </p:nvSpPr>
        <p:spPr>
          <a:xfrm rot="19823624">
            <a:off x="4858905" y="3533568"/>
            <a:ext cx="723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GN3-{80..83}</a:t>
            </a:r>
            <a:endParaRPr lang="en-US" sz="800" dirty="0"/>
          </a:p>
        </p:txBody>
      </p:sp>
      <p:sp>
        <p:nvSpPr>
          <p:cNvPr id="177" name="TextBox 176"/>
          <p:cNvSpPr txBox="1"/>
          <p:nvPr/>
        </p:nvSpPr>
        <p:spPr>
          <a:xfrm>
            <a:off x="4193946" y="3641274"/>
            <a:ext cx="7232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CPH-{80..83}</a:t>
            </a:r>
            <a:endParaRPr lang="en-US" sz="800" dirty="0"/>
          </a:p>
        </p:txBody>
      </p:sp>
      <p:sp>
        <p:nvSpPr>
          <p:cNvPr id="178" name="TextBox 177"/>
          <p:cNvSpPr txBox="1"/>
          <p:nvPr/>
        </p:nvSpPr>
        <p:spPr>
          <a:xfrm rot="19815525">
            <a:off x="2173591" y="4153176"/>
            <a:ext cx="7104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TSU-{80..81}</a:t>
            </a:r>
            <a:endParaRPr lang="en-US" sz="8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049850" y="3811810"/>
            <a:ext cx="684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CHI-{80..83}</a:t>
            </a:r>
            <a:endParaRPr lang="en-US" sz="800" dirty="0"/>
          </a:p>
        </p:txBody>
      </p:sp>
      <p:sp>
        <p:nvSpPr>
          <p:cNvPr id="180" name="TextBox 179"/>
          <p:cNvSpPr txBox="1"/>
          <p:nvPr/>
        </p:nvSpPr>
        <p:spPr>
          <a:xfrm rot="19810981">
            <a:off x="1333970" y="4627229"/>
            <a:ext cx="684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CHI-{80..81}</a:t>
            </a:r>
            <a:endParaRPr lang="en-US" sz="800" dirty="0"/>
          </a:p>
        </p:txBody>
      </p:sp>
      <p:sp>
        <p:nvSpPr>
          <p:cNvPr id="182" name="TextBox 181"/>
          <p:cNvSpPr txBox="1"/>
          <p:nvPr/>
        </p:nvSpPr>
        <p:spPr>
          <a:xfrm>
            <a:off x="2161235" y="3819595"/>
            <a:ext cx="7232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TOK-{82..83}</a:t>
            </a:r>
            <a:endParaRPr lang="en-US" sz="800" dirty="0"/>
          </a:p>
        </p:txBody>
      </p:sp>
      <p:sp>
        <p:nvSpPr>
          <p:cNvPr id="183" name="TextBox 182"/>
          <p:cNvSpPr txBox="1"/>
          <p:nvPr/>
        </p:nvSpPr>
        <p:spPr>
          <a:xfrm>
            <a:off x="3268718" y="3821253"/>
            <a:ext cx="7360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AMS-{80..83}</a:t>
            </a:r>
            <a:endParaRPr lang="en-US" sz="800" dirty="0"/>
          </a:p>
        </p:txBody>
      </p:sp>
      <p:sp>
        <p:nvSpPr>
          <p:cNvPr id="184" name="TextBox 183"/>
          <p:cNvSpPr txBox="1"/>
          <p:nvPr/>
        </p:nvSpPr>
        <p:spPr>
          <a:xfrm rot="19818665">
            <a:off x="5788727" y="3010797"/>
            <a:ext cx="7360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AMS-{80..83}</a:t>
            </a:r>
            <a:endParaRPr lang="en-US" sz="800" dirty="0"/>
          </a:p>
        </p:txBody>
      </p:sp>
      <p:sp>
        <p:nvSpPr>
          <p:cNvPr id="193" name="TextBox 192"/>
          <p:cNvSpPr txBox="1"/>
          <p:nvPr/>
        </p:nvSpPr>
        <p:spPr>
          <a:xfrm>
            <a:off x="574087" y="1898200"/>
            <a:ext cx="1480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/>
              <a:t>K</a:t>
            </a:r>
            <a:r>
              <a:rPr lang="en-US" sz="1600" b="1" dirty="0" err="1" smtClean="0"/>
              <a:t>rlight.ets</a:t>
            </a:r>
            <a:endParaRPr lang="en-US" sz="1600" b="1" dirty="0"/>
          </a:p>
          <a:p>
            <a:r>
              <a:rPr lang="en-US" sz="1200" dirty="0" err="1" smtClean="0"/>
              <a:t>DynamicKL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36.366, 127.359</a:t>
            </a:r>
            <a:endParaRPr lang="en-US" sz="1200" dirty="0"/>
          </a:p>
        </p:txBody>
      </p:sp>
      <p:grpSp>
        <p:nvGrpSpPr>
          <p:cNvPr id="194" name="Group 193"/>
          <p:cNvGrpSpPr/>
          <p:nvPr/>
        </p:nvGrpSpPr>
        <p:grpSpPr>
          <a:xfrm>
            <a:off x="1266233" y="2739290"/>
            <a:ext cx="1202108" cy="164191"/>
            <a:chOff x="6927552" y="5112440"/>
            <a:chExt cx="1613572" cy="164191"/>
          </a:xfrm>
        </p:grpSpPr>
        <p:grpSp>
          <p:nvGrpSpPr>
            <p:cNvPr id="195" name="Group 194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97" name="Straight Connector 196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6" name="Freeform 195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1" name="Cube 200"/>
          <p:cNvSpPr/>
          <p:nvPr/>
        </p:nvSpPr>
        <p:spPr>
          <a:xfrm>
            <a:off x="2329150" y="2659359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113905" y="2603801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1481036" y="2575086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</a:t>
            </a:r>
            <a:r>
              <a:rPr lang="en-US" sz="800" dirty="0" smtClean="0"/>
              <a:t>S-{80..83}</a:t>
            </a:r>
            <a:endParaRPr lang="en-US" sz="800" dirty="0"/>
          </a:p>
        </p:txBody>
      </p:sp>
      <p:sp>
        <p:nvSpPr>
          <p:cNvPr id="204" name="TextBox 203"/>
          <p:cNvSpPr txBox="1"/>
          <p:nvPr/>
        </p:nvSpPr>
        <p:spPr>
          <a:xfrm rot="2032724">
            <a:off x="2405028" y="3569023"/>
            <a:ext cx="7232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DAE-{80..83}</a:t>
            </a:r>
            <a:endParaRPr lang="en-US" sz="800" dirty="0"/>
          </a:p>
        </p:txBody>
      </p:sp>
      <p:sp>
        <p:nvSpPr>
          <p:cNvPr id="205" name="TextBox 204"/>
          <p:cNvSpPr txBox="1"/>
          <p:nvPr/>
        </p:nvSpPr>
        <p:spPr>
          <a:xfrm rot="2032724">
            <a:off x="1322228" y="3085146"/>
            <a:ext cx="684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CHI-{80..83}</a:t>
            </a:r>
            <a:endParaRPr lang="en-US" sz="800" dirty="0"/>
          </a:p>
        </p:txBody>
      </p:sp>
      <p:sp>
        <p:nvSpPr>
          <p:cNvPr id="230" name="TextBox 229"/>
          <p:cNvSpPr txBox="1"/>
          <p:nvPr/>
        </p:nvSpPr>
        <p:spPr>
          <a:xfrm rot="19925183">
            <a:off x="1979553" y="4576250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1780-1781</a:t>
            </a:r>
            <a:endParaRPr lang="en-US" sz="800" dirty="0"/>
          </a:p>
        </p:txBody>
      </p:sp>
      <p:sp>
        <p:nvSpPr>
          <p:cNvPr id="231" name="TextBox 230"/>
          <p:cNvSpPr txBox="1"/>
          <p:nvPr/>
        </p:nvSpPr>
        <p:spPr>
          <a:xfrm>
            <a:off x="1484849" y="3822243"/>
            <a:ext cx="684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CHI-{82..83}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97269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1543553" y="2430529"/>
            <a:ext cx="2237890" cy="633797"/>
            <a:chOff x="1408151" y="2633719"/>
            <a:chExt cx="2237890" cy="633797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1408151" y="2633719"/>
              <a:ext cx="2237890" cy="6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3646041" y="2637345"/>
              <a:ext cx="0" cy="6301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/>
          <p:cNvCxnSpPr/>
          <p:nvPr/>
        </p:nvCxnSpPr>
        <p:spPr>
          <a:xfrm>
            <a:off x="4191000" y="3516938"/>
            <a:ext cx="0" cy="7538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 </a:t>
            </a:r>
            <a:r>
              <a:rPr lang="en-US" dirty="0" err="1" smtClean="0"/>
              <a:t>AutoGOLE</a:t>
            </a:r>
            <a:r>
              <a:rPr lang="en-US" dirty="0" smtClean="0"/>
              <a:t> configuration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StarLight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891360" y="1921917"/>
            <a:ext cx="1570563" cy="1024476"/>
            <a:chOff x="1866903" y="1904998"/>
            <a:chExt cx="1570563" cy="1024476"/>
          </a:xfrm>
        </p:grpSpPr>
        <p:grpSp>
          <p:nvGrpSpPr>
            <p:cNvPr id="14" name="Group 13"/>
            <p:cNvGrpSpPr/>
            <p:nvPr/>
          </p:nvGrpSpPr>
          <p:grpSpPr>
            <a:xfrm>
              <a:off x="1866903" y="1904998"/>
              <a:ext cx="1570563" cy="1024476"/>
              <a:chOff x="1482068" y="2438400"/>
              <a:chExt cx="808565" cy="618216"/>
            </a:xfrm>
            <a:effectLst/>
          </p:grpSpPr>
          <p:sp>
            <p:nvSpPr>
              <p:cNvPr id="16" name="Oval 15"/>
              <p:cNvSpPr/>
              <p:nvPr/>
            </p:nvSpPr>
            <p:spPr>
              <a:xfrm>
                <a:off x="1820331" y="2480883"/>
                <a:ext cx="389466" cy="575733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574802" y="2438400"/>
                <a:ext cx="389466" cy="575733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482068" y="2550801"/>
                <a:ext cx="808565" cy="385376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2126741" y="2131320"/>
              <a:ext cx="115370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KRLight</a:t>
              </a:r>
              <a:endParaRPr lang="en-US" dirty="0" smtClean="0"/>
            </a:p>
            <a:p>
              <a:pPr algn="ctr"/>
              <a:r>
                <a:rPr lang="en-US" sz="1000" dirty="0" smtClean="0"/>
                <a:t>Via GLORIAD E300</a:t>
              </a:r>
              <a:endParaRPr lang="en-US" sz="1000" dirty="0"/>
            </a:p>
          </p:txBody>
        </p:sp>
      </p:grpSp>
      <p:sp>
        <p:nvSpPr>
          <p:cNvPr id="31" name="Cube 30"/>
          <p:cNvSpPr/>
          <p:nvPr/>
        </p:nvSpPr>
        <p:spPr>
          <a:xfrm>
            <a:off x="4014398" y="4121121"/>
            <a:ext cx="353203" cy="557774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 flipH="1">
            <a:off x="4267959" y="2442626"/>
            <a:ext cx="2237890" cy="633797"/>
            <a:chOff x="1408151" y="2633719"/>
            <a:chExt cx="2237890" cy="633797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1408151" y="2633719"/>
              <a:ext cx="2237890" cy="6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646041" y="2637345"/>
              <a:ext cx="0" cy="6301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906075" y="1907154"/>
            <a:ext cx="1570563" cy="1024476"/>
            <a:chOff x="1866903" y="1904998"/>
            <a:chExt cx="1570563" cy="1024476"/>
          </a:xfrm>
        </p:grpSpPr>
        <p:grpSp>
          <p:nvGrpSpPr>
            <p:cNvPr id="10" name="Group 9"/>
            <p:cNvGrpSpPr/>
            <p:nvPr/>
          </p:nvGrpSpPr>
          <p:grpSpPr>
            <a:xfrm>
              <a:off x="1866903" y="1904998"/>
              <a:ext cx="1570563" cy="1024476"/>
              <a:chOff x="1482068" y="2438400"/>
              <a:chExt cx="808565" cy="618216"/>
            </a:xfrm>
            <a:effectLst/>
          </p:grpSpPr>
          <p:sp>
            <p:nvSpPr>
              <p:cNvPr id="9" name="Oval 8"/>
              <p:cNvSpPr/>
              <p:nvPr/>
            </p:nvSpPr>
            <p:spPr>
              <a:xfrm>
                <a:off x="1820331" y="2480883"/>
                <a:ext cx="389466" cy="575733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574802" y="2438400"/>
                <a:ext cx="389466" cy="575733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482068" y="2550801"/>
                <a:ext cx="808565" cy="385376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93177" y="2209800"/>
              <a:ext cx="13003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NetherLight</a:t>
              </a:r>
              <a:endParaRPr lang="en-US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668185" y="3200039"/>
            <a:ext cx="2237890" cy="633797"/>
            <a:chOff x="1408151" y="2633719"/>
            <a:chExt cx="2237890" cy="633797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1408151" y="2633719"/>
              <a:ext cx="2237890" cy="6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646041" y="2637345"/>
              <a:ext cx="0" cy="6301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 flipH="1">
            <a:off x="1945612" y="3200039"/>
            <a:ext cx="2237890" cy="633797"/>
            <a:chOff x="1408151" y="2633719"/>
            <a:chExt cx="2237890" cy="633797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1408151" y="2633719"/>
              <a:ext cx="2237890" cy="6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646041" y="2637345"/>
              <a:ext cx="0" cy="6301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288567" y="3654137"/>
            <a:ext cx="1570563" cy="1024476"/>
            <a:chOff x="1866903" y="1904998"/>
            <a:chExt cx="1570563" cy="1024476"/>
          </a:xfrm>
        </p:grpSpPr>
        <p:grpSp>
          <p:nvGrpSpPr>
            <p:cNvPr id="20" name="Group 19"/>
            <p:cNvGrpSpPr/>
            <p:nvPr/>
          </p:nvGrpSpPr>
          <p:grpSpPr>
            <a:xfrm>
              <a:off x="1866903" y="1904998"/>
              <a:ext cx="1570563" cy="1024476"/>
              <a:chOff x="1482068" y="2438400"/>
              <a:chExt cx="808565" cy="618216"/>
            </a:xfrm>
            <a:effectLst/>
          </p:grpSpPr>
          <p:sp>
            <p:nvSpPr>
              <p:cNvPr id="22" name="Oval 21"/>
              <p:cNvSpPr/>
              <p:nvPr/>
            </p:nvSpPr>
            <p:spPr>
              <a:xfrm>
                <a:off x="1820331" y="2480883"/>
                <a:ext cx="389466" cy="575733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574802" y="2438400"/>
                <a:ext cx="389466" cy="575733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482068" y="2550801"/>
                <a:ext cx="808565" cy="385376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2289511" y="2213000"/>
              <a:ext cx="7433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JGN-X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350181" y="3411786"/>
            <a:ext cx="1570563" cy="1024476"/>
            <a:chOff x="1866903" y="1904998"/>
            <a:chExt cx="1570563" cy="1024476"/>
          </a:xfrm>
        </p:grpSpPr>
        <p:grpSp>
          <p:nvGrpSpPr>
            <p:cNvPr id="26" name="Group 25"/>
            <p:cNvGrpSpPr/>
            <p:nvPr/>
          </p:nvGrpSpPr>
          <p:grpSpPr>
            <a:xfrm>
              <a:off x="1866903" y="1904998"/>
              <a:ext cx="1570563" cy="1024476"/>
              <a:chOff x="1482068" y="2438400"/>
              <a:chExt cx="808565" cy="618216"/>
            </a:xfrm>
            <a:effectLst/>
          </p:grpSpPr>
          <p:sp>
            <p:nvSpPr>
              <p:cNvPr id="28" name="Oval 27"/>
              <p:cNvSpPr/>
              <p:nvPr/>
            </p:nvSpPr>
            <p:spPr>
              <a:xfrm>
                <a:off x="1820331" y="2480883"/>
                <a:ext cx="389466" cy="575733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574802" y="2438400"/>
                <a:ext cx="389466" cy="575733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482068" y="2550801"/>
                <a:ext cx="808565" cy="385376"/>
              </a:xfrm>
              <a:prstGeom prst="ellipse">
                <a:avLst/>
              </a:prstGeom>
              <a:solidFill>
                <a:srgbClr val="30C0FF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2056376" y="2213000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 </a:t>
              </a:r>
              <a:r>
                <a:rPr lang="en-US" dirty="0" err="1" smtClean="0"/>
                <a:t>LHCnet</a:t>
              </a:r>
              <a:endParaRPr lang="en-US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3486430" y="2954864"/>
            <a:ext cx="1092200" cy="6773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Arista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702114" y="2227182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1779-1800</a:t>
            </a:r>
            <a:endParaRPr lang="en-US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4578630" y="2236244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1779-1799</a:t>
            </a:r>
            <a:endParaRPr lang="en-US" sz="800" dirty="0"/>
          </a:p>
        </p:txBody>
      </p:sp>
      <p:sp>
        <p:nvSpPr>
          <p:cNvPr id="66" name="TextBox 65"/>
          <p:cNvSpPr txBox="1"/>
          <p:nvPr/>
        </p:nvSpPr>
        <p:spPr>
          <a:xfrm>
            <a:off x="4909624" y="2989860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1779-1800</a:t>
            </a:r>
            <a:endParaRPr lang="en-US" sz="800" dirty="0"/>
          </a:p>
        </p:txBody>
      </p:sp>
      <p:sp>
        <p:nvSpPr>
          <p:cNvPr id="67" name="TextBox 66"/>
          <p:cNvSpPr txBox="1"/>
          <p:nvPr/>
        </p:nvSpPr>
        <p:spPr>
          <a:xfrm>
            <a:off x="2068607" y="2955986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1779-1799</a:t>
            </a:r>
            <a:endParaRPr lang="en-US" sz="800" dirty="0"/>
          </a:p>
        </p:txBody>
      </p:sp>
      <p:sp>
        <p:nvSpPr>
          <p:cNvPr id="68" name="TextBox 67"/>
          <p:cNvSpPr txBox="1"/>
          <p:nvPr/>
        </p:nvSpPr>
        <p:spPr>
          <a:xfrm>
            <a:off x="4183502" y="3806850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1779-1800</a:t>
            </a:r>
            <a:endParaRPr lang="en-US" sz="800" dirty="0"/>
          </a:p>
        </p:txBody>
      </p:sp>
      <p:sp>
        <p:nvSpPr>
          <p:cNvPr id="69" name="TextBox 68"/>
          <p:cNvSpPr txBox="1"/>
          <p:nvPr/>
        </p:nvSpPr>
        <p:spPr>
          <a:xfrm>
            <a:off x="3921265" y="4687362"/>
            <a:ext cx="1111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perfSonar</a:t>
            </a:r>
            <a:endParaRPr lang="en-US" dirty="0" smtClean="0"/>
          </a:p>
          <a:p>
            <a:r>
              <a:rPr lang="en-US" dirty="0" smtClean="0"/>
              <a:t>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31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17395</TotalTime>
  <Words>422</Words>
  <Application>Microsoft Macintosh PowerPoint</Application>
  <PresentationFormat>On-screen Show (4:3)</PresentationFormat>
  <Paragraphs>119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NSI Demo Network Future Internet Assembly</vt:lpstr>
      <vt:lpstr>NSI Demo Network Future Internet Assembly</vt:lpstr>
      <vt:lpstr>Target AutoGOLE configuration  StarLight</vt:lpstr>
    </vt:vector>
  </TitlesOfParts>
  <Company>NORDUnet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Sobieski</dc:creator>
  <cp:lastModifiedBy>Jerry Sobieski</cp:lastModifiedBy>
  <cp:revision>113</cp:revision>
  <dcterms:created xsi:type="dcterms:W3CDTF">2011-10-06T08:52:16Z</dcterms:created>
  <dcterms:modified xsi:type="dcterms:W3CDTF">2011-10-18T10:47:46Z</dcterms:modified>
</cp:coreProperties>
</file>