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4" r:id="rId3"/>
    <p:sldId id="338" r:id="rId4"/>
    <p:sldId id="342" r:id="rId5"/>
    <p:sldId id="350" r:id="rId6"/>
    <p:sldId id="341" r:id="rId7"/>
    <p:sldId id="343" r:id="rId8"/>
    <p:sldId id="344" r:id="rId9"/>
    <p:sldId id="345" r:id="rId10"/>
    <p:sldId id="347" r:id="rId11"/>
    <p:sldId id="349" r:id="rId12"/>
    <p:sldId id="340" r:id="rId13"/>
    <p:sldId id="265" r:id="rId14"/>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mc="http://schemas.openxmlformats.org/markup-compatibility/2006" xmlns:mv="urn:schemas-microsoft-com:mac:vml"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AD41"/>
    <a:srgbClr val="1E5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mc="http://schemas.openxmlformats.org/markup-compatibility/2006" xmlns:mv="urn:schemas-microsoft-com:mac:vml"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616" y="-10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163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 charset="-128"/>
              </a:defRPr>
            </a:lvl1pPr>
          </a:lstStyle>
          <a:p>
            <a:pPr>
              <a:defRPr/>
            </a:pPr>
            <a:endParaRPr lang="en-US" altLang="ja-JP"/>
          </a:p>
        </p:txBody>
      </p:sp>
      <p:sp>
        <p:nvSpPr>
          <p:cNvPr id="163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163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D75AA38-F303-40E7-BC1B-27EF7F3EA1D4}" type="slidenum">
              <a:rPr lang="ja-JP" altLang="en-US"/>
              <a:pPr>
                <a:defRPr/>
              </a:pPr>
              <a:t>‹#›</a:t>
            </a:fld>
            <a:endParaRPr lang="en-US" altLang="ja-JP"/>
          </a:p>
        </p:txBody>
      </p:sp>
    </p:spTree>
    <p:extLst>
      <p:ext uri="{BB962C8B-B14F-4D97-AF65-F5344CB8AC3E}">
        <p14:creationId xmlns:p14="http://schemas.microsoft.com/office/powerpoint/2010/main" val="3720890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BB29324-6197-432D-8012-7814DDC31462}" type="slidenum">
              <a:rPr lang="ja-JP" altLang="en-US"/>
              <a:pPr>
                <a:defRPr/>
              </a:pPr>
              <a:t>‹#›</a:t>
            </a:fld>
            <a:endParaRPr lang="en-US" altLang="ja-JP"/>
          </a:p>
        </p:txBody>
      </p:sp>
    </p:spTree>
    <p:extLst>
      <p:ext uri="{BB962C8B-B14F-4D97-AF65-F5344CB8AC3E}">
        <p14:creationId xmlns:p14="http://schemas.microsoft.com/office/powerpoint/2010/main" val="23633719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0863C87-3C2F-4588-A5F2-3FD64526BC34}" type="slidenum">
              <a:rPr lang="ja-JP" altLang="en-US" sz="1200" smtClean="0"/>
              <a:pPr/>
              <a:t>2</a:t>
            </a:fld>
            <a:endParaRPr lang="en-US" altLang="ja-JP" sz="1200"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latin typeface="Arial" panose="020B0604020202020204" pitchFamily="34" charset="0"/>
                <a:ea typeface="ＭＳ Ｐゴシック" panose="020B0600070205080204" pitchFamily="34" charset="-128"/>
              </a:rPr>
              <a:t>IPR Notices Note Well for OGF meetings</a:t>
            </a:r>
          </a:p>
        </p:txBody>
      </p:sp>
    </p:spTree>
    <p:extLst>
      <p:ext uri="{BB962C8B-B14F-4D97-AF65-F5344CB8AC3E}">
        <p14:creationId xmlns:p14="http://schemas.microsoft.com/office/powerpoint/2010/main" val="2158919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BB29324-6197-432D-8012-7814DDC31462}" type="slidenum">
              <a:rPr lang="ja-JP" altLang="en-US" smtClean="0"/>
              <a:pPr>
                <a:defRPr/>
              </a:pPr>
              <a:t>12</a:t>
            </a:fld>
            <a:endParaRPr lang="en-US" altLang="ja-JP"/>
          </a:p>
        </p:txBody>
      </p:sp>
    </p:spTree>
    <p:extLst>
      <p:ext uri="{BB962C8B-B14F-4D97-AF65-F5344CB8AC3E}">
        <p14:creationId xmlns:p14="http://schemas.microsoft.com/office/powerpoint/2010/main" val="3619823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5E3C419-35C5-4B30-895E-8A35E1CB8CE0}" type="slidenum">
              <a:rPr lang="ja-JP" altLang="en-US" sz="1200" smtClean="0"/>
              <a:pPr/>
              <a:t>13</a:t>
            </a:fld>
            <a:endParaRPr lang="en-US" altLang="ja-JP" sz="1200"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latin typeface="Arial" panose="020B0604020202020204" pitchFamily="34" charset="0"/>
                <a:ea typeface="ＭＳ Ｐゴシック" panose="020B0600070205080204" pitchFamily="34" charset="-128"/>
              </a:rPr>
              <a:t>OGF Full Copyright Notice if necessary</a:t>
            </a:r>
          </a:p>
        </p:txBody>
      </p:sp>
    </p:spTree>
    <p:extLst>
      <p:ext uri="{BB962C8B-B14F-4D97-AF65-F5344CB8AC3E}">
        <p14:creationId xmlns:p14="http://schemas.microsoft.com/office/powerpoint/2010/main" val="400747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14"/>
          <p:cNvSpPr txBox="1">
            <a:spLocks noChangeArrowheads="1"/>
          </p:cNvSpPr>
          <p:nvPr/>
        </p:nvSpPr>
        <p:spPr bwMode="auto">
          <a:xfrm>
            <a:off x="990600" y="6477000"/>
            <a:ext cx="1371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pitchFamily="34" charset="-128"/>
              </a:defRPr>
            </a:lvl9pPr>
          </a:lstStyle>
          <a:p>
            <a:pPr>
              <a:spcBef>
                <a:spcPct val="50000"/>
              </a:spcBef>
              <a:defRPr/>
            </a:pPr>
            <a:r>
              <a:rPr lang="en-US" altLang="ja-JP" sz="600" smtClean="0"/>
              <a:t>© 2006 Open Grid Forum</a:t>
            </a:r>
          </a:p>
        </p:txBody>
      </p:sp>
      <p:sp>
        <p:nvSpPr>
          <p:cNvPr id="7180" name="Rectangle 12"/>
          <p:cNvSpPr>
            <a:spLocks noGrp="1" noChangeArrowheads="1"/>
          </p:cNvSpPr>
          <p:nvPr>
            <p:ph type="ctrTitle" sz="quarter"/>
          </p:nvPr>
        </p:nvSpPr>
        <p:spPr>
          <a:xfrm>
            <a:off x="1447800" y="2743200"/>
            <a:ext cx="7696200" cy="1143000"/>
          </a:xfrm>
        </p:spPr>
        <p:txBody>
          <a:bodyPr/>
          <a:lstStyle>
            <a:lvl1pPr>
              <a:defRPr b="1"/>
            </a:lvl1pPr>
          </a:lstStyle>
          <a:p>
            <a:r>
              <a:rPr lang="en-US" altLang="ja-JP"/>
              <a:t>Titelmasterformat durch Klicken bearbeiten</a:t>
            </a:r>
          </a:p>
        </p:txBody>
      </p:sp>
      <p:sp>
        <p:nvSpPr>
          <p:cNvPr id="7181" name="Rectangle 13"/>
          <p:cNvSpPr>
            <a:spLocks noGrp="1" noChangeArrowheads="1"/>
          </p:cNvSpPr>
          <p:nvPr>
            <p:ph type="subTitle" sz="quarter" idx="1"/>
          </p:nvPr>
        </p:nvSpPr>
        <p:spPr>
          <a:xfrm>
            <a:off x="1524000" y="3657600"/>
            <a:ext cx="7620000" cy="533400"/>
          </a:xfrm>
          <a:solidFill>
            <a:srgbClr val="5DAD41"/>
          </a:solidFill>
        </p:spPr>
        <p:txBody>
          <a:bodyPr/>
          <a:lstStyle>
            <a:lvl1pPr marL="0" indent="0">
              <a:buFont typeface="Times" pitchFamily="18" charset="0"/>
              <a:buNone/>
              <a:defRPr sz="2800">
                <a:solidFill>
                  <a:schemeClr val="bg1"/>
                </a:solidFill>
              </a:defRPr>
            </a:lvl1pPr>
          </a:lstStyle>
          <a:p>
            <a:r>
              <a:rPr lang="en-US" altLang="ja-JP"/>
              <a:t>Formatvorlage des Untertitelmasters durch Klicken bearbeiten</a:t>
            </a:r>
          </a:p>
        </p:txBody>
      </p:sp>
    </p:spTree>
    <p:extLst>
      <p:ext uri="{BB962C8B-B14F-4D97-AF65-F5344CB8AC3E}">
        <p14:creationId xmlns:p14="http://schemas.microsoft.com/office/powerpoint/2010/main" val="19328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fld id="{5F5C35EA-81E0-49EE-B234-88AA9CE801D7}" type="slidenum">
              <a:rPr lang="ja-JP" altLang="en-US"/>
              <a:pPr>
                <a:defRPr/>
              </a:pPr>
              <a:t>‹#›</a:t>
            </a:fld>
            <a:endParaRPr lang="en-US" altLang="ja-JP"/>
          </a:p>
        </p:txBody>
      </p:sp>
    </p:spTree>
    <p:extLst>
      <p:ext uri="{BB962C8B-B14F-4D97-AF65-F5344CB8AC3E}">
        <p14:creationId xmlns:p14="http://schemas.microsoft.com/office/powerpoint/2010/main" val="49552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fld id="{9088649E-2F8F-4685-BD03-EEE3BAE89E86}" type="slidenum">
              <a:rPr lang="ja-JP" altLang="en-US"/>
              <a:pPr>
                <a:defRPr/>
              </a:pPr>
              <a:t>‹#›</a:t>
            </a:fld>
            <a:endParaRPr lang="en-US" altLang="ja-JP"/>
          </a:p>
        </p:txBody>
      </p:sp>
    </p:spTree>
    <p:extLst>
      <p:ext uri="{BB962C8B-B14F-4D97-AF65-F5344CB8AC3E}">
        <p14:creationId xmlns:p14="http://schemas.microsoft.com/office/powerpoint/2010/main" val="291393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fld id="{C23A895C-7F63-4D40-B7AC-1A58DFFD25EB}" type="slidenum">
              <a:rPr lang="ja-JP" altLang="en-US"/>
              <a:pPr>
                <a:defRPr/>
              </a:pPr>
              <a:t>‹#›</a:t>
            </a:fld>
            <a:endParaRPr lang="en-US" altLang="ja-JP"/>
          </a:p>
        </p:txBody>
      </p:sp>
    </p:spTree>
    <p:extLst>
      <p:ext uri="{BB962C8B-B14F-4D97-AF65-F5344CB8AC3E}">
        <p14:creationId xmlns:p14="http://schemas.microsoft.com/office/powerpoint/2010/main" val="202921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fld id="{EFC2BFF0-9D8A-4114-A1B6-39993D1A2431}" type="slidenum">
              <a:rPr lang="ja-JP" altLang="en-US"/>
              <a:pPr>
                <a:defRPr/>
              </a:pPr>
              <a:t>‹#›</a:t>
            </a:fld>
            <a:endParaRPr lang="en-US" altLang="ja-JP"/>
          </a:p>
        </p:txBody>
      </p:sp>
    </p:spTree>
    <p:extLst>
      <p:ext uri="{BB962C8B-B14F-4D97-AF65-F5344CB8AC3E}">
        <p14:creationId xmlns:p14="http://schemas.microsoft.com/office/powerpoint/2010/main" val="338234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fld id="{A107DA98-4A43-41E6-BAA4-7256822D24B1}" type="slidenum">
              <a:rPr lang="ja-JP" altLang="en-US"/>
              <a:pPr>
                <a:defRPr/>
              </a:pPr>
              <a:t>‹#›</a:t>
            </a:fld>
            <a:endParaRPr lang="en-US" altLang="ja-JP"/>
          </a:p>
        </p:txBody>
      </p:sp>
    </p:spTree>
    <p:extLst>
      <p:ext uri="{BB962C8B-B14F-4D97-AF65-F5344CB8AC3E}">
        <p14:creationId xmlns:p14="http://schemas.microsoft.com/office/powerpoint/2010/main" val="89756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fld id="{48CFC4F3-DA8F-4E91-92FD-123D7051B4A1}" type="slidenum">
              <a:rPr lang="ja-JP" altLang="en-US"/>
              <a:pPr>
                <a:defRPr/>
              </a:pPr>
              <a:t>‹#›</a:t>
            </a:fld>
            <a:endParaRPr lang="en-US" altLang="ja-JP"/>
          </a:p>
        </p:txBody>
      </p:sp>
    </p:spTree>
    <p:extLst>
      <p:ext uri="{BB962C8B-B14F-4D97-AF65-F5344CB8AC3E}">
        <p14:creationId xmlns:p14="http://schemas.microsoft.com/office/powerpoint/2010/main" val="82235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fld id="{40EE595A-65B1-4DC0-A5DC-02118E83FAEC}" type="slidenum">
              <a:rPr lang="ja-JP" altLang="en-US"/>
              <a:pPr>
                <a:defRPr/>
              </a:pPr>
              <a:t>‹#›</a:t>
            </a:fld>
            <a:endParaRPr lang="en-US" altLang="ja-JP"/>
          </a:p>
        </p:txBody>
      </p:sp>
    </p:spTree>
    <p:extLst>
      <p:ext uri="{BB962C8B-B14F-4D97-AF65-F5344CB8AC3E}">
        <p14:creationId xmlns:p14="http://schemas.microsoft.com/office/powerpoint/2010/main" val="406800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fld id="{A87B8818-15A4-4F17-9B64-F64A2B3DC0DF}" type="slidenum">
              <a:rPr lang="ja-JP" altLang="en-US"/>
              <a:pPr>
                <a:defRPr/>
              </a:pPr>
              <a:t>‹#›</a:t>
            </a:fld>
            <a:endParaRPr lang="en-US" altLang="ja-JP"/>
          </a:p>
        </p:txBody>
      </p:sp>
    </p:spTree>
    <p:extLst>
      <p:ext uri="{BB962C8B-B14F-4D97-AF65-F5344CB8AC3E}">
        <p14:creationId xmlns:p14="http://schemas.microsoft.com/office/powerpoint/2010/main" val="54525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fld id="{C6879A17-80B9-49EA-BEA9-E3FB588439AE}" type="slidenum">
              <a:rPr lang="ja-JP" altLang="en-US"/>
              <a:pPr>
                <a:defRPr/>
              </a:pPr>
              <a:t>‹#›</a:t>
            </a:fld>
            <a:endParaRPr lang="en-US" altLang="ja-JP"/>
          </a:p>
        </p:txBody>
      </p:sp>
    </p:spTree>
    <p:extLst>
      <p:ext uri="{BB962C8B-B14F-4D97-AF65-F5344CB8AC3E}">
        <p14:creationId xmlns:p14="http://schemas.microsoft.com/office/powerpoint/2010/main" val="415033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fld id="{5ABD4928-D48A-4BC3-A825-2B2A9CF83F12}" type="slidenum">
              <a:rPr lang="ja-JP" altLang="en-US"/>
              <a:pPr>
                <a:defRPr/>
              </a:pPr>
              <a:t>‹#›</a:t>
            </a:fld>
            <a:endParaRPr lang="en-US" altLang="ja-JP"/>
          </a:p>
        </p:txBody>
      </p:sp>
    </p:spTree>
    <p:extLst>
      <p:ext uri="{BB962C8B-B14F-4D97-AF65-F5344CB8AC3E}">
        <p14:creationId xmlns:p14="http://schemas.microsoft.com/office/powerpoint/2010/main" val="9703762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1981200" y="6400800"/>
            <a:ext cx="5334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100">
                <a:solidFill>
                  <a:schemeClr val="bg2"/>
                </a:solidFill>
              </a:defRPr>
            </a:lvl1pPr>
          </a:lstStyle>
          <a:p>
            <a:pPr>
              <a:defRPr/>
            </a:pPr>
            <a:fld id="{18EC0110-5FC6-497A-BD14-C505BA76A636}" type="slidenum">
              <a:rPr lang="ja-JP" altLang="en-US"/>
              <a:pPr>
                <a:defRPr/>
              </a:pPr>
              <a:t>‹#›</a:t>
            </a:fld>
            <a:endParaRPr lang="en-US" altLang="ja-JP"/>
          </a:p>
        </p:txBody>
      </p:sp>
      <p:sp>
        <p:nvSpPr>
          <p:cNvPr id="1027" name="Rectangle 11"/>
          <p:cNvSpPr>
            <a:spLocks noChangeArrowheads="1"/>
          </p:cNvSpPr>
          <p:nvPr/>
        </p:nvSpPr>
        <p:spPr bwMode="auto">
          <a:xfrm>
            <a:off x="0" y="1066800"/>
            <a:ext cx="9144000" cy="76200"/>
          </a:xfrm>
          <a:prstGeom prst="rect">
            <a:avLst/>
          </a:prstGeom>
          <a:solidFill>
            <a:srgbClr val="5DAD4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accent2"/>
              </a:buClr>
              <a:buFont typeface="Times" panose="02020603050405020304" pitchFamily="18" charset="0"/>
              <a:buNone/>
              <a:defRPr/>
            </a:pPr>
            <a:endParaRPr lang="ja-JP" altLang="en-US" sz="2800" smtClean="0">
              <a:solidFill>
                <a:schemeClr val="bg1"/>
              </a:solidFill>
            </a:endParaRPr>
          </a:p>
        </p:txBody>
      </p:sp>
      <p:sp>
        <p:nvSpPr>
          <p:cNvPr id="1028" name="Rectangle 17"/>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Titelmasterformat durch Klicken bearbeiten</a:t>
            </a:r>
          </a:p>
        </p:txBody>
      </p:sp>
      <p:sp>
        <p:nvSpPr>
          <p:cNvPr id="2" name="Rectangle 18"/>
          <p:cNvSpPr>
            <a:spLocks noGrp="1" noChangeArrowheads="1"/>
          </p:cNvSpPr>
          <p:nvPr>
            <p:ph type="body" idx="1"/>
          </p:nvPr>
        </p:nvSpPr>
        <p:spPr bwMode="auto">
          <a:xfrm>
            <a:off x="685800" y="1524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Textmasterformate durch Klicken bearbeiten</a:t>
            </a:r>
          </a:p>
          <a:p>
            <a:pPr lvl="1"/>
            <a:r>
              <a:rPr lang="en-US" altLang="ja-JP" smtClean="0"/>
              <a:t>Zweite Ebene</a:t>
            </a:r>
          </a:p>
          <a:p>
            <a:pPr lvl="2"/>
            <a:r>
              <a:rPr lang="en-US" altLang="ja-JP" smtClean="0"/>
              <a:t>Dritte Ebene</a:t>
            </a:r>
          </a:p>
          <a:p>
            <a:pPr lvl="3"/>
            <a:r>
              <a:rPr lang="en-US" altLang="ja-JP" smtClean="0"/>
              <a:t>Vierte Ebene</a:t>
            </a:r>
          </a:p>
          <a:p>
            <a:pPr lvl="4"/>
            <a:r>
              <a:rPr lang="en-US" altLang="ja-JP" smtClean="0"/>
              <a:t>Fünfte Ebene</a:t>
            </a:r>
          </a:p>
        </p:txBody>
      </p:sp>
      <p:sp>
        <p:nvSpPr>
          <p:cNvPr id="1030" name="Text Box 21"/>
          <p:cNvSpPr txBox="1">
            <a:spLocks noChangeArrowheads="1"/>
          </p:cNvSpPr>
          <p:nvPr/>
        </p:nvSpPr>
        <p:spPr bwMode="auto">
          <a:xfrm>
            <a:off x="990600" y="6477000"/>
            <a:ext cx="1371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pitchFamily="34" charset="-128"/>
              </a:defRPr>
            </a:lvl9pPr>
          </a:lstStyle>
          <a:p>
            <a:pPr>
              <a:spcBef>
                <a:spcPct val="50000"/>
              </a:spcBef>
              <a:defRPr/>
            </a:pPr>
            <a:r>
              <a:rPr lang="en-US" altLang="ja-JP" sz="600" smtClean="0"/>
              <a:t>© 2006 Open Grid Forum</a:t>
            </a:r>
          </a:p>
        </p:txBody>
      </p:sp>
    </p:spTree>
  </p:cSld>
  <p:clrMap bg1="lt1" tx1="dk1" bg2="lt2" tx2="dk2" accent1="accent1" accent2="accent2" accent3="accent3" accent4="accent4" accent5="accent5" accent6="accent6" hlink="hlink" folHlink="folHlink"/>
  <p:sldLayoutIdLst>
    <p:sldLayoutId id="2147484787" r:id="rId1"/>
    <p:sldLayoutId id="2147484777" r:id="rId2"/>
    <p:sldLayoutId id="2147484778" r:id="rId3"/>
    <p:sldLayoutId id="2147484779" r:id="rId4"/>
    <p:sldLayoutId id="2147484780" r:id="rId5"/>
    <p:sldLayoutId id="2147484781" r:id="rId6"/>
    <p:sldLayoutId id="2147484782" r:id="rId7"/>
    <p:sldLayoutId id="2147484783" r:id="rId8"/>
    <p:sldLayoutId id="2147484784" r:id="rId9"/>
    <p:sldLayoutId id="2147484785" r:id="rId10"/>
    <p:sldLayoutId id="2147484786" r:id="rId11"/>
  </p:sldLayoutIdLst>
  <p:hf sldNum="0" hdr="0" dt="0"/>
  <p:txStyles>
    <p:titleStyle>
      <a:lvl1pPr algn="l" rtl="0" eaLnBrk="0" fontAlgn="base" hangingPunct="0">
        <a:spcBef>
          <a:spcPct val="0"/>
        </a:spcBef>
        <a:spcAft>
          <a:spcPct val="0"/>
        </a:spcAft>
        <a:defRPr sz="3500">
          <a:solidFill>
            <a:schemeClr val="tx1"/>
          </a:solidFill>
          <a:latin typeface="+mj-lt"/>
          <a:ea typeface="+mj-ea"/>
          <a:cs typeface="+mj-cs"/>
        </a:defRPr>
      </a:lvl1pPr>
      <a:lvl2pPr algn="l" rtl="0" eaLnBrk="0" fontAlgn="base" hangingPunct="0">
        <a:spcBef>
          <a:spcPct val="0"/>
        </a:spcBef>
        <a:spcAft>
          <a:spcPct val="0"/>
        </a:spcAft>
        <a:defRPr sz="3500">
          <a:solidFill>
            <a:schemeClr val="tx1"/>
          </a:solidFill>
          <a:latin typeface="Arial" charset="0"/>
          <a:ea typeface="ＭＳ Ｐゴシック" pitchFamily="1" charset="-128"/>
        </a:defRPr>
      </a:lvl2pPr>
      <a:lvl3pPr algn="l" rtl="0" eaLnBrk="0" fontAlgn="base" hangingPunct="0">
        <a:spcBef>
          <a:spcPct val="0"/>
        </a:spcBef>
        <a:spcAft>
          <a:spcPct val="0"/>
        </a:spcAft>
        <a:defRPr sz="3500">
          <a:solidFill>
            <a:schemeClr val="tx1"/>
          </a:solidFill>
          <a:latin typeface="Arial" charset="0"/>
          <a:ea typeface="ＭＳ Ｐゴシック" pitchFamily="1" charset="-128"/>
        </a:defRPr>
      </a:lvl3pPr>
      <a:lvl4pPr algn="l" rtl="0" eaLnBrk="0" fontAlgn="base" hangingPunct="0">
        <a:spcBef>
          <a:spcPct val="0"/>
        </a:spcBef>
        <a:spcAft>
          <a:spcPct val="0"/>
        </a:spcAft>
        <a:defRPr sz="3500">
          <a:solidFill>
            <a:schemeClr val="tx1"/>
          </a:solidFill>
          <a:latin typeface="Arial" charset="0"/>
          <a:ea typeface="ＭＳ Ｐゴシック" pitchFamily="1" charset="-128"/>
        </a:defRPr>
      </a:lvl4pPr>
      <a:lvl5pPr algn="l" rtl="0" eaLnBrk="0" fontAlgn="base" hangingPunct="0">
        <a:spcBef>
          <a:spcPct val="0"/>
        </a:spcBef>
        <a:spcAft>
          <a:spcPct val="0"/>
        </a:spcAft>
        <a:defRPr sz="3500">
          <a:solidFill>
            <a:schemeClr val="tx1"/>
          </a:solidFill>
          <a:latin typeface="Arial" charset="0"/>
          <a:ea typeface="ＭＳ Ｐゴシック" pitchFamily="1" charset="-128"/>
        </a:defRPr>
      </a:lvl5pPr>
      <a:lvl6pPr marL="457200" algn="l" rtl="0" fontAlgn="base">
        <a:spcBef>
          <a:spcPct val="0"/>
        </a:spcBef>
        <a:spcAft>
          <a:spcPct val="0"/>
        </a:spcAft>
        <a:defRPr sz="3500">
          <a:solidFill>
            <a:schemeClr val="tx1"/>
          </a:solidFill>
          <a:latin typeface="Arial" charset="0"/>
          <a:ea typeface="ＭＳ Ｐゴシック" pitchFamily="1" charset="-128"/>
        </a:defRPr>
      </a:lvl6pPr>
      <a:lvl7pPr marL="914400" algn="l" rtl="0" fontAlgn="base">
        <a:spcBef>
          <a:spcPct val="0"/>
        </a:spcBef>
        <a:spcAft>
          <a:spcPct val="0"/>
        </a:spcAft>
        <a:defRPr sz="3500">
          <a:solidFill>
            <a:schemeClr val="tx1"/>
          </a:solidFill>
          <a:latin typeface="Arial" charset="0"/>
          <a:ea typeface="ＭＳ Ｐゴシック" pitchFamily="1" charset="-128"/>
        </a:defRPr>
      </a:lvl7pPr>
      <a:lvl8pPr marL="1371600" algn="l" rtl="0" fontAlgn="base">
        <a:spcBef>
          <a:spcPct val="0"/>
        </a:spcBef>
        <a:spcAft>
          <a:spcPct val="0"/>
        </a:spcAft>
        <a:defRPr sz="3500">
          <a:solidFill>
            <a:schemeClr val="tx1"/>
          </a:solidFill>
          <a:latin typeface="Arial" charset="0"/>
          <a:ea typeface="ＭＳ Ｐゴシック" pitchFamily="1" charset="-128"/>
        </a:defRPr>
      </a:lvl8pPr>
      <a:lvl9pPr marL="1828800" algn="l" rtl="0" fontAlgn="base">
        <a:spcBef>
          <a:spcPct val="0"/>
        </a:spcBef>
        <a:spcAft>
          <a:spcPct val="0"/>
        </a:spcAft>
        <a:defRPr sz="3500">
          <a:solidFill>
            <a:schemeClr val="tx1"/>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lr>
          <a:schemeClr val="accent2"/>
        </a:buClr>
        <a:buFont typeface="Times"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ogf.org/documents/GFD.206.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9"/>
          <p:cNvSpPr>
            <a:spLocks noGrp="1" noChangeArrowheads="1"/>
          </p:cNvSpPr>
          <p:nvPr>
            <p:ph type="ctrTitle"/>
          </p:nvPr>
        </p:nvSpPr>
        <p:spPr>
          <a:xfrm>
            <a:off x="1447800" y="2708275"/>
            <a:ext cx="7696200" cy="1143000"/>
          </a:xfrm>
        </p:spPr>
        <p:txBody>
          <a:bodyPr/>
          <a:lstStyle/>
          <a:p>
            <a:pPr eaLnBrk="1" hangingPunct="1"/>
            <a:r>
              <a:rPr lang="en-US" altLang="ja-JP" dirty="0" smtClean="0"/>
              <a:t>Network Services Interface</a:t>
            </a:r>
          </a:p>
        </p:txBody>
      </p:sp>
      <p:sp>
        <p:nvSpPr>
          <p:cNvPr id="5123" name="Rectangle 10"/>
          <p:cNvSpPr>
            <a:spLocks noGrp="1" noChangeArrowheads="1"/>
          </p:cNvSpPr>
          <p:nvPr>
            <p:ph type="subTitle" idx="1"/>
          </p:nvPr>
        </p:nvSpPr>
        <p:spPr/>
        <p:txBody>
          <a:bodyPr/>
          <a:lstStyle/>
          <a:p>
            <a:pPr eaLnBrk="1" hangingPunct="1"/>
            <a:r>
              <a:rPr lang="en-US" altLang="ja-JP" dirty="0" smtClean="0"/>
              <a:t>Document roadmap, April 2014</a:t>
            </a:r>
          </a:p>
        </p:txBody>
      </p:sp>
      <p:sp>
        <p:nvSpPr>
          <p:cNvPr id="4" name="Rectangle 10"/>
          <p:cNvSpPr txBox="1">
            <a:spLocks noChangeArrowheads="1"/>
          </p:cNvSpPr>
          <p:nvPr/>
        </p:nvSpPr>
        <p:spPr bwMode="auto">
          <a:xfrm>
            <a:off x="1421044" y="4725144"/>
            <a:ext cx="7620000" cy="533400"/>
          </a:xfrm>
          <a:prstGeom prst="rect">
            <a:avLst/>
          </a:prstGeom>
          <a:noFill/>
          <a:ln w="9525">
            <a:noFill/>
            <a:miter lim="800000"/>
            <a:headEnd/>
            <a:tailEnd/>
          </a:ln>
        </p:spPr>
        <p:txBody>
          <a:bodyPr/>
          <a:lstStyle/>
          <a:p>
            <a:pPr eaLnBrk="1" hangingPunct="1">
              <a:spcBef>
                <a:spcPct val="20000"/>
              </a:spcBef>
              <a:buClr>
                <a:schemeClr val="accent2"/>
              </a:buClr>
              <a:buFont typeface="Times" pitchFamily="18" charset="0"/>
              <a:buNone/>
              <a:defRPr/>
            </a:pPr>
            <a:r>
              <a:rPr lang="en-US" altLang="ja-JP" sz="2000" kern="0" dirty="0">
                <a:latin typeface="+mn-lt"/>
                <a:ea typeface="+mn-ea"/>
              </a:rPr>
              <a:t>Guy Roberts, </a:t>
            </a:r>
            <a:r>
              <a:rPr lang="en-US" altLang="ja-JP" sz="2000" kern="0" dirty="0" smtClean="0">
                <a:latin typeface="+mn-lt"/>
                <a:ea typeface="+mn-ea"/>
              </a:rPr>
              <a:t>Chin Guok, </a:t>
            </a:r>
            <a:r>
              <a:rPr lang="en-US" altLang="ja-JP" sz="2000" kern="0" dirty="0">
                <a:latin typeface="+mn-lt"/>
                <a:ea typeface="+mn-ea"/>
              </a:rPr>
              <a:t>Tomohiro </a:t>
            </a:r>
            <a:r>
              <a:rPr lang="en-US" altLang="ja-JP" sz="2000" kern="0" dirty="0" smtClean="0">
                <a:latin typeface="+mn-lt"/>
                <a:ea typeface="+mn-ea"/>
              </a:rPr>
              <a:t>Kudoh</a:t>
            </a:r>
            <a:endParaRPr lang="en-US" altLang="ja-JP" sz="2000" kern="0" dirty="0">
              <a:latin typeface="+mn-lt"/>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685800" y="1523999"/>
            <a:ext cx="7772400" cy="4790939"/>
          </a:xfrm>
        </p:spPr>
        <p:txBody>
          <a:bodyPr>
            <a:normAutofit lnSpcReduction="10000"/>
          </a:bodyPr>
          <a:lstStyle/>
          <a:p>
            <a:pPr>
              <a:spcBef>
                <a:spcPts val="1200"/>
              </a:spcBef>
              <a:spcAft>
                <a:spcPts val="0"/>
              </a:spcAft>
            </a:pPr>
            <a:r>
              <a:rPr lang="en-GB" altLang="en-US" sz="2000" dirty="0" smtClean="0"/>
              <a:t>Defines a service to exchange/disseminate NSI information (e.g. NSA Discovery Document, NSA Topology, etc)</a:t>
            </a:r>
            <a:endParaRPr lang="en-GB" altLang="en-US" sz="1600" dirty="0" smtClean="0"/>
          </a:p>
          <a:p>
            <a:pPr>
              <a:spcBef>
                <a:spcPts val="1200"/>
              </a:spcBef>
              <a:spcAft>
                <a:spcPts val="0"/>
              </a:spcAft>
            </a:pPr>
            <a:r>
              <a:rPr lang="en-GB" altLang="en-US" sz="2000" dirty="0" smtClean="0"/>
              <a:t>Describes the logical functions and </a:t>
            </a:r>
            <a:r>
              <a:rPr lang="en-GB" altLang="en-US" sz="2000" dirty="0" err="1" smtClean="0"/>
              <a:t>behavior</a:t>
            </a:r>
            <a:r>
              <a:rPr lang="en-GB" altLang="en-US" sz="2000" dirty="0" smtClean="0"/>
              <a:t> of the NSI-DDS</a:t>
            </a:r>
          </a:p>
          <a:p>
            <a:pPr marL="740664" lvl="1">
              <a:spcBef>
                <a:spcPts val="300"/>
              </a:spcBef>
              <a:spcAft>
                <a:spcPts val="0"/>
              </a:spcAft>
            </a:pPr>
            <a:r>
              <a:rPr lang="en-GB" altLang="en-US" sz="1600" dirty="0" smtClean="0"/>
              <a:t>Setup (e.g. centralized, distributed, stand-alone)</a:t>
            </a:r>
          </a:p>
          <a:p>
            <a:pPr marL="740664" lvl="1">
              <a:spcBef>
                <a:spcPts val="300"/>
              </a:spcBef>
              <a:spcAft>
                <a:spcPts val="0"/>
              </a:spcAft>
            </a:pPr>
            <a:r>
              <a:rPr lang="en-GB" altLang="en-US" sz="1600" dirty="0" smtClean="0"/>
              <a:t>Information management (e.g. versioning, expiration, creation time, learned time, etc)</a:t>
            </a:r>
          </a:p>
          <a:p>
            <a:pPr>
              <a:spcBef>
                <a:spcPts val="1200"/>
              </a:spcBef>
              <a:spcAft>
                <a:spcPts val="0"/>
              </a:spcAft>
            </a:pPr>
            <a:r>
              <a:rPr lang="en-GB" altLang="en-US" sz="2000" dirty="0" smtClean="0"/>
              <a:t>Defines the NSI-DDS messages (e.g. get, put, subscribe, unsubscribe)</a:t>
            </a:r>
          </a:p>
          <a:p>
            <a:pPr>
              <a:spcBef>
                <a:spcPts val="1200"/>
              </a:spcBef>
              <a:spcAft>
                <a:spcPts val="0"/>
              </a:spcAft>
            </a:pPr>
            <a:r>
              <a:rPr lang="en-GB" altLang="en-US" sz="2000" dirty="0" smtClean="0"/>
              <a:t>Recommendations Track (Standards) Document</a:t>
            </a:r>
          </a:p>
          <a:p>
            <a:pPr lvl="1">
              <a:spcBef>
                <a:spcPts val="300"/>
              </a:spcBef>
              <a:spcAft>
                <a:spcPts val="0"/>
              </a:spcAft>
            </a:pPr>
            <a:r>
              <a:rPr lang="en-US" altLang="en-US" sz="1600" dirty="0" smtClean="0"/>
              <a:t>A draft version is available as of 4/29/2014, however there are conflicting opinions</a:t>
            </a:r>
          </a:p>
          <a:p>
            <a:pPr lvl="1">
              <a:spcBef>
                <a:spcPts val="300"/>
              </a:spcBef>
              <a:spcAft>
                <a:spcPts val="0"/>
              </a:spcAft>
            </a:pPr>
            <a:r>
              <a:rPr lang="en-GB" altLang="en-US" sz="1600" dirty="0" smtClean="0"/>
              <a:t>Current draft is available at: </a:t>
            </a:r>
            <a:r>
              <a:rPr lang="en-US" altLang="en-US" sz="1600" smtClean="0"/>
              <a:t>http://redmine.ogf.org/dmsf_files/13243?download=</a:t>
            </a:r>
          </a:p>
          <a:p>
            <a:pPr lvl="1">
              <a:spcBef>
                <a:spcPts val="300"/>
              </a:spcBef>
              <a:spcAft>
                <a:spcPts val="0"/>
              </a:spcAft>
            </a:pPr>
            <a:r>
              <a:rPr lang="en-US" altLang="en-US" sz="1600" dirty="0" smtClean="0"/>
              <a:t>Awaiting alternative proposals</a:t>
            </a:r>
          </a:p>
          <a:p>
            <a:pPr lvl="1">
              <a:spcBef>
                <a:spcPts val="300"/>
              </a:spcBef>
              <a:spcAft>
                <a:spcPts val="0"/>
              </a:spcAft>
            </a:pPr>
            <a:r>
              <a:rPr lang="en-US" altLang="en-US" sz="1600" dirty="0" smtClean="0"/>
              <a:t>All proposals are due end of August for review and discussion</a:t>
            </a:r>
            <a:endParaRPr lang="en-GB" altLang="en-US" sz="1600" dirty="0" smtClean="0"/>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10</a:t>
            </a:fld>
            <a:endParaRPr lang="en-US" altLang="ja-JP" sz="1100" smtClean="0">
              <a:solidFill>
                <a:schemeClr val="bg2"/>
              </a:solidFill>
            </a:endParaRPr>
          </a:p>
        </p:txBody>
      </p:sp>
      <p:sp>
        <p:nvSpPr>
          <p:cNvPr id="6" name="Title 1"/>
          <p:cNvSpPr>
            <a:spLocks noGrp="1"/>
          </p:cNvSpPr>
          <p:nvPr>
            <p:ph type="title"/>
          </p:nvPr>
        </p:nvSpPr>
        <p:spPr>
          <a:xfrm>
            <a:off x="685800" y="-1910"/>
            <a:ext cx="7136230" cy="1143000"/>
          </a:xfrm>
        </p:spPr>
        <p:txBody>
          <a:bodyPr/>
          <a:lstStyle/>
          <a:p>
            <a:r>
              <a:rPr lang="en-GB" altLang="en-US" sz="3200" dirty="0" smtClean="0"/>
              <a:t>NSI Document Distribution Service (DDS)</a:t>
            </a:r>
          </a:p>
        </p:txBody>
      </p:sp>
    </p:spTree>
    <p:extLst>
      <p:ext uri="{BB962C8B-B14F-4D97-AF65-F5344CB8AC3E}">
        <p14:creationId xmlns:p14="http://schemas.microsoft.com/office/powerpoint/2010/main" val="179125094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Together*</a:t>
            </a:r>
            <a:endParaRPr lang="en-US" dirty="0"/>
          </a:p>
        </p:txBody>
      </p:sp>
      <p:sp>
        <p:nvSpPr>
          <p:cNvPr id="4" name="Footer Placeholder 3"/>
          <p:cNvSpPr>
            <a:spLocks noGrp="1"/>
          </p:cNvSpPr>
          <p:nvPr>
            <p:ph type="ftr" sz="quarter" idx="10"/>
          </p:nvPr>
        </p:nvSpPr>
        <p:spPr/>
        <p:txBody>
          <a:bodyPr/>
          <a:lstStyle/>
          <a:p>
            <a:pPr>
              <a:defRPr/>
            </a:pPr>
            <a:fld id="{C23A895C-7F63-4D40-B7AC-1A58DFFD25EB}" type="slidenum">
              <a:rPr lang="ja-JP" altLang="en-US" smtClean="0"/>
              <a:pPr>
                <a:defRPr/>
              </a:pPr>
              <a:t>11</a:t>
            </a:fld>
            <a:endParaRPr lang="en-US" altLang="ja-JP" dirty="0"/>
          </a:p>
        </p:txBody>
      </p:sp>
      <p:grpSp>
        <p:nvGrpSpPr>
          <p:cNvPr id="3" name="Group 7"/>
          <p:cNvGrpSpPr/>
          <p:nvPr/>
        </p:nvGrpSpPr>
        <p:grpSpPr>
          <a:xfrm>
            <a:off x="999530" y="1381476"/>
            <a:ext cx="838989" cy="838989"/>
            <a:chOff x="1295114" y="437862"/>
            <a:chExt cx="496254" cy="496254"/>
          </a:xfrm>
        </p:grpSpPr>
        <p:sp>
          <p:nvSpPr>
            <p:cNvPr id="9" name="Rounded Rectangle 8"/>
            <p:cNvSpPr/>
            <p:nvPr/>
          </p:nvSpPr>
          <p:spPr>
            <a:xfrm>
              <a:off x="1295114" y="437862"/>
              <a:ext cx="496254" cy="496254"/>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2"/>
            <a:stretch>
              <a:fillRect/>
            </a:stretch>
          </p:blipFill>
          <p:spPr>
            <a:xfrm>
              <a:off x="1380314" y="461212"/>
              <a:ext cx="325855" cy="325855"/>
            </a:xfrm>
            <a:prstGeom prst="rect">
              <a:avLst/>
            </a:prstGeom>
          </p:spPr>
        </p:pic>
        <p:sp>
          <p:nvSpPr>
            <p:cNvPr id="11" name="TextBox 10"/>
            <p:cNvSpPr txBox="1"/>
            <p:nvPr/>
          </p:nvSpPr>
          <p:spPr>
            <a:xfrm>
              <a:off x="1341904" y="756915"/>
              <a:ext cx="402674" cy="145637"/>
            </a:xfrm>
            <a:prstGeom prst="rect">
              <a:avLst/>
            </a:prstGeom>
            <a:noFill/>
          </p:spPr>
          <p:txBody>
            <a:bodyPr wrap="square" rtlCol="0">
              <a:spAutoFit/>
            </a:bodyPr>
            <a:lstStyle/>
            <a:p>
              <a:pPr algn="ctr"/>
              <a:r>
                <a:rPr lang="en-US" sz="1000" dirty="0" smtClean="0">
                  <a:latin typeface="Arial"/>
                  <a:cs typeface="Arial"/>
                </a:rPr>
                <a:t>User</a:t>
              </a:r>
              <a:endParaRPr lang="en-US" sz="1000" dirty="0">
                <a:latin typeface="Arial"/>
                <a:cs typeface="Arial"/>
              </a:endParaRPr>
            </a:p>
          </p:txBody>
        </p:sp>
      </p:grpSp>
      <p:grpSp>
        <p:nvGrpSpPr>
          <p:cNvPr id="5" name="Group 323"/>
          <p:cNvGrpSpPr/>
          <p:nvPr/>
        </p:nvGrpSpPr>
        <p:grpSpPr>
          <a:xfrm>
            <a:off x="5198567" y="3452001"/>
            <a:ext cx="2020545" cy="1278208"/>
            <a:chOff x="5198567" y="3515002"/>
            <a:chExt cx="2020545" cy="1278208"/>
          </a:xfrm>
        </p:grpSpPr>
        <p:sp>
          <p:nvSpPr>
            <p:cNvPr id="133" name="TextBox 132"/>
            <p:cNvSpPr txBox="1"/>
            <p:nvPr/>
          </p:nvSpPr>
          <p:spPr>
            <a:xfrm>
              <a:off x="5584015" y="3583940"/>
              <a:ext cx="1249649" cy="246221"/>
            </a:xfrm>
            <a:prstGeom prst="rect">
              <a:avLst/>
            </a:prstGeom>
            <a:noFill/>
          </p:spPr>
          <p:txBody>
            <a:bodyPr wrap="square" rtlCol="0">
              <a:spAutoFit/>
            </a:bodyPr>
            <a:lstStyle/>
            <a:p>
              <a:pPr algn="ctr"/>
              <a:r>
                <a:rPr lang="en-US" sz="1000" b="1" dirty="0" smtClean="0">
                  <a:latin typeface="Arial"/>
                  <a:cs typeface="Arial"/>
                </a:rPr>
                <a:t>Aggregator NSA</a:t>
              </a:r>
              <a:endParaRPr lang="en-US" sz="1000" b="1" dirty="0">
                <a:latin typeface="Arial"/>
                <a:cs typeface="Arial"/>
              </a:endParaRPr>
            </a:p>
          </p:txBody>
        </p:sp>
        <p:pic>
          <p:nvPicPr>
            <p:cNvPr id="134" name="Picture 133"/>
            <p:cNvPicPr>
              <a:picLocks noChangeAspect="1"/>
            </p:cNvPicPr>
            <p:nvPr/>
          </p:nvPicPr>
          <p:blipFill>
            <a:blip r:embed="rId3"/>
            <a:stretch>
              <a:fillRect/>
            </a:stretch>
          </p:blipFill>
          <p:spPr>
            <a:xfrm>
              <a:off x="6798372" y="3556237"/>
              <a:ext cx="387119" cy="263298"/>
            </a:xfrm>
            <a:prstGeom prst="rect">
              <a:avLst/>
            </a:prstGeom>
          </p:spPr>
        </p:pic>
        <p:grpSp>
          <p:nvGrpSpPr>
            <p:cNvPr id="6" name="Group 93"/>
            <p:cNvGrpSpPr/>
            <p:nvPr/>
          </p:nvGrpSpPr>
          <p:grpSpPr>
            <a:xfrm>
              <a:off x="5247839" y="3877973"/>
              <a:ext cx="903922" cy="863016"/>
              <a:chOff x="2911609" y="4611617"/>
              <a:chExt cx="983478" cy="938972"/>
            </a:xfrm>
          </p:grpSpPr>
          <p:sp>
            <p:nvSpPr>
              <p:cNvPr id="136" name="Rounded Rectangle 135"/>
              <p:cNvSpPr/>
              <p:nvPr/>
            </p:nvSpPr>
            <p:spPr>
              <a:xfrm>
                <a:off x="2941506" y="4611617"/>
                <a:ext cx="923684" cy="923683"/>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7" name="TextBox 136"/>
              <p:cNvSpPr txBox="1"/>
              <p:nvPr/>
            </p:nvSpPr>
            <p:spPr>
              <a:xfrm>
                <a:off x="2911609" y="5178799"/>
                <a:ext cx="983478" cy="371790"/>
              </a:xfrm>
              <a:prstGeom prst="rect">
                <a:avLst/>
              </a:prstGeom>
              <a:noFill/>
            </p:spPr>
            <p:txBody>
              <a:bodyPr wrap="square" rtlCol="0">
                <a:spAutoFit/>
              </a:bodyPr>
              <a:lstStyle/>
              <a:p>
                <a:pPr algn="ctr"/>
                <a:r>
                  <a:rPr lang="en-US" sz="800" b="1" dirty="0" smtClean="0">
                    <a:latin typeface="Arial"/>
                    <a:cs typeface="Arial"/>
                  </a:rPr>
                  <a:t>Connection Service (CS)</a:t>
                </a:r>
                <a:endParaRPr lang="en-US" sz="800" b="1" dirty="0">
                  <a:latin typeface="Arial"/>
                  <a:cs typeface="Arial"/>
                </a:endParaRPr>
              </a:p>
            </p:txBody>
          </p:sp>
          <p:grpSp>
            <p:nvGrpSpPr>
              <p:cNvPr id="7" name="Group 88"/>
              <p:cNvGrpSpPr/>
              <p:nvPr/>
            </p:nvGrpSpPr>
            <p:grpSpPr>
              <a:xfrm>
                <a:off x="3127032" y="4758970"/>
                <a:ext cx="552628" cy="307715"/>
                <a:chOff x="1582182" y="1576387"/>
                <a:chExt cx="644764" cy="359013"/>
              </a:xfrm>
            </p:grpSpPr>
            <p:sp>
              <p:nvSpPr>
                <p:cNvPr id="139" name="Oval 138"/>
                <p:cNvSpPr/>
                <p:nvPr/>
              </p:nvSpPr>
              <p:spPr>
                <a:xfrm rot="10800000">
                  <a:off x="2160271" y="1868725"/>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rot="10800000">
                  <a:off x="2150507" y="157638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rot="10800000">
                  <a:off x="1582182" y="1576387"/>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2" name="Straight Connector 141"/>
                <p:cNvCxnSpPr>
                  <a:stCxn id="139" idx="5"/>
                  <a:endCxn id="148" idx="1"/>
                </p:cNvCxnSpPr>
                <p:nvPr/>
              </p:nvCxnSpPr>
              <p:spPr>
                <a:xfrm rot="16200000" flipV="1">
                  <a:off x="2047750" y="1756204"/>
                  <a:ext cx="99021" cy="145550"/>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43" name="Straight Connector 142"/>
                <p:cNvCxnSpPr>
                  <a:stCxn id="148" idx="3"/>
                  <a:endCxn id="140" idx="7"/>
                </p:cNvCxnSpPr>
                <p:nvPr/>
              </p:nvCxnSpPr>
              <p:spPr>
                <a:xfrm rot="5400000" flipH="1" flipV="1">
                  <a:off x="2042867" y="1614917"/>
                  <a:ext cx="99023" cy="135786"/>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44" name="Straight Connector 143"/>
                <p:cNvCxnSpPr>
                  <a:stCxn id="148" idx="6"/>
                  <a:endCxn id="149" idx="2"/>
                </p:cNvCxnSpPr>
                <p:nvPr/>
              </p:nvCxnSpPr>
              <p:spPr>
                <a:xfrm rot="10800000">
                  <a:off x="1841554" y="1755894"/>
                  <a:ext cx="126021" cy="1588"/>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45" name="Oval 144"/>
                <p:cNvSpPr/>
                <p:nvPr/>
              </p:nvSpPr>
              <p:spPr>
                <a:xfrm rot="10800000">
                  <a:off x="1582182" y="1868725"/>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6" name="Straight Connector 145"/>
                <p:cNvCxnSpPr>
                  <a:stCxn id="149" idx="5"/>
                  <a:endCxn id="141" idx="1"/>
                </p:cNvCxnSpPr>
                <p:nvPr/>
              </p:nvCxnSpPr>
              <p:spPr>
                <a:xfrm rot="16200000" flipV="1">
                  <a:off x="1662357" y="1610035"/>
                  <a:ext cx="99023" cy="145549"/>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47" name="Straight Connector 146"/>
                <p:cNvCxnSpPr>
                  <a:stCxn id="145" idx="3"/>
                  <a:endCxn id="149" idx="7"/>
                </p:cNvCxnSpPr>
                <p:nvPr/>
              </p:nvCxnSpPr>
              <p:spPr>
                <a:xfrm rot="5400000" flipH="1" flipV="1">
                  <a:off x="1662357" y="1756205"/>
                  <a:ext cx="99021" cy="145549"/>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48" name="Oval 147"/>
                <p:cNvSpPr/>
                <p:nvPr/>
              </p:nvSpPr>
              <p:spPr>
                <a:xfrm rot="10800000">
                  <a:off x="1967574"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9" name="Oval 148"/>
                <p:cNvSpPr/>
                <p:nvPr/>
              </p:nvSpPr>
              <p:spPr>
                <a:xfrm rot="10800000">
                  <a:off x="1774878"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8" name="Group 130"/>
            <p:cNvGrpSpPr/>
            <p:nvPr/>
          </p:nvGrpSpPr>
          <p:grpSpPr>
            <a:xfrm>
              <a:off x="6258410" y="3869828"/>
              <a:ext cx="903920" cy="871161"/>
              <a:chOff x="1901038" y="4616181"/>
              <a:chExt cx="983478" cy="947835"/>
            </a:xfrm>
          </p:grpSpPr>
          <p:sp>
            <p:nvSpPr>
              <p:cNvPr id="151" name="Rounded Rectangle 150"/>
              <p:cNvSpPr/>
              <p:nvPr/>
            </p:nvSpPr>
            <p:spPr>
              <a:xfrm>
                <a:off x="1932547" y="4616181"/>
                <a:ext cx="920460" cy="92046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TextBox 151"/>
              <p:cNvSpPr txBox="1"/>
              <p:nvPr/>
            </p:nvSpPr>
            <p:spPr>
              <a:xfrm>
                <a:off x="1901038" y="5057029"/>
                <a:ext cx="983478" cy="506987"/>
              </a:xfrm>
              <a:prstGeom prst="rect">
                <a:avLst/>
              </a:prstGeom>
              <a:noFill/>
            </p:spPr>
            <p:txBody>
              <a:bodyPr wrap="square" rtlCol="0">
                <a:spAutoFit/>
              </a:bodyPr>
              <a:lstStyle/>
              <a:p>
                <a:pPr algn="ctr"/>
                <a:r>
                  <a:rPr lang="en-US" sz="800" b="1" dirty="0" smtClean="0">
                    <a:latin typeface="Arial"/>
                    <a:cs typeface="Arial"/>
                  </a:rPr>
                  <a:t>Document Distribution Service (DDS)</a:t>
                </a:r>
                <a:endParaRPr lang="en-US" sz="800" b="1" dirty="0">
                  <a:latin typeface="Arial"/>
                  <a:cs typeface="Arial"/>
                </a:endParaRPr>
              </a:p>
            </p:txBody>
          </p:sp>
          <p:grpSp>
            <p:nvGrpSpPr>
              <p:cNvPr id="12" name="Group 92"/>
              <p:cNvGrpSpPr/>
              <p:nvPr/>
            </p:nvGrpSpPr>
            <p:grpSpPr>
              <a:xfrm>
                <a:off x="2150191" y="4629832"/>
                <a:ext cx="485173" cy="485173"/>
                <a:chOff x="2118969" y="4629832"/>
                <a:chExt cx="485173" cy="485173"/>
              </a:xfrm>
            </p:grpSpPr>
            <p:pic>
              <p:nvPicPr>
                <p:cNvPr id="154" name="Picture 153"/>
                <p:cNvPicPr>
                  <a:picLocks noChangeAspect="1"/>
                </p:cNvPicPr>
                <p:nvPr/>
              </p:nvPicPr>
              <p:blipFill>
                <a:blip r:embed="rId4"/>
                <a:stretch>
                  <a:fillRect/>
                </a:stretch>
              </p:blipFill>
              <p:spPr>
                <a:xfrm>
                  <a:off x="2118969" y="4629832"/>
                  <a:ext cx="180373" cy="180373"/>
                </a:xfrm>
                <a:prstGeom prst="rect">
                  <a:avLst/>
                </a:prstGeom>
              </p:spPr>
            </p:pic>
            <p:pic>
              <p:nvPicPr>
                <p:cNvPr id="155" name="Picture 154"/>
                <p:cNvPicPr>
                  <a:picLocks noChangeAspect="1"/>
                </p:cNvPicPr>
                <p:nvPr/>
              </p:nvPicPr>
              <p:blipFill>
                <a:blip r:embed="rId4"/>
                <a:stretch>
                  <a:fillRect/>
                </a:stretch>
              </p:blipFill>
              <p:spPr>
                <a:xfrm>
                  <a:off x="2271369" y="4782232"/>
                  <a:ext cx="180373" cy="180373"/>
                </a:xfrm>
                <a:prstGeom prst="rect">
                  <a:avLst/>
                </a:prstGeom>
              </p:spPr>
            </p:pic>
            <p:pic>
              <p:nvPicPr>
                <p:cNvPr id="156" name="Picture 155"/>
                <p:cNvPicPr>
                  <a:picLocks noChangeAspect="1"/>
                </p:cNvPicPr>
                <p:nvPr/>
              </p:nvPicPr>
              <p:blipFill>
                <a:blip r:embed="rId4"/>
                <a:stretch>
                  <a:fillRect/>
                </a:stretch>
              </p:blipFill>
              <p:spPr>
                <a:xfrm>
                  <a:off x="2423769" y="4934632"/>
                  <a:ext cx="180373" cy="180373"/>
                </a:xfrm>
                <a:prstGeom prst="rect">
                  <a:avLst/>
                </a:prstGeom>
              </p:spPr>
            </p:pic>
            <p:sp>
              <p:nvSpPr>
                <p:cNvPr id="157" name="Bent Arrow 156"/>
                <p:cNvSpPr/>
                <p:nvPr/>
              </p:nvSpPr>
              <p:spPr>
                <a:xfrm rot="16200000">
                  <a:off x="2156013" y="4832028"/>
                  <a:ext cx="110406" cy="117849"/>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8" name="Bent Arrow 157"/>
                <p:cNvSpPr/>
                <p:nvPr/>
              </p:nvSpPr>
              <p:spPr>
                <a:xfrm rot="5400000">
                  <a:off x="2457826" y="4801054"/>
                  <a:ext cx="110405" cy="117848"/>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grpSp>
        <p:sp>
          <p:nvSpPr>
            <p:cNvPr id="159" name="Rectangle 158"/>
            <p:cNvSpPr/>
            <p:nvPr/>
          </p:nvSpPr>
          <p:spPr>
            <a:xfrm>
              <a:off x="5198567" y="3515002"/>
              <a:ext cx="2020545" cy="1278208"/>
            </a:xfrm>
            <a:prstGeom prst="rect">
              <a:avLst/>
            </a:prstGeom>
            <a:noFill/>
            <a:ln w="381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1" name="TextBox 160"/>
          <p:cNvSpPr txBox="1"/>
          <p:nvPr/>
        </p:nvSpPr>
        <p:spPr>
          <a:xfrm>
            <a:off x="1306185" y="2294925"/>
            <a:ext cx="1249649" cy="246221"/>
          </a:xfrm>
          <a:prstGeom prst="rect">
            <a:avLst/>
          </a:prstGeom>
          <a:noFill/>
        </p:spPr>
        <p:txBody>
          <a:bodyPr wrap="square" rtlCol="0">
            <a:spAutoFit/>
          </a:bodyPr>
          <a:lstStyle/>
          <a:p>
            <a:pPr algn="ctr"/>
            <a:r>
              <a:rPr lang="en-US" sz="1000" b="1" dirty="0" smtClean="0">
                <a:latin typeface="Arial"/>
                <a:cs typeface="Arial"/>
              </a:rPr>
              <a:t>Requester NSA</a:t>
            </a:r>
            <a:endParaRPr lang="en-US" sz="1000" b="1" dirty="0">
              <a:latin typeface="Arial"/>
              <a:cs typeface="Arial"/>
            </a:endParaRPr>
          </a:p>
        </p:txBody>
      </p:sp>
      <p:pic>
        <p:nvPicPr>
          <p:cNvPr id="188" name="Picture 187"/>
          <p:cNvPicPr>
            <a:picLocks noChangeAspect="1"/>
          </p:cNvPicPr>
          <p:nvPr/>
        </p:nvPicPr>
        <p:blipFill>
          <a:blip r:embed="rId5"/>
          <a:stretch>
            <a:fillRect/>
          </a:stretch>
        </p:blipFill>
        <p:spPr>
          <a:xfrm>
            <a:off x="2581620" y="2230160"/>
            <a:ext cx="339644" cy="323899"/>
          </a:xfrm>
          <a:prstGeom prst="rect">
            <a:avLst/>
          </a:prstGeom>
        </p:spPr>
      </p:pic>
      <p:grpSp>
        <p:nvGrpSpPr>
          <p:cNvPr id="13" name="Group 93"/>
          <p:cNvGrpSpPr/>
          <p:nvPr/>
        </p:nvGrpSpPr>
        <p:grpSpPr>
          <a:xfrm>
            <a:off x="1969353" y="1379537"/>
            <a:ext cx="903922" cy="863016"/>
            <a:chOff x="2911609" y="4611617"/>
            <a:chExt cx="983478" cy="938972"/>
          </a:xfrm>
        </p:grpSpPr>
        <p:sp>
          <p:nvSpPr>
            <p:cNvPr id="164" name="Rounded Rectangle 163"/>
            <p:cNvSpPr/>
            <p:nvPr/>
          </p:nvSpPr>
          <p:spPr>
            <a:xfrm>
              <a:off x="2941506" y="4611617"/>
              <a:ext cx="923684" cy="923683"/>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TextBox 164"/>
            <p:cNvSpPr txBox="1"/>
            <p:nvPr/>
          </p:nvSpPr>
          <p:spPr>
            <a:xfrm>
              <a:off x="2911609" y="5178799"/>
              <a:ext cx="983478" cy="371790"/>
            </a:xfrm>
            <a:prstGeom prst="rect">
              <a:avLst/>
            </a:prstGeom>
            <a:noFill/>
          </p:spPr>
          <p:txBody>
            <a:bodyPr wrap="square" rtlCol="0">
              <a:spAutoFit/>
            </a:bodyPr>
            <a:lstStyle/>
            <a:p>
              <a:pPr algn="ctr"/>
              <a:r>
                <a:rPr lang="en-US" sz="800" b="1" dirty="0" smtClean="0">
                  <a:latin typeface="Arial"/>
                  <a:cs typeface="Arial"/>
                </a:rPr>
                <a:t>Connection Service (CS)</a:t>
              </a:r>
              <a:endParaRPr lang="en-US" sz="800" b="1" dirty="0">
                <a:latin typeface="Arial"/>
                <a:cs typeface="Arial"/>
              </a:endParaRPr>
            </a:p>
          </p:txBody>
        </p:sp>
        <p:grpSp>
          <p:nvGrpSpPr>
            <p:cNvPr id="14" name="Group 88"/>
            <p:cNvGrpSpPr/>
            <p:nvPr/>
          </p:nvGrpSpPr>
          <p:grpSpPr>
            <a:xfrm>
              <a:off x="3127032" y="4758970"/>
              <a:ext cx="552628" cy="307715"/>
              <a:chOff x="1582182" y="1576387"/>
              <a:chExt cx="644764" cy="359013"/>
            </a:xfrm>
          </p:grpSpPr>
          <p:sp>
            <p:nvSpPr>
              <p:cNvPr id="167" name="Oval 166"/>
              <p:cNvSpPr/>
              <p:nvPr/>
            </p:nvSpPr>
            <p:spPr>
              <a:xfrm rot="10800000">
                <a:off x="2160271" y="1868725"/>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8" name="Oval 167"/>
              <p:cNvSpPr/>
              <p:nvPr/>
            </p:nvSpPr>
            <p:spPr>
              <a:xfrm rot="10800000">
                <a:off x="2150507" y="157638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rot="10800000">
                <a:off x="1582182" y="1576387"/>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0" name="Straight Connector 169"/>
              <p:cNvCxnSpPr>
                <a:stCxn id="167" idx="5"/>
                <a:endCxn id="176" idx="1"/>
              </p:cNvCxnSpPr>
              <p:nvPr/>
            </p:nvCxnSpPr>
            <p:spPr>
              <a:xfrm rot="16200000" flipV="1">
                <a:off x="2047750" y="1756204"/>
                <a:ext cx="99021" cy="145550"/>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1" name="Straight Connector 170"/>
              <p:cNvCxnSpPr>
                <a:stCxn id="176" idx="3"/>
                <a:endCxn id="168" idx="7"/>
              </p:cNvCxnSpPr>
              <p:nvPr/>
            </p:nvCxnSpPr>
            <p:spPr>
              <a:xfrm rot="5400000" flipH="1" flipV="1">
                <a:off x="2042867" y="1614917"/>
                <a:ext cx="99023" cy="135786"/>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2" name="Straight Connector 171"/>
              <p:cNvCxnSpPr>
                <a:stCxn id="176" idx="6"/>
                <a:endCxn id="177" idx="2"/>
              </p:cNvCxnSpPr>
              <p:nvPr/>
            </p:nvCxnSpPr>
            <p:spPr>
              <a:xfrm rot="10800000">
                <a:off x="1841554" y="1755894"/>
                <a:ext cx="126021" cy="1588"/>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73" name="Oval 172"/>
              <p:cNvSpPr/>
              <p:nvPr/>
            </p:nvSpPr>
            <p:spPr>
              <a:xfrm rot="10800000">
                <a:off x="1582182" y="1868725"/>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4" name="Straight Connector 173"/>
              <p:cNvCxnSpPr>
                <a:stCxn id="177" idx="5"/>
                <a:endCxn id="169" idx="1"/>
              </p:cNvCxnSpPr>
              <p:nvPr/>
            </p:nvCxnSpPr>
            <p:spPr>
              <a:xfrm rot="16200000" flipV="1">
                <a:off x="1662357" y="1610035"/>
                <a:ext cx="99023" cy="145549"/>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5" name="Straight Connector 174"/>
              <p:cNvCxnSpPr>
                <a:stCxn id="173" idx="3"/>
                <a:endCxn id="177" idx="7"/>
              </p:cNvCxnSpPr>
              <p:nvPr/>
            </p:nvCxnSpPr>
            <p:spPr>
              <a:xfrm rot="5400000" flipH="1" flipV="1">
                <a:off x="1662357" y="1756205"/>
                <a:ext cx="99021" cy="145549"/>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76" name="Oval 175"/>
              <p:cNvSpPr/>
              <p:nvPr/>
            </p:nvSpPr>
            <p:spPr>
              <a:xfrm rot="10800000">
                <a:off x="1967574"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rot="10800000">
                <a:off x="1774878"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15" name="Group 218"/>
          <p:cNvGrpSpPr/>
          <p:nvPr/>
        </p:nvGrpSpPr>
        <p:grpSpPr>
          <a:xfrm>
            <a:off x="6791336" y="5100310"/>
            <a:ext cx="2020545" cy="1278208"/>
            <a:chOff x="4012055" y="4861155"/>
            <a:chExt cx="2020545" cy="1278208"/>
          </a:xfrm>
        </p:grpSpPr>
        <p:pic>
          <p:nvPicPr>
            <p:cNvPr id="132" name="Picture 131"/>
            <p:cNvPicPr>
              <a:picLocks noChangeAspect="1"/>
            </p:cNvPicPr>
            <p:nvPr/>
          </p:nvPicPr>
          <p:blipFill>
            <a:blip r:embed="rId6"/>
            <a:stretch>
              <a:fillRect/>
            </a:stretch>
          </p:blipFill>
          <p:spPr>
            <a:xfrm>
              <a:off x="5698619" y="5784206"/>
              <a:ext cx="309059" cy="339106"/>
            </a:xfrm>
            <a:prstGeom prst="rect">
              <a:avLst/>
            </a:prstGeom>
          </p:spPr>
        </p:pic>
        <p:sp>
          <p:nvSpPr>
            <p:cNvPr id="192" name="TextBox 191"/>
            <p:cNvSpPr txBox="1"/>
            <p:nvPr/>
          </p:nvSpPr>
          <p:spPr>
            <a:xfrm>
              <a:off x="4397503" y="5857415"/>
              <a:ext cx="1249649" cy="246221"/>
            </a:xfrm>
            <a:prstGeom prst="rect">
              <a:avLst/>
            </a:prstGeom>
            <a:noFill/>
          </p:spPr>
          <p:txBody>
            <a:bodyPr wrap="square" rtlCol="0">
              <a:spAutoFit/>
            </a:bodyPr>
            <a:lstStyle/>
            <a:p>
              <a:pPr algn="ctr"/>
              <a:r>
                <a:rPr lang="en-US" sz="1000" b="1" dirty="0" smtClean="0">
                  <a:latin typeface="Arial"/>
                  <a:cs typeface="Arial"/>
                </a:rPr>
                <a:t>Provider NSA</a:t>
              </a:r>
              <a:endParaRPr lang="en-US" sz="1000" b="1" dirty="0">
                <a:latin typeface="Arial"/>
                <a:cs typeface="Arial"/>
              </a:endParaRPr>
            </a:p>
          </p:txBody>
        </p:sp>
        <p:grpSp>
          <p:nvGrpSpPr>
            <p:cNvPr id="16" name="Group 93"/>
            <p:cNvGrpSpPr/>
            <p:nvPr/>
          </p:nvGrpSpPr>
          <p:grpSpPr>
            <a:xfrm>
              <a:off x="4061327" y="4942027"/>
              <a:ext cx="903922" cy="863016"/>
              <a:chOff x="2911609" y="4611617"/>
              <a:chExt cx="983478" cy="938972"/>
            </a:xfrm>
          </p:grpSpPr>
          <p:sp>
            <p:nvSpPr>
              <p:cNvPr id="205" name="Rounded Rectangle 204"/>
              <p:cNvSpPr/>
              <p:nvPr/>
            </p:nvSpPr>
            <p:spPr>
              <a:xfrm>
                <a:off x="2941506" y="4611617"/>
                <a:ext cx="923684" cy="923683"/>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TextBox 205"/>
              <p:cNvSpPr txBox="1"/>
              <p:nvPr/>
            </p:nvSpPr>
            <p:spPr>
              <a:xfrm>
                <a:off x="2911609" y="5178799"/>
                <a:ext cx="983478" cy="371790"/>
              </a:xfrm>
              <a:prstGeom prst="rect">
                <a:avLst/>
              </a:prstGeom>
              <a:noFill/>
            </p:spPr>
            <p:txBody>
              <a:bodyPr wrap="square" rtlCol="0">
                <a:spAutoFit/>
              </a:bodyPr>
              <a:lstStyle/>
              <a:p>
                <a:pPr algn="ctr"/>
                <a:r>
                  <a:rPr lang="en-US" sz="800" b="1" dirty="0" smtClean="0">
                    <a:latin typeface="Arial"/>
                    <a:cs typeface="Arial"/>
                  </a:rPr>
                  <a:t>Connection Service (CS)</a:t>
                </a:r>
                <a:endParaRPr lang="en-US" sz="800" b="1" dirty="0">
                  <a:latin typeface="Arial"/>
                  <a:cs typeface="Arial"/>
                </a:endParaRPr>
              </a:p>
            </p:txBody>
          </p:sp>
          <p:grpSp>
            <p:nvGrpSpPr>
              <p:cNvPr id="17" name="Group 88"/>
              <p:cNvGrpSpPr/>
              <p:nvPr/>
            </p:nvGrpSpPr>
            <p:grpSpPr>
              <a:xfrm>
                <a:off x="3127032" y="4758970"/>
                <a:ext cx="552628" cy="307715"/>
                <a:chOff x="1582182" y="1576387"/>
                <a:chExt cx="644764" cy="359013"/>
              </a:xfrm>
            </p:grpSpPr>
            <p:sp>
              <p:nvSpPr>
                <p:cNvPr id="208" name="Oval 207"/>
                <p:cNvSpPr/>
                <p:nvPr/>
              </p:nvSpPr>
              <p:spPr>
                <a:xfrm rot="10800000">
                  <a:off x="2160271" y="1868725"/>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9" name="Oval 208"/>
                <p:cNvSpPr/>
                <p:nvPr/>
              </p:nvSpPr>
              <p:spPr>
                <a:xfrm rot="10800000">
                  <a:off x="2150507" y="157638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0" name="Oval 209"/>
                <p:cNvSpPr/>
                <p:nvPr/>
              </p:nvSpPr>
              <p:spPr>
                <a:xfrm rot="10800000">
                  <a:off x="1582182" y="1576387"/>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1" name="Straight Connector 210"/>
                <p:cNvCxnSpPr>
                  <a:stCxn id="208" idx="5"/>
                  <a:endCxn id="217" idx="1"/>
                </p:cNvCxnSpPr>
                <p:nvPr/>
              </p:nvCxnSpPr>
              <p:spPr>
                <a:xfrm rot="16200000" flipV="1">
                  <a:off x="2047750" y="1756204"/>
                  <a:ext cx="99021" cy="145550"/>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12" name="Straight Connector 211"/>
                <p:cNvCxnSpPr>
                  <a:stCxn id="217" idx="3"/>
                  <a:endCxn id="209" idx="7"/>
                </p:cNvCxnSpPr>
                <p:nvPr/>
              </p:nvCxnSpPr>
              <p:spPr>
                <a:xfrm rot="5400000" flipH="1" flipV="1">
                  <a:off x="2042867" y="1614917"/>
                  <a:ext cx="99023" cy="135786"/>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13" name="Straight Connector 212"/>
                <p:cNvCxnSpPr>
                  <a:stCxn id="217" idx="6"/>
                  <a:endCxn id="218" idx="2"/>
                </p:cNvCxnSpPr>
                <p:nvPr/>
              </p:nvCxnSpPr>
              <p:spPr>
                <a:xfrm rot="10800000">
                  <a:off x="1841554" y="1755894"/>
                  <a:ext cx="126021" cy="1588"/>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14" name="Oval 213"/>
                <p:cNvSpPr/>
                <p:nvPr/>
              </p:nvSpPr>
              <p:spPr>
                <a:xfrm rot="10800000">
                  <a:off x="1582182" y="1868725"/>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5" name="Straight Connector 214"/>
                <p:cNvCxnSpPr>
                  <a:stCxn id="218" idx="5"/>
                  <a:endCxn id="210" idx="1"/>
                </p:cNvCxnSpPr>
                <p:nvPr/>
              </p:nvCxnSpPr>
              <p:spPr>
                <a:xfrm rot="16200000" flipV="1">
                  <a:off x="1662357" y="1610035"/>
                  <a:ext cx="99023" cy="145549"/>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16" name="Straight Connector 215"/>
                <p:cNvCxnSpPr>
                  <a:stCxn id="214" idx="3"/>
                  <a:endCxn id="218" idx="7"/>
                </p:cNvCxnSpPr>
                <p:nvPr/>
              </p:nvCxnSpPr>
              <p:spPr>
                <a:xfrm rot="5400000" flipH="1" flipV="1">
                  <a:off x="1662357" y="1756205"/>
                  <a:ext cx="99021" cy="145549"/>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17" name="Oval 216"/>
                <p:cNvSpPr/>
                <p:nvPr/>
              </p:nvSpPr>
              <p:spPr>
                <a:xfrm rot="10800000">
                  <a:off x="1967574"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rot="10800000">
                  <a:off x="1774878"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18" name="Group 130"/>
            <p:cNvGrpSpPr/>
            <p:nvPr/>
          </p:nvGrpSpPr>
          <p:grpSpPr>
            <a:xfrm>
              <a:off x="5071898" y="4946587"/>
              <a:ext cx="903920" cy="871161"/>
              <a:chOff x="1901038" y="4616181"/>
              <a:chExt cx="983478" cy="947835"/>
            </a:xfrm>
          </p:grpSpPr>
          <p:sp>
            <p:nvSpPr>
              <p:cNvPr id="197" name="Rounded Rectangle 196"/>
              <p:cNvSpPr/>
              <p:nvPr/>
            </p:nvSpPr>
            <p:spPr>
              <a:xfrm>
                <a:off x="1932547" y="4616181"/>
                <a:ext cx="920460" cy="92046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TextBox 197"/>
              <p:cNvSpPr txBox="1"/>
              <p:nvPr/>
            </p:nvSpPr>
            <p:spPr>
              <a:xfrm>
                <a:off x="1901038" y="5057029"/>
                <a:ext cx="983478" cy="506987"/>
              </a:xfrm>
              <a:prstGeom prst="rect">
                <a:avLst/>
              </a:prstGeom>
              <a:noFill/>
            </p:spPr>
            <p:txBody>
              <a:bodyPr wrap="square" rtlCol="0">
                <a:spAutoFit/>
              </a:bodyPr>
              <a:lstStyle/>
              <a:p>
                <a:pPr algn="ctr"/>
                <a:r>
                  <a:rPr lang="en-US" sz="800" b="1" dirty="0" smtClean="0">
                    <a:latin typeface="Arial"/>
                    <a:cs typeface="Arial"/>
                  </a:rPr>
                  <a:t>Document Distribution Service (DDS)</a:t>
                </a:r>
                <a:endParaRPr lang="en-US" sz="800" b="1" dirty="0">
                  <a:latin typeface="Arial"/>
                  <a:cs typeface="Arial"/>
                </a:endParaRPr>
              </a:p>
            </p:txBody>
          </p:sp>
          <p:grpSp>
            <p:nvGrpSpPr>
              <p:cNvPr id="19" name="Group 92"/>
              <p:cNvGrpSpPr/>
              <p:nvPr/>
            </p:nvGrpSpPr>
            <p:grpSpPr>
              <a:xfrm>
                <a:off x="2150191" y="4629832"/>
                <a:ext cx="485173" cy="485173"/>
                <a:chOff x="2118969" y="4629832"/>
                <a:chExt cx="485173" cy="485173"/>
              </a:xfrm>
            </p:grpSpPr>
            <p:pic>
              <p:nvPicPr>
                <p:cNvPr id="200" name="Picture 199"/>
                <p:cNvPicPr>
                  <a:picLocks noChangeAspect="1"/>
                </p:cNvPicPr>
                <p:nvPr/>
              </p:nvPicPr>
              <p:blipFill>
                <a:blip r:embed="rId4"/>
                <a:stretch>
                  <a:fillRect/>
                </a:stretch>
              </p:blipFill>
              <p:spPr>
                <a:xfrm>
                  <a:off x="2118969" y="4629832"/>
                  <a:ext cx="180373" cy="180373"/>
                </a:xfrm>
                <a:prstGeom prst="rect">
                  <a:avLst/>
                </a:prstGeom>
              </p:spPr>
            </p:pic>
            <p:pic>
              <p:nvPicPr>
                <p:cNvPr id="201" name="Picture 200"/>
                <p:cNvPicPr>
                  <a:picLocks noChangeAspect="1"/>
                </p:cNvPicPr>
                <p:nvPr/>
              </p:nvPicPr>
              <p:blipFill>
                <a:blip r:embed="rId4"/>
                <a:stretch>
                  <a:fillRect/>
                </a:stretch>
              </p:blipFill>
              <p:spPr>
                <a:xfrm>
                  <a:off x="2271369" y="4782232"/>
                  <a:ext cx="180373" cy="180373"/>
                </a:xfrm>
                <a:prstGeom prst="rect">
                  <a:avLst/>
                </a:prstGeom>
              </p:spPr>
            </p:pic>
            <p:pic>
              <p:nvPicPr>
                <p:cNvPr id="202" name="Picture 201"/>
                <p:cNvPicPr>
                  <a:picLocks noChangeAspect="1"/>
                </p:cNvPicPr>
                <p:nvPr/>
              </p:nvPicPr>
              <p:blipFill>
                <a:blip r:embed="rId4"/>
                <a:stretch>
                  <a:fillRect/>
                </a:stretch>
              </p:blipFill>
              <p:spPr>
                <a:xfrm>
                  <a:off x="2423769" y="4934632"/>
                  <a:ext cx="180373" cy="180373"/>
                </a:xfrm>
                <a:prstGeom prst="rect">
                  <a:avLst/>
                </a:prstGeom>
              </p:spPr>
            </p:pic>
            <p:sp>
              <p:nvSpPr>
                <p:cNvPr id="203" name="Bent Arrow 202"/>
                <p:cNvSpPr/>
                <p:nvPr/>
              </p:nvSpPr>
              <p:spPr>
                <a:xfrm rot="16200000">
                  <a:off x="2156013" y="4832028"/>
                  <a:ext cx="110406" cy="117849"/>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04" name="Bent Arrow 203"/>
                <p:cNvSpPr/>
                <p:nvPr/>
              </p:nvSpPr>
              <p:spPr>
                <a:xfrm rot="5400000">
                  <a:off x="2457826" y="4801054"/>
                  <a:ext cx="110405" cy="117848"/>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grpSp>
        <p:sp>
          <p:nvSpPr>
            <p:cNvPr id="196" name="Rectangle 195"/>
            <p:cNvSpPr/>
            <p:nvPr/>
          </p:nvSpPr>
          <p:spPr>
            <a:xfrm>
              <a:off x="4012055" y="4861155"/>
              <a:ext cx="2020545" cy="1278208"/>
            </a:xfrm>
            <a:prstGeom prst="rect">
              <a:avLst/>
            </a:prstGeom>
            <a:noFill/>
            <a:ln w="381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 name="Group 219"/>
          <p:cNvGrpSpPr/>
          <p:nvPr/>
        </p:nvGrpSpPr>
        <p:grpSpPr>
          <a:xfrm>
            <a:off x="3605798" y="5112519"/>
            <a:ext cx="2020545" cy="1278208"/>
            <a:chOff x="4012055" y="4861155"/>
            <a:chExt cx="2020545" cy="1278208"/>
          </a:xfrm>
        </p:grpSpPr>
        <p:pic>
          <p:nvPicPr>
            <p:cNvPr id="221" name="Picture 220"/>
            <p:cNvPicPr>
              <a:picLocks noChangeAspect="1"/>
            </p:cNvPicPr>
            <p:nvPr/>
          </p:nvPicPr>
          <p:blipFill>
            <a:blip r:embed="rId6"/>
            <a:stretch>
              <a:fillRect/>
            </a:stretch>
          </p:blipFill>
          <p:spPr>
            <a:xfrm>
              <a:off x="5698619" y="5784206"/>
              <a:ext cx="309059" cy="339106"/>
            </a:xfrm>
            <a:prstGeom prst="rect">
              <a:avLst/>
            </a:prstGeom>
          </p:spPr>
        </p:pic>
        <p:sp>
          <p:nvSpPr>
            <p:cNvPr id="222" name="TextBox 221"/>
            <p:cNvSpPr txBox="1"/>
            <p:nvPr/>
          </p:nvSpPr>
          <p:spPr>
            <a:xfrm>
              <a:off x="4397503" y="5857415"/>
              <a:ext cx="1249649" cy="246221"/>
            </a:xfrm>
            <a:prstGeom prst="rect">
              <a:avLst/>
            </a:prstGeom>
            <a:noFill/>
          </p:spPr>
          <p:txBody>
            <a:bodyPr wrap="square" rtlCol="0">
              <a:spAutoFit/>
            </a:bodyPr>
            <a:lstStyle/>
            <a:p>
              <a:pPr algn="ctr"/>
              <a:r>
                <a:rPr lang="en-US" sz="1000" b="1" dirty="0" smtClean="0">
                  <a:latin typeface="Arial"/>
                  <a:cs typeface="Arial"/>
                </a:rPr>
                <a:t>Provider NSA</a:t>
              </a:r>
              <a:endParaRPr lang="en-US" sz="1000" b="1" dirty="0">
                <a:latin typeface="Arial"/>
                <a:cs typeface="Arial"/>
              </a:endParaRPr>
            </a:p>
          </p:txBody>
        </p:sp>
        <p:grpSp>
          <p:nvGrpSpPr>
            <p:cNvPr id="21" name="Group 93"/>
            <p:cNvGrpSpPr/>
            <p:nvPr/>
          </p:nvGrpSpPr>
          <p:grpSpPr>
            <a:xfrm>
              <a:off x="4061327" y="4942027"/>
              <a:ext cx="903922" cy="863016"/>
              <a:chOff x="2911609" y="4611617"/>
              <a:chExt cx="983478" cy="938972"/>
            </a:xfrm>
          </p:grpSpPr>
          <p:sp>
            <p:nvSpPr>
              <p:cNvPr id="234" name="Rounded Rectangle 233"/>
              <p:cNvSpPr/>
              <p:nvPr/>
            </p:nvSpPr>
            <p:spPr>
              <a:xfrm>
                <a:off x="2941506" y="4611617"/>
                <a:ext cx="923684" cy="923683"/>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TextBox 234"/>
              <p:cNvSpPr txBox="1"/>
              <p:nvPr/>
            </p:nvSpPr>
            <p:spPr>
              <a:xfrm>
                <a:off x="2911609" y="5178799"/>
                <a:ext cx="983478" cy="371790"/>
              </a:xfrm>
              <a:prstGeom prst="rect">
                <a:avLst/>
              </a:prstGeom>
              <a:noFill/>
            </p:spPr>
            <p:txBody>
              <a:bodyPr wrap="square" rtlCol="0">
                <a:spAutoFit/>
              </a:bodyPr>
              <a:lstStyle/>
              <a:p>
                <a:pPr algn="ctr"/>
                <a:r>
                  <a:rPr lang="en-US" sz="800" b="1" dirty="0" smtClean="0">
                    <a:latin typeface="Arial"/>
                    <a:cs typeface="Arial"/>
                  </a:rPr>
                  <a:t>Connection Service (CS)</a:t>
                </a:r>
                <a:endParaRPr lang="en-US" sz="800" b="1" dirty="0">
                  <a:latin typeface="Arial"/>
                  <a:cs typeface="Arial"/>
                </a:endParaRPr>
              </a:p>
            </p:txBody>
          </p:sp>
          <p:grpSp>
            <p:nvGrpSpPr>
              <p:cNvPr id="22" name="Group 88"/>
              <p:cNvGrpSpPr/>
              <p:nvPr/>
            </p:nvGrpSpPr>
            <p:grpSpPr>
              <a:xfrm>
                <a:off x="3127034" y="4758970"/>
                <a:ext cx="552628" cy="307715"/>
                <a:chOff x="1582182" y="1576387"/>
                <a:chExt cx="644764" cy="359013"/>
              </a:xfrm>
            </p:grpSpPr>
            <p:sp>
              <p:nvSpPr>
                <p:cNvPr id="237" name="Oval 236"/>
                <p:cNvSpPr/>
                <p:nvPr/>
              </p:nvSpPr>
              <p:spPr>
                <a:xfrm rot="10800000">
                  <a:off x="2160271" y="1868725"/>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rot="10800000">
                  <a:off x="2150507" y="157638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9" name="Oval 238"/>
                <p:cNvSpPr/>
                <p:nvPr/>
              </p:nvSpPr>
              <p:spPr>
                <a:xfrm rot="10800000">
                  <a:off x="1582182" y="1576387"/>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0" name="Straight Connector 239"/>
                <p:cNvCxnSpPr>
                  <a:stCxn id="237" idx="5"/>
                  <a:endCxn id="246" idx="1"/>
                </p:cNvCxnSpPr>
                <p:nvPr/>
              </p:nvCxnSpPr>
              <p:spPr>
                <a:xfrm rot="16200000" flipV="1">
                  <a:off x="2047750" y="1756204"/>
                  <a:ext cx="99021" cy="145550"/>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41" name="Straight Connector 240"/>
                <p:cNvCxnSpPr>
                  <a:stCxn id="246" idx="3"/>
                  <a:endCxn id="238" idx="7"/>
                </p:cNvCxnSpPr>
                <p:nvPr/>
              </p:nvCxnSpPr>
              <p:spPr>
                <a:xfrm rot="5400000" flipH="1" flipV="1">
                  <a:off x="2042867" y="1614917"/>
                  <a:ext cx="99023" cy="135786"/>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42" name="Straight Connector 241"/>
                <p:cNvCxnSpPr>
                  <a:stCxn id="246" idx="6"/>
                  <a:endCxn id="247" idx="2"/>
                </p:cNvCxnSpPr>
                <p:nvPr/>
              </p:nvCxnSpPr>
              <p:spPr>
                <a:xfrm rot="10800000">
                  <a:off x="1841554" y="1755894"/>
                  <a:ext cx="126021" cy="1588"/>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43" name="Oval 242"/>
                <p:cNvSpPr/>
                <p:nvPr/>
              </p:nvSpPr>
              <p:spPr>
                <a:xfrm rot="10800000">
                  <a:off x="1582182" y="1868725"/>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4" name="Straight Connector 243"/>
                <p:cNvCxnSpPr>
                  <a:stCxn id="247" idx="5"/>
                  <a:endCxn id="239" idx="1"/>
                </p:cNvCxnSpPr>
                <p:nvPr/>
              </p:nvCxnSpPr>
              <p:spPr>
                <a:xfrm rot="16200000" flipV="1">
                  <a:off x="1662357" y="1610035"/>
                  <a:ext cx="99023" cy="145549"/>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45" name="Straight Connector 244"/>
                <p:cNvCxnSpPr>
                  <a:stCxn id="243" idx="3"/>
                  <a:endCxn id="247" idx="7"/>
                </p:cNvCxnSpPr>
                <p:nvPr/>
              </p:nvCxnSpPr>
              <p:spPr>
                <a:xfrm rot="5400000" flipH="1" flipV="1">
                  <a:off x="1662357" y="1756205"/>
                  <a:ext cx="99021" cy="145549"/>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46" name="Oval 245"/>
                <p:cNvSpPr/>
                <p:nvPr/>
              </p:nvSpPr>
              <p:spPr>
                <a:xfrm rot="10800000">
                  <a:off x="1967574"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rot="10800000">
                  <a:off x="1774878"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23" name="Group 130"/>
            <p:cNvGrpSpPr/>
            <p:nvPr/>
          </p:nvGrpSpPr>
          <p:grpSpPr>
            <a:xfrm>
              <a:off x="5071898" y="4946587"/>
              <a:ext cx="903920" cy="871161"/>
              <a:chOff x="1901038" y="4616181"/>
              <a:chExt cx="983478" cy="947835"/>
            </a:xfrm>
          </p:grpSpPr>
          <p:sp>
            <p:nvSpPr>
              <p:cNvPr id="226" name="Rounded Rectangle 225"/>
              <p:cNvSpPr/>
              <p:nvPr/>
            </p:nvSpPr>
            <p:spPr>
              <a:xfrm>
                <a:off x="1932547" y="4616181"/>
                <a:ext cx="920460" cy="92046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7" name="TextBox 226"/>
              <p:cNvSpPr txBox="1"/>
              <p:nvPr/>
            </p:nvSpPr>
            <p:spPr>
              <a:xfrm>
                <a:off x="1901038" y="5057029"/>
                <a:ext cx="983478" cy="506987"/>
              </a:xfrm>
              <a:prstGeom prst="rect">
                <a:avLst/>
              </a:prstGeom>
              <a:noFill/>
            </p:spPr>
            <p:txBody>
              <a:bodyPr wrap="square" rtlCol="0">
                <a:spAutoFit/>
              </a:bodyPr>
              <a:lstStyle/>
              <a:p>
                <a:pPr algn="ctr"/>
                <a:r>
                  <a:rPr lang="en-US" sz="800" b="1" dirty="0" smtClean="0">
                    <a:latin typeface="Arial"/>
                    <a:cs typeface="Arial"/>
                  </a:rPr>
                  <a:t>Document Distribution Service (DDS)</a:t>
                </a:r>
                <a:endParaRPr lang="en-US" sz="800" b="1" dirty="0">
                  <a:latin typeface="Arial"/>
                  <a:cs typeface="Arial"/>
                </a:endParaRPr>
              </a:p>
            </p:txBody>
          </p:sp>
          <p:grpSp>
            <p:nvGrpSpPr>
              <p:cNvPr id="24" name="Group 92"/>
              <p:cNvGrpSpPr/>
              <p:nvPr/>
            </p:nvGrpSpPr>
            <p:grpSpPr>
              <a:xfrm>
                <a:off x="2150191" y="4629832"/>
                <a:ext cx="485173" cy="485173"/>
                <a:chOff x="2118969" y="4629832"/>
                <a:chExt cx="485173" cy="485173"/>
              </a:xfrm>
            </p:grpSpPr>
            <p:pic>
              <p:nvPicPr>
                <p:cNvPr id="229" name="Picture 228"/>
                <p:cNvPicPr>
                  <a:picLocks noChangeAspect="1"/>
                </p:cNvPicPr>
                <p:nvPr/>
              </p:nvPicPr>
              <p:blipFill>
                <a:blip r:embed="rId4"/>
                <a:stretch>
                  <a:fillRect/>
                </a:stretch>
              </p:blipFill>
              <p:spPr>
                <a:xfrm>
                  <a:off x="2118969" y="4629832"/>
                  <a:ext cx="180373" cy="180373"/>
                </a:xfrm>
                <a:prstGeom prst="rect">
                  <a:avLst/>
                </a:prstGeom>
              </p:spPr>
            </p:pic>
            <p:pic>
              <p:nvPicPr>
                <p:cNvPr id="230" name="Picture 229"/>
                <p:cNvPicPr>
                  <a:picLocks noChangeAspect="1"/>
                </p:cNvPicPr>
                <p:nvPr/>
              </p:nvPicPr>
              <p:blipFill>
                <a:blip r:embed="rId4"/>
                <a:stretch>
                  <a:fillRect/>
                </a:stretch>
              </p:blipFill>
              <p:spPr>
                <a:xfrm>
                  <a:off x="2271369" y="4782232"/>
                  <a:ext cx="180373" cy="180373"/>
                </a:xfrm>
                <a:prstGeom prst="rect">
                  <a:avLst/>
                </a:prstGeom>
              </p:spPr>
            </p:pic>
            <p:pic>
              <p:nvPicPr>
                <p:cNvPr id="231" name="Picture 230"/>
                <p:cNvPicPr>
                  <a:picLocks noChangeAspect="1"/>
                </p:cNvPicPr>
                <p:nvPr/>
              </p:nvPicPr>
              <p:blipFill>
                <a:blip r:embed="rId4"/>
                <a:stretch>
                  <a:fillRect/>
                </a:stretch>
              </p:blipFill>
              <p:spPr>
                <a:xfrm>
                  <a:off x="2423769" y="4934632"/>
                  <a:ext cx="180373" cy="180373"/>
                </a:xfrm>
                <a:prstGeom prst="rect">
                  <a:avLst/>
                </a:prstGeom>
              </p:spPr>
            </p:pic>
            <p:sp>
              <p:nvSpPr>
                <p:cNvPr id="232" name="Bent Arrow 231"/>
                <p:cNvSpPr/>
                <p:nvPr/>
              </p:nvSpPr>
              <p:spPr>
                <a:xfrm rot="16200000">
                  <a:off x="2156013" y="4832028"/>
                  <a:ext cx="110406" cy="117849"/>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33" name="Bent Arrow 232"/>
                <p:cNvSpPr/>
                <p:nvPr/>
              </p:nvSpPr>
              <p:spPr>
                <a:xfrm rot="5400000">
                  <a:off x="2457826" y="4801054"/>
                  <a:ext cx="110405" cy="117848"/>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grpSp>
        <p:sp>
          <p:nvSpPr>
            <p:cNvPr id="225" name="Rectangle 224"/>
            <p:cNvSpPr/>
            <p:nvPr/>
          </p:nvSpPr>
          <p:spPr>
            <a:xfrm>
              <a:off x="4012055" y="4861155"/>
              <a:ext cx="2020545" cy="1278208"/>
            </a:xfrm>
            <a:prstGeom prst="rect">
              <a:avLst/>
            </a:prstGeom>
            <a:noFill/>
            <a:ln w="381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 name="Group 247"/>
          <p:cNvGrpSpPr/>
          <p:nvPr/>
        </p:nvGrpSpPr>
        <p:grpSpPr>
          <a:xfrm>
            <a:off x="1580852" y="3455910"/>
            <a:ext cx="2020545" cy="1278208"/>
            <a:chOff x="4012055" y="4861155"/>
            <a:chExt cx="2020545" cy="1278208"/>
          </a:xfrm>
        </p:grpSpPr>
        <p:pic>
          <p:nvPicPr>
            <p:cNvPr id="249" name="Picture 248"/>
            <p:cNvPicPr>
              <a:picLocks noChangeAspect="1"/>
            </p:cNvPicPr>
            <p:nvPr/>
          </p:nvPicPr>
          <p:blipFill>
            <a:blip r:embed="rId6"/>
            <a:stretch>
              <a:fillRect/>
            </a:stretch>
          </p:blipFill>
          <p:spPr>
            <a:xfrm>
              <a:off x="5698619" y="5784206"/>
              <a:ext cx="309059" cy="339106"/>
            </a:xfrm>
            <a:prstGeom prst="rect">
              <a:avLst/>
            </a:prstGeom>
          </p:spPr>
        </p:pic>
        <p:sp>
          <p:nvSpPr>
            <p:cNvPr id="250" name="TextBox 249"/>
            <p:cNvSpPr txBox="1"/>
            <p:nvPr/>
          </p:nvSpPr>
          <p:spPr>
            <a:xfrm>
              <a:off x="4397503" y="5857415"/>
              <a:ext cx="1249649" cy="246221"/>
            </a:xfrm>
            <a:prstGeom prst="rect">
              <a:avLst/>
            </a:prstGeom>
            <a:noFill/>
          </p:spPr>
          <p:txBody>
            <a:bodyPr wrap="square" rtlCol="0">
              <a:spAutoFit/>
            </a:bodyPr>
            <a:lstStyle/>
            <a:p>
              <a:pPr algn="ctr"/>
              <a:r>
                <a:rPr lang="en-US" sz="1000" b="1" dirty="0" smtClean="0">
                  <a:latin typeface="Arial"/>
                  <a:cs typeface="Arial"/>
                </a:rPr>
                <a:t>Provider NSA</a:t>
              </a:r>
              <a:endParaRPr lang="en-US" sz="1000" b="1" dirty="0">
                <a:latin typeface="Arial"/>
                <a:cs typeface="Arial"/>
              </a:endParaRPr>
            </a:p>
          </p:txBody>
        </p:sp>
        <p:grpSp>
          <p:nvGrpSpPr>
            <p:cNvPr id="26" name="Group 93"/>
            <p:cNvGrpSpPr/>
            <p:nvPr/>
          </p:nvGrpSpPr>
          <p:grpSpPr>
            <a:xfrm>
              <a:off x="4061327" y="4942027"/>
              <a:ext cx="903922" cy="863016"/>
              <a:chOff x="2911609" y="4611617"/>
              <a:chExt cx="983478" cy="938972"/>
            </a:xfrm>
          </p:grpSpPr>
          <p:sp>
            <p:nvSpPr>
              <p:cNvPr id="262" name="Rounded Rectangle 261"/>
              <p:cNvSpPr/>
              <p:nvPr/>
            </p:nvSpPr>
            <p:spPr>
              <a:xfrm>
                <a:off x="2941506" y="4611617"/>
                <a:ext cx="923684" cy="923683"/>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3" name="TextBox 262"/>
              <p:cNvSpPr txBox="1"/>
              <p:nvPr/>
            </p:nvSpPr>
            <p:spPr>
              <a:xfrm>
                <a:off x="2911609" y="5178799"/>
                <a:ext cx="983478" cy="371790"/>
              </a:xfrm>
              <a:prstGeom prst="rect">
                <a:avLst/>
              </a:prstGeom>
              <a:noFill/>
            </p:spPr>
            <p:txBody>
              <a:bodyPr wrap="square" rtlCol="0">
                <a:spAutoFit/>
              </a:bodyPr>
              <a:lstStyle/>
              <a:p>
                <a:pPr algn="ctr"/>
                <a:r>
                  <a:rPr lang="en-US" sz="800" b="1" dirty="0" smtClean="0">
                    <a:latin typeface="Arial"/>
                    <a:cs typeface="Arial"/>
                  </a:rPr>
                  <a:t>Connection Service (CS)</a:t>
                </a:r>
                <a:endParaRPr lang="en-US" sz="800" b="1" dirty="0">
                  <a:latin typeface="Arial"/>
                  <a:cs typeface="Arial"/>
                </a:endParaRPr>
              </a:p>
            </p:txBody>
          </p:sp>
          <p:grpSp>
            <p:nvGrpSpPr>
              <p:cNvPr id="27" name="Group 88"/>
              <p:cNvGrpSpPr/>
              <p:nvPr/>
            </p:nvGrpSpPr>
            <p:grpSpPr>
              <a:xfrm>
                <a:off x="3127034" y="4758970"/>
                <a:ext cx="552628" cy="307715"/>
                <a:chOff x="1582182" y="1576387"/>
                <a:chExt cx="644764" cy="359013"/>
              </a:xfrm>
            </p:grpSpPr>
            <p:sp>
              <p:nvSpPr>
                <p:cNvPr id="265" name="Oval 264"/>
                <p:cNvSpPr/>
                <p:nvPr/>
              </p:nvSpPr>
              <p:spPr>
                <a:xfrm rot="10800000">
                  <a:off x="2160271" y="1868725"/>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rot="10800000">
                  <a:off x="2150507" y="157638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rot="10800000">
                  <a:off x="1582182" y="1576387"/>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8" name="Straight Connector 267"/>
                <p:cNvCxnSpPr>
                  <a:stCxn id="265" idx="5"/>
                  <a:endCxn id="274" idx="1"/>
                </p:cNvCxnSpPr>
                <p:nvPr/>
              </p:nvCxnSpPr>
              <p:spPr>
                <a:xfrm rot="16200000" flipV="1">
                  <a:off x="2047750" y="1756204"/>
                  <a:ext cx="99021" cy="145550"/>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69" name="Straight Connector 268"/>
                <p:cNvCxnSpPr>
                  <a:stCxn id="274" idx="3"/>
                  <a:endCxn id="266" idx="7"/>
                </p:cNvCxnSpPr>
                <p:nvPr/>
              </p:nvCxnSpPr>
              <p:spPr>
                <a:xfrm rot="5400000" flipH="1" flipV="1">
                  <a:off x="2042867" y="1614917"/>
                  <a:ext cx="99023" cy="135786"/>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70" name="Straight Connector 269"/>
                <p:cNvCxnSpPr>
                  <a:stCxn id="274" idx="6"/>
                  <a:endCxn id="275" idx="2"/>
                </p:cNvCxnSpPr>
                <p:nvPr/>
              </p:nvCxnSpPr>
              <p:spPr>
                <a:xfrm rot="10800000">
                  <a:off x="1841554" y="1755894"/>
                  <a:ext cx="126021" cy="1588"/>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71" name="Oval 270"/>
                <p:cNvSpPr/>
                <p:nvPr/>
              </p:nvSpPr>
              <p:spPr>
                <a:xfrm rot="10800000">
                  <a:off x="1582182" y="1868725"/>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72" name="Straight Connector 271"/>
                <p:cNvCxnSpPr>
                  <a:stCxn id="275" idx="5"/>
                  <a:endCxn id="267" idx="1"/>
                </p:cNvCxnSpPr>
                <p:nvPr/>
              </p:nvCxnSpPr>
              <p:spPr>
                <a:xfrm rot="16200000" flipV="1">
                  <a:off x="1662357" y="1610035"/>
                  <a:ext cx="99023" cy="145549"/>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73" name="Straight Connector 272"/>
                <p:cNvCxnSpPr>
                  <a:stCxn id="271" idx="3"/>
                  <a:endCxn id="275" idx="7"/>
                </p:cNvCxnSpPr>
                <p:nvPr/>
              </p:nvCxnSpPr>
              <p:spPr>
                <a:xfrm rot="5400000" flipH="1" flipV="1">
                  <a:off x="1662357" y="1756205"/>
                  <a:ext cx="99021" cy="145549"/>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74" name="Oval 273"/>
                <p:cNvSpPr/>
                <p:nvPr/>
              </p:nvSpPr>
              <p:spPr>
                <a:xfrm rot="10800000">
                  <a:off x="1967574"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5" name="Oval 274"/>
                <p:cNvSpPr/>
                <p:nvPr/>
              </p:nvSpPr>
              <p:spPr>
                <a:xfrm rot="10800000">
                  <a:off x="1774878"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28" name="Group 130"/>
            <p:cNvGrpSpPr/>
            <p:nvPr/>
          </p:nvGrpSpPr>
          <p:grpSpPr>
            <a:xfrm>
              <a:off x="5071898" y="4946587"/>
              <a:ext cx="903920" cy="871161"/>
              <a:chOff x="1901038" y="4616181"/>
              <a:chExt cx="983478" cy="947835"/>
            </a:xfrm>
          </p:grpSpPr>
          <p:sp>
            <p:nvSpPr>
              <p:cNvPr id="254" name="Rounded Rectangle 253"/>
              <p:cNvSpPr/>
              <p:nvPr/>
            </p:nvSpPr>
            <p:spPr>
              <a:xfrm>
                <a:off x="1932547" y="4616181"/>
                <a:ext cx="920460" cy="92046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TextBox 254"/>
              <p:cNvSpPr txBox="1"/>
              <p:nvPr/>
            </p:nvSpPr>
            <p:spPr>
              <a:xfrm>
                <a:off x="1901038" y="5057029"/>
                <a:ext cx="983478" cy="506987"/>
              </a:xfrm>
              <a:prstGeom prst="rect">
                <a:avLst/>
              </a:prstGeom>
              <a:noFill/>
            </p:spPr>
            <p:txBody>
              <a:bodyPr wrap="square" rtlCol="0">
                <a:spAutoFit/>
              </a:bodyPr>
              <a:lstStyle/>
              <a:p>
                <a:pPr algn="ctr"/>
                <a:r>
                  <a:rPr lang="en-US" sz="800" b="1" dirty="0" smtClean="0">
                    <a:latin typeface="Arial"/>
                    <a:cs typeface="Arial"/>
                  </a:rPr>
                  <a:t>Document Distribution Service (DDS)</a:t>
                </a:r>
                <a:endParaRPr lang="en-US" sz="800" b="1" dirty="0">
                  <a:latin typeface="Arial"/>
                  <a:cs typeface="Arial"/>
                </a:endParaRPr>
              </a:p>
            </p:txBody>
          </p:sp>
          <p:grpSp>
            <p:nvGrpSpPr>
              <p:cNvPr id="29" name="Group 92"/>
              <p:cNvGrpSpPr/>
              <p:nvPr/>
            </p:nvGrpSpPr>
            <p:grpSpPr>
              <a:xfrm>
                <a:off x="2150191" y="4629832"/>
                <a:ext cx="485173" cy="485173"/>
                <a:chOff x="2118969" y="4629832"/>
                <a:chExt cx="485173" cy="485173"/>
              </a:xfrm>
            </p:grpSpPr>
            <p:pic>
              <p:nvPicPr>
                <p:cNvPr id="257" name="Picture 256"/>
                <p:cNvPicPr>
                  <a:picLocks noChangeAspect="1"/>
                </p:cNvPicPr>
                <p:nvPr/>
              </p:nvPicPr>
              <p:blipFill>
                <a:blip r:embed="rId4"/>
                <a:stretch>
                  <a:fillRect/>
                </a:stretch>
              </p:blipFill>
              <p:spPr>
                <a:xfrm>
                  <a:off x="2118969" y="4629832"/>
                  <a:ext cx="180373" cy="180373"/>
                </a:xfrm>
                <a:prstGeom prst="rect">
                  <a:avLst/>
                </a:prstGeom>
              </p:spPr>
            </p:pic>
            <p:pic>
              <p:nvPicPr>
                <p:cNvPr id="258" name="Picture 257"/>
                <p:cNvPicPr>
                  <a:picLocks noChangeAspect="1"/>
                </p:cNvPicPr>
                <p:nvPr/>
              </p:nvPicPr>
              <p:blipFill>
                <a:blip r:embed="rId4"/>
                <a:stretch>
                  <a:fillRect/>
                </a:stretch>
              </p:blipFill>
              <p:spPr>
                <a:xfrm>
                  <a:off x="2271369" y="4782232"/>
                  <a:ext cx="180373" cy="180373"/>
                </a:xfrm>
                <a:prstGeom prst="rect">
                  <a:avLst/>
                </a:prstGeom>
              </p:spPr>
            </p:pic>
            <p:pic>
              <p:nvPicPr>
                <p:cNvPr id="259" name="Picture 258"/>
                <p:cNvPicPr>
                  <a:picLocks noChangeAspect="1"/>
                </p:cNvPicPr>
                <p:nvPr/>
              </p:nvPicPr>
              <p:blipFill>
                <a:blip r:embed="rId4"/>
                <a:stretch>
                  <a:fillRect/>
                </a:stretch>
              </p:blipFill>
              <p:spPr>
                <a:xfrm>
                  <a:off x="2423769" y="4934632"/>
                  <a:ext cx="180373" cy="180373"/>
                </a:xfrm>
                <a:prstGeom prst="rect">
                  <a:avLst/>
                </a:prstGeom>
              </p:spPr>
            </p:pic>
            <p:sp>
              <p:nvSpPr>
                <p:cNvPr id="260" name="Bent Arrow 259"/>
                <p:cNvSpPr/>
                <p:nvPr/>
              </p:nvSpPr>
              <p:spPr>
                <a:xfrm rot="16200000">
                  <a:off x="2156013" y="4832028"/>
                  <a:ext cx="110406" cy="117849"/>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61" name="Bent Arrow 260"/>
                <p:cNvSpPr/>
                <p:nvPr/>
              </p:nvSpPr>
              <p:spPr>
                <a:xfrm rot="5400000">
                  <a:off x="2457826" y="4801054"/>
                  <a:ext cx="110405" cy="117848"/>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grpSp>
        <p:sp>
          <p:nvSpPr>
            <p:cNvPr id="253" name="Rectangle 252"/>
            <p:cNvSpPr/>
            <p:nvPr/>
          </p:nvSpPr>
          <p:spPr>
            <a:xfrm>
              <a:off x="4012055" y="4861155"/>
              <a:ext cx="2020545" cy="1278208"/>
            </a:xfrm>
            <a:prstGeom prst="rect">
              <a:avLst/>
            </a:prstGeom>
            <a:noFill/>
            <a:ln w="381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77" name="Shape 276"/>
          <p:cNvCxnSpPr>
            <a:stCxn id="254" idx="0"/>
            <a:endCxn id="331" idx="2"/>
          </p:cNvCxnSpPr>
          <p:nvPr/>
        </p:nvCxnSpPr>
        <p:spPr bwMode="auto">
          <a:xfrm rot="5400000" flipH="1" flipV="1">
            <a:off x="3835106" y="2262069"/>
            <a:ext cx="536823" cy="2021725"/>
          </a:xfrm>
          <a:prstGeom prst="curvedConnector3">
            <a:avLst>
              <a:gd name="adj1" fmla="val 34332"/>
            </a:avLst>
          </a:prstGeom>
          <a:solidFill>
            <a:schemeClr val="accent1"/>
          </a:solidFill>
          <a:ln w="19050" cap="flat" cmpd="sng" algn="ctr">
            <a:solidFill>
              <a:schemeClr val="tx1">
                <a:lumMod val="65000"/>
                <a:lumOff val="35000"/>
              </a:schemeClr>
            </a:solidFill>
            <a:prstDash val="dashDot"/>
            <a:round/>
            <a:headEnd type="none" w="med" len="med"/>
            <a:tailEnd type="none" w="med" len="med"/>
          </a:ln>
          <a:effectLst/>
        </p:spPr>
      </p:cxnSp>
      <p:cxnSp>
        <p:nvCxnSpPr>
          <p:cNvPr id="280" name="Shape 276"/>
          <p:cNvCxnSpPr>
            <a:stCxn id="151" idx="0"/>
            <a:endCxn id="331" idx="2"/>
          </p:cNvCxnSpPr>
          <p:nvPr/>
        </p:nvCxnSpPr>
        <p:spPr bwMode="auto">
          <a:xfrm rot="16200000" flipV="1">
            <a:off x="5511221" y="2607678"/>
            <a:ext cx="802308" cy="1595990"/>
          </a:xfrm>
          <a:prstGeom prst="curvedConnector3">
            <a:avLst>
              <a:gd name="adj1" fmla="val 71071"/>
            </a:avLst>
          </a:prstGeom>
          <a:solidFill>
            <a:schemeClr val="accent1"/>
          </a:solidFill>
          <a:ln w="19050" cap="flat" cmpd="sng" algn="ctr">
            <a:solidFill>
              <a:schemeClr val="tx1">
                <a:lumMod val="65000"/>
                <a:lumOff val="35000"/>
              </a:schemeClr>
            </a:solidFill>
            <a:prstDash val="dashDot"/>
            <a:round/>
            <a:headEnd type="none" w="med" len="med"/>
            <a:tailEnd type="none" w="med" len="med"/>
          </a:ln>
          <a:effectLst/>
        </p:spPr>
      </p:cxnSp>
      <p:cxnSp>
        <p:nvCxnSpPr>
          <p:cNvPr id="284" name="Shape 276"/>
          <p:cNvCxnSpPr>
            <a:stCxn id="226" idx="0"/>
            <a:endCxn id="151" idx="2"/>
          </p:cNvCxnSpPr>
          <p:nvPr/>
        </p:nvCxnSpPr>
        <p:spPr bwMode="auto">
          <a:xfrm rot="5400000" flipH="1" flipV="1">
            <a:off x="5641423" y="4129005"/>
            <a:ext cx="545124" cy="1592769"/>
          </a:xfrm>
          <a:prstGeom prst="curvedConnector3">
            <a:avLst>
              <a:gd name="adj1" fmla="val 38351"/>
            </a:avLst>
          </a:prstGeom>
          <a:solidFill>
            <a:schemeClr val="accent1"/>
          </a:solidFill>
          <a:ln w="19050" cap="flat" cmpd="sng" algn="ctr">
            <a:solidFill>
              <a:schemeClr val="tx1">
                <a:lumMod val="65000"/>
                <a:lumOff val="35000"/>
              </a:schemeClr>
            </a:solidFill>
            <a:prstDash val="dashDot"/>
            <a:round/>
            <a:headEnd type="none" w="med" len="med"/>
            <a:tailEnd type="none" w="med" len="med"/>
          </a:ln>
          <a:effectLst/>
        </p:spPr>
      </p:cxnSp>
      <p:cxnSp>
        <p:nvCxnSpPr>
          <p:cNvPr id="285" name="Shape 276"/>
          <p:cNvCxnSpPr>
            <a:stCxn id="197" idx="0"/>
            <a:endCxn id="151" idx="2"/>
          </p:cNvCxnSpPr>
          <p:nvPr/>
        </p:nvCxnSpPr>
        <p:spPr bwMode="auto">
          <a:xfrm rot="16200000" flipV="1">
            <a:off x="7240298" y="4122900"/>
            <a:ext cx="532915" cy="1592769"/>
          </a:xfrm>
          <a:prstGeom prst="curvedConnector3">
            <a:avLst>
              <a:gd name="adj1" fmla="val 61121"/>
            </a:avLst>
          </a:prstGeom>
          <a:solidFill>
            <a:schemeClr val="accent1"/>
          </a:solidFill>
          <a:ln w="19050" cap="flat" cmpd="sng" algn="ctr">
            <a:solidFill>
              <a:schemeClr val="tx1">
                <a:lumMod val="65000"/>
                <a:lumOff val="35000"/>
              </a:schemeClr>
            </a:solidFill>
            <a:prstDash val="dashDot"/>
            <a:round/>
            <a:headEnd type="none" w="med" len="med"/>
            <a:tailEnd type="none" w="med" len="med"/>
          </a:ln>
          <a:effectLst/>
        </p:spPr>
      </p:cxnSp>
      <p:cxnSp>
        <p:nvCxnSpPr>
          <p:cNvPr id="299" name="Elbow Connector 298"/>
          <p:cNvCxnSpPr>
            <a:stCxn id="262" idx="0"/>
            <a:endCxn id="339" idx="2"/>
          </p:cNvCxnSpPr>
          <p:nvPr/>
        </p:nvCxnSpPr>
        <p:spPr bwMode="auto">
          <a:xfrm rot="5400000" flipH="1" flipV="1">
            <a:off x="2832371" y="2265343"/>
            <a:ext cx="521154" cy="2021725"/>
          </a:xfrm>
          <a:prstGeom prst="bentConnector3">
            <a:avLst>
              <a:gd name="adj1" fmla="val 50000"/>
            </a:avLst>
          </a:prstGeom>
          <a:solidFill>
            <a:schemeClr val="accent1"/>
          </a:solidFill>
          <a:ln w="19050" cap="flat" cmpd="sng" algn="ctr">
            <a:solidFill>
              <a:schemeClr val="tx1"/>
            </a:solidFill>
            <a:prstDash val="sysDash"/>
            <a:round/>
            <a:headEnd type="triangle" w="med" len="med"/>
            <a:tailEnd type="triangle" w="med" len="med"/>
          </a:ln>
          <a:effectLst/>
        </p:spPr>
      </p:cxnSp>
      <p:cxnSp>
        <p:nvCxnSpPr>
          <p:cNvPr id="303" name="Elbow Connector 302"/>
          <p:cNvCxnSpPr>
            <a:stCxn id="136" idx="0"/>
          </p:cNvCxnSpPr>
          <p:nvPr/>
        </p:nvCxnSpPr>
        <p:spPr bwMode="auto">
          <a:xfrm rot="16200000" flipV="1">
            <a:off x="4629649" y="2744819"/>
            <a:ext cx="542605" cy="1597701"/>
          </a:xfrm>
          <a:prstGeom prst="bentConnector2">
            <a:avLst/>
          </a:prstGeom>
          <a:solidFill>
            <a:schemeClr val="accent1"/>
          </a:solidFill>
          <a:ln w="19050" cap="flat" cmpd="sng" algn="ctr">
            <a:solidFill>
              <a:schemeClr val="tx1"/>
            </a:solidFill>
            <a:prstDash val="sysDash"/>
            <a:round/>
            <a:headEnd type="triangle" w="med" len="med"/>
            <a:tailEnd type="none" w="med" len="med"/>
          </a:ln>
          <a:effectLst/>
        </p:spPr>
      </p:cxnSp>
      <p:cxnSp>
        <p:nvCxnSpPr>
          <p:cNvPr id="308" name="Elbow Connector 307"/>
          <p:cNvCxnSpPr>
            <a:stCxn id="234" idx="0"/>
            <a:endCxn id="136" idx="2"/>
          </p:cNvCxnSpPr>
          <p:nvPr/>
        </p:nvCxnSpPr>
        <p:spPr bwMode="auto">
          <a:xfrm rot="5400000" flipH="1" flipV="1">
            <a:off x="4638689" y="4132280"/>
            <a:ext cx="529455" cy="1592769"/>
          </a:xfrm>
          <a:prstGeom prst="bentConnector3">
            <a:avLst>
              <a:gd name="adj1" fmla="val 50000"/>
            </a:avLst>
          </a:prstGeom>
          <a:solidFill>
            <a:schemeClr val="accent1"/>
          </a:solidFill>
          <a:ln w="19050" cap="flat" cmpd="sng" algn="ctr">
            <a:solidFill>
              <a:schemeClr val="tx1"/>
            </a:solidFill>
            <a:prstDash val="sysDash"/>
            <a:round/>
            <a:headEnd type="triangle" w="med" len="med"/>
            <a:tailEnd type="triangle" w="med" len="med"/>
          </a:ln>
          <a:effectLst/>
        </p:spPr>
      </p:cxnSp>
      <p:cxnSp>
        <p:nvCxnSpPr>
          <p:cNvPr id="312" name="Elbow Connector 311"/>
          <p:cNvCxnSpPr>
            <a:stCxn id="205" idx="0"/>
          </p:cNvCxnSpPr>
          <p:nvPr/>
        </p:nvCxnSpPr>
        <p:spPr bwMode="auto">
          <a:xfrm rot="16200000" flipV="1">
            <a:off x="6368528" y="4257139"/>
            <a:ext cx="253582" cy="1594503"/>
          </a:xfrm>
          <a:prstGeom prst="bentConnector2">
            <a:avLst/>
          </a:prstGeom>
          <a:solidFill>
            <a:schemeClr val="accent1"/>
          </a:solidFill>
          <a:ln w="19050" cap="flat" cmpd="sng" algn="ctr">
            <a:solidFill>
              <a:schemeClr val="tx1"/>
            </a:solidFill>
            <a:prstDash val="sysDash"/>
            <a:round/>
            <a:headEnd type="triangle" w="med" len="med"/>
            <a:tailEnd type="none" w="med" len="med"/>
          </a:ln>
          <a:effectLst/>
        </p:spPr>
      </p:cxnSp>
      <p:sp>
        <p:nvSpPr>
          <p:cNvPr id="323" name="TextBox 322"/>
          <p:cNvSpPr txBox="1"/>
          <p:nvPr/>
        </p:nvSpPr>
        <p:spPr>
          <a:xfrm>
            <a:off x="0" y="6611779"/>
            <a:ext cx="3549532" cy="246221"/>
          </a:xfrm>
          <a:prstGeom prst="rect">
            <a:avLst/>
          </a:prstGeom>
          <a:noFill/>
        </p:spPr>
        <p:txBody>
          <a:bodyPr wrap="none" rtlCol="0">
            <a:spAutoFit/>
          </a:bodyPr>
          <a:lstStyle/>
          <a:p>
            <a:r>
              <a:rPr lang="en-US" sz="1000" i="1" dirty="0" smtClean="0"/>
              <a:t>*Based on current proposals, pending alternative proposals</a:t>
            </a:r>
            <a:endParaRPr lang="en-US" sz="1000" i="1" dirty="0"/>
          </a:p>
        </p:txBody>
      </p:sp>
      <p:grpSp>
        <p:nvGrpSpPr>
          <p:cNvPr id="30" name="Group 324"/>
          <p:cNvGrpSpPr/>
          <p:nvPr/>
        </p:nvGrpSpPr>
        <p:grpSpPr>
          <a:xfrm>
            <a:off x="3602577" y="1803693"/>
            <a:ext cx="2020545" cy="1278208"/>
            <a:chOff x="5198567" y="3515002"/>
            <a:chExt cx="2020545" cy="1278208"/>
          </a:xfrm>
        </p:grpSpPr>
        <p:sp>
          <p:nvSpPr>
            <p:cNvPr id="326" name="TextBox 325"/>
            <p:cNvSpPr txBox="1"/>
            <p:nvPr/>
          </p:nvSpPr>
          <p:spPr>
            <a:xfrm>
              <a:off x="5584015" y="3583940"/>
              <a:ext cx="1249649" cy="246221"/>
            </a:xfrm>
            <a:prstGeom prst="rect">
              <a:avLst/>
            </a:prstGeom>
            <a:noFill/>
          </p:spPr>
          <p:txBody>
            <a:bodyPr wrap="square" rtlCol="0">
              <a:spAutoFit/>
            </a:bodyPr>
            <a:lstStyle/>
            <a:p>
              <a:pPr algn="ctr"/>
              <a:r>
                <a:rPr lang="en-US" sz="1000" b="1" dirty="0" smtClean="0">
                  <a:latin typeface="Arial"/>
                  <a:cs typeface="Arial"/>
                </a:rPr>
                <a:t>Aggregator NSA</a:t>
              </a:r>
              <a:endParaRPr lang="en-US" sz="1000" b="1" dirty="0">
                <a:latin typeface="Arial"/>
                <a:cs typeface="Arial"/>
              </a:endParaRPr>
            </a:p>
          </p:txBody>
        </p:sp>
        <p:pic>
          <p:nvPicPr>
            <p:cNvPr id="327" name="Picture 326"/>
            <p:cNvPicPr>
              <a:picLocks noChangeAspect="1"/>
            </p:cNvPicPr>
            <p:nvPr/>
          </p:nvPicPr>
          <p:blipFill>
            <a:blip r:embed="rId3"/>
            <a:stretch>
              <a:fillRect/>
            </a:stretch>
          </p:blipFill>
          <p:spPr>
            <a:xfrm>
              <a:off x="6798372" y="3556237"/>
              <a:ext cx="387119" cy="263298"/>
            </a:xfrm>
            <a:prstGeom prst="rect">
              <a:avLst/>
            </a:prstGeom>
          </p:spPr>
        </p:pic>
        <p:grpSp>
          <p:nvGrpSpPr>
            <p:cNvPr id="31" name="Group 93"/>
            <p:cNvGrpSpPr/>
            <p:nvPr/>
          </p:nvGrpSpPr>
          <p:grpSpPr>
            <a:xfrm>
              <a:off x="5247839" y="3877973"/>
              <a:ext cx="903922" cy="863016"/>
              <a:chOff x="2911609" y="4611617"/>
              <a:chExt cx="983478" cy="938972"/>
            </a:xfrm>
          </p:grpSpPr>
          <p:sp>
            <p:nvSpPr>
              <p:cNvPr id="339" name="Rounded Rectangle 338"/>
              <p:cNvSpPr/>
              <p:nvPr/>
            </p:nvSpPr>
            <p:spPr>
              <a:xfrm>
                <a:off x="2941506" y="4611617"/>
                <a:ext cx="923684" cy="923683"/>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TextBox 339"/>
              <p:cNvSpPr txBox="1"/>
              <p:nvPr/>
            </p:nvSpPr>
            <p:spPr>
              <a:xfrm>
                <a:off x="2911609" y="5178799"/>
                <a:ext cx="983478" cy="371790"/>
              </a:xfrm>
              <a:prstGeom prst="rect">
                <a:avLst/>
              </a:prstGeom>
              <a:noFill/>
            </p:spPr>
            <p:txBody>
              <a:bodyPr wrap="square" rtlCol="0">
                <a:spAutoFit/>
              </a:bodyPr>
              <a:lstStyle/>
              <a:p>
                <a:pPr algn="ctr"/>
                <a:r>
                  <a:rPr lang="en-US" sz="800" b="1" dirty="0" smtClean="0">
                    <a:latin typeface="Arial"/>
                    <a:cs typeface="Arial"/>
                  </a:rPr>
                  <a:t>Connection Service (CS)</a:t>
                </a:r>
                <a:endParaRPr lang="en-US" sz="800" b="1" dirty="0">
                  <a:latin typeface="Arial"/>
                  <a:cs typeface="Arial"/>
                </a:endParaRPr>
              </a:p>
            </p:txBody>
          </p:sp>
          <p:grpSp>
            <p:nvGrpSpPr>
              <p:cNvPr id="800" name="Group 88"/>
              <p:cNvGrpSpPr/>
              <p:nvPr/>
            </p:nvGrpSpPr>
            <p:grpSpPr>
              <a:xfrm>
                <a:off x="3127034" y="4758970"/>
                <a:ext cx="552628" cy="307715"/>
                <a:chOff x="1582182" y="1576387"/>
                <a:chExt cx="644764" cy="359013"/>
              </a:xfrm>
            </p:grpSpPr>
            <p:sp>
              <p:nvSpPr>
                <p:cNvPr id="342" name="Oval 341"/>
                <p:cNvSpPr/>
                <p:nvPr/>
              </p:nvSpPr>
              <p:spPr>
                <a:xfrm rot="10800000">
                  <a:off x="2160271" y="1868725"/>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rot="10800000">
                  <a:off x="2150507" y="157638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rot="10800000">
                  <a:off x="1582182" y="1576387"/>
                  <a:ext cx="66675" cy="66675"/>
                </a:xfrm>
                <a:prstGeom prst="ellipse">
                  <a:avLst/>
                </a:prstGeom>
                <a:solidFill>
                  <a:schemeClr val="bg1">
                    <a:lumMod val="50000"/>
                  </a:schemeClr>
                </a:solidFill>
                <a:ln w="12700" cap="flat" cmpd="sng" algn="ctr">
                  <a:solidFill>
                    <a:schemeClr val="bg1">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45" name="Straight Connector 344"/>
                <p:cNvCxnSpPr>
                  <a:stCxn id="342" idx="5"/>
                  <a:endCxn id="351" idx="1"/>
                </p:cNvCxnSpPr>
                <p:nvPr/>
              </p:nvCxnSpPr>
              <p:spPr>
                <a:xfrm rot="16200000" flipV="1">
                  <a:off x="2047750" y="1756204"/>
                  <a:ext cx="99021" cy="145550"/>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46" name="Straight Connector 345"/>
                <p:cNvCxnSpPr>
                  <a:stCxn id="351" idx="3"/>
                  <a:endCxn id="343" idx="7"/>
                </p:cNvCxnSpPr>
                <p:nvPr/>
              </p:nvCxnSpPr>
              <p:spPr>
                <a:xfrm rot="5400000" flipH="1" flipV="1">
                  <a:off x="2042867" y="1614917"/>
                  <a:ext cx="99023" cy="135786"/>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47" name="Straight Connector 346"/>
                <p:cNvCxnSpPr>
                  <a:stCxn id="351" idx="6"/>
                  <a:endCxn id="352" idx="2"/>
                </p:cNvCxnSpPr>
                <p:nvPr/>
              </p:nvCxnSpPr>
              <p:spPr>
                <a:xfrm rot="10800000">
                  <a:off x="1841554" y="1755894"/>
                  <a:ext cx="126021" cy="1588"/>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48" name="Oval 347"/>
                <p:cNvSpPr/>
                <p:nvPr/>
              </p:nvSpPr>
              <p:spPr>
                <a:xfrm rot="10800000">
                  <a:off x="1582182" y="1868725"/>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49" name="Straight Connector 348"/>
                <p:cNvCxnSpPr>
                  <a:stCxn id="352" idx="5"/>
                  <a:endCxn id="344" idx="1"/>
                </p:cNvCxnSpPr>
                <p:nvPr/>
              </p:nvCxnSpPr>
              <p:spPr>
                <a:xfrm rot="16200000" flipV="1">
                  <a:off x="1662357" y="1610035"/>
                  <a:ext cx="99023" cy="145549"/>
                </a:xfrm>
                <a:prstGeom prst="line">
                  <a:avLst/>
                </a:prstGeom>
                <a:ln w="12700" cap="flat" cmpd="sng" algn="ctr">
                  <a:solidFill>
                    <a:schemeClr val="bg1">
                      <a:lumMod val="5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50" name="Straight Connector 349"/>
                <p:cNvCxnSpPr>
                  <a:stCxn id="348" idx="3"/>
                  <a:endCxn id="352" idx="7"/>
                </p:cNvCxnSpPr>
                <p:nvPr/>
              </p:nvCxnSpPr>
              <p:spPr>
                <a:xfrm rot="5400000" flipH="1" flipV="1">
                  <a:off x="1662357" y="1756205"/>
                  <a:ext cx="99021" cy="145549"/>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51" name="Oval 350"/>
                <p:cNvSpPr/>
                <p:nvPr/>
              </p:nvSpPr>
              <p:spPr>
                <a:xfrm rot="10800000">
                  <a:off x="1967574"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rot="10800000">
                  <a:off x="1774878" y="1722557"/>
                  <a:ext cx="66675" cy="66675"/>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801" name="Group 130"/>
            <p:cNvGrpSpPr/>
            <p:nvPr/>
          </p:nvGrpSpPr>
          <p:grpSpPr>
            <a:xfrm>
              <a:off x="6258410" y="3869828"/>
              <a:ext cx="903920" cy="871161"/>
              <a:chOff x="1901038" y="4616181"/>
              <a:chExt cx="983478" cy="947835"/>
            </a:xfrm>
          </p:grpSpPr>
          <p:sp>
            <p:nvSpPr>
              <p:cNvPr id="331" name="Rounded Rectangle 330"/>
              <p:cNvSpPr/>
              <p:nvPr/>
            </p:nvSpPr>
            <p:spPr>
              <a:xfrm>
                <a:off x="1932547" y="4616181"/>
                <a:ext cx="920460" cy="92046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TextBox 331"/>
              <p:cNvSpPr txBox="1"/>
              <p:nvPr/>
            </p:nvSpPr>
            <p:spPr>
              <a:xfrm>
                <a:off x="1901038" y="5057029"/>
                <a:ext cx="983478" cy="506987"/>
              </a:xfrm>
              <a:prstGeom prst="rect">
                <a:avLst/>
              </a:prstGeom>
              <a:noFill/>
            </p:spPr>
            <p:txBody>
              <a:bodyPr wrap="square" rtlCol="0">
                <a:spAutoFit/>
              </a:bodyPr>
              <a:lstStyle/>
              <a:p>
                <a:pPr algn="ctr"/>
                <a:r>
                  <a:rPr lang="en-US" sz="800" b="1" dirty="0" smtClean="0">
                    <a:latin typeface="Arial"/>
                    <a:cs typeface="Arial"/>
                  </a:rPr>
                  <a:t>Document Distribution Service (DDS)</a:t>
                </a:r>
                <a:endParaRPr lang="en-US" sz="800" b="1" dirty="0">
                  <a:latin typeface="Arial"/>
                  <a:cs typeface="Arial"/>
                </a:endParaRPr>
              </a:p>
            </p:txBody>
          </p:sp>
          <p:grpSp>
            <p:nvGrpSpPr>
              <p:cNvPr id="802" name="Group 92"/>
              <p:cNvGrpSpPr/>
              <p:nvPr/>
            </p:nvGrpSpPr>
            <p:grpSpPr>
              <a:xfrm>
                <a:off x="2150191" y="4629832"/>
                <a:ext cx="485173" cy="485173"/>
                <a:chOff x="2118969" y="4629832"/>
                <a:chExt cx="485173" cy="485173"/>
              </a:xfrm>
            </p:grpSpPr>
            <p:pic>
              <p:nvPicPr>
                <p:cNvPr id="334" name="Picture 333"/>
                <p:cNvPicPr>
                  <a:picLocks noChangeAspect="1"/>
                </p:cNvPicPr>
                <p:nvPr/>
              </p:nvPicPr>
              <p:blipFill>
                <a:blip r:embed="rId4"/>
                <a:stretch>
                  <a:fillRect/>
                </a:stretch>
              </p:blipFill>
              <p:spPr>
                <a:xfrm>
                  <a:off x="2118969" y="4629832"/>
                  <a:ext cx="180373" cy="180373"/>
                </a:xfrm>
                <a:prstGeom prst="rect">
                  <a:avLst/>
                </a:prstGeom>
              </p:spPr>
            </p:pic>
            <p:pic>
              <p:nvPicPr>
                <p:cNvPr id="335" name="Picture 334"/>
                <p:cNvPicPr>
                  <a:picLocks noChangeAspect="1"/>
                </p:cNvPicPr>
                <p:nvPr/>
              </p:nvPicPr>
              <p:blipFill>
                <a:blip r:embed="rId4"/>
                <a:stretch>
                  <a:fillRect/>
                </a:stretch>
              </p:blipFill>
              <p:spPr>
                <a:xfrm>
                  <a:off x="2271369" y="4782232"/>
                  <a:ext cx="180373" cy="180373"/>
                </a:xfrm>
                <a:prstGeom prst="rect">
                  <a:avLst/>
                </a:prstGeom>
              </p:spPr>
            </p:pic>
            <p:pic>
              <p:nvPicPr>
                <p:cNvPr id="336" name="Picture 335"/>
                <p:cNvPicPr>
                  <a:picLocks noChangeAspect="1"/>
                </p:cNvPicPr>
                <p:nvPr/>
              </p:nvPicPr>
              <p:blipFill>
                <a:blip r:embed="rId4"/>
                <a:stretch>
                  <a:fillRect/>
                </a:stretch>
              </p:blipFill>
              <p:spPr>
                <a:xfrm>
                  <a:off x="2423769" y="4934632"/>
                  <a:ext cx="180373" cy="180373"/>
                </a:xfrm>
                <a:prstGeom prst="rect">
                  <a:avLst/>
                </a:prstGeom>
              </p:spPr>
            </p:pic>
            <p:sp>
              <p:nvSpPr>
                <p:cNvPr id="337" name="Bent Arrow 336"/>
                <p:cNvSpPr/>
                <p:nvPr/>
              </p:nvSpPr>
              <p:spPr>
                <a:xfrm rot="16200000">
                  <a:off x="2156013" y="4832028"/>
                  <a:ext cx="110406" cy="117849"/>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38" name="Bent Arrow 337"/>
                <p:cNvSpPr/>
                <p:nvPr/>
              </p:nvSpPr>
              <p:spPr>
                <a:xfrm rot="5400000">
                  <a:off x="2457826" y="4801054"/>
                  <a:ext cx="110405" cy="117848"/>
                </a:xfrm>
                <a:prstGeom prst="bent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grpSp>
        <p:sp>
          <p:nvSpPr>
            <p:cNvPr id="330" name="Rectangle 329"/>
            <p:cNvSpPr/>
            <p:nvPr/>
          </p:nvSpPr>
          <p:spPr>
            <a:xfrm>
              <a:off x="5198567" y="3515002"/>
              <a:ext cx="2020545" cy="1278208"/>
            </a:xfrm>
            <a:prstGeom prst="rect">
              <a:avLst/>
            </a:prstGeom>
            <a:noFill/>
            <a:ln w="381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98" name="Elbow Connector 297"/>
          <p:cNvCxnSpPr>
            <a:stCxn id="164" idx="3"/>
            <a:endCxn id="339" idx="1"/>
          </p:cNvCxnSpPr>
          <p:nvPr/>
        </p:nvCxnSpPr>
        <p:spPr bwMode="auto">
          <a:xfrm>
            <a:off x="2845797" y="1804019"/>
            <a:ext cx="833531" cy="787127"/>
          </a:xfrm>
          <a:prstGeom prst="bentConnector3">
            <a:avLst>
              <a:gd name="adj1" fmla="val 50000"/>
            </a:avLst>
          </a:prstGeom>
          <a:solidFill>
            <a:schemeClr val="accent1"/>
          </a:solidFill>
          <a:ln w="19050" cap="flat" cmpd="sng" algn="ctr">
            <a:solidFill>
              <a:schemeClr val="tx1"/>
            </a:solidFill>
            <a:prstDash val="sysDash"/>
            <a:round/>
            <a:headEnd type="triangle" w="med" len="med"/>
            <a:tailEnd type="triangle" w="med" len="med"/>
          </a:ln>
          <a:effectLst/>
        </p:spPr>
      </p:cxnSp>
      <p:sp>
        <p:nvSpPr>
          <p:cNvPr id="822" name="Rectangle 821"/>
          <p:cNvSpPr/>
          <p:nvPr/>
        </p:nvSpPr>
        <p:spPr>
          <a:xfrm>
            <a:off x="920737" y="1300047"/>
            <a:ext cx="2020545" cy="1278208"/>
          </a:xfrm>
          <a:prstGeom prst="rect">
            <a:avLst/>
          </a:prstGeom>
          <a:noFill/>
          <a:ln w="381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42" name="Picture 841"/>
          <p:cNvPicPr>
            <a:picLocks noChangeAspect="1"/>
          </p:cNvPicPr>
          <p:nvPr/>
        </p:nvPicPr>
        <p:blipFill>
          <a:blip r:embed="rId7"/>
          <a:stretch>
            <a:fillRect/>
          </a:stretch>
        </p:blipFill>
        <p:spPr>
          <a:xfrm flipH="1">
            <a:off x="3626278" y="3505949"/>
            <a:ext cx="345017" cy="304597"/>
          </a:xfrm>
          <a:prstGeom prst="rect">
            <a:avLst/>
          </a:prstGeom>
        </p:spPr>
      </p:pic>
      <p:grpSp>
        <p:nvGrpSpPr>
          <p:cNvPr id="803" name="Group 858"/>
          <p:cNvGrpSpPr/>
          <p:nvPr/>
        </p:nvGrpSpPr>
        <p:grpSpPr>
          <a:xfrm>
            <a:off x="3916688" y="3510965"/>
            <a:ext cx="345017" cy="304597"/>
            <a:chOff x="7205133" y="2779385"/>
            <a:chExt cx="345017" cy="304597"/>
          </a:xfrm>
        </p:grpSpPr>
        <p:pic>
          <p:nvPicPr>
            <p:cNvPr id="843" name="Picture 842"/>
            <p:cNvPicPr>
              <a:picLocks noChangeAspect="1"/>
            </p:cNvPicPr>
            <p:nvPr/>
          </p:nvPicPr>
          <p:blipFill>
            <a:blip r:embed="rId7"/>
            <a:stretch>
              <a:fillRect/>
            </a:stretch>
          </p:blipFill>
          <p:spPr>
            <a:xfrm flipH="1">
              <a:off x="7205133" y="2779385"/>
              <a:ext cx="345017" cy="304597"/>
            </a:xfrm>
            <a:prstGeom prst="rect">
              <a:avLst/>
            </a:prstGeom>
          </p:spPr>
        </p:pic>
        <p:sp>
          <p:nvSpPr>
            <p:cNvPr id="846" name="Rectangle 845"/>
            <p:cNvSpPr/>
            <p:nvPr/>
          </p:nvSpPr>
          <p:spPr bwMode="auto">
            <a:xfrm>
              <a:off x="7279959" y="2882900"/>
              <a:ext cx="195365" cy="1608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grpSp>
          <p:nvGrpSpPr>
            <p:cNvPr id="804" name="Group 5"/>
            <p:cNvGrpSpPr/>
            <p:nvPr/>
          </p:nvGrpSpPr>
          <p:grpSpPr>
            <a:xfrm>
              <a:off x="7288947" y="2909716"/>
              <a:ext cx="177389" cy="98774"/>
              <a:chOff x="7087514" y="1931605"/>
              <a:chExt cx="552628" cy="307715"/>
            </a:xfrm>
          </p:grpSpPr>
          <p:sp>
            <p:nvSpPr>
              <p:cNvPr id="848" name="Oval 847"/>
              <p:cNvSpPr/>
              <p:nvPr/>
            </p:nvSpPr>
            <p:spPr>
              <a:xfrm rot="10800000">
                <a:off x="7582995" y="2182172"/>
                <a:ext cx="57147" cy="57148"/>
              </a:xfrm>
              <a:prstGeom prst="ellipse">
                <a:avLst/>
              </a:prstGeom>
              <a:solidFill>
                <a:schemeClr val="tx1"/>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rot="10800000">
                <a:off x="7574626" y="1931605"/>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rot="10800000">
                <a:off x="7087514" y="1931605"/>
                <a:ext cx="57147" cy="57148"/>
              </a:xfrm>
              <a:prstGeom prst="ellipse">
                <a:avLst/>
              </a:prstGeom>
              <a:solidFill>
                <a:srgbClr val="000000"/>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51" name="Straight Connector 850"/>
              <p:cNvCxnSpPr>
                <a:stCxn id="848" idx="5"/>
                <a:endCxn id="857" idx="1"/>
              </p:cNvCxnSpPr>
              <p:nvPr/>
            </p:nvCxnSpPr>
            <p:spPr>
              <a:xfrm rot="16200000" flipV="1">
                <a:off x="7486552" y="2085730"/>
                <a:ext cx="84872" cy="124751"/>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52" name="Straight Connector 851"/>
              <p:cNvCxnSpPr>
                <a:stCxn id="857" idx="3"/>
                <a:endCxn id="849" idx="7"/>
              </p:cNvCxnSpPr>
              <p:nvPr/>
            </p:nvCxnSpPr>
            <p:spPr>
              <a:xfrm rot="5400000" flipH="1" flipV="1">
                <a:off x="7482367" y="1964630"/>
                <a:ext cx="84874" cy="116382"/>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53" name="Straight Connector 852"/>
              <p:cNvCxnSpPr>
                <a:stCxn id="857" idx="6"/>
                <a:endCxn id="858" idx="2"/>
              </p:cNvCxnSpPr>
              <p:nvPr/>
            </p:nvCxnSpPr>
            <p:spPr>
              <a:xfrm rot="10800000">
                <a:off x="7309822" y="2085463"/>
                <a:ext cx="108013" cy="1361"/>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54" name="Oval 853"/>
              <p:cNvSpPr/>
              <p:nvPr/>
            </p:nvSpPr>
            <p:spPr>
              <a:xfrm rot="10800000">
                <a:off x="7087514" y="2182172"/>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55" name="Straight Connector 854"/>
              <p:cNvCxnSpPr>
                <a:stCxn id="858" idx="5"/>
                <a:endCxn id="850" idx="1"/>
              </p:cNvCxnSpPr>
              <p:nvPr/>
            </p:nvCxnSpPr>
            <p:spPr>
              <a:xfrm rot="16200000" flipV="1">
                <a:off x="7156231" y="1960446"/>
                <a:ext cx="84874" cy="124750"/>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56" name="Straight Connector 855"/>
              <p:cNvCxnSpPr>
                <a:stCxn id="854" idx="3"/>
                <a:endCxn id="858" idx="7"/>
              </p:cNvCxnSpPr>
              <p:nvPr/>
            </p:nvCxnSpPr>
            <p:spPr>
              <a:xfrm rot="5400000" flipH="1" flipV="1">
                <a:off x="7156231" y="2085730"/>
                <a:ext cx="84872" cy="124750"/>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57" name="Oval 856"/>
              <p:cNvSpPr/>
              <p:nvPr/>
            </p:nvSpPr>
            <p:spPr>
              <a:xfrm rot="10800000">
                <a:off x="741783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8" name="Oval 857"/>
              <p:cNvSpPr/>
              <p:nvPr/>
            </p:nvSpPr>
            <p:spPr>
              <a:xfrm rot="10800000">
                <a:off x="725267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pic>
        <p:nvPicPr>
          <p:cNvPr id="860" name="Picture 859"/>
          <p:cNvPicPr>
            <a:picLocks noChangeAspect="1"/>
          </p:cNvPicPr>
          <p:nvPr/>
        </p:nvPicPr>
        <p:blipFill>
          <a:blip r:embed="rId7"/>
          <a:stretch>
            <a:fillRect/>
          </a:stretch>
        </p:blipFill>
        <p:spPr>
          <a:xfrm flipH="1">
            <a:off x="6411129" y="3094988"/>
            <a:ext cx="345017" cy="304597"/>
          </a:xfrm>
          <a:prstGeom prst="rect">
            <a:avLst/>
          </a:prstGeom>
        </p:spPr>
      </p:pic>
      <p:grpSp>
        <p:nvGrpSpPr>
          <p:cNvPr id="805" name="Group 860"/>
          <p:cNvGrpSpPr/>
          <p:nvPr/>
        </p:nvGrpSpPr>
        <p:grpSpPr>
          <a:xfrm>
            <a:off x="6701539" y="3100004"/>
            <a:ext cx="345017" cy="304597"/>
            <a:chOff x="7205133" y="2779385"/>
            <a:chExt cx="345017" cy="304597"/>
          </a:xfrm>
        </p:grpSpPr>
        <p:pic>
          <p:nvPicPr>
            <p:cNvPr id="862" name="Picture 861"/>
            <p:cNvPicPr>
              <a:picLocks noChangeAspect="1"/>
            </p:cNvPicPr>
            <p:nvPr/>
          </p:nvPicPr>
          <p:blipFill>
            <a:blip r:embed="rId7"/>
            <a:stretch>
              <a:fillRect/>
            </a:stretch>
          </p:blipFill>
          <p:spPr>
            <a:xfrm flipH="1">
              <a:off x="7205133" y="2779385"/>
              <a:ext cx="345017" cy="304597"/>
            </a:xfrm>
            <a:prstGeom prst="rect">
              <a:avLst/>
            </a:prstGeom>
          </p:spPr>
        </p:pic>
        <p:sp>
          <p:nvSpPr>
            <p:cNvPr id="863" name="Rectangle 862"/>
            <p:cNvSpPr/>
            <p:nvPr/>
          </p:nvSpPr>
          <p:spPr bwMode="auto">
            <a:xfrm>
              <a:off x="7279959" y="2882900"/>
              <a:ext cx="195365" cy="1608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grpSp>
          <p:nvGrpSpPr>
            <p:cNvPr id="806" name="Group 863"/>
            <p:cNvGrpSpPr/>
            <p:nvPr/>
          </p:nvGrpSpPr>
          <p:grpSpPr>
            <a:xfrm>
              <a:off x="7288934" y="2909716"/>
              <a:ext cx="177388" cy="98774"/>
              <a:chOff x="7087514" y="1931605"/>
              <a:chExt cx="552628" cy="307715"/>
            </a:xfrm>
          </p:grpSpPr>
          <p:sp>
            <p:nvSpPr>
              <p:cNvPr id="865" name="Oval 864"/>
              <p:cNvSpPr/>
              <p:nvPr/>
            </p:nvSpPr>
            <p:spPr>
              <a:xfrm rot="10800000">
                <a:off x="7582995" y="2182172"/>
                <a:ext cx="57147" cy="57148"/>
              </a:xfrm>
              <a:prstGeom prst="ellipse">
                <a:avLst/>
              </a:prstGeom>
              <a:solidFill>
                <a:schemeClr val="tx1"/>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rot="10800000">
                <a:off x="7574626" y="1931605"/>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rot="10800000">
                <a:off x="7087514" y="1931605"/>
                <a:ext cx="57147" cy="57148"/>
              </a:xfrm>
              <a:prstGeom prst="ellipse">
                <a:avLst/>
              </a:prstGeom>
              <a:solidFill>
                <a:srgbClr val="000000"/>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8" name="Straight Connector 867"/>
              <p:cNvCxnSpPr>
                <a:stCxn id="865" idx="5"/>
                <a:endCxn id="874" idx="1"/>
              </p:cNvCxnSpPr>
              <p:nvPr/>
            </p:nvCxnSpPr>
            <p:spPr>
              <a:xfrm rot="16200000" flipV="1">
                <a:off x="7486552" y="2085730"/>
                <a:ext cx="84872" cy="124751"/>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69" name="Straight Connector 868"/>
              <p:cNvCxnSpPr>
                <a:stCxn id="874" idx="3"/>
                <a:endCxn id="866" idx="7"/>
              </p:cNvCxnSpPr>
              <p:nvPr/>
            </p:nvCxnSpPr>
            <p:spPr>
              <a:xfrm rot="5400000" flipH="1" flipV="1">
                <a:off x="7482367" y="1964630"/>
                <a:ext cx="84874" cy="116382"/>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70" name="Straight Connector 869"/>
              <p:cNvCxnSpPr>
                <a:stCxn id="874" idx="6"/>
                <a:endCxn id="875" idx="2"/>
              </p:cNvCxnSpPr>
              <p:nvPr/>
            </p:nvCxnSpPr>
            <p:spPr>
              <a:xfrm rot="10800000">
                <a:off x="7309822" y="2085463"/>
                <a:ext cx="108013" cy="1361"/>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71" name="Oval 870"/>
              <p:cNvSpPr/>
              <p:nvPr/>
            </p:nvSpPr>
            <p:spPr>
              <a:xfrm rot="10800000">
                <a:off x="7087514" y="2182172"/>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72" name="Straight Connector 871"/>
              <p:cNvCxnSpPr>
                <a:stCxn id="875" idx="5"/>
                <a:endCxn id="867" idx="1"/>
              </p:cNvCxnSpPr>
              <p:nvPr/>
            </p:nvCxnSpPr>
            <p:spPr>
              <a:xfrm rot="16200000" flipV="1">
                <a:off x="7156231" y="1960446"/>
                <a:ext cx="84874" cy="124750"/>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73" name="Straight Connector 872"/>
              <p:cNvCxnSpPr>
                <a:stCxn id="871" idx="3"/>
                <a:endCxn id="875" idx="7"/>
              </p:cNvCxnSpPr>
              <p:nvPr/>
            </p:nvCxnSpPr>
            <p:spPr>
              <a:xfrm rot="5400000" flipH="1" flipV="1">
                <a:off x="7156231" y="2085730"/>
                <a:ext cx="84872" cy="124750"/>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74" name="Oval 873"/>
              <p:cNvSpPr/>
              <p:nvPr/>
            </p:nvSpPr>
            <p:spPr>
              <a:xfrm rot="10800000">
                <a:off x="741783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5" name="Oval 874"/>
              <p:cNvSpPr/>
              <p:nvPr/>
            </p:nvSpPr>
            <p:spPr>
              <a:xfrm rot="10800000">
                <a:off x="725267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pic>
        <p:nvPicPr>
          <p:cNvPr id="876" name="Picture 875"/>
          <p:cNvPicPr>
            <a:picLocks noChangeAspect="1"/>
          </p:cNvPicPr>
          <p:nvPr/>
        </p:nvPicPr>
        <p:blipFill>
          <a:blip r:embed="rId7"/>
          <a:stretch>
            <a:fillRect/>
          </a:stretch>
        </p:blipFill>
        <p:spPr>
          <a:xfrm flipH="1">
            <a:off x="5651105" y="5114818"/>
            <a:ext cx="345017" cy="304597"/>
          </a:xfrm>
          <a:prstGeom prst="rect">
            <a:avLst/>
          </a:prstGeom>
        </p:spPr>
      </p:pic>
      <p:grpSp>
        <p:nvGrpSpPr>
          <p:cNvPr id="807" name="Group 876"/>
          <p:cNvGrpSpPr/>
          <p:nvPr/>
        </p:nvGrpSpPr>
        <p:grpSpPr>
          <a:xfrm>
            <a:off x="5941515" y="5119834"/>
            <a:ext cx="345017" cy="304597"/>
            <a:chOff x="7205133" y="2779385"/>
            <a:chExt cx="345017" cy="304597"/>
          </a:xfrm>
        </p:grpSpPr>
        <p:pic>
          <p:nvPicPr>
            <p:cNvPr id="878" name="Picture 877"/>
            <p:cNvPicPr>
              <a:picLocks noChangeAspect="1"/>
            </p:cNvPicPr>
            <p:nvPr/>
          </p:nvPicPr>
          <p:blipFill>
            <a:blip r:embed="rId7"/>
            <a:stretch>
              <a:fillRect/>
            </a:stretch>
          </p:blipFill>
          <p:spPr>
            <a:xfrm flipH="1">
              <a:off x="7205133" y="2779385"/>
              <a:ext cx="345017" cy="304597"/>
            </a:xfrm>
            <a:prstGeom prst="rect">
              <a:avLst/>
            </a:prstGeom>
          </p:spPr>
        </p:pic>
        <p:sp>
          <p:nvSpPr>
            <p:cNvPr id="879" name="Rectangle 878"/>
            <p:cNvSpPr/>
            <p:nvPr/>
          </p:nvSpPr>
          <p:spPr bwMode="auto">
            <a:xfrm>
              <a:off x="7279959" y="2882900"/>
              <a:ext cx="195365" cy="1608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grpSp>
          <p:nvGrpSpPr>
            <p:cNvPr id="808" name="Group 863"/>
            <p:cNvGrpSpPr/>
            <p:nvPr/>
          </p:nvGrpSpPr>
          <p:grpSpPr>
            <a:xfrm>
              <a:off x="7288934" y="2909716"/>
              <a:ext cx="177388" cy="98774"/>
              <a:chOff x="7087514" y="1931605"/>
              <a:chExt cx="552628" cy="307715"/>
            </a:xfrm>
          </p:grpSpPr>
          <p:sp>
            <p:nvSpPr>
              <p:cNvPr id="881" name="Oval 880"/>
              <p:cNvSpPr/>
              <p:nvPr/>
            </p:nvSpPr>
            <p:spPr>
              <a:xfrm rot="10800000">
                <a:off x="7582995" y="2182172"/>
                <a:ext cx="57147" cy="57148"/>
              </a:xfrm>
              <a:prstGeom prst="ellipse">
                <a:avLst/>
              </a:prstGeom>
              <a:solidFill>
                <a:schemeClr val="tx1"/>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2" name="Oval 881"/>
              <p:cNvSpPr/>
              <p:nvPr/>
            </p:nvSpPr>
            <p:spPr>
              <a:xfrm rot="10800000">
                <a:off x="7574626" y="1931605"/>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rot="10800000">
                <a:off x="7087514" y="1931605"/>
                <a:ext cx="57147" cy="57148"/>
              </a:xfrm>
              <a:prstGeom prst="ellipse">
                <a:avLst/>
              </a:prstGeom>
              <a:solidFill>
                <a:srgbClr val="000000"/>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84" name="Straight Connector 883"/>
              <p:cNvCxnSpPr>
                <a:stCxn id="881" idx="5"/>
                <a:endCxn id="890" idx="1"/>
              </p:cNvCxnSpPr>
              <p:nvPr/>
            </p:nvCxnSpPr>
            <p:spPr>
              <a:xfrm rot="16200000" flipV="1">
                <a:off x="7486552" y="2085730"/>
                <a:ext cx="84872" cy="124751"/>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85" name="Straight Connector 884"/>
              <p:cNvCxnSpPr>
                <a:stCxn id="890" idx="3"/>
                <a:endCxn id="882" idx="7"/>
              </p:cNvCxnSpPr>
              <p:nvPr/>
            </p:nvCxnSpPr>
            <p:spPr>
              <a:xfrm rot="5400000" flipH="1" flipV="1">
                <a:off x="7482367" y="1964630"/>
                <a:ext cx="84874" cy="116382"/>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86" name="Straight Connector 885"/>
              <p:cNvCxnSpPr>
                <a:stCxn id="890" idx="6"/>
                <a:endCxn id="891" idx="2"/>
              </p:cNvCxnSpPr>
              <p:nvPr/>
            </p:nvCxnSpPr>
            <p:spPr>
              <a:xfrm rot="10800000">
                <a:off x="7309822" y="2085463"/>
                <a:ext cx="108013" cy="1361"/>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87" name="Oval 886"/>
              <p:cNvSpPr/>
              <p:nvPr/>
            </p:nvSpPr>
            <p:spPr>
              <a:xfrm rot="10800000">
                <a:off x="7087514" y="2182172"/>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88" name="Straight Connector 887"/>
              <p:cNvCxnSpPr>
                <a:stCxn id="891" idx="5"/>
                <a:endCxn id="883" idx="1"/>
              </p:cNvCxnSpPr>
              <p:nvPr/>
            </p:nvCxnSpPr>
            <p:spPr>
              <a:xfrm rot="16200000" flipV="1">
                <a:off x="7156231" y="1960446"/>
                <a:ext cx="84874" cy="124750"/>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89" name="Straight Connector 888"/>
              <p:cNvCxnSpPr>
                <a:stCxn id="887" idx="3"/>
                <a:endCxn id="891" idx="7"/>
              </p:cNvCxnSpPr>
              <p:nvPr/>
            </p:nvCxnSpPr>
            <p:spPr>
              <a:xfrm rot="5400000" flipH="1" flipV="1">
                <a:off x="7156231" y="2085730"/>
                <a:ext cx="84872" cy="124750"/>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90" name="Oval 889"/>
              <p:cNvSpPr/>
              <p:nvPr/>
            </p:nvSpPr>
            <p:spPr>
              <a:xfrm rot="10800000">
                <a:off x="741783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rot="10800000">
                <a:off x="725267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pic>
        <p:nvPicPr>
          <p:cNvPr id="892" name="Picture 891"/>
          <p:cNvPicPr>
            <a:picLocks noChangeAspect="1"/>
          </p:cNvPicPr>
          <p:nvPr/>
        </p:nvPicPr>
        <p:blipFill>
          <a:blip r:embed="rId7"/>
          <a:stretch>
            <a:fillRect/>
          </a:stretch>
        </p:blipFill>
        <p:spPr>
          <a:xfrm flipH="1">
            <a:off x="8237160" y="4752931"/>
            <a:ext cx="345017" cy="304597"/>
          </a:xfrm>
          <a:prstGeom prst="rect">
            <a:avLst/>
          </a:prstGeom>
        </p:spPr>
      </p:pic>
      <p:grpSp>
        <p:nvGrpSpPr>
          <p:cNvPr id="809" name="Group 892"/>
          <p:cNvGrpSpPr/>
          <p:nvPr/>
        </p:nvGrpSpPr>
        <p:grpSpPr>
          <a:xfrm>
            <a:off x="8527570" y="4757947"/>
            <a:ext cx="345017" cy="304597"/>
            <a:chOff x="7205133" y="2779385"/>
            <a:chExt cx="345017" cy="304597"/>
          </a:xfrm>
        </p:grpSpPr>
        <p:pic>
          <p:nvPicPr>
            <p:cNvPr id="894" name="Picture 893"/>
            <p:cNvPicPr>
              <a:picLocks noChangeAspect="1"/>
            </p:cNvPicPr>
            <p:nvPr/>
          </p:nvPicPr>
          <p:blipFill>
            <a:blip r:embed="rId7"/>
            <a:stretch>
              <a:fillRect/>
            </a:stretch>
          </p:blipFill>
          <p:spPr>
            <a:xfrm flipH="1">
              <a:off x="7205133" y="2779385"/>
              <a:ext cx="345017" cy="304597"/>
            </a:xfrm>
            <a:prstGeom prst="rect">
              <a:avLst/>
            </a:prstGeom>
          </p:spPr>
        </p:pic>
        <p:sp>
          <p:nvSpPr>
            <p:cNvPr id="895" name="Rectangle 894"/>
            <p:cNvSpPr/>
            <p:nvPr/>
          </p:nvSpPr>
          <p:spPr bwMode="auto">
            <a:xfrm>
              <a:off x="7279959" y="2882900"/>
              <a:ext cx="195365" cy="1608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grpSp>
          <p:nvGrpSpPr>
            <p:cNvPr id="810" name="Group 863"/>
            <p:cNvGrpSpPr/>
            <p:nvPr/>
          </p:nvGrpSpPr>
          <p:grpSpPr>
            <a:xfrm>
              <a:off x="7288934" y="2909716"/>
              <a:ext cx="177388" cy="98774"/>
              <a:chOff x="7087514" y="1931605"/>
              <a:chExt cx="552628" cy="307715"/>
            </a:xfrm>
          </p:grpSpPr>
          <p:sp>
            <p:nvSpPr>
              <p:cNvPr id="897" name="Oval 896"/>
              <p:cNvSpPr/>
              <p:nvPr/>
            </p:nvSpPr>
            <p:spPr>
              <a:xfrm rot="10800000">
                <a:off x="7582995" y="2182172"/>
                <a:ext cx="57147" cy="57148"/>
              </a:xfrm>
              <a:prstGeom prst="ellipse">
                <a:avLst/>
              </a:prstGeom>
              <a:solidFill>
                <a:schemeClr val="tx1"/>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rot="10800000">
                <a:off x="7574626" y="1931605"/>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9" name="Oval 898"/>
              <p:cNvSpPr/>
              <p:nvPr/>
            </p:nvSpPr>
            <p:spPr>
              <a:xfrm rot="10800000">
                <a:off x="7087514" y="1931605"/>
                <a:ext cx="57147" cy="57148"/>
              </a:xfrm>
              <a:prstGeom prst="ellipse">
                <a:avLst/>
              </a:prstGeom>
              <a:solidFill>
                <a:srgbClr val="000000"/>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00" name="Straight Connector 899"/>
              <p:cNvCxnSpPr>
                <a:stCxn id="897" idx="5"/>
                <a:endCxn id="906" idx="1"/>
              </p:cNvCxnSpPr>
              <p:nvPr/>
            </p:nvCxnSpPr>
            <p:spPr>
              <a:xfrm rot="16200000" flipV="1">
                <a:off x="7486552" y="2085730"/>
                <a:ext cx="84872" cy="124751"/>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01" name="Straight Connector 900"/>
              <p:cNvCxnSpPr>
                <a:stCxn id="906" idx="3"/>
                <a:endCxn id="898" idx="7"/>
              </p:cNvCxnSpPr>
              <p:nvPr/>
            </p:nvCxnSpPr>
            <p:spPr>
              <a:xfrm rot="5400000" flipH="1" flipV="1">
                <a:off x="7482367" y="1964630"/>
                <a:ext cx="84874" cy="116382"/>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02" name="Straight Connector 901"/>
              <p:cNvCxnSpPr>
                <a:stCxn id="906" idx="6"/>
                <a:endCxn id="907" idx="2"/>
              </p:cNvCxnSpPr>
              <p:nvPr/>
            </p:nvCxnSpPr>
            <p:spPr>
              <a:xfrm rot="10800000">
                <a:off x="7309822" y="2085463"/>
                <a:ext cx="108013" cy="1361"/>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903" name="Oval 902"/>
              <p:cNvSpPr/>
              <p:nvPr/>
            </p:nvSpPr>
            <p:spPr>
              <a:xfrm rot="10800000">
                <a:off x="7087514" y="2182172"/>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04" name="Straight Connector 903"/>
              <p:cNvCxnSpPr>
                <a:stCxn id="907" idx="5"/>
                <a:endCxn id="899" idx="1"/>
              </p:cNvCxnSpPr>
              <p:nvPr/>
            </p:nvCxnSpPr>
            <p:spPr>
              <a:xfrm rot="16200000" flipV="1">
                <a:off x="7156231" y="1960446"/>
                <a:ext cx="84874" cy="124750"/>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05" name="Straight Connector 904"/>
              <p:cNvCxnSpPr>
                <a:stCxn id="903" idx="3"/>
                <a:endCxn id="907" idx="7"/>
              </p:cNvCxnSpPr>
              <p:nvPr/>
            </p:nvCxnSpPr>
            <p:spPr>
              <a:xfrm rot="5400000" flipH="1" flipV="1">
                <a:off x="7156231" y="2085730"/>
                <a:ext cx="84872" cy="124750"/>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906" name="Oval 905"/>
              <p:cNvSpPr/>
              <p:nvPr/>
            </p:nvSpPr>
            <p:spPr>
              <a:xfrm rot="10800000">
                <a:off x="741783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rot="10800000">
                <a:off x="725267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910" name="Right Arrow 909"/>
          <p:cNvSpPr/>
          <p:nvPr/>
        </p:nvSpPr>
        <p:spPr bwMode="auto">
          <a:xfrm rot="21000166">
            <a:off x="3863370" y="3377672"/>
            <a:ext cx="142974" cy="142985"/>
          </a:xfrm>
          <a:prstGeom prst="rightArrow">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911" name="Right Arrow 910"/>
          <p:cNvSpPr/>
          <p:nvPr/>
        </p:nvSpPr>
        <p:spPr bwMode="auto">
          <a:xfrm rot="12419231">
            <a:off x="6230533" y="3153733"/>
            <a:ext cx="142974" cy="142985"/>
          </a:xfrm>
          <a:prstGeom prst="rightArrow">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912" name="Right Arrow 911"/>
          <p:cNvSpPr/>
          <p:nvPr/>
        </p:nvSpPr>
        <p:spPr bwMode="auto">
          <a:xfrm rot="12419231">
            <a:off x="8072033" y="4813200"/>
            <a:ext cx="142974" cy="142985"/>
          </a:xfrm>
          <a:prstGeom prst="rightArrow">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913" name="Right Arrow 912"/>
          <p:cNvSpPr/>
          <p:nvPr/>
        </p:nvSpPr>
        <p:spPr bwMode="auto">
          <a:xfrm rot="21336397">
            <a:off x="5887632" y="4999465"/>
            <a:ext cx="142974" cy="142985"/>
          </a:xfrm>
          <a:prstGeom prst="rightArrow">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grpSp>
        <p:nvGrpSpPr>
          <p:cNvPr id="304" name="Group 303"/>
          <p:cNvGrpSpPr/>
          <p:nvPr/>
        </p:nvGrpSpPr>
        <p:grpSpPr>
          <a:xfrm>
            <a:off x="193436" y="5147443"/>
            <a:ext cx="3229521" cy="1215717"/>
            <a:chOff x="252306" y="5164265"/>
            <a:chExt cx="3229521" cy="1215717"/>
          </a:xfrm>
        </p:grpSpPr>
        <p:sp>
          <p:nvSpPr>
            <p:cNvPr id="278" name="TextBox 277"/>
            <p:cNvSpPr txBox="1"/>
            <p:nvPr/>
          </p:nvSpPr>
          <p:spPr>
            <a:xfrm>
              <a:off x="252306" y="5164265"/>
              <a:ext cx="3229521" cy="1215717"/>
            </a:xfrm>
            <a:prstGeom prst="rect">
              <a:avLst/>
            </a:prstGeom>
            <a:noFill/>
            <a:ln>
              <a:solidFill>
                <a:srgbClr val="000000"/>
              </a:solidFill>
            </a:ln>
          </p:spPr>
          <p:txBody>
            <a:bodyPr wrap="square" rtlCol="0">
              <a:spAutoFit/>
            </a:bodyPr>
            <a:lstStyle/>
            <a:p>
              <a:pPr marL="365760">
                <a:spcAft>
                  <a:spcPts val="1000"/>
                </a:spcAft>
              </a:pPr>
              <a:r>
                <a:rPr lang="en-US" sz="1200" dirty="0" smtClean="0"/>
                <a:t>NSI Connection Service v2.0</a:t>
              </a:r>
            </a:p>
            <a:p>
              <a:pPr marL="365760">
                <a:spcAft>
                  <a:spcPts val="1000"/>
                </a:spcAft>
              </a:pPr>
              <a:r>
                <a:rPr lang="en-US" sz="1200" dirty="0" smtClean="0"/>
                <a:t>NSI Document Distribution Service v1.0</a:t>
              </a:r>
            </a:p>
            <a:p>
              <a:pPr marL="365760">
                <a:spcAft>
                  <a:spcPts val="1000"/>
                </a:spcAft>
              </a:pPr>
              <a:r>
                <a:rPr lang="en-US" sz="1200" dirty="0" smtClean="0"/>
                <a:t>NSI NSA Description Document</a:t>
              </a:r>
            </a:p>
            <a:p>
              <a:pPr marL="365760">
                <a:spcAft>
                  <a:spcPts val="1000"/>
                </a:spcAft>
              </a:pPr>
              <a:r>
                <a:rPr lang="en-US" sz="1200" dirty="0" smtClean="0"/>
                <a:t>NSI Topology</a:t>
              </a:r>
              <a:endParaRPr lang="en-US" sz="1200" dirty="0"/>
            </a:p>
          </p:txBody>
        </p:sp>
        <p:cxnSp>
          <p:nvCxnSpPr>
            <p:cNvPr id="916" name="Straight Arrow Connector 915"/>
            <p:cNvCxnSpPr/>
            <p:nvPr/>
          </p:nvCxnSpPr>
          <p:spPr bwMode="auto">
            <a:xfrm>
              <a:off x="328507" y="5307248"/>
              <a:ext cx="319588" cy="1588"/>
            </a:xfrm>
            <a:prstGeom prst="straightConnector1">
              <a:avLst/>
            </a:prstGeom>
            <a:solidFill>
              <a:schemeClr val="accent1"/>
            </a:solidFill>
            <a:ln w="19050" cap="flat" cmpd="sng" algn="ctr">
              <a:solidFill>
                <a:schemeClr val="tx1"/>
              </a:solidFill>
              <a:prstDash val="sysDash"/>
              <a:round/>
              <a:headEnd type="triangle" w="med" len="med"/>
              <a:tailEnd type="triangle" w="med" len="med"/>
            </a:ln>
            <a:effectLst/>
          </p:spPr>
        </p:cxnSp>
        <p:cxnSp>
          <p:nvCxnSpPr>
            <p:cNvPr id="279" name="Straight Arrow Connector 278"/>
            <p:cNvCxnSpPr/>
            <p:nvPr/>
          </p:nvCxnSpPr>
          <p:spPr bwMode="auto">
            <a:xfrm>
              <a:off x="328507" y="5602633"/>
              <a:ext cx="319588" cy="1588"/>
            </a:xfrm>
            <a:prstGeom prst="straightConnector1">
              <a:avLst/>
            </a:prstGeom>
            <a:solidFill>
              <a:schemeClr val="accent1"/>
            </a:solidFill>
            <a:ln w="19050" cap="flat" cmpd="sng" algn="ctr">
              <a:solidFill>
                <a:schemeClr val="tx1">
                  <a:lumMod val="65000"/>
                  <a:lumOff val="35000"/>
                </a:schemeClr>
              </a:solidFill>
              <a:prstDash val="dashDot"/>
              <a:round/>
              <a:headEnd type="none" w="med" len="med"/>
              <a:tailEnd type="none" w="med" len="med"/>
            </a:ln>
            <a:effectLst/>
          </p:spPr>
        </p:cxnSp>
        <p:pic>
          <p:nvPicPr>
            <p:cNvPr id="283" name="Picture 282"/>
            <p:cNvPicPr>
              <a:picLocks noChangeAspect="1"/>
            </p:cNvPicPr>
            <p:nvPr/>
          </p:nvPicPr>
          <p:blipFill>
            <a:blip r:embed="rId7"/>
            <a:stretch>
              <a:fillRect/>
            </a:stretch>
          </p:blipFill>
          <p:spPr>
            <a:xfrm flipH="1">
              <a:off x="343227" y="5795078"/>
              <a:ext cx="290148" cy="256156"/>
            </a:xfrm>
            <a:prstGeom prst="rect">
              <a:avLst/>
            </a:prstGeom>
          </p:spPr>
        </p:pic>
        <p:grpSp>
          <p:nvGrpSpPr>
            <p:cNvPr id="286" name="Group 876"/>
            <p:cNvGrpSpPr/>
            <p:nvPr/>
          </p:nvGrpSpPr>
          <p:grpSpPr>
            <a:xfrm>
              <a:off x="344998" y="6086062"/>
              <a:ext cx="286607" cy="256156"/>
              <a:chOff x="7205133" y="2779385"/>
              <a:chExt cx="345017" cy="304597"/>
            </a:xfrm>
          </p:grpSpPr>
          <p:pic>
            <p:nvPicPr>
              <p:cNvPr id="287" name="Picture 286"/>
              <p:cNvPicPr>
                <a:picLocks noChangeAspect="1"/>
              </p:cNvPicPr>
              <p:nvPr/>
            </p:nvPicPr>
            <p:blipFill>
              <a:blip r:embed="rId7"/>
              <a:stretch>
                <a:fillRect/>
              </a:stretch>
            </p:blipFill>
            <p:spPr>
              <a:xfrm flipH="1">
                <a:off x="7205133" y="2779385"/>
                <a:ext cx="345017" cy="304597"/>
              </a:xfrm>
              <a:prstGeom prst="rect">
                <a:avLst/>
              </a:prstGeom>
            </p:spPr>
          </p:pic>
          <p:sp>
            <p:nvSpPr>
              <p:cNvPr id="288" name="Rectangle 287"/>
              <p:cNvSpPr/>
              <p:nvPr/>
            </p:nvSpPr>
            <p:spPr bwMode="auto">
              <a:xfrm>
                <a:off x="7279959" y="2882900"/>
                <a:ext cx="195365" cy="1608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grpSp>
            <p:nvGrpSpPr>
              <p:cNvPr id="289" name="Group 863"/>
              <p:cNvGrpSpPr/>
              <p:nvPr/>
            </p:nvGrpSpPr>
            <p:grpSpPr>
              <a:xfrm>
                <a:off x="7288934" y="2909716"/>
                <a:ext cx="177388" cy="98774"/>
                <a:chOff x="7087514" y="1931605"/>
                <a:chExt cx="552628" cy="307715"/>
              </a:xfrm>
            </p:grpSpPr>
            <p:sp>
              <p:nvSpPr>
                <p:cNvPr id="290" name="Oval 289"/>
                <p:cNvSpPr/>
                <p:nvPr/>
              </p:nvSpPr>
              <p:spPr>
                <a:xfrm rot="10800000">
                  <a:off x="7582995" y="2182172"/>
                  <a:ext cx="57147" cy="57148"/>
                </a:xfrm>
                <a:prstGeom prst="ellipse">
                  <a:avLst/>
                </a:prstGeom>
                <a:solidFill>
                  <a:schemeClr val="tx1"/>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rot="10800000">
                  <a:off x="7574626" y="1931605"/>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rot="10800000">
                  <a:off x="7087514" y="1931605"/>
                  <a:ext cx="57147" cy="57148"/>
                </a:xfrm>
                <a:prstGeom prst="ellipse">
                  <a:avLst/>
                </a:prstGeom>
                <a:solidFill>
                  <a:srgbClr val="000000"/>
                </a:solidFill>
                <a:ln w="1270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3" name="Straight Connector 292"/>
                <p:cNvCxnSpPr>
                  <a:stCxn id="290" idx="5"/>
                  <a:endCxn id="301" idx="1"/>
                </p:cNvCxnSpPr>
                <p:nvPr/>
              </p:nvCxnSpPr>
              <p:spPr>
                <a:xfrm rot="16200000" flipV="1">
                  <a:off x="7486552" y="2085730"/>
                  <a:ext cx="84872" cy="124751"/>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94" name="Straight Connector 293"/>
                <p:cNvCxnSpPr>
                  <a:stCxn id="301" idx="3"/>
                  <a:endCxn id="291" idx="7"/>
                </p:cNvCxnSpPr>
                <p:nvPr/>
              </p:nvCxnSpPr>
              <p:spPr>
                <a:xfrm rot="5400000" flipH="1" flipV="1">
                  <a:off x="7482367" y="1964630"/>
                  <a:ext cx="84874" cy="116382"/>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295" name="Straight Connector 294"/>
                <p:cNvCxnSpPr>
                  <a:stCxn id="301" idx="6"/>
                  <a:endCxn id="302" idx="2"/>
                </p:cNvCxnSpPr>
                <p:nvPr/>
              </p:nvCxnSpPr>
              <p:spPr>
                <a:xfrm rot="10800000">
                  <a:off x="7309822" y="2085463"/>
                  <a:ext cx="108013" cy="1361"/>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96" name="Oval 295"/>
                <p:cNvSpPr/>
                <p:nvPr/>
              </p:nvSpPr>
              <p:spPr>
                <a:xfrm rot="10800000">
                  <a:off x="7087514" y="2182172"/>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7" name="Straight Connector 296"/>
                <p:cNvCxnSpPr>
                  <a:stCxn id="302" idx="5"/>
                  <a:endCxn id="292" idx="1"/>
                </p:cNvCxnSpPr>
                <p:nvPr/>
              </p:nvCxnSpPr>
              <p:spPr>
                <a:xfrm rot="16200000" flipV="1">
                  <a:off x="7156231" y="1960446"/>
                  <a:ext cx="84874" cy="124750"/>
                </a:xfrm>
                <a:prstGeom prst="line">
                  <a:avLst/>
                </a:prstGeom>
                <a:ln w="1270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00" name="Straight Connector 299"/>
                <p:cNvCxnSpPr>
                  <a:stCxn id="296" idx="3"/>
                  <a:endCxn id="302" idx="7"/>
                </p:cNvCxnSpPr>
                <p:nvPr/>
              </p:nvCxnSpPr>
              <p:spPr>
                <a:xfrm rot="5400000" flipH="1" flipV="1">
                  <a:off x="7156231" y="2085730"/>
                  <a:ext cx="84872" cy="124750"/>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01" name="Oval 300"/>
                <p:cNvSpPr/>
                <p:nvPr/>
              </p:nvSpPr>
              <p:spPr>
                <a:xfrm rot="10800000">
                  <a:off x="741783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rot="10800000">
                  <a:off x="7252674" y="2056889"/>
                  <a:ext cx="57147" cy="57148"/>
                </a:xfrm>
                <a:prstGeom prst="ellipse">
                  <a:avLst/>
                </a:prstGeom>
                <a:solidFill>
                  <a:schemeClr val="tx1"/>
                </a:solidFill>
                <a:ln w="1270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roadmap</a:t>
            </a:r>
          </a:p>
        </p:txBody>
      </p:sp>
      <p:sp>
        <p:nvSpPr>
          <p:cNvPr id="8196" name="Footer Placeholder 3"/>
          <p:cNvSpPr>
            <a:spLocks noGrp="1"/>
          </p:cNvSpPr>
          <p:nvPr>
            <p:ph type="ftr" sz="quarter" idx="10"/>
          </p:nvPr>
        </p:nvSpPr>
        <p:spPr>
          <a:xfrm>
            <a:off x="2103241" y="6400800"/>
            <a:ext cx="5334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12</a:t>
            </a:fld>
            <a:endParaRPr lang="en-US" altLang="ja-JP" sz="1100" smtClean="0">
              <a:solidFill>
                <a:schemeClr val="bg2"/>
              </a:solidFill>
            </a:endParaRPr>
          </a:p>
        </p:txBody>
      </p:sp>
      <p:sp>
        <p:nvSpPr>
          <p:cNvPr id="6" name="Tekstboks 32"/>
          <p:cNvSpPr txBox="1"/>
          <p:nvPr/>
        </p:nvSpPr>
        <p:spPr>
          <a:xfrm>
            <a:off x="251520" y="1488325"/>
            <a:ext cx="1326004" cy="707886"/>
          </a:xfrm>
          <a:prstGeom prst="rect">
            <a:avLst/>
          </a:prstGeom>
          <a:noFill/>
          <a:ln>
            <a:noFill/>
          </a:ln>
        </p:spPr>
        <p:txBody>
          <a:bodyPr wrap="none" rtlCol="0">
            <a:spAutoFit/>
          </a:bodyPr>
          <a:lstStyle/>
          <a:p>
            <a:r>
              <a:rPr lang="da-DK" sz="4000" b="1" dirty="0" smtClean="0">
                <a:gradFill flip="none" rotWithShape="1">
                  <a:gsLst>
                    <a:gs pos="0">
                      <a:srgbClr val="002060"/>
                    </a:gs>
                    <a:gs pos="50000">
                      <a:srgbClr val="0070C0"/>
                    </a:gs>
                  </a:gsLst>
                  <a:lin ang="13500000" scaled="1"/>
                  <a:tileRect/>
                </a:gradFill>
              </a:rPr>
              <a:t>2014</a:t>
            </a:r>
            <a:endParaRPr lang="da-DK" sz="4000" b="1" dirty="0">
              <a:gradFill flip="none" rotWithShape="1">
                <a:gsLst>
                  <a:gs pos="0">
                    <a:srgbClr val="002060"/>
                  </a:gs>
                  <a:gs pos="50000">
                    <a:srgbClr val="0070C0"/>
                  </a:gs>
                </a:gsLst>
                <a:lin ang="13500000" scaled="1"/>
                <a:tileRect/>
              </a:gradFill>
            </a:endParaRPr>
          </a:p>
        </p:txBody>
      </p:sp>
      <p:grpSp>
        <p:nvGrpSpPr>
          <p:cNvPr id="7" name="Gruppe 40"/>
          <p:cNvGrpSpPr/>
          <p:nvPr/>
        </p:nvGrpSpPr>
        <p:grpSpPr>
          <a:xfrm>
            <a:off x="368358" y="2033077"/>
            <a:ext cx="8596130" cy="3668181"/>
            <a:chOff x="236589" y="2110902"/>
            <a:chExt cx="8596130" cy="2653186"/>
          </a:xfrm>
        </p:grpSpPr>
        <p:sp>
          <p:nvSpPr>
            <p:cNvPr id="8" name="Pentagon 7"/>
            <p:cNvSpPr/>
            <p:nvPr/>
          </p:nvSpPr>
          <p:spPr>
            <a:xfrm>
              <a:off x="243196" y="2110902"/>
              <a:ext cx="8589523" cy="2653186"/>
            </a:xfrm>
            <a:prstGeom prst="homePlate">
              <a:avLst>
                <a:gd name="adj" fmla="val 31841"/>
              </a:avLst>
            </a:prstGeom>
            <a:gradFill rotWithShape="1">
              <a:gsLst>
                <a:gs pos="0">
                  <a:srgbClr val="E6E6E6"/>
                </a:gs>
                <a:gs pos="100000">
                  <a:sysClr val="window" lastClr="FFFFFF"/>
                </a:gs>
              </a:gsLst>
              <a:lin ang="16200000"/>
            </a:gradFill>
            <a:ln w="9525">
              <a:solidFill>
                <a:srgbClr val="E1E1E1"/>
              </a:solidFill>
              <a:miter lim="800000"/>
              <a:headEnd/>
              <a:tailEnd/>
            </a:ln>
            <a:effectLst>
              <a:outerShdw blurRad="50800" dist="38100" dir="2700000" algn="tl" rotWithShape="0">
                <a:prstClr val="black">
                  <a:alpha val="40000"/>
                </a:prstClr>
              </a:outerShdw>
            </a:effectLst>
          </p:spPr>
          <p:txBody>
            <a:bodyPr anchor="ctr"/>
            <a:lstStyle/>
            <a:p>
              <a:pPr algn="ctr">
                <a:defRPr/>
              </a:pPr>
              <a:endParaRPr lang="da-DK" kern="0">
                <a:solidFill>
                  <a:srgbClr val="FFFFFF"/>
                </a:solidFill>
                <a:latin typeface="Arial Narrow" pitchFamily="-97" charset="0"/>
              </a:endParaRPr>
            </a:p>
          </p:txBody>
        </p:sp>
        <p:sp>
          <p:nvSpPr>
            <p:cNvPr id="9" name="Rektangel 13"/>
            <p:cNvSpPr/>
            <p:nvPr/>
          </p:nvSpPr>
          <p:spPr>
            <a:xfrm>
              <a:off x="236589" y="2122557"/>
              <a:ext cx="7749820" cy="357997"/>
            </a:xfrm>
            <a:prstGeom prst="rect">
              <a:avLst/>
            </a:prstGeom>
            <a:gradFill flip="none" rotWithShape="1">
              <a:gsLst>
                <a:gs pos="0">
                  <a:srgbClr val="0070C0"/>
                </a:gs>
                <a:gs pos="100000">
                  <a:srgbClr val="002060"/>
                </a:gs>
              </a:gsLst>
              <a:lin ang="5400000" scaled="1"/>
              <a:tileRect/>
            </a:gradFill>
            <a:ln w="3175" cap="flat" cmpd="sng">
              <a:solidFill>
                <a:srgbClr val="0070C0"/>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kern="0">
                <a:solidFill>
                  <a:schemeClr val="tx1">
                    <a:lumMod val="95000"/>
                    <a:lumOff val="5000"/>
                  </a:schemeClr>
                </a:solidFill>
                <a:latin typeface="Calibri"/>
              </a:endParaRPr>
            </a:p>
          </p:txBody>
        </p:sp>
        <p:grpSp>
          <p:nvGrpSpPr>
            <p:cNvPr id="10" name="Gruppe 28"/>
            <p:cNvGrpSpPr/>
            <p:nvPr/>
          </p:nvGrpSpPr>
          <p:grpSpPr>
            <a:xfrm>
              <a:off x="872248" y="2130354"/>
              <a:ext cx="7114162" cy="2633734"/>
              <a:chOff x="872248" y="2130354"/>
              <a:chExt cx="7114162" cy="2422187"/>
            </a:xfrm>
          </p:grpSpPr>
          <p:cxnSp>
            <p:nvCxnSpPr>
              <p:cNvPr id="11" name="Lige forbindelse 15"/>
              <p:cNvCxnSpPr/>
              <p:nvPr/>
            </p:nvCxnSpPr>
            <p:spPr>
              <a:xfrm rot="5400000">
                <a:off x="310991"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Lige forbindelse 17"/>
              <p:cNvCxnSpPr/>
              <p:nvPr/>
            </p:nvCxnSpPr>
            <p:spPr>
              <a:xfrm rot="5400000">
                <a:off x="-333982"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Lige forbindelse 18"/>
              <p:cNvCxnSpPr/>
              <p:nvPr/>
            </p:nvCxnSpPr>
            <p:spPr>
              <a:xfrm rot="5400000">
                <a:off x="1600937"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Lige forbindelse 19"/>
              <p:cNvCxnSpPr/>
              <p:nvPr/>
            </p:nvCxnSpPr>
            <p:spPr>
              <a:xfrm rot="5400000">
                <a:off x="955964"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Lige forbindelse 20"/>
              <p:cNvCxnSpPr/>
              <p:nvPr/>
            </p:nvCxnSpPr>
            <p:spPr>
              <a:xfrm rot="5400000">
                <a:off x="2890883"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Lige forbindelse 21"/>
              <p:cNvCxnSpPr/>
              <p:nvPr/>
            </p:nvCxnSpPr>
            <p:spPr>
              <a:xfrm rot="5400000">
                <a:off x="2245910"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Lige forbindelse 22"/>
              <p:cNvCxnSpPr/>
              <p:nvPr/>
            </p:nvCxnSpPr>
            <p:spPr>
              <a:xfrm rot="5400000">
                <a:off x="4180829"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Lige forbindelse 23"/>
              <p:cNvCxnSpPr/>
              <p:nvPr/>
            </p:nvCxnSpPr>
            <p:spPr>
              <a:xfrm rot="5400000">
                <a:off x="3535856"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Lige forbindelse 24"/>
              <p:cNvCxnSpPr/>
              <p:nvPr/>
            </p:nvCxnSpPr>
            <p:spPr>
              <a:xfrm rot="5400000">
                <a:off x="5470775"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Lige forbindelse 25"/>
              <p:cNvCxnSpPr/>
              <p:nvPr/>
            </p:nvCxnSpPr>
            <p:spPr>
              <a:xfrm rot="5400000">
                <a:off x="4825802"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Lige forbindelse 26"/>
              <p:cNvCxnSpPr/>
              <p:nvPr/>
            </p:nvCxnSpPr>
            <p:spPr>
              <a:xfrm rot="5400000">
                <a:off x="6770452"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Lige forbindelse 27"/>
              <p:cNvCxnSpPr/>
              <p:nvPr/>
            </p:nvCxnSpPr>
            <p:spPr>
              <a:xfrm rot="5400000">
                <a:off x="6115748"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sp>
        <p:nvSpPr>
          <p:cNvPr id="23" name="Pentagon 22"/>
          <p:cNvSpPr/>
          <p:nvPr/>
        </p:nvSpPr>
        <p:spPr>
          <a:xfrm>
            <a:off x="722262" y="2594711"/>
            <a:ext cx="741696"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24" name="Tekstboks 33"/>
          <p:cNvSpPr txBox="1"/>
          <p:nvPr/>
        </p:nvSpPr>
        <p:spPr>
          <a:xfrm>
            <a:off x="683568" y="2610961"/>
            <a:ext cx="809594" cy="261610"/>
          </a:xfrm>
          <a:prstGeom prst="rect">
            <a:avLst/>
          </a:prstGeom>
          <a:noFill/>
        </p:spPr>
        <p:txBody>
          <a:bodyPr wrap="square" rtlCol="0">
            <a:spAutoFit/>
          </a:bodyPr>
          <a:lstStyle/>
          <a:p>
            <a:r>
              <a:rPr lang="da-DK" sz="1100" dirty="0">
                <a:solidFill>
                  <a:schemeClr val="tx1">
                    <a:lumMod val="65000"/>
                    <a:lumOff val="35000"/>
                  </a:schemeClr>
                </a:solidFill>
                <a:latin typeface="+mn-lt"/>
              </a:rPr>
              <a:t>C</a:t>
            </a:r>
            <a:r>
              <a:rPr lang="da-DK" sz="1100" dirty="0" smtClean="0">
                <a:solidFill>
                  <a:schemeClr val="tx1">
                    <a:lumMod val="65000"/>
                    <a:lumOff val="35000"/>
                  </a:schemeClr>
                </a:solidFill>
                <a:latin typeface="+mn-lt"/>
              </a:rPr>
              <a:t>omment</a:t>
            </a:r>
            <a:endParaRPr lang="da-DK" sz="1100" dirty="0">
              <a:solidFill>
                <a:schemeClr val="tx1">
                  <a:lumMod val="65000"/>
                  <a:lumOff val="35000"/>
                </a:schemeClr>
              </a:solidFill>
              <a:latin typeface="+mn-lt"/>
            </a:endParaRPr>
          </a:p>
        </p:txBody>
      </p:sp>
      <p:sp>
        <p:nvSpPr>
          <p:cNvPr id="31" name="Tekstboks 43"/>
          <p:cNvSpPr txBox="1"/>
          <p:nvPr/>
        </p:nvSpPr>
        <p:spPr>
          <a:xfrm>
            <a:off x="6286613" y="2047402"/>
            <a:ext cx="460382" cy="307777"/>
          </a:xfrm>
          <a:prstGeom prst="rect">
            <a:avLst/>
          </a:prstGeom>
          <a:noFill/>
        </p:spPr>
        <p:txBody>
          <a:bodyPr wrap="none" rtlCol="0">
            <a:spAutoFit/>
          </a:bodyPr>
          <a:lstStyle/>
          <a:p>
            <a:pPr algn="ctr"/>
            <a:r>
              <a:rPr lang="da-DK" sz="1400" dirty="0" err="1" smtClean="0">
                <a:solidFill>
                  <a:schemeClr val="bg1"/>
                </a:solidFill>
              </a:rPr>
              <a:t>Dec</a:t>
            </a:r>
            <a:endParaRPr lang="da-DK" sz="1400" dirty="0">
              <a:solidFill>
                <a:schemeClr val="bg1"/>
              </a:solidFill>
            </a:endParaRPr>
          </a:p>
        </p:txBody>
      </p:sp>
      <p:sp>
        <p:nvSpPr>
          <p:cNvPr id="32" name="Tekstboks 44"/>
          <p:cNvSpPr txBox="1"/>
          <p:nvPr/>
        </p:nvSpPr>
        <p:spPr>
          <a:xfrm>
            <a:off x="5012293" y="2047402"/>
            <a:ext cx="439544" cy="307777"/>
          </a:xfrm>
          <a:prstGeom prst="rect">
            <a:avLst/>
          </a:prstGeom>
          <a:noFill/>
        </p:spPr>
        <p:txBody>
          <a:bodyPr wrap="none" rtlCol="0">
            <a:spAutoFit/>
          </a:bodyPr>
          <a:lstStyle/>
          <a:p>
            <a:pPr algn="ctr"/>
            <a:r>
              <a:rPr lang="da-DK" sz="1400" dirty="0" err="1" smtClean="0">
                <a:solidFill>
                  <a:schemeClr val="bg1"/>
                </a:solidFill>
              </a:rPr>
              <a:t>Oct</a:t>
            </a:r>
            <a:endParaRPr lang="da-DK" sz="1400" dirty="0">
              <a:solidFill>
                <a:schemeClr val="bg1"/>
              </a:solidFill>
            </a:endParaRPr>
          </a:p>
        </p:txBody>
      </p:sp>
      <p:sp>
        <p:nvSpPr>
          <p:cNvPr id="33" name="Tekstboks 45"/>
          <p:cNvSpPr txBox="1"/>
          <p:nvPr/>
        </p:nvSpPr>
        <p:spPr>
          <a:xfrm>
            <a:off x="4355677" y="2047402"/>
            <a:ext cx="450764" cy="307777"/>
          </a:xfrm>
          <a:prstGeom prst="rect">
            <a:avLst/>
          </a:prstGeom>
          <a:noFill/>
        </p:spPr>
        <p:txBody>
          <a:bodyPr wrap="none" rtlCol="0">
            <a:spAutoFit/>
          </a:bodyPr>
          <a:lstStyle/>
          <a:p>
            <a:pPr algn="ctr"/>
            <a:r>
              <a:rPr lang="da-DK" sz="1400" dirty="0" err="1" smtClean="0">
                <a:solidFill>
                  <a:schemeClr val="bg1"/>
                </a:solidFill>
              </a:rPr>
              <a:t>Sep</a:t>
            </a:r>
            <a:endParaRPr lang="da-DK" sz="1400" dirty="0">
              <a:solidFill>
                <a:schemeClr val="bg1"/>
              </a:solidFill>
            </a:endParaRPr>
          </a:p>
        </p:txBody>
      </p:sp>
      <p:sp>
        <p:nvSpPr>
          <p:cNvPr id="34" name="Tekstboks 46"/>
          <p:cNvSpPr txBox="1"/>
          <p:nvPr/>
        </p:nvSpPr>
        <p:spPr>
          <a:xfrm>
            <a:off x="3705817" y="2047402"/>
            <a:ext cx="468398" cy="307777"/>
          </a:xfrm>
          <a:prstGeom prst="rect">
            <a:avLst/>
          </a:prstGeom>
          <a:noFill/>
        </p:spPr>
        <p:txBody>
          <a:bodyPr wrap="none" rtlCol="0">
            <a:spAutoFit/>
          </a:bodyPr>
          <a:lstStyle/>
          <a:p>
            <a:pPr algn="ctr"/>
            <a:r>
              <a:rPr lang="da-DK" sz="1400" dirty="0" err="1" smtClean="0">
                <a:solidFill>
                  <a:schemeClr val="bg1"/>
                </a:solidFill>
              </a:rPr>
              <a:t>Aug</a:t>
            </a:r>
            <a:endParaRPr lang="da-DK" sz="1400" dirty="0">
              <a:solidFill>
                <a:schemeClr val="bg1"/>
              </a:solidFill>
            </a:endParaRPr>
          </a:p>
        </p:txBody>
      </p:sp>
      <p:sp>
        <p:nvSpPr>
          <p:cNvPr id="35" name="Tekstboks 47"/>
          <p:cNvSpPr txBox="1"/>
          <p:nvPr/>
        </p:nvSpPr>
        <p:spPr>
          <a:xfrm>
            <a:off x="3058929" y="2047402"/>
            <a:ext cx="460382" cy="307777"/>
          </a:xfrm>
          <a:prstGeom prst="rect">
            <a:avLst/>
          </a:prstGeom>
          <a:noFill/>
        </p:spPr>
        <p:txBody>
          <a:bodyPr wrap="none" rtlCol="0">
            <a:spAutoFit/>
          </a:bodyPr>
          <a:lstStyle/>
          <a:p>
            <a:pPr algn="ctr"/>
            <a:r>
              <a:rPr lang="da-DK" sz="1400" dirty="0" err="1" smtClean="0">
                <a:solidFill>
                  <a:schemeClr val="bg1"/>
                </a:solidFill>
              </a:rPr>
              <a:t>July</a:t>
            </a:r>
            <a:endParaRPr lang="da-DK" sz="1400" dirty="0">
              <a:solidFill>
                <a:schemeClr val="bg1"/>
              </a:solidFill>
            </a:endParaRPr>
          </a:p>
        </p:txBody>
      </p:sp>
      <p:sp>
        <p:nvSpPr>
          <p:cNvPr id="36" name="Tekstboks 48"/>
          <p:cNvSpPr txBox="1"/>
          <p:nvPr/>
        </p:nvSpPr>
        <p:spPr>
          <a:xfrm>
            <a:off x="2373941" y="2047402"/>
            <a:ext cx="521297" cy="307777"/>
          </a:xfrm>
          <a:prstGeom prst="rect">
            <a:avLst/>
          </a:prstGeom>
          <a:noFill/>
        </p:spPr>
        <p:txBody>
          <a:bodyPr wrap="none" rtlCol="0">
            <a:spAutoFit/>
          </a:bodyPr>
          <a:lstStyle/>
          <a:p>
            <a:pPr algn="ctr"/>
            <a:r>
              <a:rPr lang="da-DK" sz="1400" dirty="0" smtClean="0">
                <a:solidFill>
                  <a:schemeClr val="bg1"/>
                </a:solidFill>
              </a:rPr>
              <a:t>June</a:t>
            </a:r>
            <a:endParaRPr lang="da-DK" sz="1400" dirty="0">
              <a:solidFill>
                <a:schemeClr val="bg1"/>
              </a:solidFill>
            </a:endParaRPr>
          </a:p>
        </p:txBody>
      </p:sp>
      <p:sp>
        <p:nvSpPr>
          <p:cNvPr id="37" name="Tekstboks 49"/>
          <p:cNvSpPr txBox="1"/>
          <p:nvPr/>
        </p:nvSpPr>
        <p:spPr>
          <a:xfrm>
            <a:off x="1054825" y="2047402"/>
            <a:ext cx="529312" cy="307777"/>
          </a:xfrm>
          <a:prstGeom prst="rect">
            <a:avLst/>
          </a:prstGeom>
          <a:noFill/>
        </p:spPr>
        <p:txBody>
          <a:bodyPr wrap="none" rtlCol="0">
            <a:spAutoFit/>
          </a:bodyPr>
          <a:lstStyle/>
          <a:p>
            <a:pPr algn="ctr"/>
            <a:r>
              <a:rPr lang="da-DK" sz="1400" dirty="0" smtClean="0">
                <a:solidFill>
                  <a:schemeClr val="bg1"/>
                </a:solidFill>
              </a:rPr>
              <a:t>April</a:t>
            </a:r>
            <a:endParaRPr lang="da-DK" sz="1400" dirty="0">
              <a:solidFill>
                <a:schemeClr val="bg1"/>
              </a:solidFill>
            </a:endParaRPr>
          </a:p>
        </p:txBody>
      </p:sp>
      <p:sp>
        <p:nvSpPr>
          <p:cNvPr id="38" name="Tekstboks 50"/>
          <p:cNvSpPr txBox="1"/>
          <p:nvPr/>
        </p:nvSpPr>
        <p:spPr>
          <a:xfrm>
            <a:off x="373561" y="2047402"/>
            <a:ext cx="654923" cy="307777"/>
          </a:xfrm>
          <a:prstGeom prst="rect">
            <a:avLst/>
          </a:prstGeom>
          <a:noFill/>
        </p:spPr>
        <p:txBody>
          <a:bodyPr wrap="none" rtlCol="0">
            <a:spAutoFit/>
          </a:bodyPr>
          <a:lstStyle/>
          <a:p>
            <a:pPr algn="ctr"/>
            <a:r>
              <a:rPr lang="da-DK" sz="1400" dirty="0" smtClean="0">
                <a:solidFill>
                  <a:schemeClr val="bg1"/>
                </a:solidFill>
              </a:rPr>
              <a:t>March</a:t>
            </a:r>
            <a:endParaRPr lang="da-DK" sz="1400" dirty="0">
              <a:solidFill>
                <a:schemeClr val="bg1"/>
              </a:solidFill>
            </a:endParaRPr>
          </a:p>
        </p:txBody>
      </p:sp>
      <p:sp>
        <p:nvSpPr>
          <p:cNvPr id="41" name="Tekstboks 53"/>
          <p:cNvSpPr txBox="1"/>
          <p:nvPr/>
        </p:nvSpPr>
        <p:spPr>
          <a:xfrm>
            <a:off x="1632363" y="2047402"/>
            <a:ext cx="503536" cy="307777"/>
          </a:xfrm>
          <a:prstGeom prst="rect">
            <a:avLst/>
          </a:prstGeom>
          <a:noFill/>
        </p:spPr>
        <p:txBody>
          <a:bodyPr wrap="none" rtlCol="0">
            <a:spAutoFit/>
          </a:bodyPr>
          <a:lstStyle/>
          <a:p>
            <a:pPr algn="ctr"/>
            <a:r>
              <a:rPr lang="da-DK" sz="1400" dirty="0" smtClean="0">
                <a:solidFill>
                  <a:schemeClr val="bg1"/>
                </a:solidFill>
              </a:rPr>
              <a:t>May</a:t>
            </a:r>
            <a:endParaRPr lang="da-DK" sz="1400" dirty="0">
              <a:solidFill>
                <a:schemeClr val="bg1"/>
              </a:solidFill>
            </a:endParaRPr>
          </a:p>
        </p:txBody>
      </p:sp>
      <p:sp>
        <p:nvSpPr>
          <p:cNvPr id="42" name="Tekstboks 54"/>
          <p:cNvSpPr txBox="1"/>
          <p:nvPr/>
        </p:nvSpPr>
        <p:spPr>
          <a:xfrm>
            <a:off x="5632969" y="2047402"/>
            <a:ext cx="475643" cy="307777"/>
          </a:xfrm>
          <a:prstGeom prst="rect">
            <a:avLst/>
          </a:prstGeom>
          <a:noFill/>
        </p:spPr>
        <p:txBody>
          <a:bodyPr wrap="none" rtlCol="0">
            <a:spAutoFit/>
          </a:bodyPr>
          <a:lstStyle/>
          <a:p>
            <a:pPr algn="ctr"/>
            <a:r>
              <a:rPr lang="da-DK" sz="1400" dirty="0" err="1" smtClean="0">
                <a:solidFill>
                  <a:schemeClr val="bg1"/>
                </a:solidFill>
              </a:rPr>
              <a:t>Nov</a:t>
            </a:r>
            <a:endParaRPr lang="da-DK" sz="1400" dirty="0">
              <a:solidFill>
                <a:schemeClr val="bg1"/>
              </a:solidFill>
            </a:endParaRPr>
          </a:p>
        </p:txBody>
      </p:sp>
      <p:sp>
        <p:nvSpPr>
          <p:cNvPr id="45" name="Pentagon 44"/>
          <p:cNvSpPr/>
          <p:nvPr/>
        </p:nvSpPr>
        <p:spPr>
          <a:xfrm>
            <a:off x="374965" y="5701259"/>
            <a:ext cx="8442517" cy="2218024"/>
          </a:xfrm>
          <a:prstGeom prst="homePlate">
            <a:avLst>
              <a:gd name="adj" fmla="val 31841"/>
            </a:avLst>
          </a:prstGeom>
          <a:gradFill flip="none" rotWithShape="1">
            <a:gsLst>
              <a:gs pos="0">
                <a:srgbClr val="020000">
                  <a:alpha val="11000"/>
                </a:srgbClr>
              </a:gs>
              <a:gs pos="60000">
                <a:srgbClr val="FFFFFF">
                  <a:alpha val="0"/>
                </a:srgbClr>
              </a:gs>
            </a:gsLst>
            <a:lin ang="5400000" scaled="1"/>
            <a:tileRect/>
          </a:gradFill>
          <a:ln w="9525" cap="flat" cmpd="sng" algn="ctr">
            <a:noFill/>
            <a:prstDash val="solid"/>
          </a:ln>
          <a:effectLst/>
        </p:spPr>
        <p:txBody>
          <a:bodyPr anchor="ctr"/>
          <a:lstStyle/>
          <a:p>
            <a:pPr algn="ctr">
              <a:defRPr/>
            </a:pPr>
            <a:endParaRPr lang="da-DK" kern="0" noProof="1">
              <a:solidFill>
                <a:sysClr val="window" lastClr="FFFFFF"/>
              </a:solidFill>
              <a:latin typeface="Calibri"/>
            </a:endParaRPr>
          </a:p>
        </p:txBody>
      </p:sp>
      <p:sp>
        <p:nvSpPr>
          <p:cNvPr id="43" name="Pentagon 42"/>
          <p:cNvSpPr/>
          <p:nvPr/>
        </p:nvSpPr>
        <p:spPr>
          <a:xfrm>
            <a:off x="675737" y="4712811"/>
            <a:ext cx="1994266"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51" name="Tekstboks 35"/>
          <p:cNvSpPr txBox="1"/>
          <p:nvPr/>
        </p:nvSpPr>
        <p:spPr>
          <a:xfrm>
            <a:off x="713887" y="4739056"/>
            <a:ext cx="1544389"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Agree NSI Topology</a:t>
            </a:r>
            <a:endParaRPr lang="da-DK" sz="1100" dirty="0">
              <a:solidFill>
                <a:schemeClr val="tx1">
                  <a:lumMod val="65000"/>
                  <a:lumOff val="35000"/>
                </a:schemeClr>
              </a:solidFill>
              <a:latin typeface="+mn-lt"/>
            </a:endParaRPr>
          </a:p>
        </p:txBody>
      </p:sp>
      <p:sp>
        <p:nvSpPr>
          <p:cNvPr id="3" name="Rectangle 2"/>
          <p:cNvSpPr/>
          <p:nvPr/>
        </p:nvSpPr>
        <p:spPr bwMode="auto">
          <a:xfrm>
            <a:off x="90878" y="2601020"/>
            <a:ext cx="648179" cy="32487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52" name="Tekstboks 33"/>
          <p:cNvSpPr txBox="1"/>
          <p:nvPr/>
        </p:nvSpPr>
        <p:spPr>
          <a:xfrm>
            <a:off x="52163" y="2644571"/>
            <a:ext cx="569387"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CS v2</a:t>
            </a:r>
            <a:endParaRPr lang="da-DK" sz="1100" dirty="0">
              <a:solidFill>
                <a:schemeClr val="tx1">
                  <a:lumMod val="65000"/>
                  <a:lumOff val="35000"/>
                </a:schemeClr>
              </a:solidFill>
              <a:latin typeface="+mn-lt"/>
            </a:endParaRPr>
          </a:p>
        </p:txBody>
      </p:sp>
      <p:sp>
        <p:nvSpPr>
          <p:cNvPr id="53" name="Pentagon 52"/>
          <p:cNvSpPr/>
          <p:nvPr/>
        </p:nvSpPr>
        <p:spPr>
          <a:xfrm>
            <a:off x="1475656" y="2594400"/>
            <a:ext cx="459009" cy="288745"/>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54" name="Tekstboks 35"/>
          <p:cNvSpPr txBox="1"/>
          <p:nvPr/>
        </p:nvSpPr>
        <p:spPr>
          <a:xfrm>
            <a:off x="1508657" y="2611943"/>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58" name="Pentagon 57"/>
          <p:cNvSpPr/>
          <p:nvPr/>
        </p:nvSpPr>
        <p:spPr>
          <a:xfrm>
            <a:off x="3790775" y="4714529"/>
            <a:ext cx="1306891"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59" name="Tekstboks 33"/>
          <p:cNvSpPr txBox="1"/>
          <p:nvPr/>
        </p:nvSpPr>
        <p:spPr>
          <a:xfrm>
            <a:off x="4027204" y="4739056"/>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Comments</a:t>
            </a:r>
          </a:p>
        </p:txBody>
      </p:sp>
      <p:sp>
        <p:nvSpPr>
          <p:cNvPr id="60" name="Pentagon 59"/>
          <p:cNvSpPr/>
          <p:nvPr/>
        </p:nvSpPr>
        <p:spPr>
          <a:xfrm>
            <a:off x="5133352" y="4710814"/>
            <a:ext cx="459009" cy="30038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61" name="Tekstboks 35"/>
          <p:cNvSpPr txBox="1"/>
          <p:nvPr/>
        </p:nvSpPr>
        <p:spPr>
          <a:xfrm>
            <a:off x="5144833" y="4731790"/>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63" name="Rectangle 62"/>
          <p:cNvSpPr/>
          <p:nvPr/>
        </p:nvSpPr>
        <p:spPr bwMode="auto">
          <a:xfrm>
            <a:off x="84073" y="4710893"/>
            <a:ext cx="644313" cy="3034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64" name="Tekstboks 33"/>
          <p:cNvSpPr txBox="1"/>
          <p:nvPr/>
        </p:nvSpPr>
        <p:spPr>
          <a:xfrm>
            <a:off x="30267" y="4749676"/>
            <a:ext cx="506870"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Topo</a:t>
            </a:r>
            <a:endParaRPr lang="da-DK" sz="1100" dirty="0">
              <a:solidFill>
                <a:schemeClr val="tx1">
                  <a:lumMod val="65000"/>
                  <a:lumOff val="35000"/>
                </a:schemeClr>
              </a:solidFill>
              <a:latin typeface="+mn-lt"/>
            </a:endParaRPr>
          </a:p>
        </p:txBody>
      </p:sp>
      <p:sp>
        <p:nvSpPr>
          <p:cNvPr id="65" name="Pentagon 64"/>
          <p:cNvSpPr/>
          <p:nvPr/>
        </p:nvSpPr>
        <p:spPr>
          <a:xfrm>
            <a:off x="703917" y="4162717"/>
            <a:ext cx="1327519"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66" name="Tekstboks 35"/>
          <p:cNvSpPr txBox="1"/>
          <p:nvPr/>
        </p:nvSpPr>
        <p:spPr>
          <a:xfrm>
            <a:off x="683568" y="4179077"/>
            <a:ext cx="1320679" cy="261610"/>
          </a:xfrm>
          <a:prstGeom prst="rect">
            <a:avLst/>
          </a:prstGeom>
          <a:noFill/>
        </p:spPr>
        <p:txBody>
          <a:bodyPr wrap="square" rtlCol="0">
            <a:spAutoFit/>
          </a:bodyPr>
          <a:lstStyle/>
          <a:p>
            <a:r>
              <a:rPr lang="da-DK" sz="1100" dirty="0" err="1" smtClean="0">
                <a:solidFill>
                  <a:schemeClr val="tx1">
                    <a:lumMod val="65000"/>
                    <a:lumOff val="35000"/>
                  </a:schemeClr>
                </a:solidFill>
                <a:latin typeface="+mn-lt"/>
              </a:rPr>
              <a:t>Agree</a:t>
            </a:r>
            <a:r>
              <a:rPr lang="da-DK" sz="1100" dirty="0" smtClean="0">
                <a:solidFill>
                  <a:schemeClr val="tx1">
                    <a:lumMod val="65000"/>
                    <a:lumOff val="35000"/>
                  </a:schemeClr>
                </a:solidFill>
                <a:latin typeface="+mn-lt"/>
              </a:rPr>
              <a:t> NSI AAI</a:t>
            </a:r>
            <a:endParaRPr lang="da-DK" sz="1100" dirty="0">
              <a:solidFill>
                <a:schemeClr val="tx1">
                  <a:lumMod val="65000"/>
                  <a:lumOff val="35000"/>
                </a:schemeClr>
              </a:solidFill>
              <a:latin typeface="+mn-lt"/>
            </a:endParaRPr>
          </a:p>
        </p:txBody>
      </p:sp>
      <p:sp>
        <p:nvSpPr>
          <p:cNvPr id="67" name="Pentagon 66"/>
          <p:cNvSpPr/>
          <p:nvPr/>
        </p:nvSpPr>
        <p:spPr>
          <a:xfrm>
            <a:off x="3327609" y="4155466"/>
            <a:ext cx="1074224"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68" name="Tekstboks 33"/>
          <p:cNvSpPr txBox="1"/>
          <p:nvPr/>
        </p:nvSpPr>
        <p:spPr>
          <a:xfrm>
            <a:off x="3435643" y="4181074"/>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a:t>
            </a:r>
            <a:r>
              <a:rPr lang="da-DK" sz="1100" dirty="0" smtClean="0">
                <a:solidFill>
                  <a:schemeClr val="tx1">
                    <a:lumMod val="65000"/>
                    <a:lumOff val="35000"/>
                  </a:schemeClr>
                </a:solidFill>
                <a:latin typeface="+mn-lt"/>
              </a:rPr>
              <a:t>omments</a:t>
            </a:r>
            <a:endParaRPr lang="da-DK" sz="1100" dirty="0">
              <a:solidFill>
                <a:schemeClr val="tx1">
                  <a:lumMod val="65000"/>
                  <a:lumOff val="35000"/>
                </a:schemeClr>
              </a:solidFill>
              <a:latin typeface="+mn-lt"/>
            </a:endParaRPr>
          </a:p>
        </p:txBody>
      </p:sp>
      <p:sp>
        <p:nvSpPr>
          <p:cNvPr id="69" name="Pentagon 68"/>
          <p:cNvSpPr/>
          <p:nvPr/>
        </p:nvSpPr>
        <p:spPr>
          <a:xfrm>
            <a:off x="4435493" y="4164176"/>
            <a:ext cx="459009" cy="28311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70" name="Tekstboks 35"/>
          <p:cNvSpPr txBox="1"/>
          <p:nvPr/>
        </p:nvSpPr>
        <p:spPr>
          <a:xfrm>
            <a:off x="4431183" y="4173780"/>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72" name="Rectangle 71"/>
          <p:cNvSpPr/>
          <p:nvPr/>
        </p:nvSpPr>
        <p:spPr bwMode="auto">
          <a:xfrm>
            <a:off x="107309" y="4162717"/>
            <a:ext cx="631748" cy="30156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73" name="Tekstboks 33"/>
          <p:cNvSpPr txBox="1"/>
          <p:nvPr/>
        </p:nvSpPr>
        <p:spPr>
          <a:xfrm>
            <a:off x="53503" y="4199583"/>
            <a:ext cx="412292"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AAI</a:t>
            </a:r>
            <a:endParaRPr lang="da-DK" sz="1100" dirty="0">
              <a:solidFill>
                <a:schemeClr val="tx1">
                  <a:lumMod val="65000"/>
                  <a:lumOff val="35000"/>
                </a:schemeClr>
              </a:solidFill>
              <a:latin typeface="+mn-lt"/>
            </a:endParaRPr>
          </a:p>
        </p:txBody>
      </p:sp>
      <p:sp>
        <p:nvSpPr>
          <p:cNvPr id="74" name="Pentagon 73"/>
          <p:cNvSpPr/>
          <p:nvPr/>
        </p:nvSpPr>
        <p:spPr>
          <a:xfrm>
            <a:off x="681850" y="3116658"/>
            <a:ext cx="984459"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75" name="Tekstboks 35"/>
          <p:cNvSpPr txBox="1"/>
          <p:nvPr/>
        </p:nvSpPr>
        <p:spPr>
          <a:xfrm>
            <a:off x="691483" y="3059400"/>
            <a:ext cx="1439158" cy="415498"/>
          </a:xfrm>
          <a:prstGeom prst="rect">
            <a:avLst/>
          </a:prstGeom>
          <a:noFill/>
        </p:spPr>
        <p:txBody>
          <a:bodyPr wrap="square" rtlCol="0" anchor="ctr">
            <a:spAutoFit/>
          </a:bodyPr>
          <a:lstStyle/>
          <a:p>
            <a:r>
              <a:rPr lang="da-DK" sz="1050" dirty="0" smtClean="0">
                <a:solidFill>
                  <a:schemeClr val="tx1">
                    <a:lumMod val="65000"/>
                    <a:lumOff val="35000"/>
                  </a:schemeClr>
                </a:solidFill>
                <a:latin typeface="+mn-lt"/>
              </a:rPr>
              <a:t>Agree</a:t>
            </a:r>
          </a:p>
          <a:p>
            <a:r>
              <a:rPr lang="da-DK" sz="1050" dirty="0" smtClean="0">
                <a:solidFill>
                  <a:schemeClr val="tx1">
                    <a:lumMod val="65000"/>
                    <a:lumOff val="35000"/>
                  </a:schemeClr>
                </a:solidFill>
                <a:latin typeface="+mn-lt"/>
              </a:rPr>
              <a:t>Framework</a:t>
            </a:r>
            <a:endParaRPr lang="da-DK" sz="1050" dirty="0">
              <a:solidFill>
                <a:schemeClr val="tx1">
                  <a:lumMod val="65000"/>
                  <a:lumOff val="35000"/>
                </a:schemeClr>
              </a:solidFill>
              <a:latin typeface="+mn-lt"/>
            </a:endParaRPr>
          </a:p>
        </p:txBody>
      </p:sp>
      <p:sp>
        <p:nvSpPr>
          <p:cNvPr id="81" name="Rectangle 80"/>
          <p:cNvSpPr/>
          <p:nvPr/>
        </p:nvSpPr>
        <p:spPr bwMode="auto">
          <a:xfrm>
            <a:off x="84804" y="3109622"/>
            <a:ext cx="649235" cy="2997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82" name="Tekstboks 33"/>
          <p:cNvSpPr txBox="1"/>
          <p:nvPr/>
        </p:nvSpPr>
        <p:spPr>
          <a:xfrm>
            <a:off x="30998" y="3136107"/>
            <a:ext cx="732893"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Framew.</a:t>
            </a:r>
            <a:endParaRPr lang="da-DK" sz="1100" dirty="0">
              <a:solidFill>
                <a:schemeClr val="tx1">
                  <a:lumMod val="65000"/>
                  <a:lumOff val="35000"/>
                </a:schemeClr>
              </a:solidFill>
              <a:latin typeface="+mn-lt"/>
            </a:endParaRPr>
          </a:p>
        </p:txBody>
      </p:sp>
      <p:sp>
        <p:nvSpPr>
          <p:cNvPr id="85" name="Pentagon 84"/>
          <p:cNvSpPr/>
          <p:nvPr/>
        </p:nvSpPr>
        <p:spPr>
          <a:xfrm>
            <a:off x="2032645" y="4161010"/>
            <a:ext cx="1280497"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86" name="Tekstboks 35"/>
          <p:cNvSpPr txBox="1"/>
          <p:nvPr/>
        </p:nvSpPr>
        <p:spPr>
          <a:xfrm>
            <a:off x="2212991" y="4174103"/>
            <a:ext cx="984079"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Document</a:t>
            </a:r>
            <a:endParaRPr lang="da-DK" sz="1100" dirty="0">
              <a:solidFill>
                <a:schemeClr val="tx1">
                  <a:lumMod val="65000"/>
                  <a:lumOff val="35000"/>
                </a:schemeClr>
              </a:solidFill>
              <a:latin typeface="+mn-lt"/>
            </a:endParaRPr>
          </a:p>
        </p:txBody>
      </p:sp>
      <p:sp>
        <p:nvSpPr>
          <p:cNvPr id="87" name="Flowchart: Decision 86"/>
          <p:cNvSpPr/>
          <p:nvPr/>
        </p:nvSpPr>
        <p:spPr bwMode="auto">
          <a:xfrm>
            <a:off x="1855095" y="2619823"/>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91" name="Pentagon 90"/>
          <p:cNvSpPr/>
          <p:nvPr/>
        </p:nvSpPr>
        <p:spPr>
          <a:xfrm>
            <a:off x="2680922" y="4718607"/>
            <a:ext cx="1046776"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93" name="Tekstboks 35"/>
          <p:cNvSpPr txBox="1"/>
          <p:nvPr/>
        </p:nvSpPr>
        <p:spPr>
          <a:xfrm>
            <a:off x="2744615" y="4733784"/>
            <a:ext cx="918014" cy="261610"/>
          </a:xfrm>
          <a:prstGeom prst="rect">
            <a:avLst/>
          </a:prstGeom>
          <a:noFill/>
        </p:spPr>
        <p:txBody>
          <a:bodyPr wrap="square" rtlCol="0">
            <a:spAutoFit/>
          </a:bodyPr>
          <a:lstStyle/>
          <a:p>
            <a:r>
              <a:rPr lang="da-DK" sz="1100" dirty="0">
                <a:solidFill>
                  <a:schemeClr val="tx1">
                    <a:lumMod val="65000"/>
                    <a:lumOff val="35000"/>
                  </a:schemeClr>
                </a:solidFill>
                <a:latin typeface="+mn-lt"/>
              </a:rPr>
              <a:t>Document</a:t>
            </a:r>
          </a:p>
        </p:txBody>
      </p:sp>
      <p:sp>
        <p:nvSpPr>
          <p:cNvPr id="95" name="Flowchart: Decision 94"/>
          <p:cNvSpPr/>
          <p:nvPr/>
        </p:nvSpPr>
        <p:spPr bwMode="auto">
          <a:xfrm>
            <a:off x="570310" y="6176765"/>
            <a:ext cx="288032" cy="288032"/>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a typeface="ＭＳ Ｐゴシック" pitchFamily="1" charset="-128"/>
            </a:endParaRPr>
          </a:p>
        </p:txBody>
      </p:sp>
      <p:sp>
        <p:nvSpPr>
          <p:cNvPr id="96" name="Tekstboks 33"/>
          <p:cNvSpPr txBox="1"/>
          <p:nvPr/>
        </p:nvSpPr>
        <p:spPr>
          <a:xfrm>
            <a:off x="979654" y="6162685"/>
            <a:ext cx="856325" cy="276999"/>
          </a:xfrm>
          <a:prstGeom prst="rect">
            <a:avLst/>
          </a:prstGeom>
          <a:noFill/>
        </p:spPr>
        <p:txBody>
          <a:bodyPr wrap="none" rtlCol="0">
            <a:spAutoFit/>
          </a:bodyPr>
          <a:lstStyle/>
          <a:p>
            <a:r>
              <a:rPr lang="da-DK" sz="1200" dirty="0" smtClean="0">
                <a:solidFill>
                  <a:schemeClr val="tx1">
                    <a:lumMod val="65000"/>
                    <a:lumOff val="35000"/>
                  </a:schemeClr>
                </a:solidFill>
              </a:rPr>
              <a:t>Published</a:t>
            </a:r>
            <a:endParaRPr lang="da-DK" sz="1200" dirty="0">
              <a:solidFill>
                <a:schemeClr val="tx1">
                  <a:lumMod val="65000"/>
                  <a:lumOff val="35000"/>
                </a:schemeClr>
              </a:solidFill>
            </a:endParaRPr>
          </a:p>
        </p:txBody>
      </p:sp>
      <p:sp>
        <p:nvSpPr>
          <p:cNvPr id="97" name="Flowchart: Decision 96"/>
          <p:cNvSpPr/>
          <p:nvPr/>
        </p:nvSpPr>
        <p:spPr bwMode="auto">
          <a:xfrm>
            <a:off x="563717" y="5832853"/>
            <a:ext cx="288032" cy="288032"/>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a typeface="ＭＳ Ｐゴシック" pitchFamily="1" charset="-128"/>
            </a:endParaRPr>
          </a:p>
        </p:txBody>
      </p:sp>
      <p:sp>
        <p:nvSpPr>
          <p:cNvPr id="98" name="Tekstboks 33"/>
          <p:cNvSpPr txBox="1"/>
          <p:nvPr/>
        </p:nvSpPr>
        <p:spPr>
          <a:xfrm>
            <a:off x="970954" y="5839970"/>
            <a:ext cx="2161169" cy="276999"/>
          </a:xfrm>
          <a:prstGeom prst="rect">
            <a:avLst/>
          </a:prstGeom>
          <a:noFill/>
        </p:spPr>
        <p:txBody>
          <a:bodyPr wrap="none" rtlCol="0">
            <a:spAutoFit/>
          </a:bodyPr>
          <a:lstStyle/>
          <a:p>
            <a:r>
              <a:rPr lang="da-DK" sz="1200" dirty="0" smtClean="0">
                <a:solidFill>
                  <a:schemeClr val="tx1">
                    <a:lumMod val="65000"/>
                    <a:lumOff val="35000"/>
                  </a:schemeClr>
                </a:solidFill>
              </a:rPr>
              <a:t>Begin public comment period</a:t>
            </a:r>
            <a:endParaRPr lang="da-DK" sz="1200" dirty="0">
              <a:solidFill>
                <a:schemeClr val="tx1">
                  <a:lumMod val="65000"/>
                  <a:lumOff val="35000"/>
                </a:schemeClr>
              </a:solidFill>
            </a:endParaRPr>
          </a:p>
        </p:txBody>
      </p:sp>
      <p:sp>
        <p:nvSpPr>
          <p:cNvPr id="99" name="Flowchart: Decision 98"/>
          <p:cNvSpPr/>
          <p:nvPr/>
        </p:nvSpPr>
        <p:spPr bwMode="auto">
          <a:xfrm>
            <a:off x="3206289" y="4175846"/>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0" name="Flowchart: Decision 99"/>
          <p:cNvSpPr/>
          <p:nvPr/>
        </p:nvSpPr>
        <p:spPr bwMode="auto">
          <a:xfrm>
            <a:off x="3629750" y="4722623"/>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2" name="Flowchart: Decision 101"/>
          <p:cNvSpPr/>
          <p:nvPr/>
        </p:nvSpPr>
        <p:spPr bwMode="auto">
          <a:xfrm>
            <a:off x="4788024" y="4178311"/>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3" name="Flowchart: Decision 102"/>
          <p:cNvSpPr/>
          <p:nvPr/>
        </p:nvSpPr>
        <p:spPr bwMode="auto">
          <a:xfrm>
            <a:off x="5508104" y="4738863"/>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5" name="Rectangle 104"/>
          <p:cNvSpPr/>
          <p:nvPr/>
        </p:nvSpPr>
        <p:spPr bwMode="auto">
          <a:xfrm>
            <a:off x="91457" y="5219266"/>
            <a:ext cx="636052" cy="305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106" name="Tekstboks 33"/>
          <p:cNvSpPr txBox="1"/>
          <p:nvPr/>
        </p:nvSpPr>
        <p:spPr>
          <a:xfrm>
            <a:off x="35496" y="5254934"/>
            <a:ext cx="678391"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NSI dist</a:t>
            </a:r>
            <a:endParaRPr lang="da-DK" sz="1100" dirty="0">
              <a:solidFill>
                <a:schemeClr val="tx1">
                  <a:lumMod val="65000"/>
                  <a:lumOff val="35000"/>
                </a:schemeClr>
              </a:solidFill>
              <a:latin typeface="+mn-lt"/>
            </a:endParaRPr>
          </a:p>
        </p:txBody>
      </p:sp>
      <p:sp>
        <p:nvSpPr>
          <p:cNvPr id="107" name="Pentagon 106"/>
          <p:cNvSpPr/>
          <p:nvPr/>
        </p:nvSpPr>
        <p:spPr>
          <a:xfrm>
            <a:off x="727114" y="5232933"/>
            <a:ext cx="4518078" cy="267433"/>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08" name="Tekstboks 35"/>
          <p:cNvSpPr txBox="1"/>
          <p:nvPr/>
        </p:nvSpPr>
        <p:spPr>
          <a:xfrm>
            <a:off x="1495967" y="5240917"/>
            <a:ext cx="3523562"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Agree NSI Document Distritubtion service</a:t>
            </a:r>
            <a:endParaRPr lang="da-DK" sz="1100" dirty="0">
              <a:solidFill>
                <a:schemeClr val="tx1">
                  <a:lumMod val="65000"/>
                  <a:lumOff val="35000"/>
                </a:schemeClr>
              </a:solidFill>
              <a:latin typeface="+mn-lt"/>
            </a:endParaRPr>
          </a:p>
        </p:txBody>
      </p:sp>
      <p:sp>
        <p:nvSpPr>
          <p:cNvPr id="117" name="Pentagon 116"/>
          <p:cNvSpPr/>
          <p:nvPr/>
        </p:nvSpPr>
        <p:spPr>
          <a:xfrm>
            <a:off x="2383720" y="3118913"/>
            <a:ext cx="1306891"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18" name="Tekstboks 33"/>
          <p:cNvSpPr txBox="1"/>
          <p:nvPr/>
        </p:nvSpPr>
        <p:spPr>
          <a:xfrm>
            <a:off x="2646276" y="3143440"/>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Comments</a:t>
            </a:r>
          </a:p>
        </p:txBody>
      </p:sp>
      <p:sp>
        <p:nvSpPr>
          <p:cNvPr id="119" name="Pentagon 118"/>
          <p:cNvSpPr/>
          <p:nvPr/>
        </p:nvSpPr>
        <p:spPr>
          <a:xfrm>
            <a:off x="3726297" y="3123907"/>
            <a:ext cx="459009" cy="30038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0" name="Tekstboks 35"/>
          <p:cNvSpPr txBox="1"/>
          <p:nvPr/>
        </p:nvSpPr>
        <p:spPr>
          <a:xfrm>
            <a:off x="3737778" y="3144487"/>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121" name="Pentagon 120"/>
          <p:cNvSpPr/>
          <p:nvPr/>
        </p:nvSpPr>
        <p:spPr>
          <a:xfrm>
            <a:off x="1691680" y="3122991"/>
            <a:ext cx="619605"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2" name="Tekstboks 35"/>
          <p:cNvSpPr txBox="1"/>
          <p:nvPr/>
        </p:nvSpPr>
        <p:spPr>
          <a:xfrm>
            <a:off x="1694621" y="3138168"/>
            <a:ext cx="576352"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Doc.</a:t>
            </a:r>
            <a:endParaRPr lang="da-DK" sz="1100" dirty="0">
              <a:solidFill>
                <a:schemeClr val="tx1">
                  <a:lumMod val="65000"/>
                  <a:lumOff val="35000"/>
                </a:schemeClr>
              </a:solidFill>
              <a:latin typeface="+mn-lt"/>
            </a:endParaRPr>
          </a:p>
        </p:txBody>
      </p:sp>
      <p:sp>
        <p:nvSpPr>
          <p:cNvPr id="123" name="Flowchart: Decision 122"/>
          <p:cNvSpPr/>
          <p:nvPr/>
        </p:nvSpPr>
        <p:spPr bwMode="auto">
          <a:xfrm>
            <a:off x="2222695" y="3127007"/>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24" name="Flowchart: Decision 123"/>
          <p:cNvSpPr/>
          <p:nvPr/>
        </p:nvSpPr>
        <p:spPr bwMode="auto">
          <a:xfrm>
            <a:off x="4083631" y="3151956"/>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25" name="Pentagon 124"/>
          <p:cNvSpPr/>
          <p:nvPr/>
        </p:nvSpPr>
        <p:spPr>
          <a:xfrm>
            <a:off x="6406479" y="5215551"/>
            <a:ext cx="1437580" cy="29694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6" name="Tekstboks 33"/>
          <p:cNvSpPr txBox="1"/>
          <p:nvPr/>
        </p:nvSpPr>
        <p:spPr>
          <a:xfrm>
            <a:off x="6657831" y="5243793"/>
            <a:ext cx="952537" cy="261610"/>
          </a:xfrm>
          <a:prstGeom prst="rect">
            <a:avLst/>
          </a:prstGeom>
          <a:noFill/>
        </p:spPr>
        <p:txBody>
          <a:bodyPr wrap="none" rtlCol="0">
            <a:spAutoFit/>
          </a:bodyPr>
          <a:lstStyle/>
          <a:p>
            <a:r>
              <a:rPr lang="da-DK" sz="1100" dirty="0">
                <a:solidFill>
                  <a:schemeClr val="tx1">
                    <a:lumMod val="65000"/>
                    <a:lumOff val="35000"/>
                  </a:schemeClr>
                </a:solidFill>
                <a:latin typeface="+mn-lt"/>
              </a:rPr>
              <a:t>Comments</a:t>
            </a:r>
          </a:p>
        </p:txBody>
      </p:sp>
      <p:sp>
        <p:nvSpPr>
          <p:cNvPr id="127" name="Pentagon 126"/>
          <p:cNvSpPr/>
          <p:nvPr/>
        </p:nvSpPr>
        <p:spPr>
          <a:xfrm>
            <a:off x="7843704" y="5215550"/>
            <a:ext cx="504910" cy="300384"/>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8" name="Tekstboks 35"/>
          <p:cNvSpPr txBox="1"/>
          <p:nvPr/>
        </p:nvSpPr>
        <p:spPr>
          <a:xfrm>
            <a:off x="7862577" y="5236131"/>
            <a:ext cx="525188"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129" name="Pentagon 128"/>
          <p:cNvSpPr/>
          <p:nvPr/>
        </p:nvSpPr>
        <p:spPr>
          <a:xfrm>
            <a:off x="5245191" y="5232641"/>
            <a:ext cx="1151454"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30" name="Tekstboks 35"/>
          <p:cNvSpPr txBox="1"/>
          <p:nvPr/>
        </p:nvSpPr>
        <p:spPr>
          <a:xfrm>
            <a:off x="5364227" y="5240159"/>
            <a:ext cx="1009815" cy="261610"/>
          </a:xfrm>
          <a:prstGeom prst="rect">
            <a:avLst/>
          </a:prstGeom>
          <a:noFill/>
        </p:spPr>
        <p:txBody>
          <a:bodyPr wrap="square" rtlCol="0">
            <a:spAutoFit/>
          </a:bodyPr>
          <a:lstStyle/>
          <a:p>
            <a:r>
              <a:rPr lang="da-DK" sz="1100" dirty="0">
                <a:solidFill>
                  <a:schemeClr val="tx1">
                    <a:lumMod val="65000"/>
                    <a:lumOff val="35000"/>
                  </a:schemeClr>
                </a:solidFill>
                <a:latin typeface="+mn-lt"/>
              </a:rPr>
              <a:t>Document</a:t>
            </a:r>
          </a:p>
        </p:txBody>
      </p:sp>
      <p:sp>
        <p:nvSpPr>
          <p:cNvPr id="131" name="Flowchart: Decision 130"/>
          <p:cNvSpPr/>
          <p:nvPr/>
        </p:nvSpPr>
        <p:spPr bwMode="auto">
          <a:xfrm>
            <a:off x="6296398" y="5227360"/>
            <a:ext cx="316835"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32" name="Flowchart: Decision 131"/>
          <p:cNvSpPr/>
          <p:nvPr/>
        </p:nvSpPr>
        <p:spPr bwMode="auto">
          <a:xfrm>
            <a:off x="8270195" y="5243600"/>
            <a:ext cx="316835"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94" name="Tekstboks 51"/>
          <p:cNvSpPr txBox="1"/>
          <p:nvPr/>
        </p:nvSpPr>
        <p:spPr>
          <a:xfrm>
            <a:off x="7551905" y="2054577"/>
            <a:ext cx="448136" cy="307777"/>
          </a:xfrm>
          <a:prstGeom prst="rect">
            <a:avLst/>
          </a:prstGeom>
          <a:noFill/>
        </p:spPr>
        <p:txBody>
          <a:bodyPr wrap="none" rtlCol="0">
            <a:spAutoFit/>
          </a:bodyPr>
          <a:lstStyle/>
          <a:p>
            <a:pPr algn="ctr"/>
            <a:r>
              <a:rPr lang="da-DK" sz="1400" dirty="0" err="1" smtClean="0">
                <a:solidFill>
                  <a:schemeClr val="bg1"/>
                </a:solidFill>
              </a:rPr>
              <a:t>Feb</a:t>
            </a:r>
            <a:endParaRPr lang="da-DK" sz="1400" dirty="0">
              <a:solidFill>
                <a:schemeClr val="bg1"/>
              </a:solidFill>
            </a:endParaRPr>
          </a:p>
        </p:txBody>
      </p:sp>
      <p:sp>
        <p:nvSpPr>
          <p:cNvPr id="101" name="Tekstboks 52"/>
          <p:cNvSpPr txBox="1"/>
          <p:nvPr/>
        </p:nvSpPr>
        <p:spPr>
          <a:xfrm>
            <a:off x="6907989" y="2054577"/>
            <a:ext cx="423514" cy="307777"/>
          </a:xfrm>
          <a:prstGeom prst="rect">
            <a:avLst/>
          </a:prstGeom>
          <a:noFill/>
        </p:spPr>
        <p:txBody>
          <a:bodyPr wrap="none" rtlCol="0">
            <a:spAutoFit/>
          </a:bodyPr>
          <a:lstStyle/>
          <a:p>
            <a:pPr algn="ctr"/>
            <a:r>
              <a:rPr lang="da-DK" sz="1400" dirty="0" smtClean="0">
                <a:solidFill>
                  <a:schemeClr val="bg1"/>
                </a:solidFill>
              </a:rPr>
              <a:t>Jan</a:t>
            </a:r>
            <a:endParaRPr lang="da-DK" sz="1400" dirty="0">
              <a:solidFill>
                <a:schemeClr val="bg1"/>
              </a:solidFill>
            </a:endParaRPr>
          </a:p>
        </p:txBody>
      </p:sp>
      <p:sp>
        <p:nvSpPr>
          <p:cNvPr id="104" name="Tekstboks 32"/>
          <p:cNvSpPr txBox="1"/>
          <p:nvPr/>
        </p:nvSpPr>
        <p:spPr>
          <a:xfrm>
            <a:off x="6732240" y="1490985"/>
            <a:ext cx="1326004" cy="707886"/>
          </a:xfrm>
          <a:prstGeom prst="rect">
            <a:avLst/>
          </a:prstGeom>
          <a:noFill/>
          <a:ln>
            <a:noFill/>
          </a:ln>
        </p:spPr>
        <p:txBody>
          <a:bodyPr wrap="none" rtlCol="0">
            <a:spAutoFit/>
          </a:bodyPr>
          <a:lstStyle/>
          <a:p>
            <a:r>
              <a:rPr lang="da-DK" sz="4000" b="1" dirty="0" smtClean="0">
                <a:gradFill flip="none" rotWithShape="1">
                  <a:gsLst>
                    <a:gs pos="0">
                      <a:srgbClr val="002060"/>
                    </a:gs>
                    <a:gs pos="50000">
                      <a:srgbClr val="0070C0"/>
                    </a:gs>
                  </a:gsLst>
                  <a:lin ang="13500000" scaled="1"/>
                  <a:tileRect/>
                </a:gradFill>
              </a:rPr>
              <a:t>2015</a:t>
            </a:r>
            <a:endParaRPr lang="da-DK" sz="4000" b="1" dirty="0">
              <a:gradFill flip="none" rotWithShape="1">
                <a:gsLst>
                  <a:gs pos="0">
                    <a:srgbClr val="002060"/>
                  </a:gs>
                  <a:gs pos="50000">
                    <a:srgbClr val="0070C0"/>
                  </a:gs>
                </a:gsLst>
                <a:lin ang="13500000" scaled="1"/>
                <a:tileRect/>
              </a:gradFill>
            </a:endParaRPr>
          </a:p>
        </p:txBody>
      </p:sp>
      <p:sp>
        <p:nvSpPr>
          <p:cNvPr id="109" name="Isosceles Triangle 108"/>
          <p:cNvSpPr/>
          <p:nvPr/>
        </p:nvSpPr>
        <p:spPr bwMode="auto">
          <a:xfrm>
            <a:off x="1227822" y="3412365"/>
            <a:ext cx="152400" cy="1524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10" name="Isosceles Triangle 109"/>
          <p:cNvSpPr/>
          <p:nvPr/>
        </p:nvSpPr>
        <p:spPr bwMode="auto">
          <a:xfrm>
            <a:off x="1576124" y="5005126"/>
            <a:ext cx="152400" cy="1524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11" name="Isosceles Triangle 110"/>
          <p:cNvSpPr/>
          <p:nvPr/>
        </p:nvSpPr>
        <p:spPr bwMode="auto">
          <a:xfrm>
            <a:off x="4160103" y="5518667"/>
            <a:ext cx="152400" cy="1524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12" name="Isosceles Triangle 111"/>
          <p:cNvSpPr/>
          <p:nvPr/>
        </p:nvSpPr>
        <p:spPr bwMode="auto">
          <a:xfrm>
            <a:off x="3756069" y="5879867"/>
            <a:ext cx="152400" cy="1524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13" name="Tekstboks 33"/>
          <p:cNvSpPr txBox="1"/>
          <p:nvPr/>
        </p:nvSpPr>
        <p:spPr>
          <a:xfrm>
            <a:off x="4098855" y="5815379"/>
            <a:ext cx="1895771" cy="276999"/>
          </a:xfrm>
          <a:prstGeom prst="rect">
            <a:avLst/>
          </a:prstGeom>
          <a:noFill/>
        </p:spPr>
        <p:txBody>
          <a:bodyPr wrap="none" rtlCol="0">
            <a:spAutoFit/>
          </a:bodyPr>
          <a:lstStyle/>
          <a:p>
            <a:r>
              <a:rPr lang="da-DK" sz="1200" dirty="0" smtClean="0">
                <a:solidFill>
                  <a:schemeClr val="tx1">
                    <a:lumMod val="65000"/>
                    <a:lumOff val="35000"/>
                  </a:schemeClr>
                </a:solidFill>
              </a:rPr>
              <a:t>Candidate proposals due</a:t>
            </a:r>
            <a:endParaRPr lang="da-DK" sz="1200" dirty="0">
              <a:solidFill>
                <a:schemeClr val="tx1">
                  <a:lumMod val="65000"/>
                  <a:lumOff val="35000"/>
                </a:schemeClr>
              </a:solidFill>
            </a:endParaRPr>
          </a:p>
        </p:txBody>
      </p:sp>
      <p:sp>
        <p:nvSpPr>
          <p:cNvPr id="147" name="Isosceles Triangle 146"/>
          <p:cNvSpPr/>
          <p:nvPr/>
        </p:nvSpPr>
        <p:spPr bwMode="auto">
          <a:xfrm>
            <a:off x="981776" y="2866960"/>
            <a:ext cx="152400" cy="1524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
        <p:nvSpPr>
          <p:cNvPr id="148" name="Pentagon 147"/>
          <p:cNvSpPr/>
          <p:nvPr/>
        </p:nvSpPr>
        <p:spPr>
          <a:xfrm>
            <a:off x="681850" y="3651403"/>
            <a:ext cx="984459"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49" name="Tekstboks 35"/>
          <p:cNvSpPr txBox="1"/>
          <p:nvPr/>
        </p:nvSpPr>
        <p:spPr>
          <a:xfrm>
            <a:off x="691483" y="3594145"/>
            <a:ext cx="1439158" cy="415498"/>
          </a:xfrm>
          <a:prstGeom prst="rect">
            <a:avLst/>
          </a:prstGeom>
          <a:noFill/>
        </p:spPr>
        <p:txBody>
          <a:bodyPr wrap="square" rtlCol="0" anchor="ctr">
            <a:spAutoFit/>
          </a:bodyPr>
          <a:lstStyle/>
          <a:p>
            <a:r>
              <a:rPr lang="da-DK" sz="1050" dirty="0" err="1" smtClean="0">
                <a:solidFill>
                  <a:schemeClr val="tx1">
                    <a:lumMod val="65000"/>
                    <a:lumOff val="35000"/>
                  </a:schemeClr>
                </a:solidFill>
                <a:latin typeface="+mn-lt"/>
              </a:rPr>
              <a:t>Agree</a:t>
            </a:r>
            <a:r>
              <a:rPr lang="da-DK" sz="1050" dirty="0" smtClean="0">
                <a:solidFill>
                  <a:schemeClr val="tx1">
                    <a:lumMod val="65000"/>
                    <a:lumOff val="35000"/>
                  </a:schemeClr>
                </a:solidFill>
                <a:latin typeface="+mn-lt"/>
              </a:rPr>
              <a:t> NSA</a:t>
            </a:r>
          </a:p>
          <a:p>
            <a:r>
              <a:rPr lang="da-DK" sz="1050" dirty="0" err="1" smtClean="0">
                <a:solidFill>
                  <a:schemeClr val="tx1">
                    <a:lumMod val="65000"/>
                    <a:lumOff val="35000"/>
                  </a:schemeClr>
                </a:solidFill>
                <a:latin typeface="+mn-lt"/>
              </a:rPr>
              <a:t>Discr</a:t>
            </a:r>
            <a:r>
              <a:rPr lang="da-DK" sz="1050" dirty="0" smtClean="0">
                <a:solidFill>
                  <a:schemeClr val="tx1">
                    <a:lumMod val="65000"/>
                    <a:lumOff val="35000"/>
                  </a:schemeClr>
                </a:solidFill>
                <a:latin typeface="+mn-lt"/>
              </a:rPr>
              <a:t>.</a:t>
            </a:r>
            <a:endParaRPr lang="da-DK" sz="1050" dirty="0">
              <a:solidFill>
                <a:schemeClr val="tx1">
                  <a:lumMod val="65000"/>
                  <a:lumOff val="35000"/>
                </a:schemeClr>
              </a:solidFill>
              <a:latin typeface="+mn-lt"/>
            </a:endParaRPr>
          </a:p>
        </p:txBody>
      </p:sp>
      <p:sp>
        <p:nvSpPr>
          <p:cNvPr id="150" name="Rectangle 149"/>
          <p:cNvSpPr/>
          <p:nvPr/>
        </p:nvSpPr>
        <p:spPr bwMode="auto">
          <a:xfrm>
            <a:off x="84804" y="3644367"/>
            <a:ext cx="649235" cy="2997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151" name="Tekstboks 33"/>
          <p:cNvSpPr txBox="1"/>
          <p:nvPr/>
        </p:nvSpPr>
        <p:spPr>
          <a:xfrm>
            <a:off x="30998" y="3670852"/>
            <a:ext cx="766557"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NSA </a:t>
            </a:r>
            <a:r>
              <a:rPr lang="da-DK" sz="1100" dirty="0">
                <a:solidFill>
                  <a:schemeClr val="tx1">
                    <a:lumMod val="65000"/>
                    <a:lumOff val="35000"/>
                  </a:schemeClr>
                </a:solidFill>
                <a:latin typeface="+mn-lt"/>
              </a:rPr>
              <a:t>d</a:t>
            </a:r>
            <a:r>
              <a:rPr lang="da-DK" sz="1100" dirty="0" smtClean="0">
                <a:solidFill>
                  <a:schemeClr val="tx1">
                    <a:lumMod val="65000"/>
                    <a:lumOff val="35000"/>
                  </a:schemeClr>
                </a:solidFill>
                <a:latin typeface="+mn-lt"/>
              </a:rPr>
              <a:t>isc</a:t>
            </a:r>
            <a:endParaRPr lang="da-DK" sz="1100" dirty="0">
              <a:solidFill>
                <a:schemeClr val="tx1">
                  <a:lumMod val="65000"/>
                  <a:lumOff val="35000"/>
                </a:schemeClr>
              </a:solidFill>
              <a:latin typeface="+mn-lt"/>
            </a:endParaRPr>
          </a:p>
        </p:txBody>
      </p:sp>
      <p:sp>
        <p:nvSpPr>
          <p:cNvPr id="152" name="Pentagon 151"/>
          <p:cNvSpPr/>
          <p:nvPr/>
        </p:nvSpPr>
        <p:spPr>
          <a:xfrm>
            <a:off x="2723363" y="3653658"/>
            <a:ext cx="1306891"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53" name="Tekstboks 33"/>
          <p:cNvSpPr txBox="1"/>
          <p:nvPr/>
        </p:nvSpPr>
        <p:spPr>
          <a:xfrm>
            <a:off x="2985919" y="3678185"/>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Comments</a:t>
            </a:r>
          </a:p>
        </p:txBody>
      </p:sp>
      <p:sp>
        <p:nvSpPr>
          <p:cNvPr id="154" name="Pentagon 153"/>
          <p:cNvSpPr/>
          <p:nvPr/>
        </p:nvSpPr>
        <p:spPr>
          <a:xfrm>
            <a:off x="4065940" y="3658652"/>
            <a:ext cx="459009" cy="30038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55" name="Tekstboks 35"/>
          <p:cNvSpPr txBox="1"/>
          <p:nvPr/>
        </p:nvSpPr>
        <p:spPr>
          <a:xfrm>
            <a:off x="4077421" y="3679232"/>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156" name="Pentagon 155"/>
          <p:cNvSpPr/>
          <p:nvPr/>
        </p:nvSpPr>
        <p:spPr>
          <a:xfrm>
            <a:off x="1691680" y="3657736"/>
            <a:ext cx="968605"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57" name="Tekstboks 35"/>
          <p:cNvSpPr txBox="1"/>
          <p:nvPr/>
        </p:nvSpPr>
        <p:spPr>
          <a:xfrm>
            <a:off x="1694621" y="3672913"/>
            <a:ext cx="918014" cy="261610"/>
          </a:xfrm>
          <a:prstGeom prst="rect">
            <a:avLst/>
          </a:prstGeom>
          <a:noFill/>
        </p:spPr>
        <p:txBody>
          <a:bodyPr wrap="square" rtlCol="0">
            <a:spAutoFit/>
          </a:bodyPr>
          <a:lstStyle/>
          <a:p>
            <a:r>
              <a:rPr lang="da-DK" sz="1100" dirty="0">
                <a:solidFill>
                  <a:schemeClr val="tx1">
                    <a:lumMod val="65000"/>
                    <a:lumOff val="35000"/>
                  </a:schemeClr>
                </a:solidFill>
                <a:latin typeface="+mn-lt"/>
              </a:rPr>
              <a:t>Document</a:t>
            </a:r>
          </a:p>
        </p:txBody>
      </p:sp>
      <p:sp>
        <p:nvSpPr>
          <p:cNvPr id="158" name="Flowchart: Decision 157"/>
          <p:cNvSpPr/>
          <p:nvPr/>
        </p:nvSpPr>
        <p:spPr bwMode="auto">
          <a:xfrm>
            <a:off x="2562338" y="3661752"/>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59" name="Flowchart: Decision 158"/>
          <p:cNvSpPr/>
          <p:nvPr/>
        </p:nvSpPr>
        <p:spPr bwMode="auto">
          <a:xfrm>
            <a:off x="4423274" y="3686701"/>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60" name="Isosceles Triangle 159"/>
          <p:cNvSpPr/>
          <p:nvPr/>
        </p:nvSpPr>
        <p:spPr bwMode="auto">
          <a:xfrm>
            <a:off x="932579" y="3947103"/>
            <a:ext cx="152400" cy="1524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41312546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BFAAE2FA-68F2-4998-8807-812D5F8B90F2}" type="slidenum">
              <a:rPr lang="ja-JP" altLang="en-US" sz="1100" smtClean="0">
                <a:solidFill>
                  <a:schemeClr val="bg2"/>
                </a:solidFill>
              </a:rPr>
              <a:pPr>
                <a:spcBef>
                  <a:spcPct val="0"/>
                </a:spcBef>
                <a:buClrTx/>
                <a:buFontTx/>
                <a:buNone/>
              </a:pPr>
              <a:t>13</a:t>
            </a:fld>
            <a:endParaRPr lang="en-US" altLang="ja-JP" sz="1100" smtClean="0">
              <a:solidFill>
                <a:schemeClr val="bg2"/>
              </a:solidFill>
            </a:endParaRPr>
          </a:p>
        </p:txBody>
      </p:sp>
      <p:sp>
        <p:nvSpPr>
          <p:cNvPr id="14339" name="Rectangle 2"/>
          <p:cNvSpPr>
            <a:spLocks noGrp="1" noChangeArrowheads="1"/>
          </p:cNvSpPr>
          <p:nvPr>
            <p:ph type="title"/>
          </p:nvPr>
        </p:nvSpPr>
        <p:spPr/>
        <p:txBody>
          <a:bodyPr/>
          <a:lstStyle/>
          <a:p>
            <a:pPr eaLnBrk="1" hangingPunct="1"/>
            <a:r>
              <a:rPr lang="en-US" altLang="ja-JP" smtClean="0"/>
              <a:t>Full Copyright Notice</a:t>
            </a:r>
            <a:endParaRPr lang="ja-JP" altLang="en-US" smtClean="0"/>
          </a:p>
        </p:txBody>
      </p:sp>
      <p:sp>
        <p:nvSpPr>
          <p:cNvPr id="14340" name="Text Box 3"/>
          <p:cNvSpPr txBox="1">
            <a:spLocks noChangeArrowheads="1"/>
          </p:cNvSpPr>
          <p:nvPr/>
        </p:nvSpPr>
        <p:spPr bwMode="auto">
          <a:xfrm>
            <a:off x="250825" y="1412875"/>
            <a:ext cx="8281988"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2000"/>
              <a:t>Copyright (C) Open Grid Forum (</a:t>
            </a:r>
            <a:r>
              <a:rPr lang="en-US" altLang="ja-JP" sz="2000">
                <a:solidFill>
                  <a:srgbClr val="FF0000"/>
                </a:solidFill>
              </a:rPr>
              <a:t>2008-2014</a:t>
            </a:r>
            <a:r>
              <a:rPr lang="en-US" altLang="ja-JP" sz="2000"/>
              <a:t>). All Rights Reserved. </a:t>
            </a:r>
          </a:p>
          <a:p>
            <a:pPr>
              <a:spcBef>
                <a:spcPct val="0"/>
              </a:spcBef>
              <a:buClrTx/>
              <a:buFontTx/>
              <a:buNone/>
            </a:pPr>
            <a:endParaRPr lang="en-US" altLang="ja-JP" sz="2000"/>
          </a:p>
          <a:p>
            <a:pPr>
              <a:spcBef>
                <a:spcPct val="0"/>
              </a:spcBef>
              <a:buClrTx/>
              <a:buFontTx/>
              <a:buNone/>
            </a:pPr>
            <a:r>
              <a:rPr lang="en-US" altLang="ja-JP" sz="2000"/>
              <a:t>This document and translations of it may be copied and furnished to others, and derivative works that comment on or otherwise explain it or assist in its implementation may be prepared, copied, published and distributed, in whole or in part, without restriction of any kind, provided that the above copyright notice and this paragraph are included on all such copies and derivative works. </a:t>
            </a:r>
          </a:p>
          <a:p>
            <a:pPr>
              <a:spcBef>
                <a:spcPct val="0"/>
              </a:spcBef>
              <a:buClrTx/>
              <a:buFontTx/>
              <a:buNone/>
            </a:pPr>
            <a:endParaRPr lang="en-US" altLang="ja-JP" sz="2000"/>
          </a:p>
          <a:p>
            <a:pPr>
              <a:spcBef>
                <a:spcPct val="0"/>
              </a:spcBef>
              <a:buClrTx/>
              <a:buFontTx/>
              <a:buNone/>
            </a:pPr>
            <a:r>
              <a:rPr lang="en-US" altLang="ja-JP" sz="2000"/>
              <a:t>The limited permissions granted above are perpetual and will not be revoked by the OGF or its successors or assignees.</a:t>
            </a:r>
          </a:p>
          <a:p>
            <a:pPr>
              <a:spcBef>
                <a:spcPct val="0"/>
              </a:spcBef>
              <a:buClrTx/>
              <a:buFontTx/>
              <a:buNone/>
            </a:pPr>
            <a:endParaRPr lang="ja-JP" altLang="en-US" sz="2000"/>
          </a:p>
          <a:p>
            <a:pPr>
              <a:spcBef>
                <a:spcPct val="0"/>
              </a:spcBef>
              <a:buClrTx/>
              <a:buFontTx/>
              <a:buNone/>
            </a:pPr>
            <a:endParaRPr lang="ja-JP" alt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650573A7-E8B1-4FA3-86F7-2713177A7D8E}" type="slidenum">
              <a:rPr lang="ja-JP" altLang="en-US" sz="1100" smtClean="0">
                <a:solidFill>
                  <a:schemeClr val="bg2"/>
                </a:solidFill>
              </a:rPr>
              <a:pPr>
                <a:spcBef>
                  <a:spcPct val="0"/>
                </a:spcBef>
                <a:buClrTx/>
                <a:buFontTx/>
                <a:buNone/>
              </a:pPr>
              <a:t>2</a:t>
            </a:fld>
            <a:endParaRPr lang="en-US" altLang="ja-JP" sz="1100" smtClean="0">
              <a:solidFill>
                <a:schemeClr val="bg2"/>
              </a:solidFill>
            </a:endParaRPr>
          </a:p>
        </p:txBody>
      </p:sp>
      <p:sp>
        <p:nvSpPr>
          <p:cNvPr id="6147" name="Rectangle 2"/>
          <p:cNvSpPr>
            <a:spLocks noGrp="1" noChangeArrowheads="1"/>
          </p:cNvSpPr>
          <p:nvPr>
            <p:ph type="title"/>
          </p:nvPr>
        </p:nvSpPr>
        <p:spPr/>
        <p:txBody>
          <a:bodyPr/>
          <a:lstStyle/>
          <a:p>
            <a:pPr eaLnBrk="1" hangingPunct="1"/>
            <a:r>
              <a:rPr lang="en-US" altLang="ja-JP" smtClean="0"/>
              <a:t>OGF IPR Policies Apply</a:t>
            </a:r>
          </a:p>
        </p:txBody>
      </p:sp>
      <p:sp>
        <p:nvSpPr>
          <p:cNvPr id="6148" name="Rectangle 3"/>
          <p:cNvSpPr>
            <a:spLocks noGrp="1" noChangeArrowheads="1"/>
          </p:cNvSpPr>
          <p:nvPr>
            <p:ph type="body" idx="1"/>
          </p:nvPr>
        </p:nvSpPr>
        <p:spPr>
          <a:xfrm>
            <a:off x="228600" y="1524000"/>
            <a:ext cx="8610600" cy="4114800"/>
          </a:xfrm>
        </p:spPr>
        <p:txBody>
          <a:bodyPr/>
          <a:lstStyle/>
          <a:p>
            <a:pPr eaLnBrk="1" hangingPunct="1">
              <a:lnSpc>
                <a:spcPct val="90000"/>
              </a:lnSpc>
              <a:spcBef>
                <a:spcPct val="0"/>
              </a:spcBef>
            </a:pPr>
            <a:r>
              <a:rPr lang="ja-JP" altLang="en-US" sz="1200" smtClean="0"/>
              <a:t>“</a:t>
            </a:r>
            <a:r>
              <a:rPr lang="en-US" altLang="ja-JP" sz="1200" smtClean="0">
                <a:latin typeface="Verdana" panose="020B0604030504040204" pitchFamily="34" charset="0"/>
              </a:rPr>
              <a:t>I acknowledge that participation in this meeting is subject to the OGF Intellectual Property Policy.</a:t>
            </a:r>
            <a:r>
              <a:rPr lang="en-US" altLang="ja-JP" sz="1200" smtClean="0"/>
              <a:t>”</a:t>
            </a:r>
            <a:endParaRPr lang="en-US" altLang="ja-JP" sz="1200" smtClean="0">
              <a:latin typeface="Verdana" panose="020B0604030504040204" pitchFamily="34" charset="0"/>
            </a:endParaRPr>
          </a:p>
          <a:p>
            <a:pPr eaLnBrk="1" hangingPunct="1">
              <a:lnSpc>
                <a:spcPct val="90000"/>
              </a:lnSpc>
              <a:spcBef>
                <a:spcPct val="0"/>
              </a:spcBef>
            </a:pPr>
            <a:r>
              <a:rPr lang="en-US" altLang="ja-JP" sz="1200" smtClean="0">
                <a:latin typeface="Verdana" panose="020B0604030504040204" pitchFamily="34" charset="0"/>
              </a:rPr>
              <a:t>Intellectual Property Notices Note Well:  </a:t>
            </a:r>
            <a:r>
              <a:rPr lang="en-US" altLang="ja-JP" sz="1200" smtClean="0">
                <a:solidFill>
                  <a:srgbClr val="444444"/>
                </a:solidFill>
                <a:latin typeface="Verdana" panose="020B0604030504040204" pitchFamily="34" charset="0"/>
              </a:rPr>
              <a:t>All statements related to the activities of the OGF and addressed to the OGF are subject to all provisions of Appendix B of GFD-C.1, which grants to the OGF and its participants certain licenses and rights in such statements. Such statements include verbal statements in OGF meetings, as well as written and electronic communications made at any time or place, which are addressed to:</a:t>
            </a:r>
            <a:endParaRPr lang="en-US" altLang="ja-JP" sz="12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OGF plenary session,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any OGF working group or portion thereof,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OGF Board of Directors, the GFSG, or any member thereof on behalf of the OGF,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ADCOM, or any member thereof on behalf of the ADCOM,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any OGF mailing list, including any group list, or any other list functioning under OGF auspices,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OGF Editor or the document authoring and review process </a:t>
            </a:r>
            <a:endParaRPr lang="en-US" altLang="ja-JP" sz="900" smtClean="0">
              <a:latin typeface="Verdana" panose="020B0604030504040204" pitchFamily="34" charset="0"/>
            </a:endParaRPr>
          </a:p>
          <a:p>
            <a:pPr eaLnBrk="1" hangingPunct="1">
              <a:lnSpc>
                <a:spcPct val="90000"/>
              </a:lnSpc>
              <a:spcBef>
                <a:spcPct val="0"/>
              </a:spcBef>
            </a:pPr>
            <a:r>
              <a:rPr lang="en-US" altLang="ja-JP" sz="1200" smtClean="0">
                <a:solidFill>
                  <a:srgbClr val="444444"/>
                </a:solidFill>
                <a:latin typeface="Verdana" panose="020B0604030504040204" pitchFamily="34" charset="0"/>
              </a:rPr>
              <a:t>Statements made outside of a OGF meeting, mailing list or other function, that are clearly not intended to be input to an OGF activity, group or function, are not subject to these provisions.</a:t>
            </a:r>
          </a:p>
          <a:p>
            <a:pPr eaLnBrk="1" hangingPunct="1">
              <a:lnSpc>
                <a:spcPct val="90000"/>
              </a:lnSpc>
              <a:spcBef>
                <a:spcPct val="0"/>
              </a:spcBef>
            </a:pPr>
            <a:r>
              <a:rPr lang="en-US" altLang="ja-JP" sz="1200" smtClean="0">
                <a:solidFill>
                  <a:srgbClr val="444444"/>
                </a:solidFill>
                <a:latin typeface="Verdana" panose="020B0604030504040204" pitchFamily="34" charset="0"/>
              </a:rPr>
              <a:t>Excerpt from Appendix B of GFD-C.1: </a:t>
            </a:r>
            <a:r>
              <a:rPr lang="en-US" altLang="ja-JP" sz="1200" smtClean="0">
                <a:solidFill>
                  <a:srgbClr val="444444"/>
                </a:solidFill>
              </a:rPr>
              <a:t>”</a:t>
            </a:r>
            <a:r>
              <a:rPr lang="en-US" altLang="ja-JP" sz="1200" smtClean="0">
                <a:solidFill>
                  <a:srgbClr val="444444"/>
                </a:solidFill>
                <a:latin typeface="Verdana" panose="020B0604030504040204" pitchFamily="34" charset="0"/>
              </a:rPr>
              <a:t>Where the OGF knows of rights, or claimed rights, the OGF secretariat shall attempt to obtain from the claimant of such rights, a written assurance that upon approval by the GFSG of the relevant OGF document(s), any party will be able to obtain the right to implement, use and distribute the technology or works when implementing, using or distributing technology based upon the specific specification(s) under openly specified, reasonable, non-discriminatory terms. The working group or research group proposing the use of the technology with respect to which the proprietary rights are claimed may assist the OGF secretariat in this effort. The results of this procedure shall not affect advancement of document, except that the GFSG may defer approval where a delay may facilitate the obtaining of such assurances. The results will, however, be recorded by the OGF Secretariat, and made available. The GFSG may also direct that a summary of the results be included in any GFD published containing the specification.</a:t>
            </a:r>
            <a:r>
              <a:rPr lang="en-US" altLang="ja-JP" sz="1200" smtClean="0">
                <a:solidFill>
                  <a:srgbClr val="444444"/>
                </a:solidFill>
              </a:rPr>
              <a:t>”</a:t>
            </a:r>
            <a:endParaRPr lang="en-US" altLang="ja-JP" sz="1200" smtClean="0">
              <a:solidFill>
                <a:srgbClr val="444444"/>
              </a:solidFill>
              <a:latin typeface="Verdana" panose="020B0604030504040204" pitchFamily="34" charset="0"/>
            </a:endParaRPr>
          </a:p>
          <a:p>
            <a:pPr eaLnBrk="1" hangingPunct="1">
              <a:lnSpc>
                <a:spcPct val="90000"/>
              </a:lnSpc>
              <a:spcBef>
                <a:spcPct val="0"/>
              </a:spcBef>
            </a:pPr>
            <a:endParaRPr lang="en-US" altLang="ja-JP" sz="1200" smtClean="0">
              <a:solidFill>
                <a:srgbClr val="444444"/>
              </a:solidFill>
              <a:latin typeface="Verdana" panose="020B0604030504040204" pitchFamily="34" charset="0"/>
            </a:endParaRPr>
          </a:p>
          <a:p>
            <a:pPr eaLnBrk="1" hangingPunct="1">
              <a:lnSpc>
                <a:spcPct val="90000"/>
              </a:lnSpc>
            </a:pPr>
            <a:r>
              <a:rPr lang="en-US" altLang="ja-JP" sz="1200" smtClean="0">
                <a:latin typeface="Verdana" panose="020B0604030504040204" pitchFamily="34" charset="0"/>
              </a:rPr>
              <a:t>OGF Intellectual Property Policies are adapted from the IETF Intellectual Property Policies that support the Internet Standards Process.</a:t>
            </a:r>
            <a:endParaRPr lang="en-US" altLang="ja-JP" sz="2800" smtClean="0">
              <a:latin typeface="Verdana" panose="020B0604030504040204"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Roadmap</a:t>
            </a:r>
          </a:p>
        </p:txBody>
      </p:sp>
      <p:sp>
        <p:nvSpPr>
          <p:cNvPr id="8195" name="Content Placeholder 2"/>
          <p:cNvSpPr>
            <a:spLocks noGrp="1"/>
          </p:cNvSpPr>
          <p:nvPr>
            <p:ph idx="1"/>
          </p:nvPr>
        </p:nvSpPr>
        <p:spPr/>
        <p:txBody>
          <a:bodyPr/>
          <a:lstStyle/>
          <a:p>
            <a:pPr>
              <a:spcBef>
                <a:spcPts val="1200"/>
              </a:spcBef>
            </a:pPr>
            <a:r>
              <a:rPr lang="en-GB" altLang="en-US" sz="1800" dirty="0" smtClean="0"/>
              <a:t>To help the NSI developers plan their product rollout, they need clarity on upcoming NSI standards and implementation documents.</a:t>
            </a:r>
          </a:p>
          <a:p>
            <a:pPr>
              <a:spcBef>
                <a:spcPts val="1200"/>
              </a:spcBef>
            </a:pPr>
            <a:r>
              <a:rPr lang="en-GB" altLang="en-US" sz="1800" dirty="0" smtClean="0"/>
              <a:t>In particular they would like a roadmap that gives them some certainty about the when they can expect these documents to become available.</a:t>
            </a:r>
          </a:p>
          <a:p>
            <a:pPr>
              <a:spcBef>
                <a:spcPts val="1200"/>
              </a:spcBef>
            </a:pPr>
            <a:r>
              <a:rPr lang="en-GB" altLang="en-US" sz="1800" dirty="0" smtClean="0"/>
              <a:t>These slides present a draft proposal for the NSI standardisation roadmap.</a:t>
            </a:r>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3</a:t>
            </a:fld>
            <a:endParaRPr lang="en-US" altLang="ja-JP" sz="1100" smtClean="0">
              <a:solidFill>
                <a:schemeClr val="bg2"/>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Roadmap</a:t>
            </a:r>
          </a:p>
        </p:txBody>
      </p:sp>
      <p:sp>
        <p:nvSpPr>
          <p:cNvPr id="8195" name="Content Placeholder 2"/>
          <p:cNvSpPr>
            <a:spLocks noGrp="1"/>
          </p:cNvSpPr>
          <p:nvPr>
            <p:ph idx="1"/>
          </p:nvPr>
        </p:nvSpPr>
        <p:spPr>
          <a:xfrm>
            <a:off x="685800" y="1523999"/>
            <a:ext cx="7772400" cy="4790939"/>
          </a:xfrm>
        </p:spPr>
        <p:txBody>
          <a:bodyPr>
            <a:normAutofit/>
          </a:bodyPr>
          <a:lstStyle/>
          <a:p>
            <a:pPr marL="0" indent="0">
              <a:buNone/>
            </a:pPr>
            <a:r>
              <a:rPr lang="en-GB" altLang="en-US" sz="2400" dirty="0" smtClean="0"/>
              <a:t>The following NSI documents are planned:</a:t>
            </a:r>
          </a:p>
          <a:p>
            <a:pPr>
              <a:spcBef>
                <a:spcPts val="1200"/>
              </a:spcBef>
              <a:spcAft>
                <a:spcPts val="0"/>
              </a:spcAft>
            </a:pPr>
            <a:r>
              <a:rPr lang="en-GB" altLang="en-US" sz="2000" dirty="0" smtClean="0"/>
              <a:t>NSI Framework, standard</a:t>
            </a:r>
          </a:p>
          <a:p>
            <a:pPr>
              <a:spcBef>
                <a:spcPts val="1200"/>
              </a:spcBef>
              <a:spcAft>
                <a:spcPts val="0"/>
              </a:spcAft>
            </a:pPr>
            <a:r>
              <a:rPr lang="en-GB" altLang="en-US" sz="2000" dirty="0" smtClean="0"/>
              <a:t>NSI Connection Service (CS) v2.0, standard</a:t>
            </a:r>
          </a:p>
          <a:p>
            <a:pPr>
              <a:spcBef>
                <a:spcPts val="1200"/>
              </a:spcBef>
            </a:pPr>
            <a:r>
              <a:rPr lang="en-GB" altLang="en-US" sz="2000" dirty="0" smtClean="0"/>
              <a:t>NSI </a:t>
            </a:r>
            <a:r>
              <a:rPr lang="en-GB" altLang="en-US" sz="2000" dirty="0"/>
              <a:t>NSA Description Document, standard</a:t>
            </a:r>
          </a:p>
          <a:p>
            <a:pPr>
              <a:spcBef>
                <a:spcPts val="1200"/>
              </a:spcBef>
            </a:pPr>
            <a:r>
              <a:rPr lang="en-GB" altLang="en-US" sz="2000" dirty="0" smtClean="0"/>
              <a:t>NSI </a:t>
            </a:r>
            <a:r>
              <a:rPr lang="en-GB" altLang="en-US" sz="2000" dirty="0"/>
              <a:t>AAI best practices, informational</a:t>
            </a:r>
          </a:p>
          <a:p>
            <a:pPr>
              <a:spcBef>
                <a:spcPts val="1200"/>
              </a:spcBef>
            </a:pPr>
            <a:r>
              <a:rPr lang="en-GB" altLang="en-US" sz="2000" dirty="0" smtClean="0"/>
              <a:t>NSI Topology, standard</a:t>
            </a:r>
          </a:p>
          <a:p>
            <a:pPr>
              <a:spcBef>
                <a:spcPts val="1200"/>
              </a:spcBef>
            </a:pPr>
            <a:r>
              <a:rPr lang="en-GB" altLang="en-US" sz="2000" dirty="0" smtClean="0"/>
              <a:t>NSI Document Distribution Service, standard</a:t>
            </a:r>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4</a:t>
            </a:fld>
            <a:endParaRPr lang="en-US" altLang="ja-JP" sz="1100" smtClean="0">
              <a:solidFill>
                <a:schemeClr val="bg2"/>
              </a:solidFill>
            </a:endParaRPr>
          </a:p>
        </p:txBody>
      </p:sp>
    </p:spTree>
    <p:extLst>
      <p:ext uri="{BB962C8B-B14F-4D97-AF65-F5344CB8AC3E}">
        <p14:creationId xmlns:p14="http://schemas.microsoft.com/office/powerpoint/2010/main" val="17912509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NSI Framework</a:t>
            </a:r>
            <a:endParaRPr lang="en-GB" dirty="0"/>
          </a:p>
        </p:txBody>
      </p:sp>
      <p:sp>
        <p:nvSpPr>
          <p:cNvPr id="4" name="Footer Placeholder 3"/>
          <p:cNvSpPr>
            <a:spLocks noGrp="1"/>
          </p:cNvSpPr>
          <p:nvPr>
            <p:ph type="ftr" sz="quarter" idx="10"/>
          </p:nvPr>
        </p:nvSpPr>
        <p:spPr/>
        <p:txBody>
          <a:bodyPr/>
          <a:lstStyle/>
          <a:p>
            <a:pPr>
              <a:defRPr/>
            </a:pPr>
            <a:fld id="{C23A895C-7F63-4D40-B7AC-1A58DFFD25EB}" type="slidenum">
              <a:rPr lang="ja-JP" altLang="en-US" smtClean="0"/>
              <a:pPr>
                <a:defRPr/>
              </a:pPr>
              <a:t>5</a:t>
            </a:fld>
            <a:endParaRPr lang="en-US" altLang="ja-JP"/>
          </a:p>
        </p:txBody>
      </p:sp>
      <p:sp>
        <p:nvSpPr>
          <p:cNvPr id="5" name="Content Placeholder 2"/>
          <p:cNvSpPr txBox="1">
            <a:spLocks/>
          </p:cNvSpPr>
          <p:nvPr/>
        </p:nvSpPr>
        <p:spPr bwMode="auto">
          <a:xfrm>
            <a:off x="685799" y="1452630"/>
            <a:ext cx="8236527" cy="5405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accent2"/>
              </a:buClr>
              <a:buFont typeface="Times"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1200"/>
              </a:spcBef>
              <a:spcAft>
                <a:spcPts val="0"/>
              </a:spcAft>
            </a:pPr>
            <a:r>
              <a:rPr lang="en-GB" altLang="en-US" sz="2000" kern="0" dirty="0" smtClean="0"/>
              <a:t>Lists NSI services</a:t>
            </a:r>
          </a:p>
          <a:p>
            <a:pPr lvl="1">
              <a:spcBef>
                <a:spcPts val="1200"/>
              </a:spcBef>
              <a:spcAft>
                <a:spcPts val="0"/>
              </a:spcAft>
            </a:pPr>
            <a:r>
              <a:rPr lang="en-GB" altLang="en-US" sz="1600" kern="0" dirty="0" smtClean="0"/>
              <a:t>Connection Service</a:t>
            </a:r>
          </a:p>
          <a:p>
            <a:pPr lvl="1">
              <a:spcBef>
                <a:spcPts val="1200"/>
              </a:spcBef>
              <a:spcAft>
                <a:spcPts val="0"/>
              </a:spcAft>
            </a:pPr>
            <a:r>
              <a:rPr lang="en-GB" altLang="en-US" sz="1600" kern="0" smtClean="0"/>
              <a:t>Document </a:t>
            </a:r>
            <a:r>
              <a:rPr lang="en-GB" altLang="en-US" sz="1600" kern="0" smtClean="0"/>
              <a:t>distribution </a:t>
            </a:r>
            <a:r>
              <a:rPr lang="en-GB" altLang="en-US" sz="1600" kern="0" dirty="0" smtClean="0"/>
              <a:t>service</a:t>
            </a:r>
          </a:p>
          <a:p>
            <a:pPr>
              <a:spcBef>
                <a:spcPts val="1200"/>
              </a:spcBef>
              <a:spcAft>
                <a:spcPts val="0"/>
              </a:spcAft>
            </a:pPr>
            <a:r>
              <a:rPr lang="en-GB" altLang="en-US" sz="2000" kern="0" dirty="0" smtClean="0"/>
              <a:t>Defines the NSI architecture concepts</a:t>
            </a:r>
          </a:p>
          <a:p>
            <a:pPr lvl="1">
              <a:spcBef>
                <a:spcPts val="1200"/>
              </a:spcBef>
              <a:spcAft>
                <a:spcPts val="0"/>
              </a:spcAft>
            </a:pPr>
            <a:r>
              <a:rPr lang="en-GB" altLang="en-US" sz="1600" kern="0" dirty="0" smtClean="0"/>
              <a:t>Network Service Agents and its functions</a:t>
            </a:r>
          </a:p>
          <a:p>
            <a:pPr lvl="1">
              <a:spcBef>
                <a:spcPts val="1200"/>
              </a:spcBef>
              <a:spcAft>
                <a:spcPts val="0"/>
              </a:spcAft>
            </a:pPr>
            <a:r>
              <a:rPr lang="en-GB" altLang="en-US" sz="1600" kern="0" dirty="0" smtClean="0"/>
              <a:t>Layering concepts in NSI</a:t>
            </a:r>
          </a:p>
          <a:p>
            <a:pPr lvl="1">
              <a:spcBef>
                <a:spcPts val="1200"/>
              </a:spcBef>
              <a:spcAft>
                <a:spcPts val="0"/>
              </a:spcAft>
            </a:pPr>
            <a:r>
              <a:rPr lang="en-GB" altLang="en-US" sz="1600" kern="0" dirty="0" smtClean="0"/>
              <a:t>Service Definitions</a:t>
            </a:r>
          </a:p>
          <a:p>
            <a:pPr>
              <a:spcBef>
                <a:spcPts val="1200"/>
              </a:spcBef>
              <a:spcAft>
                <a:spcPts val="0"/>
              </a:spcAft>
            </a:pPr>
            <a:r>
              <a:rPr lang="en-GB" altLang="en-US" sz="2000" kern="0" dirty="0" smtClean="0"/>
              <a:t>Introduction to </a:t>
            </a:r>
            <a:r>
              <a:rPr lang="en-GB" altLang="en-US" sz="2000" kern="0" dirty="0"/>
              <a:t>the NSI topology</a:t>
            </a:r>
          </a:p>
          <a:p>
            <a:pPr lvl="1">
              <a:spcBef>
                <a:spcPts val="1200"/>
              </a:spcBef>
              <a:spcAft>
                <a:spcPts val="0"/>
              </a:spcAft>
            </a:pPr>
            <a:r>
              <a:rPr lang="en-GB" altLang="en-US" sz="1600" kern="0" dirty="0" smtClean="0"/>
              <a:t>STP, SDP, Networks, Adaptations</a:t>
            </a:r>
          </a:p>
          <a:p>
            <a:pPr>
              <a:spcBef>
                <a:spcPts val="1200"/>
              </a:spcBef>
              <a:spcAft>
                <a:spcPts val="0"/>
              </a:spcAft>
            </a:pPr>
            <a:r>
              <a:rPr lang="en-GB" altLang="en-US" sz="2000" kern="0" dirty="0" smtClean="0"/>
              <a:t>Recommendations Track (Standards) Document</a:t>
            </a:r>
          </a:p>
          <a:p>
            <a:pPr lvl="1">
              <a:spcBef>
                <a:spcPts val="300"/>
              </a:spcBef>
              <a:spcAft>
                <a:spcPts val="0"/>
              </a:spcAft>
            </a:pPr>
            <a:r>
              <a:rPr lang="en-GB" altLang="en-US" sz="1600" kern="0" dirty="0" smtClean="0"/>
              <a:t>Available at: </a:t>
            </a:r>
            <a:r>
              <a:rPr lang="en-US" altLang="en-US" sz="1600" kern="0" dirty="0" smtClean="0"/>
              <a:t>http://redmine.ogf.org/dmsf_files/13168?download=</a:t>
            </a:r>
            <a:endParaRPr lang="en-GB" altLang="en-US" sz="1600" kern="0" dirty="0" smtClean="0"/>
          </a:p>
        </p:txBody>
      </p:sp>
    </p:spTree>
    <p:extLst>
      <p:ext uri="{BB962C8B-B14F-4D97-AF65-F5344CB8AC3E}">
        <p14:creationId xmlns:p14="http://schemas.microsoft.com/office/powerpoint/2010/main" val="3360227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sz="3200" dirty="0" smtClean="0"/>
              <a:t>NSI Connection Service (CS) v2.0</a:t>
            </a:r>
          </a:p>
        </p:txBody>
      </p:sp>
      <p:sp>
        <p:nvSpPr>
          <p:cNvPr id="8195" name="Content Placeholder 2"/>
          <p:cNvSpPr>
            <a:spLocks noGrp="1"/>
          </p:cNvSpPr>
          <p:nvPr>
            <p:ph idx="1"/>
          </p:nvPr>
        </p:nvSpPr>
        <p:spPr>
          <a:xfrm>
            <a:off x="685800" y="1523999"/>
            <a:ext cx="7772400" cy="4790939"/>
          </a:xfrm>
        </p:spPr>
        <p:txBody>
          <a:bodyPr>
            <a:normAutofit fontScale="92500" lnSpcReduction="20000"/>
          </a:bodyPr>
          <a:lstStyle/>
          <a:p>
            <a:pPr>
              <a:spcBef>
                <a:spcPts val="1200"/>
              </a:spcBef>
              <a:spcAft>
                <a:spcPts val="0"/>
              </a:spcAft>
            </a:pPr>
            <a:r>
              <a:rPr lang="en-GB" altLang="en-US" sz="2000" dirty="0" smtClean="0"/>
              <a:t>Defines the NSI-CS NSA roles</a:t>
            </a:r>
          </a:p>
          <a:p>
            <a:pPr marL="740664" lvl="1">
              <a:spcBef>
                <a:spcPts val="300"/>
              </a:spcBef>
              <a:spcAft>
                <a:spcPts val="0"/>
              </a:spcAft>
            </a:pPr>
            <a:r>
              <a:rPr lang="en-GB" altLang="en-US" sz="1600" dirty="0" smtClean="0"/>
              <a:t>ultimate Requester Agent (</a:t>
            </a:r>
            <a:r>
              <a:rPr lang="en-GB" altLang="en-US" sz="1600" dirty="0" err="1" smtClean="0"/>
              <a:t>uRA</a:t>
            </a:r>
            <a:r>
              <a:rPr lang="en-GB" altLang="en-US" sz="1600" dirty="0" smtClean="0"/>
              <a:t>)</a:t>
            </a:r>
          </a:p>
          <a:p>
            <a:pPr marL="740664" lvl="1">
              <a:spcBef>
                <a:spcPts val="300"/>
              </a:spcBef>
              <a:spcAft>
                <a:spcPts val="0"/>
              </a:spcAft>
            </a:pPr>
            <a:r>
              <a:rPr lang="en-GB" altLang="en-US" sz="1600" dirty="0" smtClean="0"/>
              <a:t>Aggregator Agent (AG)</a:t>
            </a:r>
          </a:p>
          <a:p>
            <a:pPr marL="740664" lvl="1">
              <a:spcBef>
                <a:spcPts val="300"/>
              </a:spcBef>
              <a:spcAft>
                <a:spcPts val="0"/>
              </a:spcAft>
            </a:pPr>
            <a:r>
              <a:rPr lang="en-GB" altLang="en-US" sz="1600" dirty="0" smtClean="0"/>
              <a:t>ultimate Provider Agent (</a:t>
            </a:r>
            <a:r>
              <a:rPr lang="en-GB" altLang="en-US" sz="1600" dirty="0" err="1" smtClean="0"/>
              <a:t>uPA</a:t>
            </a:r>
            <a:r>
              <a:rPr lang="en-GB" altLang="en-US" sz="1600" dirty="0" smtClean="0"/>
              <a:t>)</a:t>
            </a:r>
          </a:p>
          <a:p>
            <a:pPr>
              <a:spcBef>
                <a:spcPts val="1200"/>
              </a:spcBef>
              <a:spcAft>
                <a:spcPts val="0"/>
              </a:spcAft>
            </a:pPr>
            <a:r>
              <a:rPr lang="en-GB" altLang="en-US" sz="2000" dirty="0" smtClean="0"/>
              <a:t>Describes the logical functions and </a:t>
            </a:r>
            <a:r>
              <a:rPr lang="en-GB" altLang="en-US" sz="2000" dirty="0" err="1" smtClean="0"/>
              <a:t>behavior</a:t>
            </a:r>
            <a:r>
              <a:rPr lang="en-GB" altLang="en-US" sz="2000" dirty="0" smtClean="0"/>
              <a:t> of the NSI-CS NSA</a:t>
            </a:r>
          </a:p>
          <a:p>
            <a:pPr marL="740664" lvl="1">
              <a:spcBef>
                <a:spcPts val="300"/>
              </a:spcBef>
              <a:spcAft>
                <a:spcPts val="0"/>
              </a:spcAft>
            </a:pPr>
            <a:r>
              <a:rPr lang="en-GB" altLang="en-US" sz="1600" dirty="0" smtClean="0"/>
              <a:t>State Machines (SM) (i.e. Reservation, Provisioning, </a:t>
            </a:r>
            <a:r>
              <a:rPr lang="en-GB" altLang="en-US" sz="1600" dirty="0" err="1" smtClean="0"/>
              <a:t>LifeCycle</a:t>
            </a:r>
            <a:r>
              <a:rPr lang="en-GB" altLang="en-US" sz="1600" dirty="0" smtClean="0"/>
              <a:t> </a:t>
            </a:r>
            <a:r>
              <a:rPr lang="en-GB" altLang="en-US" sz="1600" dirty="0" err="1" smtClean="0"/>
              <a:t>SMs</a:t>
            </a:r>
            <a:r>
              <a:rPr lang="en-GB" altLang="en-US" sz="1600" dirty="0" smtClean="0"/>
              <a:t>)</a:t>
            </a:r>
          </a:p>
          <a:p>
            <a:pPr marL="740664" lvl="1">
              <a:spcBef>
                <a:spcPts val="300"/>
              </a:spcBef>
              <a:spcAft>
                <a:spcPts val="0"/>
              </a:spcAft>
            </a:pPr>
            <a:r>
              <a:rPr lang="en-GB" altLang="en-US" sz="1600" dirty="0" smtClean="0"/>
              <a:t>Message Transport and Sync/</a:t>
            </a:r>
            <a:r>
              <a:rPr lang="en-GB" altLang="en-US" sz="1600" dirty="0" err="1" smtClean="0"/>
              <a:t>Async</a:t>
            </a:r>
            <a:r>
              <a:rPr lang="en-GB" altLang="en-US" sz="1600" dirty="0" smtClean="0"/>
              <a:t> messaging</a:t>
            </a:r>
          </a:p>
          <a:p>
            <a:pPr marL="740664" lvl="1">
              <a:spcBef>
                <a:spcPts val="300"/>
              </a:spcBef>
              <a:spcAft>
                <a:spcPts val="0"/>
              </a:spcAft>
            </a:pPr>
            <a:r>
              <a:rPr lang="en-GB" altLang="en-US" sz="1600" dirty="0" smtClean="0"/>
              <a:t>Process coordination</a:t>
            </a:r>
          </a:p>
          <a:p>
            <a:pPr>
              <a:spcBef>
                <a:spcPts val="1200"/>
              </a:spcBef>
              <a:spcAft>
                <a:spcPts val="0"/>
              </a:spcAft>
            </a:pPr>
            <a:r>
              <a:rPr lang="en-GB" altLang="en-US" sz="2000" dirty="0" smtClean="0"/>
              <a:t>Describes concepts of NSI Topology and Service Definitions</a:t>
            </a:r>
          </a:p>
          <a:p>
            <a:pPr>
              <a:spcBef>
                <a:spcPts val="1200"/>
              </a:spcBef>
              <a:spcAft>
                <a:spcPts val="0"/>
              </a:spcAft>
            </a:pPr>
            <a:r>
              <a:rPr lang="en-GB" altLang="en-US" sz="2000" dirty="0" smtClean="0"/>
              <a:t>Defines the NSI-CS messages</a:t>
            </a:r>
          </a:p>
          <a:p>
            <a:pPr marL="740664" lvl="1">
              <a:spcBef>
                <a:spcPts val="300"/>
              </a:spcBef>
              <a:spcAft>
                <a:spcPts val="0"/>
              </a:spcAft>
            </a:pPr>
            <a:r>
              <a:rPr lang="en-GB" altLang="en-US" sz="1600" dirty="0" smtClean="0"/>
              <a:t>Requests/Responses (e.g. reserve, provision, release, terminate, query)</a:t>
            </a:r>
          </a:p>
          <a:p>
            <a:pPr marL="740664" lvl="1">
              <a:spcBef>
                <a:spcPts val="300"/>
              </a:spcBef>
              <a:spcAft>
                <a:spcPts val="0"/>
              </a:spcAft>
            </a:pPr>
            <a:r>
              <a:rPr lang="en-GB" altLang="en-US" sz="1600" dirty="0" smtClean="0"/>
              <a:t>Error messages</a:t>
            </a:r>
          </a:p>
          <a:p>
            <a:pPr marL="740664" lvl="1">
              <a:spcBef>
                <a:spcPts val="300"/>
              </a:spcBef>
              <a:spcAft>
                <a:spcPts val="0"/>
              </a:spcAft>
            </a:pPr>
            <a:r>
              <a:rPr lang="en-GB" altLang="en-US" sz="1600" dirty="0" smtClean="0"/>
              <a:t>Notifications (e.g. data plane state change, forced end, etc)</a:t>
            </a:r>
          </a:p>
          <a:p>
            <a:pPr>
              <a:spcBef>
                <a:spcPts val="1200"/>
              </a:spcBef>
              <a:spcAft>
                <a:spcPts val="0"/>
              </a:spcAft>
            </a:pPr>
            <a:r>
              <a:rPr lang="en-GB" altLang="en-US" sz="2000" dirty="0" smtClean="0"/>
              <a:t>Recommendations Track (Standards) Document</a:t>
            </a:r>
          </a:p>
          <a:p>
            <a:pPr lvl="1">
              <a:spcBef>
                <a:spcPts val="300"/>
              </a:spcBef>
              <a:spcAft>
                <a:spcPts val="0"/>
              </a:spcAft>
            </a:pPr>
            <a:r>
              <a:rPr lang="en-GB" altLang="en-US" sz="1600" dirty="0" smtClean="0"/>
              <a:t>Ratified April 15, 2014</a:t>
            </a:r>
          </a:p>
          <a:p>
            <a:pPr lvl="1">
              <a:spcBef>
                <a:spcPts val="300"/>
              </a:spcBef>
              <a:spcAft>
                <a:spcPts val="0"/>
              </a:spcAft>
            </a:pPr>
            <a:r>
              <a:rPr lang="en-GB" altLang="en-US" sz="1600" dirty="0" smtClean="0"/>
              <a:t>Available at: </a:t>
            </a:r>
            <a:r>
              <a:rPr lang="en-US" altLang="en-US" sz="1600" dirty="0" smtClean="0"/>
              <a:t>https://redmine.ogf.org/attachments/135/NSI%20Connection%20Service%20Protocol_20_draft25.pdf</a:t>
            </a:r>
            <a:endParaRPr lang="en-GB" altLang="en-US" sz="1600" dirty="0" smtClean="0"/>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6</a:t>
            </a:fld>
            <a:endParaRPr lang="en-US" altLang="ja-JP" sz="1100" smtClean="0">
              <a:solidFill>
                <a:schemeClr val="bg2"/>
              </a:solidFill>
            </a:endParaRPr>
          </a:p>
        </p:txBody>
      </p:sp>
    </p:spTree>
    <p:extLst>
      <p:ext uri="{BB962C8B-B14F-4D97-AF65-F5344CB8AC3E}">
        <p14:creationId xmlns:p14="http://schemas.microsoft.com/office/powerpoint/2010/main" val="17912509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NSA Description Document </a:t>
            </a:r>
          </a:p>
        </p:txBody>
      </p:sp>
      <p:sp>
        <p:nvSpPr>
          <p:cNvPr id="8195" name="Content Placeholder 2"/>
          <p:cNvSpPr>
            <a:spLocks noGrp="1"/>
          </p:cNvSpPr>
          <p:nvPr>
            <p:ph idx="1"/>
          </p:nvPr>
        </p:nvSpPr>
        <p:spPr>
          <a:xfrm>
            <a:off x="685800" y="1523999"/>
            <a:ext cx="7772400" cy="4790939"/>
          </a:xfrm>
        </p:spPr>
        <p:txBody>
          <a:bodyPr>
            <a:normAutofit/>
          </a:bodyPr>
          <a:lstStyle/>
          <a:p>
            <a:pPr>
              <a:spcBef>
                <a:spcPts val="1200"/>
              </a:spcBef>
              <a:spcAft>
                <a:spcPts val="0"/>
              </a:spcAft>
            </a:pPr>
            <a:r>
              <a:rPr lang="en-GB" altLang="en-US" sz="2000" dirty="0" smtClean="0"/>
              <a:t>Describes the information an NSA publishes about itself (also known as the NSA Description Document)</a:t>
            </a:r>
          </a:p>
          <a:p>
            <a:pPr>
              <a:spcBef>
                <a:spcPts val="1200"/>
              </a:spcBef>
              <a:spcAft>
                <a:spcPts val="0"/>
              </a:spcAft>
            </a:pPr>
            <a:r>
              <a:rPr lang="en-GB" altLang="en-US" sz="2000" dirty="0" smtClean="0"/>
              <a:t>Defines the services an NSA provides (e.g. CS, Document Discovery Service, Measurement Service, etc)</a:t>
            </a:r>
          </a:p>
          <a:p>
            <a:pPr>
              <a:spcBef>
                <a:spcPts val="1200"/>
              </a:spcBef>
              <a:spcAft>
                <a:spcPts val="0"/>
              </a:spcAft>
            </a:pPr>
            <a:r>
              <a:rPr lang="en-GB" altLang="en-US" sz="2000" dirty="0" smtClean="0"/>
              <a:t>Describes the specifics for each service</a:t>
            </a:r>
          </a:p>
          <a:p>
            <a:pPr marL="740664" lvl="1">
              <a:spcBef>
                <a:spcPts val="300"/>
              </a:spcBef>
              <a:spcAft>
                <a:spcPts val="0"/>
              </a:spcAft>
            </a:pPr>
            <a:r>
              <a:rPr lang="en-GB" altLang="en-US" sz="1600" dirty="0" smtClean="0"/>
              <a:t>How to access the service (e.g. the URL to send CS requests to)</a:t>
            </a:r>
          </a:p>
          <a:p>
            <a:pPr marL="740664" lvl="1">
              <a:spcBef>
                <a:spcPts val="300"/>
              </a:spcBef>
              <a:spcAft>
                <a:spcPts val="0"/>
              </a:spcAft>
            </a:pPr>
            <a:r>
              <a:rPr lang="en-GB" altLang="en-US" sz="1600" dirty="0" smtClean="0"/>
              <a:t>Which version of the protocol is the service running (e.g. NSI-CSv2.0)</a:t>
            </a:r>
          </a:p>
          <a:p>
            <a:pPr marL="740664" lvl="1">
              <a:spcBef>
                <a:spcPts val="300"/>
              </a:spcBef>
              <a:spcAft>
                <a:spcPts val="0"/>
              </a:spcAft>
            </a:pPr>
            <a:r>
              <a:rPr lang="en-GB" altLang="en-US" sz="1600" dirty="0" smtClean="0"/>
              <a:t>What functions are supported by the service (e.g. everything but “Modify”)</a:t>
            </a:r>
          </a:p>
          <a:p>
            <a:pPr marL="740664" lvl="1">
              <a:spcBef>
                <a:spcPts val="300"/>
              </a:spcBef>
              <a:spcAft>
                <a:spcPts val="0"/>
              </a:spcAft>
            </a:pPr>
            <a:r>
              <a:rPr lang="en-GB" altLang="en-US" sz="1600" dirty="0" smtClean="0"/>
              <a:t>What are the characteristics of the service (e.g. EVTS, etc)</a:t>
            </a:r>
          </a:p>
          <a:p>
            <a:pPr>
              <a:spcBef>
                <a:spcPts val="1200"/>
              </a:spcBef>
              <a:spcAft>
                <a:spcPts val="0"/>
              </a:spcAft>
            </a:pPr>
            <a:r>
              <a:rPr lang="en-GB" altLang="en-US" sz="2000" dirty="0" smtClean="0"/>
              <a:t>Recommendations Track (Standards) Document</a:t>
            </a:r>
          </a:p>
          <a:p>
            <a:pPr lvl="1">
              <a:spcBef>
                <a:spcPts val="300"/>
              </a:spcBef>
              <a:spcAft>
                <a:spcPts val="0"/>
              </a:spcAft>
            </a:pPr>
            <a:r>
              <a:rPr lang="en-US" altLang="en-US" sz="1600" dirty="0" smtClean="0"/>
              <a:t>In draft version as of 4/29/2014, largely agreed upon</a:t>
            </a:r>
          </a:p>
          <a:p>
            <a:pPr lvl="1">
              <a:spcBef>
                <a:spcPts val="300"/>
              </a:spcBef>
              <a:spcAft>
                <a:spcPts val="0"/>
              </a:spcAft>
            </a:pPr>
            <a:r>
              <a:rPr lang="en-US" altLang="en-US" sz="1600" dirty="0" smtClean="0"/>
              <a:t>Final draft editing targeted to start 1</a:t>
            </a:r>
            <a:r>
              <a:rPr lang="en-US" altLang="en-US" sz="1600" baseline="30000" dirty="0" smtClean="0"/>
              <a:t>st</a:t>
            </a:r>
            <a:r>
              <a:rPr lang="en-US" altLang="en-US" sz="1600" dirty="0" smtClean="0"/>
              <a:t> May and to complete by mid-June for submission for public comment period</a:t>
            </a:r>
          </a:p>
          <a:p>
            <a:pPr lvl="1">
              <a:spcBef>
                <a:spcPts val="300"/>
              </a:spcBef>
              <a:spcAft>
                <a:spcPts val="0"/>
              </a:spcAft>
            </a:pPr>
            <a:r>
              <a:rPr lang="en-US" altLang="en-US" sz="1600" dirty="0" smtClean="0"/>
              <a:t>Available at: http://redmine.ogf.org/dmsf_files/13242?download=</a:t>
            </a:r>
            <a:endParaRPr lang="en-GB" altLang="en-US" sz="1600" dirty="0" smtClean="0"/>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7</a:t>
            </a:fld>
            <a:endParaRPr lang="en-US" altLang="ja-JP" sz="1100" smtClean="0">
              <a:solidFill>
                <a:schemeClr val="bg2"/>
              </a:solidFill>
            </a:endParaRPr>
          </a:p>
        </p:txBody>
      </p:sp>
    </p:spTree>
    <p:extLst>
      <p:ext uri="{BB962C8B-B14F-4D97-AF65-F5344CB8AC3E}">
        <p14:creationId xmlns:p14="http://schemas.microsoft.com/office/powerpoint/2010/main" val="17912509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CS AAI Best Practises</a:t>
            </a:r>
          </a:p>
        </p:txBody>
      </p:sp>
      <p:sp>
        <p:nvSpPr>
          <p:cNvPr id="8195" name="Content Placeholder 2"/>
          <p:cNvSpPr>
            <a:spLocks noGrp="1"/>
          </p:cNvSpPr>
          <p:nvPr>
            <p:ph idx="1"/>
          </p:nvPr>
        </p:nvSpPr>
        <p:spPr>
          <a:xfrm>
            <a:off x="685800" y="1523999"/>
            <a:ext cx="7772400" cy="4790939"/>
          </a:xfrm>
        </p:spPr>
        <p:txBody>
          <a:bodyPr>
            <a:normAutofit/>
          </a:bodyPr>
          <a:lstStyle/>
          <a:p>
            <a:pPr>
              <a:spcBef>
                <a:spcPts val="1200"/>
              </a:spcBef>
              <a:spcAft>
                <a:spcPts val="0"/>
              </a:spcAft>
            </a:pPr>
            <a:r>
              <a:rPr lang="en-GB" altLang="en-US" sz="2000" dirty="0" smtClean="0"/>
              <a:t>Examines the requirements and use cases of some ISPs deploying NSI-CSv2.0 as a production service </a:t>
            </a:r>
          </a:p>
          <a:p>
            <a:pPr>
              <a:spcBef>
                <a:spcPts val="1200"/>
              </a:spcBef>
              <a:spcAft>
                <a:spcPts val="0"/>
              </a:spcAft>
            </a:pPr>
            <a:r>
              <a:rPr lang="en-GB" altLang="en-US" sz="2000" dirty="0" smtClean="0"/>
              <a:t>Describes an AAI model that could be leveraged to support the requirements and use cases</a:t>
            </a:r>
            <a:endParaRPr lang="en-GB" altLang="en-US" sz="1600" dirty="0" smtClean="0"/>
          </a:p>
          <a:p>
            <a:pPr>
              <a:spcBef>
                <a:spcPts val="1200"/>
              </a:spcBef>
              <a:spcAft>
                <a:spcPts val="0"/>
              </a:spcAft>
            </a:pPr>
            <a:r>
              <a:rPr lang="en-GB" altLang="en-US" sz="2000" dirty="0" smtClean="0"/>
              <a:t>Informational Document</a:t>
            </a:r>
          </a:p>
          <a:p>
            <a:pPr lvl="1">
              <a:spcBef>
                <a:spcPts val="300"/>
              </a:spcBef>
              <a:spcAft>
                <a:spcPts val="0"/>
              </a:spcAft>
            </a:pPr>
            <a:r>
              <a:rPr lang="en-US" altLang="en-US" sz="1600" dirty="0" smtClean="0"/>
              <a:t>Awaiting submission of draft as of 4/29/2014 </a:t>
            </a:r>
          </a:p>
          <a:p>
            <a:pPr lvl="1">
              <a:spcBef>
                <a:spcPts val="300"/>
              </a:spcBef>
              <a:spcAft>
                <a:spcPts val="0"/>
              </a:spcAft>
              <a:buNone/>
            </a:pPr>
            <a:endParaRPr lang="en-GB" altLang="en-US" sz="1600" dirty="0" smtClean="0"/>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8</a:t>
            </a:fld>
            <a:endParaRPr lang="en-US" altLang="ja-JP" sz="1100" smtClean="0">
              <a:solidFill>
                <a:schemeClr val="bg2"/>
              </a:solidFill>
            </a:endParaRPr>
          </a:p>
        </p:txBody>
      </p:sp>
    </p:spTree>
    <p:extLst>
      <p:ext uri="{BB962C8B-B14F-4D97-AF65-F5344CB8AC3E}">
        <p14:creationId xmlns:p14="http://schemas.microsoft.com/office/powerpoint/2010/main" val="17912509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Topology</a:t>
            </a:r>
          </a:p>
        </p:txBody>
      </p:sp>
      <p:sp>
        <p:nvSpPr>
          <p:cNvPr id="8195" name="Content Placeholder 2"/>
          <p:cNvSpPr>
            <a:spLocks noGrp="1"/>
          </p:cNvSpPr>
          <p:nvPr>
            <p:ph idx="1"/>
          </p:nvPr>
        </p:nvSpPr>
        <p:spPr>
          <a:xfrm>
            <a:off x="685800" y="1523999"/>
            <a:ext cx="7772400" cy="4790939"/>
          </a:xfrm>
        </p:spPr>
        <p:txBody>
          <a:bodyPr>
            <a:normAutofit/>
          </a:bodyPr>
          <a:lstStyle/>
          <a:p>
            <a:pPr>
              <a:spcBef>
                <a:spcPts val="1200"/>
              </a:spcBef>
              <a:spcAft>
                <a:spcPts val="0"/>
              </a:spcAft>
            </a:pPr>
            <a:r>
              <a:rPr lang="en-GB" altLang="en-US" sz="2000" dirty="0" smtClean="0"/>
              <a:t>Describes the changes to NML-WG “Network </a:t>
            </a:r>
            <a:r>
              <a:rPr lang="en-GB" altLang="en-US" sz="2000" dirty="0" err="1" smtClean="0"/>
              <a:t>Markup</a:t>
            </a:r>
            <a:r>
              <a:rPr lang="en-GB" altLang="en-US" sz="2000" dirty="0" smtClean="0"/>
              <a:t> Language Base Schema version 1” (available at </a:t>
            </a:r>
            <a:r>
              <a:rPr lang="en-US" altLang="en-US" sz="2000" dirty="0" smtClean="0">
                <a:hlinkClick r:id="rId2"/>
              </a:rPr>
              <a:t>http://www.ogf.org/documents/GFD.206.pdf</a:t>
            </a:r>
            <a:r>
              <a:rPr lang="en-US" altLang="en-US" sz="2000" dirty="0" smtClean="0"/>
              <a:t>) necessary to support NSI CSv2.0</a:t>
            </a:r>
            <a:endParaRPr lang="en-GB" altLang="en-US" sz="2000" dirty="0" smtClean="0"/>
          </a:p>
          <a:p>
            <a:pPr>
              <a:spcBef>
                <a:spcPts val="1200"/>
              </a:spcBef>
              <a:spcAft>
                <a:spcPts val="0"/>
              </a:spcAft>
            </a:pPr>
            <a:r>
              <a:rPr lang="en-GB" altLang="en-US" sz="2000" dirty="0" smtClean="0"/>
              <a:t>Recommendations Track (Standards) Document</a:t>
            </a:r>
          </a:p>
          <a:p>
            <a:pPr lvl="1">
              <a:spcBef>
                <a:spcPts val="300"/>
              </a:spcBef>
              <a:spcAft>
                <a:spcPts val="0"/>
              </a:spcAft>
            </a:pPr>
            <a:r>
              <a:rPr lang="en-US" altLang="en-US" sz="1600" dirty="0" smtClean="0"/>
              <a:t>In draft version as of 4/29/2014, several outstanding items to be agreed upon</a:t>
            </a:r>
          </a:p>
          <a:p>
            <a:pPr lvl="1">
              <a:spcBef>
                <a:spcPts val="300"/>
              </a:spcBef>
              <a:spcAft>
                <a:spcPts val="0"/>
              </a:spcAft>
            </a:pPr>
            <a:r>
              <a:rPr lang="en-US" altLang="en-US" sz="1600" dirty="0" smtClean="0"/>
              <a:t>Final draft editing targeted to start mid-June and to complete by early August for submission for public comment period</a:t>
            </a:r>
          </a:p>
          <a:p>
            <a:pPr lvl="1">
              <a:spcBef>
                <a:spcPts val="300"/>
              </a:spcBef>
              <a:spcAft>
                <a:spcPts val="0"/>
              </a:spcAft>
            </a:pPr>
            <a:r>
              <a:rPr lang="en-US" altLang="en-US" sz="1600" dirty="0" smtClean="0"/>
              <a:t>Unavailable: Still work in progress</a:t>
            </a:r>
            <a:endParaRPr lang="en-GB" altLang="en-US" sz="1600" dirty="0" smtClean="0"/>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9</a:t>
            </a:fld>
            <a:endParaRPr lang="en-US" altLang="ja-JP" sz="1100" smtClean="0">
              <a:solidFill>
                <a:schemeClr val="bg2"/>
              </a:solidFill>
            </a:endParaRPr>
          </a:p>
        </p:txBody>
      </p:sp>
    </p:spTree>
    <p:extLst>
      <p:ext uri="{BB962C8B-B14F-4D97-AF65-F5344CB8AC3E}">
        <p14:creationId xmlns:p14="http://schemas.microsoft.com/office/powerpoint/2010/main" val="17912509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GF PowerPoint Template v1.5">
  <a:themeElements>
    <a:clrScheme name="">
      <a:dk1>
        <a:srgbClr val="000000"/>
      </a:dk1>
      <a:lt1>
        <a:srgbClr val="FFFFFF"/>
      </a:lt1>
      <a:dk2>
        <a:srgbClr val="FFFFFF"/>
      </a:dk2>
      <a:lt2>
        <a:srgbClr val="808080"/>
      </a:lt2>
      <a:accent1>
        <a:srgbClr val="5DAD41"/>
      </a:accent1>
      <a:accent2>
        <a:srgbClr val="176D89"/>
      </a:accent2>
      <a:accent3>
        <a:srgbClr val="FFFFFF"/>
      </a:accent3>
      <a:accent4>
        <a:srgbClr val="000000"/>
      </a:accent4>
      <a:accent5>
        <a:srgbClr val="B6D3B0"/>
      </a:accent5>
      <a:accent6>
        <a:srgbClr val="14627C"/>
      </a:accent6>
      <a:hlink>
        <a:srgbClr val="009999"/>
      </a:hlink>
      <a:folHlink>
        <a:srgbClr val="99CC00"/>
      </a:folHlink>
    </a:clrScheme>
    <a:fontScheme name="OGF PowerPoint Template v1.5">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GF PowerPoint Template v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GF PowerPoint Template v1.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GF PowerPoint Template v1.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GF PowerPoint Template v1.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GF PowerPoint Template v1.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GF PowerPoint Template v1.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GF PowerPoint Template v1.5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GF PowerPoint Template v1.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GF PowerPoint Template v1.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GF PowerPoint Template v1.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GF PowerPoint Template v1.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GF PowerPoint Template v1.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OGF PowerPoint Template v1.5</Template>
  <TotalTime>8572</TotalTime>
  <Words>1512</Words>
  <Application>Microsoft Macintosh PowerPoint</Application>
  <PresentationFormat>On-screen Show (4:3)</PresentationFormat>
  <Paragraphs>186</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OGF PowerPoint Template v1.5</vt:lpstr>
      <vt:lpstr>Network Services Interface</vt:lpstr>
      <vt:lpstr>OGF IPR Policies Apply</vt:lpstr>
      <vt:lpstr>NSI Roadmap</vt:lpstr>
      <vt:lpstr>NSI Roadmap</vt:lpstr>
      <vt:lpstr>NSI Framework</vt:lpstr>
      <vt:lpstr>NSI Connection Service (CS) v2.0</vt:lpstr>
      <vt:lpstr>NSI NSA Description Document </vt:lpstr>
      <vt:lpstr>NSI CS AAI Best Practises</vt:lpstr>
      <vt:lpstr>NSI Topology</vt:lpstr>
      <vt:lpstr>NSI Document Distribution Service (DDS)</vt:lpstr>
      <vt:lpstr>Putting it Together*</vt:lpstr>
      <vt:lpstr>NSI roadmap</vt:lpstr>
      <vt:lpstr>Full Copyright Notice</vt:lpstr>
    </vt:vector>
  </TitlesOfParts>
  <Company>DANTE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guy</dc:creator>
  <cp:lastModifiedBy>Chin Guok</cp:lastModifiedBy>
  <cp:revision>448</cp:revision>
  <cp:lastPrinted>2006-08-17T17:55:00Z</cp:lastPrinted>
  <dcterms:created xsi:type="dcterms:W3CDTF">2014-04-25T21:12:05Z</dcterms:created>
  <dcterms:modified xsi:type="dcterms:W3CDTF">2014-04-26T13:46:51Z</dcterms:modified>
</cp:coreProperties>
</file>