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0" r:id="rId3"/>
    <p:sldId id="259" r:id="rId4"/>
    <p:sldId id="267" r:id="rId5"/>
    <p:sldId id="263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4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3360B-0D39-BC47-A41C-227C4159D0C0}" type="datetimeFigureOut">
              <a:rPr lang="en-US" smtClean="0"/>
              <a:t>2/17/12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9B0C1-4F0D-0E4F-801C-C24F8E9F6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4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D7B6-4C8E-9948-82BE-9C9B7E097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00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20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7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6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6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8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7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2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9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7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F50D-BEBF-264D-A9AF-04C9D1D5A016}" type="datetimeFigureOut">
              <a:rPr lang="en-US" smtClean="0"/>
              <a:t>2/17/12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F601A-B3AB-DC41-809B-EAEA0B1DB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5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1028676" y="829575"/>
            <a:ext cx="3250352" cy="1096761"/>
            <a:chOff x="639401" y="487642"/>
            <a:chExt cx="4443730" cy="1421919"/>
          </a:xfrm>
        </p:grpSpPr>
        <p:sp>
          <p:nvSpPr>
            <p:cNvPr id="84" name="Oval 83"/>
            <p:cNvSpPr/>
            <p:nvPr/>
          </p:nvSpPr>
          <p:spPr>
            <a:xfrm>
              <a:off x="639401" y="756420"/>
              <a:ext cx="1563079" cy="11432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121" name="Oval 120"/>
            <p:cNvSpPr/>
            <p:nvPr/>
          </p:nvSpPr>
          <p:spPr>
            <a:xfrm>
              <a:off x="2624903" y="487642"/>
              <a:ext cx="1563079" cy="12372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4095949" y="961212"/>
              <a:ext cx="9871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Bonaire</a:t>
              </a:r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1765235" y="1540229"/>
              <a:ext cx="827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Aruba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063343" y="649884"/>
              <a:ext cx="2520924" cy="1021420"/>
              <a:chOff x="1063343" y="649884"/>
              <a:chExt cx="2520924" cy="1021420"/>
            </a:xfrm>
          </p:grpSpPr>
          <p:grpSp>
            <p:nvGrpSpPr>
              <p:cNvPr id="55" name="Group 220"/>
              <p:cNvGrpSpPr/>
              <p:nvPr/>
            </p:nvGrpSpPr>
            <p:grpSpPr>
              <a:xfrm>
                <a:off x="1063343" y="649884"/>
                <a:ext cx="2520924" cy="1021420"/>
                <a:chOff x="1084727" y="2938589"/>
                <a:chExt cx="2788005" cy="1174434"/>
              </a:xfrm>
            </p:grpSpPr>
            <p:cxnSp>
              <p:nvCxnSpPr>
                <p:cNvPr id="56" name="Curved Connector 55"/>
                <p:cNvCxnSpPr/>
                <p:nvPr/>
              </p:nvCxnSpPr>
              <p:spPr>
                <a:xfrm flipV="1">
                  <a:off x="1800976" y="3489039"/>
                  <a:ext cx="1252522" cy="313832"/>
                </a:xfrm>
                <a:prstGeom prst="curvedConnector3">
                  <a:avLst>
                    <a:gd name="adj1" fmla="val 50000"/>
                  </a:avLst>
                </a:prstGeom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" name="TextBox 56"/>
                <p:cNvSpPr txBox="1"/>
                <p:nvPr/>
              </p:nvSpPr>
              <p:spPr>
                <a:xfrm>
                  <a:off x="1640867" y="3217294"/>
                  <a:ext cx="628510" cy="3892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58" name="Rounded Rectangle 57"/>
                <p:cNvSpPr/>
                <p:nvPr/>
              </p:nvSpPr>
              <p:spPr>
                <a:xfrm>
                  <a:off x="1084727" y="3489039"/>
                  <a:ext cx="617269" cy="623984"/>
                </a:xfrm>
                <a:prstGeom prst="roundRect">
                  <a:avLst/>
                </a:prstGeom>
                <a:solidFill>
                  <a:schemeClr val="bg1">
                    <a:lumMod val="65000"/>
                    <a:alpha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1133684" y="3573046"/>
                  <a:ext cx="610157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X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60" name="Rounded Rectangle 59"/>
                <p:cNvSpPr/>
                <p:nvPr/>
              </p:nvSpPr>
              <p:spPr>
                <a:xfrm>
                  <a:off x="3134883" y="3199487"/>
                  <a:ext cx="665129" cy="606670"/>
                </a:xfrm>
                <a:prstGeom prst="roundRect">
                  <a:avLst/>
                </a:prstGeom>
                <a:solidFill>
                  <a:schemeClr val="bg1">
                    <a:lumMod val="65000"/>
                    <a:alpha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2817836" y="2938589"/>
                  <a:ext cx="716109" cy="5046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/>
                    <a:t>1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2203313" y="3006632"/>
                  <a:ext cx="600485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L</a:t>
                  </a:r>
                  <a:r>
                    <a:rPr lang="en-US" sz="1600" baseline="-25000" dirty="0"/>
                    <a:t>1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3229235" y="3274390"/>
                  <a:ext cx="643497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X</a:t>
                  </a:r>
                  <a:r>
                    <a:rPr lang="en-US" sz="1600" baseline="-25000" dirty="0"/>
                    <a:t>1</a:t>
                  </a:r>
                </a:p>
              </p:txBody>
            </p:sp>
          </p:grpSp>
          <p:sp>
            <p:nvSpPr>
              <p:cNvPr id="64" name="Oval 63"/>
              <p:cNvSpPr/>
              <p:nvPr/>
            </p:nvSpPr>
            <p:spPr>
              <a:xfrm>
                <a:off x="2843513" y="1057602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1560569" y="1330545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3434662" y="1292726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/>
                <a:t>0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420515" y="603381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3432742" y="1187566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3432741" y="932661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46651" y="1403712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70163" y="764715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113" name="Oval 112"/>
            <p:cNvSpPr/>
            <p:nvPr/>
          </p:nvSpPr>
          <p:spPr>
            <a:xfrm>
              <a:off x="981148" y="1432811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983139" y="1180984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77466" y="2483982"/>
            <a:ext cx="3274664" cy="1157052"/>
            <a:chOff x="633558" y="2094226"/>
            <a:chExt cx="4476969" cy="1500084"/>
          </a:xfrm>
        </p:grpSpPr>
        <p:sp>
          <p:nvSpPr>
            <p:cNvPr id="122" name="Oval 121"/>
            <p:cNvSpPr/>
            <p:nvPr/>
          </p:nvSpPr>
          <p:spPr>
            <a:xfrm>
              <a:off x="633558" y="2207626"/>
              <a:ext cx="2768506" cy="1386684"/>
            </a:xfrm>
            <a:prstGeom prst="ellipse">
              <a:avLst/>
            </a:prstGeom>
            <a:solidFill>
              <a:srgbClr val="FC843B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123" name="Oval 122"/>
            <p:cNvSpPr/>
            <p:nvPr/>
          </p:nvSpPr>
          <p:spPr>
            <a:xfrm>
              <a:off x="3547448" y="2094226"/>
              <a:ext cx="1563079" cy="1192119"/>
            </a:xfrm>
            <a:prstGeom prst="ellipse">
              <a:avLst/>
            </a:prstGeom>
            <a:solidFill>
              <a:srgbClr val="3366FF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2509930" y="2562414"/>
              <a:ext cx="559363" cy="549124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590773" y="2427091"/>
              <a:ext cx="632758" cy="438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/>
                <a:t>0</a:t>
              </a:r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1195541" y="2613973"/>
              <a:ext cx="515437" cy="580223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1184587" y="2712926"/>
              <a:ext cx="608247" cy="438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X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3831599" y="2396103"/>
              <a:ext cx="559363" cy="549124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390865" y="2147949"/>
              <a:ext cx="720415" cy="438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509930" y="2595647"/>
              <a:ext cx="559363" cy="438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L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3858917" y="2482745"/>
              <a:ext cx="639848" cy="438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X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707239" y="2921671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07239" y="2313050"/>
              <a:ext cx="632758" cy="438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449406" y="2725039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/>
                <a:t>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356549" y="2112475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4344562" y="2704528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1120338" y="2942369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1122329" y="2690542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344561" y="2449623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3758017" y="2586876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635775" y="2838774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2962692" y="2764408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2434725" y="2694719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Curved Connector 103"/>
            <p:cNvCxnSpPr>
              <a:stCxn id="53" idx="6"/>
              <a:endCxn id="100" idx="2"/>
            </p:cNvCxnSpPr>
            <p:nvPr/>
          </p:nvCxnSpPr>
          <p:spPr>
            <a:xfrm flipV="1">
              <a:off x="1786183" y="2777270"/>
              <a:ext cx="648542" cy="144055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urved Connector 104"/>
            <p:cNvCxnSpPr>
              <a:stCxn id="93" idx="6"/>
              <a:endCxn id="51" idx="2"/>
            </p:cNvCxnSpPr>
            <p:nvPr/>
          </p:nvCxnSpPr>
          <p:spPr>
            <a:xfrm flipV="1">
              <a:off x="3113101" y="2669426"/>
              <a:ext cx="644916" cy="177532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Box 162"/>
            <p:cNvSpPr txBox="1"/>
            <p:nvPr/>
          </p:nvSpPr>
          <p:spPr>
            <a:xfrm>
              <a:off x="2148605" y="2279961"/>
              <a:ext cx="632758" cy="4389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 smtClean="0"/>
                <a:t>4</a:t>
              </a:r>
              <a:endParaRPr lang="en-US" sz="1600" baseline="-25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994442" y="2806195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3684673" y="3156062"/>
              <a:ext cx="9871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Bonaire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1520592" y="3180725"/>
              <a:ext cx="8276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Aruba</a:t>
              </a: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57095" y="0"/>
            <a:ext cx="5744188" cy="6987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Abstract NSI Topology Model</a:t>
            </a:r>
            <a:endParaRPr lang="en-US" sz="3200" dirty="0"/>
          </a:p>
        </p:txBody>
      </p:sp>
      <p:sp>
        <p:nvSpPr>
          <p:cNvPr id="148" name="TextBox 147"/>
          <p:cNvSpPr txBox="1"/>
          <p:nvPr/>
        </p:nvSpPr>
        <p:spPr>
          <a:xfrm>
            <a:off x="4727400" y="2564919"/>
            <a:ext cx="3542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NSI model assigns authoritative ownership </a:t>
            </a:r>
            <a:r>
              <a:rPr lang="en-US" sz="1600" dirty="0"/>
              <a:t>of all physical components to one network or the other. 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04755" y="1182348"/>
            <a:ext cx="33522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Conventional physical infrastructure – </a:t>
            </a:r>
          </a:p>
          <a:p>
            <a:r>
              <a:rPr lang="en-US" sz="1600" dirty="0" smtClean="0"/>
              <a:t>Networks, switches, ports, and links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90689" y="1939950"/>
            <a:ext cx="58021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The physical topology is translated to a derivative “resource graph” consisting of resources, and stitching relations</a:t>
            </a:r>
            <a:endParaRPr lang="en-US" sz="1600" dirty="0"/>
          </a:p>
        </p:txBody>
      </p:sp>
      <p:sp>
        <p:nvSpPr>
          <p:cNvPr id="147" name="TextBox 146"/>
          <p:cNvSpPr txBox="1"/>
          <p:nvPr/>
        </p:nvSpPr>
        <p:spPr>
          <a:xfrm>
            <a:off x="4854400" y="3450269"/>
            <a:ext cx="41164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</a:t>
            </a:r>
            <a:r>
              <a:rPr lang="en-US" sz="1600" dirty="0" smtClean="0"/>
              <a:t>nter</a:t>
            </a:r>
            <a:r>
              <a:rPr lang="en-US" sz="1600" dirty="0" smtClean="0"/>
              <a:t>-</a:t>
            </a:r>
            <a:r>
              <a:rPr lang="en-US" sz="1600" dirty="0"/>
              <a:t>d</a:t>
            </a:r>
            <a:r>
              <a:rPr lang="en-US" sz="1600" dirty="0" smtClean="0"/>
              <a:t>omain Service Termination Points (“STP”s) are defined and mapped logically to internal physical components.   External </a:t>
            </a:r>
            <a:r>
              <a:rPr lang="en-US" sz="1600" dirty="0" smtClean="0"/>
              <a:t>inter-domain relations </a:t>
            </a:r>
            <a:r>
              <a:rPr lang="en-US" sz="1600" dirty="0" smtClean="0"/>
              <a:t>are </a:t>
            </a:r>
            <a:r>
              <a:rPr lang="en-US" sz="1600" dirty="0" smtClean="0"/>
              <a:t>described by NSI </a:t>
            </a:r>
            <a:r>
              <a:rPr lang="en-US" sz="1600" dirty="0" smtClean="0"/>
              <a:t>Service Demarcation Points (“SDP”s).</a:t>
            </a:r>
            <a:endParaRPr lang="en-US" sz="16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723986" y="5188689"/>
            <a:ext cx="5104300" cy="1356373"/>
            <a:chOff x="226882" y="5071088"/>
            <a:chExt cx="6978362" cy="1758503"/>
          </a:xfrm>
        </p:grpSpPr>
        <p:grpSp>
          <p:nvGrpSpPr>
            <p:cNvPr id="40" name="Group 39"/>
            <p:cNvGrpSpPr/>
            <p:nvPr/>
          </p:nvGrpSpPr>
          <p:grpSpPr>
            <a:xfrm>
              <a:off x="226882" y="5071088"/>
              <a:ext cx="6978362" cy="1758503"/>
              <a:chOff x="4076319" y="4831843"/>
              <a:chExt cx="6978362" cy="1758503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5410006" y="5214647"/>
                <a:ext cx="1257494" cy="1111374"/>
              </a:xfrm>
              <a:prstGeom prst="ellipse">
                <a:avLst/>
              </a:prstGeom>
              <a:solidFill>
                <a:srgbClr val="FC843B"/>
              </a:solidFill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7480106" y="5214647"/>
                <a:ext cx="1257494" cy="1111374"/>
              </a:xfrm>
              <a:prstGeom prst="ellipse">
                <a:avLst/>
              </a:prstGeom>
              <a:solidFill>
                <a:srgbClr val="3366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7304187" y="4831843"/>
                <a:ext cx="987182" cy="369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/>
                  <a:t>Bonaire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589215" y="4850590"/>
                <a:ext cx="827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/>
                  <a:t>Aruba</a:t>
                </a:r>
                <a:endParaRPr lang="en-US" b="1" i="1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592295" y="5653689"/>
                <a:ext cx="150409" cy="165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405897" y="5664213"/>
                <a:ext cx="150409" cy="1651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/>
              <p:cNvCxnSpPr>
                <a:stCxn id="73" idx="6"/>
                <a:endCxn id="74" idx="2"/>
              </p:cNvCxnSpPr>
              <p:nvPr/>
            </p:nvCxnSpPr>
            <p:spPr>
              <a:xfrm>
                <a:off x="6742704" y="5736239"/>
                <a:ext cx="663193" cy="10524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Oval 96"/>
              <p:cNvSpPr/>
              <p:nvPr/>
            </p:nvSpPr>
            <p:spPr>
              <a:xfrm>
                <a:off x="8502122" y="6073712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8502122" y="5312518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5434755" y="5986321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5468094" y="5363497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TextBox 197"/>
              <p:cNvSpPr txBox="1"/>
              <p:nvPr/>
            </p:nvSpPr>
            <p:spPr>
              <a:xfrm>
                <a:off x="7033472" y="5712494"/>
                <a:ext cx="1622037" cy="438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Bonaire:B</a:t>
                </a:r>
                <a:r>
                  <a:rPr lang="en-US" sz="1600" baseline="-25000" dirty="0" smtClean="0"/>
                  <a:t>1</a:t>
                </a:r>
                <a:endParaRPr lang="en-US" sz="1600" baseline="-25000" dirty="0"/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5730638" y="5706062"/>
                <a:ext cx="1460134" cy="438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Aruba:A</a:t>
                </a:r>
                <a:r>
                  <a:rPr lang="en-US" sz="1600" baseline="-25000" dirty="0" smtClean="0"/>
                  <a:t>0</a:t>
                </a:r>
                <a:endParaRPr lang="en-US" sz="1600" baseline="-25000" dirty="0"/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4180346" y="5829314"/>
                <a:ext cx="1555852" cy="4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Aruba:A</a:t>
                </a:r>
                <a:r>
                  <a:rPr lang="en-US" sz="1600" baseline="-25000" dirty="0" smtClean="0"/>
                  <a:t>1</a:t>
                </a:r>
                <a:endParaRPr lang="en-US" sz="1600" baseline="-25000" dirty="0"/>
              </a:p>
            </p:txBody>
          </p:sp>
          <p:sp>
            <p:nvSpPr>
              <p:cNvPr id="201" name="TextBox 200"/>
              <p:cNvSpPr txBox="1"/>
              <p:nvPr/>
            </p:nvSpPr>
            <p:spPr>
              <a:xfrm>
                <a:off x="8271028" y="6151421"/>
                <a:ext cx="2783653" cy="438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Bonaire:B</a:t>
                </a:r>
                <a:r>
                  <a:rPr lang="en-US" sz="1600" baseline="-25000" dirty="0" smtClean="0"/>
                  <a:t>0</a:t>
                </a:r>
                <a:endParaRPr lang="en-US" sz="1600" baseline="-25000" dirty="0"/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8206125" y="5083662"/>
                <a:ext cx="2422578" cy="758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      STP </a:t>
                </a:r>
              </a:p>
              <a:p>
                <a:r>
                  <a:rPr lang="en-US" sz="1600" dirty="0" smtClean="0"/>
                  <a:t>Bonaire:B</a:t>
                </a:r>
                <a:r>
                  <a:rPr lang="en-US" sz="1600" baseline="-25000" dirty="0" smtClean="0"/>
                  <a:t>2</a:t>
                </a:r>
                <a:endParaRPr lang="en-US" sz="1600" baseline="-25000" dirty="0"/>
              </a:p>
            </p:txBody>
          </p:sp>
          <p:sp>
            <p:nvSpPr>
              <p:cNvPr id="203" name="TextBox 202"/>
              <p:cNvSpPr txBox="1"/>
              <p:nvPr/>
            </p:nvSpPr>
            <p:spPr>
              <a:xfrm>
                <a:off x="4076319" y="4918563"/>
                <a:ext cx="1591902" cy="758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/>
                  <a:t>STP  </a:t>
                </a:r>
              </a:p>
              <a:p>
                <a:pPr algn="ctr"/>
                <a:r>
                  <a:rPr lang="en-US" sz="1600" dirty="0" smtClean="0"/>
                  <a:t>Aruba:A</a:t>
                </a:r>
                <a:r>
                  <a:rPr lang="en-US" sz="1600" baseline="-25000" dirty="0" smtClean="0"/>
                  <a:t>2</a:t>
                </a:r>
                <a:endParaRPr lang="en-US" sz="1600" baseline="-25000" dirty="0"/>
              </a:p>
            </p:txBody>
          </p:sp>
        </p:grpSp>
        <p:sp>
          <p:nvSpPr>
            <p:cNvPr id="212" name="TextBox 211"/>
            <p:cNvSpPr txBox="1"/>
            <p:nvPr/>
          </p:nvSpPr>
          <p:spPr>
            <a:xfrm>
              <a:off x="2874700" y="5551762"/>
              <a:ext cx="964022" cy="478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/>
                <a:t>SDP</a:t>
              </a:r>
              <a:endParaRPr lang="en-US" b="1" i="1" dirty="0"/>
            </a:p>
          </p:txBody>
        </p:sp>
      </p:grpSp>
      <p:sp>
        <p:nvSpPr>
          <p:cNvPr id="213" name="TextBox 212"/>
          <p:cNvSpPr txBox="1"/>
          <p:nvPr/>
        </p:nvSpPr>
        <p:spPr>
          <a:xfrm>
            <a:off x="5125158" y="4884232"/>
            <a:ext cx="38420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By hiding all internal structure and only exposing inter-domain STPs and their peering SDP relations, we arrive at the basic NSI Topology </a:t>
            </a:r>
            <a:r>
              <a:rPr lang="en-US" sz="1600" dirty="0"/>
              <a:t>M</a:t>
            </a:r>
            <a:r>
              <a:rPr lang="en-US" sz="1600" dirty="0" smtClean="0"/>
              <a:t>odel of </a:t>
            </a:r>
            <a:r>
              <a:rPr lang="en-US" sz="1600" dirty="0" smtClean="0"/>
              <a:t>networks (service domains), STPs (interfaces at the edge of those domains), </a:t>
            </a:r>
            <a:r>
              <a:rPr lang="en-US" sz="1600" dirty="0" smtClean="0"/>
              <a:t>and the SDPs </a:t>
            </a:r>
            <a:r>
              <a:rPr lang="en-US" sz="1600" dirty="0"/>
              <a:t>(</a:t>
            </a:r>
            <a:r>
              <a:rPr lang="en-US" sz="1600" dirty="0" smtClean="0"/>
              <a:t>indicating </a:t>
            </a:r>
            <a:r>
              <a:rPr lang="en-US" sz="1600" dirty="0" smtClean="0"/>
              <a:t>inter-domain adjacency</a:t>
            </a:r>
            <a:r>
              <a:rPr lang="en-US" sz="1600" dirty="0" smtClean="0"/>
              <a:t>.)   </a:t>
            </a:r>
            <a:endParaRPr lang="en-US" sz="1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768227" y="3742341"/>
            <a:ext cx="4002055" cy="1276312"/>
            <a:chOff x="824653" y="3961562"/>
            <a:chExt cx="4002055" cy="1276312"/>
          </a:xfrm>
        </p:grpSpPr>
        <p:grpSp>
          <p:nvGrpSpPr>
            <p:cNvPr id="37" name="Group 36"/>
            <p:cNvGrpSpPr/>
            <p:nvPr/>
          </p:nvGrpSpPr>
          <p:grpSpPr>
            <a:xfrm>
              <a:off x="824653" y="3961562"/>
              <a:ext cx="4002055" cy="1276312"/>
              <a:chOff x="101863" y="3583172"/>
              <a:chExt cx="5471424" cy="1654702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4852374" y="3945522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50008" y="3851190"/>
                <a:ext cx="2768506" cy="1386684"/>
              </a:xfrm>
              <a:prstGeom prst="ellipse">
                <a:avLst/>
              </a:prstGeom>
              <a:solidFill>
                <a:srgbClr val="FC843B"/>
              </a:solidFill>
              <a:ln>
                <a:noFill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562742" y="3742223"/>
                <a:ext cx="1563079" cy="1192119"/>
              </a:xfrm>
              <a:prstGeom prst="ellipse">
                <a:avLst/>
              </a:prstGeom>
              <a:solidFill>
                <a:srgbClr val="3366FF"/>
              </a:solidFill>
              <a:ln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i="1" dirty="0"/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3903648" y="4039667"/>
                <a:ext cx="663372" cy="549124"/>
              </a:xfrm>
              <a:prstGeom prst="roundRect">
                <a:avLst/>
              </a:prstGeom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3634347" y="3834738"/>
                <a:ext cx="639330" cy="4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P</a:t>
                </a:r>
                <a:r>
                  <a:rPr lang="en-US" sz="1600" baseline="-25000" dirty="0"/>
                  <a:t>1</a:t>
                </a: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3950868" y="4126309"/>
                <a:ext cx="575498" cy="4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X</a:t>
                </a:r>
                <a:r>
                  <a:rPr lang="en-US" sz="1600" baseline="-25000" dirty="0"/>
                  <a:t>1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4372161" y="4499394"/>
                <a:ext cx="5683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P</a:t>
                </a:r>
                <a:r>
                  <a:rPr lang="en-US" sz="1600" baseline="-25000" dirty="0"/>
                  <a:t>0</a:t>
                </a: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4293410" y="3680130"/>
                <a:ext cx="5683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P</a:t>
                </a:r>
                <a:r>
                  <a:rPr lang="en-US" sz="1600" baseline="-25000" dirty="0" smtClean="0"/>
                  <a:t>2</a:t>
                </a:r>
                <a:endParaRPr lang="en-US" sz="1600" baseline="-25000" dirty="0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4522785" y="4325590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4491817" y="4093187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490047" y="4243262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603793" y="3918644"/>
                <a:ext cx="1367227" cy="1109616"/>
                <a:chOff x="603793" y="3918644"/>
                <a:chExt cx="1367227" cy="1109616"/>
              </a:xfrm>
            </p:grpSpPr>
            <p:sp>
              <p:nvSpPr>
                <p:cNvPr id="130" name="TextBox 129"/>
                <p:cNvSpPr txBox="1"/>
                <p:nvPr/>
              </p:nvSpPr>
              <p:spPr>
                <a:xfrm>
                  <a:off x="1402720" y="4078886"/>
                  <a:ext cx="568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911991" y="4257537"/>
                  <a:ext cx="597292" cy="580223"/>
                </a:xfrm>
                <a:prstGeom prst="roundRect">
                  <a:avLst/>
                </a:prstGeom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TextBox 131"/>
                <p:cNvSpPr txBox="1"/>
                <p:nvPr/>
              </p:nvSpPr>
              <p:spPr>
                <a:xfrm>
                  <a:off x="1021021" y="4356490"/>
                  <a:ext cx="614184" cy="4389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X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141" name="TextBox 140"/>
                <p:cNvSpPr txBox="1"/>
                <p:nvPr/>
              </p:nvSpPr>
              <p:spPr>
                <a:xfrm>
                  <a:off x="721167" y="4689706"/>
                  <a:ext cx="568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 smtClean="0"/>
                    <a:t>1</a:t>
                  </a:r>
                  <a:endParaRPr lang="en-US" sz="1600" baseline="-25000" dirty="0"/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603793" y="3918644"/>
                  <a:ext cx="5683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 smtClean="0"/>
                    <a:t>2</a:t>
                  </a:r>
                  <a:endParaRPr lang="en-US" sz="1600" baseline="-25000" dirty="0"/>
                </a:p>
              </p:txBody>
            </p:sp>
            <p:sp>
              <p:nvSpPr>
                <p:cNvPr id="153" name="Oval 152"/>
                <p:cNvSpPr/>
                <p:nvPr/>
              </p:nvSpPr>
              <p:spPr>
                <a:xfrm>
                  <a:off x="836788" y="4585933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153"/>
                <p:cNvSpPr/>
                <p:nvPr/>
              </p:nvSpPr>
              <p:spPr>
                <a:xfrm>
                  <a:off x="838779" y="4334106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1457725" y="4505732"/>
                  <a:ext cx="150409" cy="165101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8" name="Oval 157"/>
              <p:cNvSpPr/>
              <p:nvPr/>
            </p:nvSpPr>
            <p:spPr>
              <a:xfrm>
                <a:off x="3020800" y="4400751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0" name="Curved Connector 159"/>
              <p:cNvCxnSpPr>
                <a:stCxn id="157" idx="6"/>
                <a:endCxn id="159" idx="2"/>
              </p:cNvCxnSpPr>
              <p:nvPr/>
            </p:nvCxnSpPr>
            <p:spPr>
              <a:xfrm flipV="1">
                <a:off x="1608133" y="4521590"/>
                <a:ext cx="351855" cy="66692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urved Connector 160"/>
              <p:cNvCxnSpPr>
                <a:stCxn id="158" idx="6"/>
                <a:endCxn id="156" idx="2"/>
              </p:cNvCxnSpPr>
              <p:nvPr/>
            </p:nvCxnSpPr>
            <p:spPr>
              <a:xfrm flipV="1">
                <a:off x="3171209" y="4325812"/>
                <a:ext cx="318838" cy="157489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2" name="Oval 161"/>
              <p:cNvSpPr/>
              <p:nvPr/>
            </p:nvSpPr>
            <p:spPr>
              <a:xfrm>
                <a:off x="363387" y="4273940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422998" y="4755210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6" name="Curved Connector 165"/>
              <p:cNvCxnSpPr>
                <a:stCxn id="154" idx="2"/>
                <a:endCxn id="162" idx="6"/>
              </p:cNvCxnSpPr>
              <p:nvPr/>
            </p:nvCxnSpPr>
            <p:spPr>
              <a:xfrm rot="10800000">
                <a:off x="513797" y="4356490"/>
                <a:ext cx="324983" cy="60166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urved Connector 166"/>
              <p:cNvCxnSpPr>
                <a:stCxn id="153" idx="2"/>
                <a:endCxn id="165" idx="7"/>
              </p:cNvCxnSpPr>
              <p:nvPr/>
            </p:nvCxnSpPr>
            <p:spPr>
              <a:xfrm rot="10800000" flipV="1">
                <a:off x="551380" y="4668482"/>
                <a:ext cx="285408" cy="110905"/>
              </a:xfrm>
              <a:prstGeom prst="curvedConnector2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TextBox 169"/>
              <p:cNvSpPr txBox="1"/>
              <p:nvPr/>
            </p:nvSpPr>
            <p:spPr>
              <a:xfrm>
                <a:off x="3874529" y="4795890"/>
                <a:ext cx="9871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/>
                  <a:t>Bonaire</a:t>
                </a: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1445318" y="4806501"/>
                <a:ext cx="8276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/>
                  <a:t>Aruba</a:t>
                </a:r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4786506" y="3815464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4960118" y="4506241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1959987" y="4208739"/>
                <a:ext cx="800446" cy="549124"/>
                <a:chOff x="2060501" y="4190301"/>
                <a:chExt cx="800446" cy="549124"/>
              </a:xfrm>
            </p:grpSpPr>
            <p:sp>
              <p:nvSpPr>
                <p:cNvPr id="127" name="Rounded Rectangle 126"/>
                <p:cNvSpPr/>
                <p:nvPr/>
              </p:nvSpPr>
              <p:spPr>
                <a:xfrm>
                  <a:off x="2151175" y="4190301"/>
                  <a:ext cx="638437" cy="549124"/>
                </a:xfrm>
                <a:prstGeom prst="roundRect">
                  <a:avLst/>
                </a:prstGeom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TextBox 135"/>
                <p:cNvSpPr txBox="1"/>
                <p:nvPr/>
              </p:nvSpPr>
              <p:spPr>
                <a:xfrm>
                  <a:off x="2264730" y="4239210"/>
                  <a:ext cx="596215" cy="4389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L</a:t>
                  </a:r>
                  <a:r>
                    <a:rPr lang="en-US" sz="1600" baseline="-25000" dirty="0"/>
                    <a:t>1</a:t>
                  </a:r>
                </a:p>
              </p:txBody>
            </p:sp>
            <p:sp>
              <p:nvSpPr>
                <p:cNvPr id="159" name="Oval 158"/>
                <p:cNvSpPr/>
                <p:nvPr/>
              </p:nvSpPr>
              <p:spPr>
                <a:xfrm>
                  <a:off x="2060501" y="4420602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Oval 173"/>
                <p:cNvSpPr/>
                <p:nvPr/>
              </p:nvSpPr>
              <p:spPr>
                <a:xfrm>
                  <a:off x="2710538" y="4400751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5" name="Oval 174"/>
              <p:cNvSpPr/>
              <p:nvPr/>
            </p:nvSpPr>
            <p:spPr>
              <a:xfrm>
                <a:off x="3828444" y="4235651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6" name="Curved Connector 175"/>
              <p:cNvCxnSpPr>
                <a:stCxn id="156" idx="6"/>
                <a:endCxn id="175" idx="2"/>
              </p:cNvCxnSpPr>
              <p:nvPr/>
            </p:nvCxnSpPr>
            <p:spPr>
              <a:xfrm flipV="1">
                <a:off x="3640456" y="4318201"/>
                <a:ext cx="187988" cy="7611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Curved Connector 176"/>
              <p:cNvCxnSpPr>
                <a:stCxn id="174" idx="6"/>
                <a:endCxn id="158" idx="2"/>
              </p:cNvCxnSpPr>
              <p:nvPr/>
            </p:nvCxnSpPr>
            <p:spPr>
              <a:xfrm flipV="1">
                <a:off x="2760433" y="4483301"/>
                <a:ext cx="260367" cy="18438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urved Connector 177"/>
              <p:cNvCxnSpPr>
                <a:stCxn id="155" idx="6"/>
                <a:endCxn id="172" idx="3"/>
              </p:cNvCxnSpPr>
              <p:nvPr/>
            </p:nvCxnSpPr>
            <p:spPr>
              <a:xfrm flipV="1">
                <a:off x="4642225" y="3956386"/>
                <a:ext cx="166307" cy="219351"/>
              </a:xfrm>
              <a:prstGeom prst="curvedConnector2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urved Connector 178"/>
              <p:cNvCxnSpPr>
                <a:stCxn id="152" idx="6"/>
                <a:endCxn id="173" idx="1"/>
              </p:cNvCxnSpPr>
              <p:nvPr/>
            </p:nvCxnSpPr>
            <p:spPr>
              <a:xfrm>
                <a:off x="4673194" y="4408140"/>
                <a:ext cx="308951" cy="122279"/>
              </a:xfrm>
              <a:prstGeom prst="curvedConnector2">
                <a:avLst/>
              </a:prstGeom>
              <a:ln w="6350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3276338" y="4369453"/>
                <a:ext cx="612974" cy="4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B</a:t>
                </a:r>
                <a:r>
                  <a:rPr lang="en-US" sz="1600" baseline="-25000" dirty="0" smtClean="0"/>
                  <a:t>1</a:t>
                </a:r>
                <a:endParaRPr lang="en-US" sz="1600" baseline="-2500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869017" y="3941465"/>
                <a:ext cx="548658" cy="438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r>
                  <a:rPr lang="en-US" sz="1600" baseline="-25000" dirty="0"/>
                  <a:t>0</a:t>
                </a: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14494" y="4695044"/>
                <a:ext cx="5683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r>
                  <a:rPr lang="en-US" sz="1600" baseline="-25000" dirty="0"/>
                  <a:t>1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5004986" y="4504930"/>
                <a:ext cx="5683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B</a:t>
                </a:r>
                <a:r>
                  <a:rPr lang="en-US" sz="1600" baseline="-25000" dirty="0" smtClean="0"/>
                  <a:t>0</a:t>
                </a:r>
                <a:endParaRPr lang="en-US" sz="1600" baseline="-25000" dirty="0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854211" y="3583172"/>
                <a:ext cx="5683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r>
                  <a:rPr lang="en-US" sz="1600" baseline="-25000" dirty="0" smtClean="0"/>
                  <a:t>2</a:t>
                </a:r>
                <a:endParaRPr lang="en-US" sz="1600" baseline="-250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01863" y="4041837"/>
                <a:ext cx="5683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r>
                  <a:rPr lang="en-US" sz="1600" baseline="-25000" dirty="0"/>
                  <a:t>2</a:t>
                </a:r>
              </a:p>
            </p:txBody>
          </p:sp>
        </p:grpSp>
        <p:sp>
          <p:nvSpPr>
            <p:cNvPr id="214" name="TextBox 213"/>
            <p:cNvSpPr txBox="1"/>
            <p:nvPr/>
          </p:nvSpPr>
          <p:spPr>
            <a:xfrm>
              <a:off x="2583336" y="4689827"/>
              <a:ext cx="415681" cy="261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 smtClean="0"/>
                <a:t>5</a:t>
              </a:r>
              <a:endParaRPr lang="en-US" sz="1600" baseline="-25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2080997" y="4295557"/>
              <a:ext cx="462829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 smtClean="0"/>
                <a:t>4</a:t>
              </a:r>
              <a:endParaRPr lang="en-US" sz="16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711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549185" y="2027416"/>
            <a:ext cx="7672620" cy="4284225"/>
            <a:chOff x="549185" y="2027416"/>
            <a:chExt cx="7672620" cy="4284225"/>
          </a:xfrm>
        </p:grpSpPr>
        <p:grpSp>
          <p:nvGrpSpPr>
            <p:cNvPr id="16" name="Group 15"/>
            <p:cNvGrpSpPr/>
            <p:nvPr/>
          </p:nvGrpSpPr>
          <p:grpSpPr>
            <a:xfrm>
              <a:off x="549185" y="2027416"/>
              <a:ext cx="7672620" cy="4284225"/>
              <a:chOff x="549185" y="2027416"/>
              <a:chExt cx="7672620" cy="4284225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2445270" y="2845229"/>
                <a:ext cx="3899523" cy="197003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6655883" y="2027416"/>
                <a:ext cx="1043948" cy="971403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PSNC</a:t>
                </a:r>
                <a:endParaRPr lang="en-US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7177857" y="2998819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Nether</a:t>
                </a:r>
              </a:p>
              <a:p>
                <a:pPr algn="ctr"/>
                <a:r>
                  <a:rPr lang="en-US" sz="1400" dirty="0" smtClean="0"/>
                  <a:t>Light</a:t>
                </a:r>
                <a:endParaRPr lang="en-US" sz="1400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7101658" y="4071447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UvA</a:t>
                </a:r>
                <a:endParaRPr lang="en-US" sz="1600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436488" y="4941625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SUnet</a:t>
                </a:r>
                <a:endParaRPr lang="en-US" sz="1600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320387" y="5340238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 smtClean="0"/>
                  <a:t>FUnet</a:t>
                </a:r>
                <a:endParaRPr lang="en-US" sz="1600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560376" y="5070456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MAN</a:t>
                </a:r>
              </a:p>
              <a:p>
                <a:pPr algn="ctr"/>
                <a:r>
                  <a:rPr lang="en-US" sz="1600" dirty="0" smtClean="0"/>
                  <a:t>LAN</a:t>
                </a:r>
                <a:endParaRPr lang="en-US" sz="1600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55695" y="4250558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Pac-Wave</a:t>
                </a:r>
                <a:endParaRPr lang="en-US" sz="1600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49185" y="3163795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Star</a:t>
                </a:r>
              </a:p>
              <a:p>
                <a:pPr algn="ctr"/>
                <a:r>
                  <a:rPr lang="en-US" sz="1600" dirty="0" smtClean="0"/>
                  <a:t>Light</a:t>
                </a:r>
                <a:endParaRPr lang="en-US" sz="1600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00302" y="2133680"/>
                <a:ext cx="1043948" cy="971403"/>
              </a:xfrm>
              <a:prstGeom prst="ellipse">
                <a:avLst/>
              </a:prstGeom>
              <a:solidFill>
                <a:srgbClr val="31859C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91440" rIns="91440" rtlCol="0" anchor="ctr"/>
              <a:lstStyle/>
              <a:p>
                <a:pPr algn="ctr"/>
                <a:r>
                  <a:rPr lang="en-US" sz="1400" dirty="0" smtClean="0"/>
                  <a:t>GLORIAD</a:t>
                </a:r>
                <a:endParaRPr lang="en-US" sz="1400" dirty="0"/>
              </a:p>
            </p:txBody>
          </p:sp>
          <p:cxnSp>
            <p:nvCxnSpPr>
              <p:cNvPr id="81" name="Straight Connector 80"/>
              <p:cNvCxnSpPr/>
              <p:nvPr/>
            </p:nvCxnSpPr>
            <p:spPr>
              <a:xfrm flipV="1">
                <a:off x="5969000" y="2845235"/>
                <a:ext cx="900506" cy="392404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endCxn id="6" idx="2"/>
              </p:cNvCxnSpPr>
              <p:nvPr/>
            </p:nvCxnSpPr>
            <p:spPr>
              <a:xfrm flipV="1">
                <a:off x="6260344" y="3484521"/>
                <a:ext cx="917513" cy="128493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6260344" y="4135198"/>
                <a:ext cx="841314" cy="289458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endCxn id="8" idx="1"/>
              </p:cNvCxnSpPr>
              <p:nvPr/>
            </p:nvCxnSpPr>
            <p:spPr>
              <a:xfrm>
                <a:off x="6045200" y="4343400"/>
                <a:ext cx="544171" cy="740484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endCxn id="9" idx="0"/>
              </p:cNvCxnSpPr>
              <p:nvPr/>
            </p:nvCxnSpPr>
            <p:spPr>
              <a:xfrm>
                <a:off x="5703779" y="4547179"/>
                <a:ext cx="138582" cy="793059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flipH="1">
                <a:off x="1737876" y="4209946"/>
                <a:ext cx="866448" cy="337233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60" idx="2"/>
                <a:endCxn id="12" idx="6"/>
              </p:cNvCxnSpPr>
              <p:nvPr/>
            </p:nvCxnSpPr>
            <p:spPr>
              <a:xfrm flipH="1" flipV="1">
                <a:off x="1593133" y="3649497"/>
                <a:ext cx="852137" cy="180749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60" idx="3"/>
                <a:endCxn id="10" idx="7"/>
              </p:cNvCxnSpPr>
              <p:nvPr/>
            </p:nvCxnSpPr>
            <p:spPr>
              <a:xfrm flipH="1">
                <a:off x="2451441" y="4526757"/>
                <a:ext cx="564901" cy="685958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endCxn id="13" idx="5"/>
              </p:cNvCxnSpPr>
              <p:nvPr/>
            </p:nvCxnSpPr>
            <p:spPr>
              <a:xfrm flipH="1" flipV="1">
                <a:off x="1891367" y="2962824"/>
                <a:ext cx="712957" cy="511691"/>
              </a:xfrm>
              <a:prstGeom prst="line">
                <a:avLst/>
              </a:prstGeom>
              <a:ln w="57150" cmpd="sng">
                <a:solidFill>
                  <a:srgbClr val="FF0000"/>
                </a:solidFill>
                <a:headEnd type="oval"/>
                <a:tailEnd type="oval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5909050" y="2960640"/>
                <a:ext cx="6633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A00..99</a:t>
                </a:r>
                <a:endParaRPr lang="en-US" sz="12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364335" y="3512700"/>
                <a:ext cx="6580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B00..99</a:t>
                </a:r>
                <a:endParaRPr lang="en-US" sz="1200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6302160" y="3932947"/>
                <a:ext cx="6564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C</a:t>
                </a:r>
                <a:r>
                  <a:rPr lang="en-US" sz="1200" dirty="0" smtClean="0"/>
                  <a:t>00..99</a:t>
                </a:r>
                <a:endParaRPr lang="en-US" sz="1200" dirty="0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243624" y="4408679"/>
                <a:ext cx="6690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D00..99</a:t>
                </a:r>
                <a:endParaRPr lang="en-US" sz="1200" dirty="0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5703779" y="4538270"/>
                <a:ext cx="64948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E</a:t>
                </a:r>
                <a:r>
                  <a:rPr lang="en-US" sz="1200" dirty="0" smtClean="0"/>
                  <a:t>00..99</a:t>
                </a:r>
                <a:endParaRPr lang="en-US" sz="1200" dirty="0"/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471440" y="4553380"/>
                <a:ext cx="6450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F00..99</a:t>
                </a:r>
                <a:endParaRPr lang="en-US" sz="1200" dirty="0"/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773849" y="3970222"/>
                <a:ext cx="671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G</a:t>
                </a:r>
                <a:r>
                  <a:rPr lang="en-US" sz="1200" dirty="0" smtClean="0"/>
                  <a:t>00..99</a:t>
                </a:r>
                <a:endParaRPr lang="en-US" sz="1200" dirty="0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942169" y="3474515"/>
                <a:ext cx="6702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H00..99</a:t>
                </a:r>
                <a:endParaRPr lang="en-US" sz="12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305835" y="3025295"/>
                <a:ext cx="6131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/>
                  <a:t>I</a:t>
                </a:r>
                <a:r>
                  <a:rPr lang="en-US" sz="1200" dirty="0" smtClean="0"/>
                  <a:t>00..99</a:t>
                </a:r>
                <a:endParaRPr lang="en-US" sz="1200" dirty="0"/>
              </a:p>
            </p:txBody>
          </p:sp>
        </p:grpSp>
        <p:sp>
          <p:nvSpPr>
            <p:cNvPr id="90" name="TextBox 89"/>
            <p:cNvSpPr txBox="1"/>
            <p:nvPr/>
          </p:nvSpPr>
          <p:spPr>
            <a:xfrm>
              <a:off x="3270791" y="4880596"/>
              <a:ext cx="18456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Externa</a:t>
              </a:r>
              <a:r>
                <a:rPr lang="en-US" dirty="0"/>
                <a:t>l</a:t>
              </a:r>
              <a:r>
                <a:rPr lang="en-US" dirty="0" smtClean="0"/>
                <a:t> topology</a:t>
              </a:r>
              <a:endParaRPr lang="en-US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445270" y="2851879"/>
            <a:ext cx="4093299" cy="1970033"/>
            <a:chOff x="2445270" y="2851879"/>
            <a:chExt cx="4093299" cy="1970033"/>
          </a:xfrm>
        </p:grpSpPr>
        <p:grpSp>
          <p:nvGrpSpPr>
            <p:cNvPr id="33" name="Group 32"/>
            <p:cNvGrpSpPr/>
            <p:nvPr/>
          </p:nvGrpSpPr>
          <p:grpSpPr>
            <a:xfrm>
              <a:off x="2445270" y="2851879"/>
              <a:ext cx="4093299" cy="1970033"/>
              <a:chOff x="2445270" y="2851879"/>
              <a:chExt cx="4093299" cy="1970033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2448979" y="2851879"/>
                <a:ext cx="3899523" cy="1970033"/>
              </a:xfrm>
              <a:prstGeom prst="ellipse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2445270" y="3140335"/>
                <a:ext cx="4093299" cy="1415864"/>
                <a:chOff x="2445270" y="3140335"/>
                <a:chExt cx="4093299" cy="1415864"/>
              </a:xfrm>
            </p:grpSpPr>
            <p:sp>
              <p:nvSpPr>
                <p:cNvPr id="31" name="Oval 30"/>
                <p:cNvSpPr/>
                <p:nvPr/>
              </p:nvSpPr>
              <p:spPr>
                <a:xfrm>
                  <a:off x="3154746" y="3477111"/>
                  <a:ext cx="792402" cy="763969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NYC</a:t>
                  </a:r>
                  <a:endParaRPr lang="en-US" sz="1600" dirty="0"/>
                </a:p>
              </p:txBody>
            </p:sp>
            <p:sp>
              <p:nvSpPr>
                <p:cNvPr id="4" name="Oval 3"/>
                <p:cNvSpPr/>
                <p:nvPr/>
              </p:nvSpPr>
              <p:spPr>
                <a:xfrm>
                  <a:off x="4914369" y="3477111"/>
                  <a:ext cx="767042" cy="764980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/>
                    <a:t>CPH</a:t>
                  </a:r>
                  <a:endParaRPr lang="en-US" sz="1600" dirty="0"/>
                </a:p>
              </p:txBody>
            </p:sp>
            <p:cxnSp>
              <p:nvCxnSpPr>
                <p:cNvPr id="32" name="Straight Connector 31"/>
                <p:cNvCxnSpPr>
                  <a:stCxn id="4" idx="2"/>
                  <a:endCxn id="31" idx="6"/>
                </p:cNvCxnSpPr>
                <p:nvPr/>
              </p:nvCxnSpPr>
              <p:spPr>
                <a:xfrm flipH="1" flipV="1">
                  <a:off x="3947148" y="3859096"/>
                  <a:ext cx="967221" cy="505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" name="TextBox 34"/>
                <p:cNvSpPr txBox="1"/>
                <p:nvPr/>
              </p:nvSpPr>
              <p:spPr>
                <a:xfrm>
                  <a:off x="3865746" y="3924480"/>
                  <a:ext cx="884903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na000..999</a:t>
                  </a:r>
                  <a:endParaRPr lang="en-US" sz="1200" dirty="0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4320220" y="3502530"/>
                  <a:ext cx="8877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eu000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.999</a:t>
                  </a:r>
                  <a:endParaRPr lang="en-US" sz="1200" dirty="0"/>
                </a:p>
              </p:txBody>
            </p:sp>
            <p:cxnSp>
              <p:nvCxnSpPr>
                <p:cNvPr id="55" name="Straight Connector 54"/>
                <p:cNvCxnSpPr>
                  <a:stCxn id="31" idx="1"/>
                </p:cNvCxnSpPr>
                <p:nvPr/>
              </p:nvCxnSpPr>
              <p:spPr>
                <a:xfrm flipH="1" flipV="1">
                  <a:off x="2604324" y="3476054"/>
                  <a:ext cx="666467" cy="112938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>
                  <a:stCxn id="31" idx="2"/>
                  <a:endCxn id="60" idx="2"/>
                </p:cNvCxnSpPr>
                <p:nvPr/>
              </p:nvCxnSpPr>
              <p:spPr>
                <a:xfrm flipH="1" flipV="1">
                  <a:off x="2445270" y="3821779"/>
                  <a:ext cx="709476" cy="37317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>
                  <a:stCxn id="31" idx="3"/>
                </p:cNvCxnSpPr>
                <p:nvPr/>
              </p:nvCxnSpPr>
              <p:spPr>
                <a:xfrm flipH="1">
                  <a:off x="2604324" y="4129199"/>
                  <a:ext cx="666467" cy="72280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>
                  <a:stCxn id="31" idx="4"/>
                  <a:endCxn id="60" idx="3"/>
                </p:cNvCxnSpPr>
                <p:nvPr/>
              </p:nvCxnSpPr>
              <p:spPr>
                <a:xfrm flipH="1">
                  <a:off x="3016342" y="4241080"/>
                  <a:ext cx="534605" cy="277210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>
                  <a:endCxn id="4" idx="0"/>
                </p:cNvCxnSpPr>
                <p:nvPr/>
              </p:nvCxnSpPr>
              <p:spPr>
                <a:xfrm flipH="1">
                  <a:off x="5297890" y="3237639"/>
                  <a:ext cx="671110" cy="239472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>
                  <a:endCxn id="4" idx="4"/>
                </p:cNvCxnSpPr>
                <p:nvPr/>
              </p:nvCxnSpPr>
              <p:spPr>
                <a:xfrm flipH="1" flipV="1">
                  <a:off x="5297890" y="4242091"/>
                  <a:ext cx="405890" cy="287712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TextBox 45"/>
                <p:cNvSpPr txBox="1"/>
                <p:nvPr/>
              </p:nvSpPr>
              <p:spPr>
                <a:xfrm>
                  <a:off x="2918954" y="3256172"/>
                  <a:ext cx="789925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nyc00</a:t>
                  </a:r>
                  <a:r>
                    <a:rPr lang="en-US" sz="1200" dirty="0" smtClean="0"/>
                    <a:t>..99</a:t>
                  </a:r>
                  <a:endParaRPr lang="en-US" sz="1200" dirty="0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2621385" y="3588992"/>
                  <a:ext cx="9459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nyc100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.199</a:t>
                  </a:r>
                  <a:endParaRPr lang="en-US" sz="1200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2681787" y="3884670"/>
                  <a:ext cx="9459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nyc200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.299</a:t>
                  </a:r>
                  <a:endParaRPr lang="en-US" sz="1200" dirty="0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3193559" y="4279200"/>
                  <a:ext cx="9459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nyc300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.399</a:t>
                  </a:r>
                  <a:endParaRPr lang="en-US" sz="1200" dirty="0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4664485" y="4252804"/>
                  <a:ext cx="783012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fun</a:t>
                  </a:r>
                  <a:r>
                    <a:rPr lang="en-US" sz="1200" dirty="0" smtClean="0"/>
                    <a:t>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.99</a:t>
                  </a:r>
                  <a:endParaRPr lang="en-US" sz="1200" dirty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5515233" y="3336015"/>
                  <a:ext cx="83117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ams</a:t>
                  </a:r>
                  <a:r>
                    <a:rPr lang="en-US" sz="1200" dirty="0" smtClean="0"/>
                    <a:t>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.99</a:t>
                  </a:r>
                  <a:endParaRPr lang="en-US" sz="1200" dirty="0"/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5207978" y="3140335"/>
                  <a:ext cx="79713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poz00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.99</a:t>
                  </a:r>
                  <a:endParaRPr lang="en-US" sz="1200" dirty="0"/>
                </a:p>
              </p:txBody>
            </p:sp>
            <p:cxnSp>
              <p:nvCxnSpPr>
                <p:cNvPr id="85" name="Straight Connector 84"/>
                <p:cNvCxnSpPr>
                  <a:endCxn id="4" idx="6"/>
                </p:cNvCxnSpPr>
                <p:nvPr/>
              </p:nvCxnSpPr>
              <p:spPr>
                <a:xfrm flipH="1" flipV="1">
                  <a:off x="5681411" y="3859601"/>
                  <a:ext cx="562215" cy="269598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>
                  <a:endCxn id="4" idx="5"/>
                </p:cNvCxnSpPr>
                <p:nvPr/>
              </p:nvCxnSpPr>
              <p:spPr>
                <a:xfrm flipH="1" flipV="1">
                  <a:off x="5569080" y="4130062"/>
                  <a:ext cx="476121" cy="204871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TextBox 52"/>
                <p:cNvSpPr txBox="1"/>
                <p:nvPr/>
              </p:nvSpPr>
              <p:spPr>
                <a:xfrm>
                  <a:off x="4742209" y="3924480"/>
                  <a:ext cx="952229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sun1</a:t>
                  </a:r>
                  <a:r>
                    <a:rPr lang="en-US" sz="1200" dirty="0" smtClean="0"/>
                    <a:t>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.199</a:t>
                  </a:r>
                  <a:endParaRPr lang="en-US" sz="1200" dirty="0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5584161" y="3659344"/>
                  <a:ext cx="95440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uva2</a:t>
                  </a:r>
                  <a:r>
                    <a:rPr lang="en-US" sz="1200" dirty="0" smtClean="0"/>
                    <a:t>00</a:t>
                  </a:r>
                  <a:r>
                    <a:rPr lang="en-US" sz="1200" dirty="0" smtClean="0"/>
                    <a:t>.</a:t>
                  </a:r>
                  <a:r>
                    <a:rPr lang="en-US" sz="1200" dirty="0" smtClean="0"/>
                    <a:t>.299</a:t>
                  </a:r>
                  <a:endParaRPr lang="en-US" sz="1200" dirty="0"/>
                </a:p>
              </p:txBody>
            </p:sp>
            <p:cxnSp>
              <p:nvCxnSpPr>
                <p:cNvPr id="84" name="Straight Connector 83"/>
                <p:cNvCxnSpPr>
                  <a:endCxn id="4" idx="7"/>
                </p:cNvCxnSpPr>
                <p:nvPr/>
              </p:nvCxnSpPr>
              <p:spPr>
                <a:xfrm flipH="1" flipV="1">
                  <a:off x="5569080" y="3589140"/>
                  <a:ext cx="733080" cy="23874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  <a:headEnd type="oval"/>
                  <a:tailEnd type="oval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2" name="TextBox 91"/>
            <p:cNvSpPr txBox="1"/>
            <p:nvPr/>
          </p:nvSpPr>
          <p:spPr>
            <a:xfrm>
              <a:off x="3497397" y="2998819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</a:t>
              </a:r>
              <a:r>
                <a:rPr lang="en-US" dirty="0" smtClean="0"/>
                <a:t>nternal topology</a:t>
              </a: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41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Scenario 3a:  Federated Domain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H</a:t>
            </a:r>
            <a:r>
              <a:rPr lang="en-US" sz="2400" dirty="0" smtClean="0"/>
              <a:t>ierarchical NSI Topology</a:t>
            </a:r>
            <a:br>
              <a:rPr lang="en-US" sz="2400" dirty="0" smtClean="0"/>
            </a:br>
            <a:r>
              <a:rPr lang="en-US" sz="1800" dirty="0" smtClean="0"/>
              <a:t>Internal topology may be private or may be announced.</a:t>
            </a:r>
            <a:br>
              <a:rPr lang="en-US" sz="1800" dirty="0" smtClean="0"/>
            </a:br>
            <a:r>
              <a:rPr lang="en-US" sz="1800" dirty="0" smtClean="0"/>
              <a:t>Internal SDPs and external SDPs are linked via a common STP at the federation boundary.</a:t>
            </a:r>
            <a:br>
              <a:rPr lang="en-US" sz="1800" dirty="0" smtClean="0"/>
            </a:br>
            <a:r>
              <a:rPr lang="en-US" sz="1800" dirty="0" smtClean="0"/>
              <a:t>This approach allows internal topology to be scoped (named) locally. </a:t>
            </a:r>
            <a:endParaRPr lang="en-US" sz="1800" dirty="0"/>
          </a:p>
        </p:txBody>
      </p:sp>
      <p:sp>
        <p:nvSpPr>
          <p:cNvPr id="89" name="TextBox 88"/>
          <p:cNvSpPr txBox="1"/>
          <p:nvPr/>
        </p:nvSpPr>
        <p:spPr>
          <a:xfrm>
            <a:off x="3429109" y="2475897"/>
            <a:ext cx="20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NorthernLight.EFDX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1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257"/>
            <a:ext cx="8229600" cy="1143000"/>
          </a:xfrm>
        </p:spPr>
        <p:txBody>
          <a:bodyPr/>
          <a:lstStyle/>
          <a:p>
            <a:r>
              <a:rPr lang="en-US" dirty="0" smtClean="0"/>
              <a:t>The Network Service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35" y="3314656"/>
            <a:ext cx="8608791" cy="354334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In NSI, the Network Service Agent (NSA) is the agent that speaks for the NSI Network.</a:t>
            </a:r>
          </a:p>
          <a:p>
            <a:pPr lvl="1"/>
            <a:r>
              <a:rPr lang="en-US" dirty="0" smtClean="0"/>
              <a:t>The NSA speaks NSI protocol(s) with other NSAs.   </a:t>
            </a:r>
          </a:p>
          <a:p>
            <a:r>
              <a:rPr lang="en-US" dirty="0" smtClean="0"/>
              <a:t>In NSI, it is assumed that there will </a:t>
            </a:r>
            <a:r>
              <a:rPr lang="en-US" i="1" u="sng" dirty="0" smtClean="0"/>
              <a:t>always</a:t>
            </a:r>
            <a:r>
              <a:rPr lang="en-US" dirty="0" smtClean="0"/>
              <a:t> be some form of software agent that controls (allocates and configures) the physical components of the network.   This physical interface software is called the Network Resource Manager (NRM).</a:t>
            </a:r>
          </a:p>
          <a:p>
            <a:pPr lvl="1"/>
            <a:r>
              <a:rPr lang="en-US" dirty="0" smtClean="0"/>
              <a:t>The NRM may be </a:t>
            </a:r>
            <a:r>
              <a:rPr lang="en-US" dirty="0" err="1" smtClean="0"/>
              <a:t>JunOS</a:t>
            </a:r>
            <a:r>
              <a:rPr lang="en-US" dirty="0" smtClean="0"/>
              <a:t>, IOS, FTOS, or OSCARS or </a:t>
            </a:r>
            <a:r>
              <a:rPr lang="en-US" dirty="0" err="1" smtClean="0"/>
              <a:t>AutoBAHN</a:t>
            </a:r>
            <a:r>
              <a:rPr lang="en-US" dirty="0" smtClean="0"/>
              <a:t>, or some other proprietary or commercial network management system.  The NRM may also be a combination of tools – e.g. the provisioning system, the calendar system, authorization and accounting systems, topology management tools,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The NRM is assumed to be non-NSI compliant (else it would be an NSA:-) and therefore out of scope for NSI specifications</a:t>
            </a:r>
          </a:p>
          <a:p>
            <a:pPr lvl="1"/>
            <a:r>
              <a:rPr lang="en-US" dirty="0" smtClean="0"/>
              <a:t>The Leaf Node (lowest level) NSA in an NSI service tree translates NSI primitives into the appropriate </a:t>
            </a:r>
            <a:r>
              <a:rPr lang="en-US" dirty="0" err="1" smtClean="0"/>
              <a:t>api</a:t>
            </a:r>
            <a:r>
              <a:rPr lang="en-US" dirty="0" smtClean="0"/>
              <a:t> of the local NRM to effect the scheduling, provisioning, and control of the physical resources.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236604" y="1187887"/>
            <a:ext cx="5047557" cy="2036254"/>
            <a:chOff x="236604" y="1575319"/>
            <a:chExt cx="5047557" cy="2036254"/>
          </a:xfrm>
        </p:grpSpPr>
        <p:grpSp>
          <p:nvGrpSpPr>
            <p:cNvPr id="4" name="Group 3"/>
            <p:cNvGrpSpPr/>
            <p:nvPr/>
          </p:nvGrpSpPr>
          <p:grpSpPr>
            <a:xfrm>
              <a:off x="236604" y="1575319"/>
              <a:ext cx="5047557" cy="2036254"/>
              <a:chOff x="629956" y="4848349"/>
              <a:chExt cx="5030683" cy="184988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629956" y="4848349"/>
                <a:ext cx="5030683" cy="1849884"/>
                <a:chOff x="4479393" y="4609104"/>
                <a:chExt cx="5030683" cy="1849884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5410006" y="5214647"/>
                  <a:ext cx="1257494" cy="1111374"/>
                </a:xfrm>
                <a:prstGeom prst="ellipse">
                  <a:avLst/>
                </a:prstGeom>
                <a:solidFill>
                  <a:srgbClr val="FC843B"/>
                </a:solidFill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i="1" dirty="0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7480106" y="5214647"/>
                  <a:ext cx="1257494" cy="1111374"/>
                </a:xfrm>
                <a:prstGeom prst="ellipse">
                  <a:avLst/>
                </a:prstGeom>
                <a:solidFill>
                  <a:srgbClr val="3366FF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i="1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8381716" y="4609105"/>
                  <a:ext cx="987182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/>
                    <a:t>Bonaire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4941462" y="4609104"/>
                  <a:ext cx="82769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b="1" i="1" dirty="0" smtClean="0"/>
                    <a:t>Aruba</a:t>
                  </a:r>
                  <a:endParaRPr lang="en-US" b="1" i="1" dirty="0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6592295" y="5653689"/>
                  <a:ext cx="150409" cy="1651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7405897" y="5664213"/>
                  <a:ext cx="150409" cy="165100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" name="Straight Connector 12"/>
                <p:cNvCxnSpPr>
                  <a:stCxn id="11" idx="6"/>
                  <a:endCxn id="12" idx="2"/>
                </p:cNvCxnSpPr>
                <p:nvPr/>
              </p:nvCxnSpPr>
              <p:spPr>
                <a:xfrm>
                  <a:off x="6742704" y="5736239"/>
                  <a:ext cx="663193" cy="10524"/>
                </a:xfrm>
                <a:prstGeom prst="line">
                  <a:avLst/>
                </a:prstGeom>
                <a:ln w="57150" cmpd="sng">
                  <a:solidFill>
                    <a:srgbClr val="FF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>
                <a:xfrm>
                  <a:off x="8502122" y="6073712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8502122" y="5312518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5434755" y="5986321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5468094" y="5363497"/>
                  <a:ext cx="150409" cy="1651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7033472" y="5712494"/>
                  <a:ext cx="1622037" cy="4389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Bonaire:B</a:t>
                  </a:r>
                  <a:r>
                    <a:rPr lang="en-US" sz="1600" baseline="-25000" dirty="0" smtClean="0"/>
                    <a:t>1</a:t>
                  </a:r>
                  <a:endParaRPr lang="en-US" sz="1600" baseline="-250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730638" y="5706062"/>
                  <a:ext cx="1460134" cy="4389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Aruba:A</a:t>
                  </a:r>
                  <a:r>
                    <a:rPr lang="en-US" sz="1600" baseline="-25000" dirty="0" smtClean="0"/>
                    <a:t>0</a:t>
                  </a:r>
                  <a:endParaRPr lang="en-US" sz="1600" baseline="-250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4555768" y="5852117"/>
                  <a:ext cx="1555852" cy="4389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Aruba:A</a:t>
                  </a:r>
                  <a:r>
                    <a:rPr lang="en-US" sz="1600" baseline="-25000" dirty="0" smtClean="0"/>
                    <a:t>1</a:t>
                  </a:r>
                  <a:endParaRPr lang="en-US" sz="1600" baseline="-25000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71028" y="6151421"/>
                  <a:ext cx="1239048" cy="30756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Bonaire:B</a:t>
                  </a:r>
                  <a:r>
                    <a:rPr lang="en-US" sz="1600" baseline="-25000" dirty="0" smtClean="0"/>
                    <a:t>0</a:t>
                  </a:r>
                  <a:endParaRPr lang="en-US" sz="1600" baseline="-25000" dirty="0"/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8206125" y="5083662"/>
                  <a:ext cx="1143056" cy="5312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 smtClean="0"/>
                    <a:t>      STP </a:t>
                  </a:r>
                </a:p>
                <a:p>
                  <a:r>
                    <a:rPr lang="en-US" sz="1600" dirty="0" smtClean="0"/>
                    <a:t>Bonaire:B</a:t>
                  </a:r>
                  <a:r>
                    <a:rPr lang="en-US" sz="1600" baseline="-25000" dirty="0" smtClean="0"/>
                    <a:t>2</a:t>
                  </a:r>
                  <a:endParaRPr lang="en-US" sz="1600" baseline="-25000" dirty="0"/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4479393" y="5060642"/>
                  <a:ext cx="1184376" cy="5312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600" dirty="0" smtClean="0"/>
                    <a:t>STP  </a:t>
                  </a:r>
                </a:p>
                <a:p>
                  <a:pPr algn="ctr"/>
                  <a:r>
                    <a:rPr lang="en-US" sz="1600" dirty="0" smtClean="0"/>
                    <a:t>Aruba:A</a:t>
                  </a:r>
                  <a:r>
                    <a:rPr lang="en-US" sz="1600" baseline="-25000" dirty="0" smtClean="0"/>
                    <a:t>2</a:t>
                  </a:r>
                  <a:endParaRPr lang="en-US" sz="1600" baseline="-25000" dirty="0"/>
                </a:p>
              </p:txBody>
            </p:sp>
          </p:grpSp>
          <p:sp>
            <p:nvSpPr>
              <p:cNvPr id="6" name="TextBox 5"/>
              <p:cNvSpPr txBox="1"/>
              <p:nvPr/>
            </p:nvSpPr>
            <p:spPr>
              <a:xfrm>
                <a:off x="2942170" y="5663377"/>
                <a:ext cx="583134" cy="335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/>
                  <a:t>SDP</a:t>
                </a:r>
                <a:endParaRPr lang="en-US" b="1" i="1" dirty="0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1540672" y="1946244"/>
              <a:ext cx="518420" cy="4033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NSA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90508" y="1946244"/>
              <a:ext cx="518420" cy="4033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</a:rPr>
                <a:t>NSA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24" idx="3"/>
              <a:endCxn id="25" idx="1"/>
            </p:cNvCxnSpPr>
            <p:nvPr/>
          </p:nvCxnSpPr>
          <p:spPr>
            <a:xfrm>
              <a:off x="2059092" y="2147922"/>
              <a:ext cx="1531416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183105" y="1778590"/>
              <a:ext cx="13449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NSI protocol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764130" y="1880549"/>
            <a:ext cx="3250352" cy="1096761"/>
            <a:chOff x="639401" y="487642"/>
            <a:chExt cx="4443730" cy="1421919"/>
          </a:xfrm>
        </p:grpSpPr>
        <p:sp>
          <p:nvSpPr>
            <p:cNvPr id="31" name="Oval 30"/>
            <p:cNvSpPr/>
            <p:nvPr/>
          </p:nvSpPr>
          <p:spPr>
            <a:xfrm>
              <a:off x="639401" y="756420"/>
              <a:ext cx="1563079" cy="11432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32" name="Oval 31"/>
            <p:cNvSpPr/>
            <p:nvPr/>
          </p:nvSpPr>
          <p:spPr>
            <a:xfrm>
              <a:off x="2624903" y="487642"/>
              <a:ext cx="1563079" cy="123725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95949" y="961212"/>
              <a:ext cx="9871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Bonaire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765235" y="1540229"/>
              <a:ext cx="8276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/>
                <a:t>Aruba</a:t>
              </a: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1063343" y="649884"/>
              <a:ext cx="2520924" cy="1021420"/>
              <a:chOff x="1063343" y="649884"/>
              <a:chExt cx="2520924" cy="1021420"/>
            </a:xfrm>
          </p:grpSpPr>
          <p:grpSp>
            <p:nvGrpSpPr>
              <p:cNvPr id="44" name="Group 220"/>
              <p:cNvGrpSpPr/>
              <p:nvPr/>
            </p:nvGrpSpPr>
            <p:grpSpPr>
              <a:xfrm>
                <a:off x="1063343" y="649884"/>
                <a:ext cx="2520924" cy="1021420"/>
                <a:chOff x="1084727" y="2938589"/>
                <a:chExt cx="2788005" cy="1174434"/>
              </a:xfrm>
            </p:grpSpPr>
            <p:cxnSp>
              <p:nvCxnSpPr>
                <p:cNvPr id="47" name="Curved Connector 46"/>
                <p:cNvCxnSpPr/>
                <p:nvPr/>
              </p:nvCxnSpPr>
              <p:spPr>
                <a:xfrm flipV="1">
                  <a:off x="1800976" y="3489039"/>
                  <a:ext cx="1252522" cy="313832"/>
                </a:xfrm>
                <a:prstGeom prst="curvedConnector3">
                  <a:avLst>
                    <a:gd name="adj1" fmla="val 50000"/>
                  </a:avLst>
                </a:prstGeom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Box 47"/>
                <p:cNvSpPr txBox="1"/>
                <p:nvPr/>
              </p:nvSpPr>
              <p:spPr>
                <a:xfrm>
                  <a:off x="1640867" y="3217294"/>
                  <a:ext cx="628510" cy="3892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49" name="Rounded Rectangle 48"/>
                <p:cNvSpPr/>
                <p:nvPr/>
              </p:nvSpPr>
              <p:spPr>
                <a:xfrm>
                  <a:off x="1084727" y="3489039"/>
                  <a:ext cx="617269" cy="623984"/>
                </a:xfrm>
                <a:prstGeom prst="roundRect">
                  <a:avLst/>
                </a:prstGeom>
                <a:solidFill>
                  <a:schemeClr val="bg1">
                    <a:lumMod val="65000"/>
                    <a:alpha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133684" y="3573046"/>
                  <a:ext cx="610157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X</a:t>
                  </a:r>
                  <a:r>
                    <a:rPr lang="en-US" sz="1600" baseline="-25000" dirty="0"/>
                    <a:t>0</a:t>
                  </a:r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3134883" y="3199487"/>
                  <a:ext cx="665129" cy="606670"/>
                </a:xfrm>
                <a:prstGeom prst="roundRect">
                  <a:avLst/>
                </a:prstGeom>
                <a:solidFill>
                  <a:schemeClr val="bg1">
                    <a:lumMod val="65000"/>
                    <a:alpha val="75000"/>
                  </a:schemeClr>
                </a:solidFill>
                <a:ln>
                  <a:solidFill>
                    <a:schemeClr val="tx1"/>
                  </a:solidFill>
                </a:ln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2817836" y="2938589"/>
                  <a:ext cx="716109" cy="50467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P</a:t>
                  </a:r>
                  <a:r>
                    <a:rPr lang="en-US" sz="1600" baseline="-25000" dirty="0"/>
                    <a:t>1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203313" y="3006632"/>
                  <a:ext cx="600485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L</a:t>
                  </a:r>
                  <a:r>
                    <a:rPr lang="en-US" sz="1600" baseline="-25000" dirty="0"/>
                    <a:t>1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229235" y="3274390"/>
                  <a:ext cx="643497" cy="5046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/>
                    <a:t>X</a:t>
                  </a:r>
                  <a:r>
                    <a:rPr lang="en-US" sz="1600" baseline="-25000" dirty="0"/>
                    <a:t>1</a:t>
                  </a:r>
                </a:p>
              </p:txBody>
            </p:sp>
          </p:grpSp>
          <p:sp>
            <p:nvSpPr>
              <p:cNvPr id="45" name="Oval 44"/>
              <p:cNvSpPr/>
              <p:nvPr/>
            </p:nvSpPr>
            <p:spPr>
              <a:xfrm>
                <a:off x="2843513" y="1057602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560569" y="1330545"/>
                <a:ext cx="150409" cy="1651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434662" y="1292726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</a:t>
              </a:r>
              <a:r>
                <a:rPr lang="en-US" sz="1600" baseline="-25000" dirty="0"/>
                <a:t>0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20515" y="603381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3432742" y="1187566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432741" y="932661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6651" y="1403712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1</a:t>
              </a:r>
              <a:endParaRPr lang="en-US" sz="16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70163" y="764715"/>
              <a:ext cx="5683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P</a:t>
              </a:r>
              <a:r>
                <a:rPr lang="en-US" sz="1600" baseline="-25000" dirty="0" smtClean="0"/>
                <a:t>2</a:t>
              </a:r>
              <a:endParaRPr lang="en-US" sz="1600" baseline="-25000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981148" y="1432811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983139" y="1180984"/>
              <a:ext cx="150409" cy="1651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5904915" y="1563198"/>
            <a:ext cx="594793" cy="4066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NSA</a:t>
            </a:r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57" name="Straight Arrow Connector 56"/>
          <p:cNvCxnSpPr>
            <a:stCxn id="55" idx="3"/>
            <a:endCxn id="63" idx="1"/>
          </p:cNvCxnSpPr>
          <p:nvPr/>
        </p:nvCxnSpPr>
        <p:spPr>
          <a:xfrm flipV="1">
            <a:off x="6499708" y="1541474"/>
            <a:ext cx="1010205" cy="2250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905242" y="1968863"/>
            <a:ext cx="594793" cy="2608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NRM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509913" y="1338162"/>
            <a:ext cx="594793" cy="4066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NSA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510240" y="1743827"/>
            <a:ext cx="594793" cy="2608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NRM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3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179"/>
            <a:ext cx="8229600" cy="890306"/>
          </a:xfrm>
        </p:spPr>
        <p:txBody>
          <a:bodyPr/>
          <a:lstStyle/>
          <a:p>
            <a:r>
              <a:rPr lang="en-US" dirty="0" smtClean="0"/>
              <a:t>Topology recursion and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1712"/>
            <a:ext cx="8229600" cy="540245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2800" dirty="0" smtClean="0"/>
              <a:t>A recursive topological model would allow a network to define as much or as little topological detail as is desired or necessary</a:t>
            </a:r>
          </a:p>
          <a:p>
            <a:pPr>
              <a:lnSpc>
                <a:spcPct val="70000"/>
              </a:lnSpc>
            </a:pPr>
            <a:r>
              <a:rPr lang="en-US" sz="2800" dirty="0" smtClean="0"/>
              <a:t>At some level of resolution, the topological detail will be will become unwieldy and of minimal value, or just simply unavailable… 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Example: configuring a switch fabric LUT entries…intermediate software can do this for us…</a:t>
            </a:r>
          </a:p>
          <a:p>
            <a:pPr>
              <a:lnSpc>
                <a:spcPct val="70000"/>
              </a:lnSpc>
            </a:pPr>
            <a:r>
              <a:rPr lang="en-US" sz="2800" dirty="0" smtClean="0"/>
              <a:t>At this arbitrary limit of “topologically interesting” detail, we are no longer concerned with the specific configuration and allocation details – they are sufficiently local that we are willing to delegate this to some local agent to perform  </a:t>
            </a:r>
          </a:p>
          <a:p>
            <a:pPr lvl="1">
              <a:lnSpc>
                <a:spcPct val="70000"/>
              </a:lnSpc>
            </a:pP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 All we need to know is if and when they are accomplished.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70000"/>
              </a:lnSpc>
            </a:pPr>
            <a:r>
              <a:rPr lang="en-US" sz="2800" dirty="0" smtClean="0"/>
              <a:t>Where topological detail is no longer available, the NSA is responsible for interacting with the NRM </a:t>
            </a:r>
            <a:r>
              <a:rPr lang="en-US" sz="2800" dirty="0" smtClean="0"/>
              <a:t>in </a:t>
            </a:r>
            <a:r>
              <a:rPr lang="en-US" sz="2800" dirty="0" smtClean="0"/>
              <a:t>that opaque region to “make it happen”.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24088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179"/>
            <a:ext cx="8229600" cy="890306"/>
          </a:xfrm>
        </p:spPr>
        <p:txBody>
          <a:bodyPr/>
          <a:lstStyle/>
          <a:p>
            <a:r>
              <a:rPr lang="en-US" dirty="0" smtClean="0"/>
              <a:t>Topology recursion and detail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1712"/>
            <a:ext cx="8229600" cy="540245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 smtClean="0"/>
              <a:t>What NSI needs:  Is the ability to provide greater recursive topological detail that: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1. That preserves the NSI inter-domain model at the higher, more service oriented, levels  (Note: the syntactic representation can be modified as long as the model is preserved.)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2. That allows more detailed topological information to be exposed incrementally as/where appropriate.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3. Dovetails </a:t>
            </a:r>
            <a:r>
              <a:rPr lang="en-US" sz="2000" dirty="0" err="1" smtClean="0"/>
              <a:t>seemlessly</a:t>
            </a:r>
            <a:r>
              <a:rPr lang="en-US" sz="2000" dirty="0" smtClean="0"/>
              <a:t> with the NML constructs as additional detail is exposed.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3. The topological recursion model blends these two aspects elegantly so that they </a:t>
            </a:r>
            <a:r>
              <a:rPr lang="en-US" sz="2000" dirty="0" err="1" smtClean="0"/>
              <a:t>seemlessly</a:t>
            </a:r>
            <a:r>
              <a:rPr lang="en-US" sz="2000" dirty="0" smtClean="0"/>
              <a:t> work together</a:t>
            </a:r>
          </a:p>
          <a:p>
            <a:pPr lvl="1">
              <a:lnSpc>
                <a:spcPct val="70000"/>
              </a:lnSpc>
            </a:pPr>
            <a:r>
              <a:rPr lang="en-US" sz="2000" dirty="0"/>
              <a:t>4</a:t>
            </a:r>
            <a:r>
              <a:rPr lang="en-US" sz="2000" dirty="0" smtClean="0"/>
              <a:t>. It must (!) allows each network to expose as much or as little detail as they wish (self autonomy and security)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5. Ideally, we would like a model that supports a “two-faced” topology</a:t>
            </a:r>
          </a:p>
          <a:p>
            <a:pPr lvl="2">
              <a:lnSpc>
                <a:spcPct val="70000"/>
              </a:lnSpc>
            </a:pPr>
            <a:r>
              <a:rPr lang="en-US" sz="1600" dirty="0" smtClean="0"/>
              <a:t>i.e. allows a network to have a private internal topology and a public externally announced topology that are not congruent, yet have formal corresponding registration points and that use the same topology model </a:t>
            </a:r>
            <a:endParaRPr lang="en-US" sz="1600" dirty="0"/>
          </a:p>
          <a:p>
            <a:pPr>
              <a:lnSpc>
                <a:spcPct val="70000"/>
              </a:lnSpc>
            </a:pPr>
            <a:r>
              <a:rPr lang="en-US" dirty="0" smtClean="0"/>
              <a:t>The NSI topology model is capable of recursion - though the NSI WG has not explored this issue [yet]  </a:t>
            </a:r>
            <a:r>
              <a:rPr lang="en-US" sz="2000" dirty="0" smtClean="0"/>
              <a:t>(See examples next slides.)</a:t>
            </a:r>
          </a:p>
          <a:p>
            <a:pPr lvl="1">
              <a:lnSpc>
                <a:spcPct val="7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1596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50367" y="2015299"/>
            <a:ext cx="3055286" cy="29263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[</a:t>
            </a:r>
            <a:r>
              <a:rPr lang="en-US" sz="2400" dirty="0" err="1" smtClean="0"/>
              <a:t>NorthernLight</a:t>
            </a:r>
            <a:r>
              <a:rPr lang="en-US" sz="2400" dirty="0" smtClean="0"/>
              <a:t>] Internal topology </a:t>
            </a:r>
            <a:br>
              <a:rPr lang="en-US" sz="2400" dirty="0" smtClean="0"/>
            </a:br>
            <a:r>
              <a:rPr lang="en-US" sz="2400" dirty="0" smtClean="0"/>
              <a:t>(not publically announced)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318547" y="3672835"/>
            <a:ext cx="458594" cy="151723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156768" y="4114875"/>
            <a:ext cx="773912" cy="99052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011868" y="4114874"/>
            <a:ext cx="214239" cy="66032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870901" y="3058147"/>
            <a:ext cx="901749" cy="105672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4870902" y="3058147"/>
            <a:ext cx="1371148" cy="12671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893242" y="2178050"/>
            <a:ext cx="561408" cy="880097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62298" y="3571610"/>
            <a:ext cx="638102" cy="84799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396067" y="2912535"/>
            <a:ext cx="804333" cy="610779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89634" y="2226952"/>
            <a:ext cx="310766" cy="68558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5112637" y="1628803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PSNC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634611" y="2600206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Nether</a:t>
            </a:r>
          </a:p>
          <a:p>
            <a:pPr algn="ctr"/>
            <a:r>
              <a:rPr lang="en-US" sz="1400" dirty="0" smtClean="0"/>
              <a:t>Light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5558412" y="3672834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UvA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4893242" y="4543012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SUnet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3777141" y="4941625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FUnet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2650367" y="4671843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MAN</a:t>
            </a:r>
          </a:p>
          <a:p>
            <a:pPr algn="ctr"/>
            <a:r>
              <a:rPr lang="en-US" sz="1600" dirty="0" smtClean="0"/>
              <a:t>LAN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1845686" y="3851945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600" dirty="0" err="1" smtClean="0"/>
              <a:t>StarLight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1639176" y="2765182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lang="en-US" sz="1600" dirty="0" err="1" smtClean="0"/>
              <a:t>PacWave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2090293" y="1735067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PNWG</a:t>
            </a:r>
            <a:endParaRPr lang="en-US" sz="1600" dirty="0"/>
          </a:p>
        </p:txBody>
      </p:sp>
      <p:sp>
        <p:nvSpPr>
          <p:cNvPr id="62" name="Oval 61"/>
          <p:cNvSpPr/>
          <p:nvPr/>
        </p:nvSpPr>
        <p:spPr>
          <a:xfrm>
            <a:off x="5163763" y="234347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Oval 62"/>
          <p:cNvSpPr/>
          <p:nvPr/>
        </p:nvSpPr>
        <p:spPr>
          <a:xfrm>
            <a:off x="5558412" y="305814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4" name="Oval 63"/>
          <p:cNvSpPr/>
          <p:nvPr/>
        </p:nvSpPr>
        <p:spPr>
          <a:xfrm>
            <a:off x="5503504" y="388683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5" name="Oval 64"/>
          <p:cNvSpPr/>
          <p:nvPr/>
        </p:nvSpPr>
        <p:spPr>
          <a:xfrm>
            <a:off x="5011868" y="4487490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6" name="Oval 65"/>
          <p:cNvSpPr/>
          <p:nvPr/>
        </p:nvSpPr>
        <p:spPr>
          <a:xfrm>
            <a:off x="4181325" y="4827606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7" name="Oval 66"/>
          <p:cNvSpPr/>
          <p:nvPr/>
        </p:nvSpPr>
        <p:spPr>
          <a:xfrm>
            <a:off x="3318547" y="464423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8" name="Oval 67"/>
          <p:cNvSpPr/>
          <p:nvPr/>
        </p:nvSpPr>
        <p:spPr>
          <a:xfrm>
            <a:off x="2691726" y="400085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9" name="Oval 68"/>
          <p:cNvSpPr/>
          <p:nvPr/>
        </p:nvSpPr>
        <p:spPr>
          <a:xfrm>
            <a:off x="2562298" y="318486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0" name="Oval 69"/>
          <p:cNvSpPr/>
          <p:nvPr/>
        </p:nvSpPr>
        <p:spPr>
          <a:xfrm>
            <a:off x="2926354" y="2397569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76" name="Straight Connector 75"/>
          <p:cNvCxnSpPr/>
          <p:nvPr/>
        </p:nvCxnSpPr>
        <p:spPr>
          <a:xfrm>
            <a:off x="4932797" y="3176534"/>
            <a:ext cx="0" cy="73343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471334" y="1660256"/>
            <a:ext cx="1481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NDN MPLS </a:t>
            </a:r>
          </a:p>
          <a:p>
            <a:pPr algn="ctr"/>
            <a:r>
              <a:rPr lang="en-US" dirty="0" smtClean="0"/>
              <a:t>infrastructure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4156768" y="2571513"/>
            <a:ext cx="855100" cy="486634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140713" y="3058147"/>
            <a:ext cx="832777" cy="19332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4395562" y="3093121"/>
            <a:ext cx="537236" cy="65869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3862971" y="3736585"/>
            <a:ext cx="532225" cy="55601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3777141" y="2600206"/>
            <a:ext cx="227593" cy="107262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 flipV="1">
            <a:off x="3140591" y="3640360"/>
            <a:ext cx="662570" cy="72099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3134241" y="2912534"/>
            <a:ext cx="66160" cy="65907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H="1">
            <a:off x="3777141" y="3105859"/>
            <a:ext cx="487123" cy="56697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 flipV="1">
            <a:off x="3140591" y="3571609"/>
            <a:ext cx="636550" cy="1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ube 40"/>
          <p:cNvSpPr/>
          <p:nvPr/>
        </p:nvSpPr>
        <p:spPr>
          <a:xfrm>
            <a:off x="2966306" y="2719209"/>
            <a:ext cx="532225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SVL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5" name="Cube 44"/>
          <p:cNvSpPr/>
          <p:nvPr/>
        </p:nvSpPr>
        <p:spPr>
          <a:xfrm>
            <a:off x="2889634" y="3365169"/>
            <a:ext cx="532225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CHI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8" name="Cube 47"/>
          <p:cNvSpPr/>
          <p:nvPr/>
        </p:nvSpPr>
        <p:spPr>
          <a:xfrm>
            <a:off x="4822306" y="3849073"/>
            <a:ext cx="532225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STO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9" name="Cube 48"/>
          <p:cNvSpPr/>
          <p:nvPr/>
        </p:nvSpPr>
        <p:spPr>
          <a:xfrm>
            <a:off x="4727918" y="2864822"/>
            <a:ext cx="616306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CPH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51" name="Cube 50"/>
          <p:cNvSpPr/>
          <p:nvPr/>
        </p:nvSpPr>
        <p:spPr>
          <a:xfrm>
            <a:off x="3862971" y="2378187"/>
            <a:ext cx="532225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REY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2" name="Cube 71"/>
          <p:cNvSpPr/>
          <p:nvPr/>
        </p:nvSpPr>
        <p:spPr>
          <a:xfrm>
            <a:off x="4157763" y="3523314"/>
            <a:ext cx="616306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LON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7" name="Cube 76"/>
          <p:cNvSpPr/>
          <p:nvPr/>
        </p:nvSpPr>
        <p:spPr>
          <a:xfrm>
            <a:off x="4004734" y="2912534"/>
            <a:ext cx="616306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AMS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>
          <a:xfrm flipH="1" flipV="1">
            <a:off x="3777141" y="3672834"/>
            <a:ext cx="238230" cy="619766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Cube 46"/>
          <p:cNvSpPr/>
          <p:nvPr/>
        </p:nvSpPr>
        <p:spPr>
          <a:xfrm>
            <a:off x="3532398" y="3412902"/>
            <a:ext cx="532225" cy="386650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NYC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5" name="Cube 84"/>
          <p:cNvSpPr/>
          <p:nvPr/>
        </p:nvSpPr>
        <p:spPr>
          <a:xfrm>
            <a:off x="3732039" y="4090674"/>
            <a:ext cx="602894" cy="396816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WAS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5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50367" y="2015299"/>
            <a:ext cx="3055286" cy="29263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 smtClean="0"/>
              <a:t>externally announced topology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416300" y="3513667"/>
            <a:ext cx="186267" cy="1541976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241800" y="3412903"/>
            <a:ext cx="400050" cy="1692497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641850" y="3412903"/>
            <a:ext cx="584255" cy="1362297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4641850" y="3412903"/>
            <a:ext cx="1130799" cy="701971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641850" y="3058147"/>
            <a:ext cx="1600200" cy="354755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641850" y="2178050"/>
            <a:ext cx="812800" cy="123485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432050" y="3513667"/>
            <a:ext cx="1170517" cy="905933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90293" y="3184865"/>
            <a:ext cx="1512274" cy="328802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89634" y="2226952"/>
            <a:ext cx="679066" cy="1233798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5112637" y="1628803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PSNC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634611" y="2600206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Nether</a:t>
            </a:r>
          </a:p>
          <a:p>
            <a:pPr algn="ctr"/>
            <a:r>
              <a:rPr lang="en-US" sz="1400" dirty="0" smtClean="0"/>
              <a:t>Light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5558412" y="3672834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UvA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4893242" y="4543012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SUnet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3777141" y="4941625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FUnet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2650367" y="4671843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MAN</a:t>
            </a:r>
          </a:p>
          <a:p>
            <a:pPr algn="ctr"/>
            <a:r>
              <a:rPr lang="en-US" sz="1600" dirty="0" smtClean="0"/>
              <a:t>LAN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1845686" y="3851945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Pac-Wave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1639176" y="2765182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Star</a:t>
            </a:r>
          </a:p>
          <a:p>
            <a:pPr algn="ctr"/>
            <a:r>
              <a:rPr lang="en-US" sz="1600" dirty="0" smtClean="0"/>
              <a:t>Light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2090293" y="1735067"/>
            <a:ext cx="1043948" cy="9714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PNWG</a:t>
            </a:r>
            <a:endParaRPr lang="en-US" sz="1600" dirty="0"/>
          </a:p>
        </p:txBody>
      </p:sp>
      <p:sp>
        <p:nvSpPr>
          <p:cNvPr id="62" name="Oval 61"/>
          <p:cNvSpPr/>
          <p:nvPr/>
        </p:nvSpPr>
        <p:spPr>
          <a:xfrm>
            <a:off x="5163763" y="234347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Oval 62"/>
          <p:cNvSpPr/>
          <p:nvPr/>
        </p:nvSpPr>
        <p:spPr>
          <a:xfrm>
            <a:off x="5558412" y="305814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4" name="Oval 63"/>
          <p:cNvSpPr/>
          <p:nvPr/>
        </p:nvSpPr>
        <p:spPr>
          <a:xfrm>
            <a:off x="5503504" y="388683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5" name="Oval 64"/>
          <p:cNvSpPr/>
          <p:nvPr/>
        </p:nvSpPr>
        <p:spPr>
          <a:xfrm>
            <a:off x="5011868" y="4487490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6" name="Oval 65"/>
          <p:cNvSpPr/>
          <p:nvPr/>
        </p:nvSpPr>
        <p:spPr>
          <a:xfrm>
            <a:off x="4181325" y="4827606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7" name="Oval 66"/>
          <p:cNvSpPr/>
          <p:nvPr/>
        </p:nvSpPr>
        <p:spPr>
          <a:xfrm>
            <a:off x="3318547" y="4644237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8" name="Oval 67"/>
          <p:cNvSpPr/>
          <p:nvPr/>
        </p:nvSpPr>
        <p:spPr>
          <a:xfrm>
            <a:off x="2691726" y="400085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9" name="Oval 68"/>
          <p:cNvSpPr/>
          <p:nvPr/>
        </p:nvSpPr>
        <p:spPr>
          <a:xfrm>
            <a:off x="2562298" y="3184865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0" name="Oval 69"/>
          <p:cNvSpPr/>
          <p:nvPr/>
        </p:nvSpPr>
        <p:spPr>
          <a:xfrm>
            <a:off x="2926354" y="2397569"/>
            <a:ext cx="214237" cy="228037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76" name="Straight Connector 75"/>
          <p:cNvCxnSpPr/>
          <p:nvPr/>
        </p:nvCxnSpPr>
        <p:spPr>
          <a:xfrm flipH="1">
            <a:off x="3486150" y="3460750"/>
            <a:ext cx="1155700" cy="0"/>
          </a:xfrm>
          <a:prstGeom prst="line">
            <a:avLst/>
          </a:prstGeom>
          <a:ln w="28575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Cube 74"/>
          <p:cNvSpPr/>
          <p:nvPr/>
        </p:nvSpPr>
        <p:spPr>
          <a:xfrm>
            <a:off x="3373187" y="3286184"/>
            <a:ext cx="560883" cy="443829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NYC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9" name="Cube 78"/>
          <p:cNvSpPr/>
          <p:nvPr/>
        </p:nvSpPr>
        <p:spPr>
          <a:xfrm>
            <a:off x="4373842" y="3286184"/>
            <a:ext cx="560883" cy="443829"/>
          </a:xfrm>
          <a:prstGeom prst="cube">
            <a:avLst>
              <a:gd name="adj" fmla="val 15163"/>
            </a:avLst>
          </a:prstGeom>
          <a:ln>
            <a:solidFill>
              <a:srgbClr val="984807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CPH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35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1" y="84561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NorthernLight.NYC.EFDX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&amp; 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err="1" smtClean="0">
                <a:solidFill>
                  <a:srgbClr val="0000FF"/>
                </a:solidFill>
              </a:rPr>
              <a:t>NorthernLight.CPH.EFDX</a:t>
            </a:r>
            <a:r>
              <a:rPr lang="en-US" sz="2400" dirty="0" smtClean="0">
                <a:solidFill>
                  <a:srgbClr val="0000FF"/>
                </a:solidFill>
              </a:rPr>
              <a:t/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/>
              <a:t>Physical Topology abstraction</a:t>
            </a:r>
            <a:endParaRPr lang="en-US" sz="2400" dirty="0"/>
          </a:p>
        </p:txBody>
      </p:sp>
      <p:cxnSp>
        <p:nvCxnSpPr>
          <p:cNvPr id="95" name="Straight Connector 94"/>
          <p:cNvCxnSpPr>
            <a:stCxn id="90" idx="5"/>
            <a:endCxn id="59" idx="2"/>
          </p:cNvCxnSpPr>
          <p:nvPr/>
        </p:nvCxnSpPr>
        <p:spPr>
          <a:xfrm>
            <a:off x="3280135" y="3741529"/>
            <a:ext cx="2714891" cy="15561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10" idx="0"/>
            <a:endCxn id="90" idx="3"/>
          </p:cNvCxnSpPr>
          <p:nvPr/>
        </p:nvCxnSpPr>
        <p:spPr>
          <a:xfrm flipV="1">
            <a:off x="1908338" y="3982751"/>
            <a:ext cx="1033771" cy="6503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01" idx="0"/>
            <a:endCxn id="90" idx="3"/>
          </p:cNvCxnSpPr>
          <p:nvPr/>
        </p:nvCxnSpPr>
        <p:spPr>
          <a:xfrm flipH="1" flipV="1">
            <a:off x="2942109" y="3982751"/>
            <a:ext cx="369787" cy="1268366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109" idx="0"/>
            <a:endCxn id="90" idx="3"/>
          </p:cNvCxnSpPr>
          <p:nvPr/>
        </p:nvCxnSpPr>
        <p:spPr>
          <a:xfrm flipV="1">
            <a:off x="2532138" y="3982751"/>
            <a:ext cx="409971" cy="1268366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08" idx="0"/>
            <a:endCxn id="90" idx="3"/>
          </p:cNvCxnSpPr>
          <p:nvPr/>
        </p:nvCxnSpPr>
        <p:spPr>
          <a:xfrm flipH="1" flipV="1">
            <a:off x="2942109" y="3982751"/>
            <a:ext cx="815091" cy="650300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Cube 100"/>
          <p:cNvSpPr/>
          <p:nvPr/>
        </p:nvSpPr>
        <p:spPr>
          <a:xfrm>
            <a:off x="2973870" y="5251117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8" name="Cube 107"/>
          <p:cNvSpPr/>
          <p:nvPr/>
        </p:nvSpPr>
        <p:spPr>
          <a:xfrm>
            <a:off x="3419174" y="4633051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09" name="Cube 108"/>
          <p:cNvSpPr/>
          <p:nvPr/>
        </p:nvSpPr>
        <p:spPr>
          <a:xfrm>
            <a:off x="2194112" y="5251117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10" name="Cube 109"/>
          <p:cNvSpPr/>
          <p:nvPr/>
        </p:nvSpPr>
        <p:spPr>
          <a:xfrm>
            <a:off x="1570312" y="4633051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90" name="Cube 89"/>
          <p:cNvSpPr/>
          <p:nvPr/>
        </p:nvSpPr>
        <p:spPr>
          <a:xfrm>
            <a:off x="2667604" y="3563828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NYC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51" name="Straight Connector 50"/>
          <p:cNvCxnSpPr>
            <a:stCxn id="58" idx="0"/>
            <a:endCxn id="59" idx="3"/>
          </p:cNvCxnSpPr>
          <p:nvPr/>
        </p:nvCxnSpPr>
        <p:spPr>
          <a:xfrm flipV="1">
            <a:off x="5235760" y="3934791"/>
            <a:ext cx="1033771" cy="709569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5" idx="0"/>
            <a:endCxn id="59" idx="3"/>
          </p:cNvCxnSpPr>
          <p:nvPr/>
        </p:nvCxnSpPr>
        <p:spPr>
          <a:xfrm flipH="1" flipV="1">
            <a:off x="6269531" y="3934791"/>
            <a:ext cx="369787" cy="132763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7" idx="0"/>
            <a:endCxn id="59" idx="3"/>
          </p:cNvCxnSpPr>
          <p:nvPr/>
        </p:nvCxnSpPr>
        <p:spPr>
          <a:xfrm flipV="1">
            <a:off x="5859560" y="3934791"/>
            <a:ext cx="409971" cy="1327635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6" idx="0"/>
            <a:endCxn id="59" idx="3"/>
          </p:cNvCxnSpPr>
          <p:nvPr/>
        </p:nvCxnSpPr>
        <p:spPr>
          <a:xfrm flipH="1" flipV="1">
            <a:off x="6269531" y="3934791"/>
            <a:ext cx="815091" cy="709569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Cube 54"/>
          <p:cNvSpPr/>
          <p:nvPr/>
        </p:nvSpPr>
        <p:spPr>
          <a:xfrm>
            <a:off x="6301292" y="5262426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6" name="Cube 55"/>
          <p:cNvSpPr/>
          <p:nvPr/>
        </p:nvSpPr>
        <p:spPr>
          <a:xfrm>
            <a:off x="6746596" y="4644360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7" name="Cube 56"/>
          <p:cNvSpPr/>
          <p:nvPr/>
        </p:nvSpPr>
        <p:spPr>
          <a:xfrm>
            <a:off x="5521534" y="5262426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8" name="Cube 57"/>
          <p:cNvSpPr/>
          <p:nvPr/>
        </p:nvSpPr>
        <p:spPr>
          <a:xfrm>
            <a:off x="4897734" y="4644360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59" name="Cube 58"/>
          <p:cNvSpPr/>
          <p:nvPr/>
        </p:nvSpPr>
        <p:spPr>
          <a:xfrm>
            <a:off x="5995026" y="3515868"/>
            <a:ext cx="612531" cy="418923"/>
          </a:xfrm>
          <a:prstGeom prst="cube">
            <a:avLst>
              <a:gd name="adj" fmla="val 15163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CPH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41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2445277" y="3393220"/>
            <a:ext cx="1259658" cy="11440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NYC</a:t>
            </a:r>
            <a:endParaRPr lang="en-US" sz="1600" dirty="0"/>
          </a:p>
        </p:txBody>
      </p:sp>
      <p:sp>
        <p:nvSpPr>
          <p:cNvPr id="4" name="Oval 3"/>
          <p:cNvSpPr/>
          <p:nvPr/>
        </p:nvSpPr>
        <p:spPr>
          <a:xfrm>
            <a:off x="5104678" y="3403139"/>
            <a:ext cx="1259658" cy="114404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CPH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6655883" y="2027416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PSNC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177857" y="2998819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Nether</a:t>
            </a:r>
          </a:p>
          <a:p>
            <a:pPr algn="ctr"/>
            <a:r>
              <a:rPr lang="en-US" sz="1400" dirty="0" smtClean="0"/>
              <a:t>Light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7101658" y="4071447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UvA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436488" y="4941625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SUnet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5320387" y="5340238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FUnet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1560376" y="5070456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MAN</a:t>
            </a:r>
          </a:p>
          <a:p>
            <a:pPr algn="ctr"/>
            <a:r>
              <a:rPr lang="en-US" sz="1600" dirty="0" smtClean="0"/>
              <a:t>LAN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755695" y="4250558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Pac-Wave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549185" y="3163795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Star</a:t>
            </a:r>
          </a:p>
          <a:p>
            <a:pPr algn="ctr"/>
            <a:r>
              <a:rPr lang="en-US" sz="1600" dirty="0" smtClean="0"/>
              <a:t>Light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1000302" y="2133680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rIns="91440" rtlCol="0" anchor="ctr"/>
          <a:lstStyle/>
          <a:p>
            <a:pPr algn="ctr"/>
            <a:r>
              <a:rPr lang="en-US" sz="1400" dirty="0" smtClean="0"/>
              <a:t>GLORIAD</a:t>
            </a:r>
            <a:endParaRPr lang="en-US" sz="1400" dirty="0"/>
          </a:p>
        </p:txBody>
      </p:sp>
      <p:cxnSp>
        <p:nvCxnSpPr>
          <p:cNvPr id="81" name="Straight Connector 80"/>
          <p:cNvCxnSpPr>
            <a:stCxn id="4" idx="7"/>
          </p:cNvCxnSpPr>
          <p:nvPr/>
        </p:nvCxnSpPr>
        <p:spPr>
          <a:xfrm flipV="1">
            <a:off x="6179863" y="2845234"/>
            <a:ext cx="689643" cy="725446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6" idx="2"/>
          </p:cNvCxnSpPr>
          <p:nvPr/>
        </p:nvCxnSpPr>
        <p:spPr>
          <a:xfrm flipV="1">
            <a:off x="6344799" y="3484521"/>
            <a:ext cx="833058" cy="330430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302160" y="4147657"/>
            <a:ext cx="799498" cy="276999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4" idx="5"/>
            <a:endCxn id="8" idx="1"/>
          </p:cNvCxnSpPr>
          <p:nvPr/>
        </p:nvCxnSpPr>
        <p:spPr>
          <a:xfrm>
            <a:off x="6179863" y="4379638"/>
            <a:ext cx="409508" cy="704246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4" idx="4"/>
            <a:endCxn id="9" idx="0"/>
          </p:cNvCxnSpPr>
          <p:nvPr/>
        </p:nvCxnSpPr>
        <p:spPr>
          <a:xfrm>
            <a:off x="5734507" y="4547179"/>
            <a:ext cx="107854" cy="793059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1737876" y="4147657"/>
            <a:ext cx="733564" cy="399522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12" idx="6"/>
          </p:cNvCxnSpPr>
          <p:nvPr/>
        </p:nvCxnSpPr>
        <p:spPr>
          <a:xfrm flipH="1" flipV="1">
            <a:off x="1593133" y="3649497"/>
            <a:ext cx="878307" cy="123794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10" idx="0"/>
          </p:cNvCxnSpPr>
          <p:nvPr/>
        </p:nvCxnSpPr>
        <p:spPr>
          <a:xfrm flipH="1">
            <a:off x="2082350" y="4379638"/>
            <a:ext cx="573564" cy="690818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3" idx="5"/>
          </p:cNvCxnSpPr>
          <p:nvPr/>
        </p:nvCxnSpPr>
        <p:spPr>
          <a:xfrm flipH="1" flipV="1">
            <a:off x="1891367" y="2962824"/>
            <a:ext cx="764547" cy="607856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41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Scenario </a:t>
            </a:r>
            <a:r>
              <a:rPr lang="en-US" sz="3600" dirty="0" smtClean="0"/>
              <a:t>2a:  </a:t>
            </a:r>
            <a:r>
              <a:rPr lang="en-US" sz="3600" dirty="0" smtClean="0"/>
              <a:t>Split Domain </a:t>
            </a:r>
            <a:br>
              <a:rPr lang="en-US" sz="3600" dirty="0" smtClean="0"/>
            </a:br>
            <a:r>
              <a:rPr lang="en-US" sz="2200" dirty="0" err="1" smtClean="0">
                <a:solidFill>
                  <a:srgbClr val="0000FF"/>
                </a:solidFill>
              </a:rPr>
              <a:t>NorthernLight.NYC.EFDX</a:t>
            </a:r>
            <a:r>
              <a:rPr lang="en-US" sz="2200" dirty="0" smtClean="0">
                <a:solidFill>
                  <a:srgbClr val="0000FF"/>
                </a:solidFill>
              </a:rPr>
              <a:t> &amp; </a:t>
            </a:r>
            <a:r>
              <a:rPr lang="en-US" sz="2200" dirty="0" err="1" smtClean="0">
                <a:solidFill>
                  <a:srgbClr val="0000FF"/>
                </a:solidFill>
              </a:rPr>
              <a:t>NorthernLight.CPH.EFDX</a:t>
            </a:r>
            <a:r>
              <a:rPr lang="en-US" sz="2200" dirty="0" smtClean="0">
                <a:solidFill>
                  <a:srgbClr val="0000FF"/>
                </a:solidFill>
              </a:rPr>
              <a:t/>
            </a:r>
            <a:br>
              <a:rPr lang="en-US" sz="2200" dirty="0" smtClean="0">
                <a:solidFill>
                  <a:srgbClr val="0000FF"/>
                </a:solidFill>
              </a:rPr>
            </a:br>
            <a:r>
              <a:rPr lang="en-US" sz="2200" dirty="0" smtClean="0"/>
              <a:t>Separately Announced NSI Networks </a:t>
            </a:r>
            <a:br>
              <a:rPr lang="en-US" sz="2200" dirty="0" smtClean="0"/>
            </a:br>
            <a:r>
              <a:rPr lang="en-US" sz="2200" dirty="0" smtClean="0"/>
              <a:t>The control plane is added but is the same as for the general case </a:t>
            </a:r>
            <a:endParaRPr lang="en-US" sz="2200" dirty="0"/>
          </a:p>
        </p:txBody>
      </p:sp>
      <p:sp>
        <p:nvSpPr>
          <p:cNvPr id="72" name="TextBox 71"/>
          <p:cNvSpPr txBox="1"/>
          <p:nvPr/>
        </p:nvSpPr>
        <p:spPr>
          <a:xfrm>
            <a:off x="5700947" y="3254720"/>
            <a:ext cx="663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A00..99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6260344" y="3403139"/>
            <a:ext cx="658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B00..99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6302160" y="3932947"/>
            <a:ext cx="6564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6243624" y="4408679"/>
            <a:ext cx="669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D00..99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703779" y="4538270"/>
            <a:ext cx="649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2471440" y="4553380"/>
            <a:ext cx="645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F00..99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1773849" y="3970222"/>
            <a:ext cx="671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1942169" y="3474515"/>
            <a:ext cx="67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H00..99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2445277" y="3163795"/>
            <a:ext cx="61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cxnSp>
        <p:nvCxnSpPr>
          <p:cNvPr id="32" name="Straight Connector 31"/>
          <p:cNvCxnSpPr>
            <a:stCxn id="4" idx="2"/>
            <a:endCxn id="31" idx="6"/>
          </p:cNvCxnSpPr>
          <p:nvPr/>
        </p:nvCxnSpPr>
        <p:spPr>
          <a:xfrm flipH="1" flipV="1">
            <a:off x="3704935" y="3965240"/>
            <a:ext cx="1399743" cy="9919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623533" y="3992223"/>
            <a:ext cx="87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west00..99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377653" y="3645906"/>
            <a:ext cx="836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east00..99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1509076" y="2032160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15" idx="2"/>
            <a:endCxn id="38" idx="0"/>
          </p:cNvCxnSpPr>
          <p:nvPr/>
        </p:nvCxnSpPr>
        <p:spPr>
          <a:xfrm>
            <a:off x="1623476" y="2252293"/>
            <a:ext cx="1378617" cy="1001628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89711" y="3045541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7" idx="3"/>
            <a:endCxn id="38" idx="1"/>
          </p:cNvCxnSpPr>
          <p:nvPr/>
        </p:nvCxnSpPr>
        <p:spPr>
          <a:xfrm>
            <a:off x="1218511" y="3155608"/>
            <a:ext cx="1669182" cy="208380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305487" y="4165399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253316" y="5020562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38" idx="3"/>
          </p:cNvCxnSpPr>
          <p:nvPr/>
        </p:nvCxnSpPr>
        <p:spPr>
          <a:xfrm flipV="1">
            <a:off x="1534287" y="3363988"/>
            <a:ext cx="1582206" cy="911478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2" idx="0"/>
            <a:endCxn id="38" idx="2"/>
          </p:cNvCxnSpPr>
          <p:nvPr/>
        </p:nvCxnSpPr>
        <p:spPr>
          <a:xfrm flipV="1">
            <a:off x="2367716" y="3474054"/>
            <a:ext cx="634377" cy="1546508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0" idx="2"/>
            <a:endCxn id="59" idx="0"/>
          </p:cNvCxnSpPr>
          <p:nvPr/>
        </p:nvCxnSpPr>
        <p:spPr>
          <a:xfrm flipH="1">
            <a:off x="5533654" y="2268365"/>
            <a:ext cx="1262701" cy="1014788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517700" y="2935474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>
            <a:stCxn id="62" idx="1"/>
            <a:endCxn id="59" idx="3"/>
          </p:cNvCxnSpPr>
          <p:nvPr/>
        </p:nvCxnSpPr>
        <p:spPr>
          <a:xfrm flipH="1">
            <a:off x="5648054" y="3045541"/>
            <a:ext cx="1869646" cy="347679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251636" y="4072996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  <a:endCxn id="59" idx="1"/>
          </p:cNvCxnSpPr>
          <p:nvPr/>
        </p:nvCxnSpPr>
        <p:spPr>
          <a:xfrm flipH="1" flipV="1">
            <a:off x="5419254" y="3393220"/>
            <a:ext cx="1832382" cy="789843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419254" y="5340238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755106" y="4850323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4" idx="0"/>
            <a:endCxn id="59" idx="2"/>
          </p:cNvCxnSpPr>
          <p:nvPr/>
        </p:nvCxnSpPr>
        <p:spPr>
          <a:xfrm flipH="1" flipV="1">
            <a:off x="5533654" y="3503286"/>
            <a:ext cx="1335852" cy="1347037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2" idx="0"/>
            <a:endCxn id="59" idx="2"/>
          </p:cNvCxnSpPr>
          <p:nvPr/>
        </p:nvCxnSpPr>
        <p:spPr>
          <a:xfrm flipV="1">
            <a:off x="5533654" y="3503286"/>
            <a:ext cx="0" cy="1836952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59" idx="1"/>
            <a:endCxn id="38" idx="3"/>
          </p:cNvCxnSpPr>
          <p:nvPr/>
        </p:nvCxnSpPr>
        <p:spPr>
          <a:xfrm flipH="1" flipV="1">
            <a:off x="3116493" y="3363988"/>
            <a:ext cx="2302761" cy="29232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887693" y="3253921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419254" y="3283153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681955" y="2048232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6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/>
          <p:cNvSpPr/>
          <p:nvPr/>
        </p:nvSpPr>
        <p:spPr>
          <a:xfrm>
            <a:off x="2022541" y="2780545"/>
            <a:ext cx="4221083" cy="288279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445277" y="3834791"/>
            <a:ext cx="768233" cy="7223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NYC</a:t>
            </a:r>
            <a:endParaRPr lang="en-US" sz="1600" dirty="0"/>
          </a:p>
        </p:txBody>
      </p:sp>
      <p:sp>
        <p:nvSpPr>
          <p:cNvPr id="4" name="Oval 3"/>
          <p:cNvSpPr/>
          <p:nvPr/>
        </p:nvSpPr>
        <p:spPr>
          <a:xfrm>
            <a:off x="5199965" y="3800847"/>
            <a:ext cx="830682" cy="77992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CPH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6655883" y="2315294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PSNC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177857" y="3286697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Nether</a:t>
            </a:r>
          </a:p>
          <a:p>
            <a:pPr algn="ctr"/>
            <a:r>
              <a:rPr lang="en-US" sz="1400" dirty="0" smtClean="0"/>
              <a:t>Light</a:t>
            </a:r>
            <a:endParaRPr lang="en-US" sz="1400" dirty="0"/>
          </a:p>
        </p:txBody>
      </p:sp>
      <p:sp>
        <p:nvSpPr>
          <p:cNvPr id="7" name="Oval 6"/>
          <p:cNvSpPr/>
          <p:nvPr/>
        </p:nvSpPr>
        <p:spPr>
          <a:xfrm>
            <a:off x="7101658" y="4359325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UvA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>
          <a:xfrm>
            <a:off x="6436488" y="5229503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SUnet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5320387" y="5628116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FUnet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1560376" y="5358334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MAN</a:t>
            </a:r>
          </a:p>
          <a:p>
            <a:pPr algn="ctr"/>
            <a:r>
              <a:rPr lang="en-US" sz="1600" dirty="0" smtClean="0"/>
              <a:t>LAN</a:t>
            </a:r>
            <a:endParaRPr lang="en-US" sz="1600" dirty="0"/>
          </a:p>
        </p:txBody>
      </p:sp>
      <p:sp>
        <p:nvSpPr>
          <p:cNvPr id="11" name="Oval 10"/>
          <p:cNvSpPr/>
          <p:nvPr/>
        </p:nvSpPr>
        <p:spPr>
          <a:xfrm>
            <a:off x="755695" y="4538436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Pac-Wave</a:t>
            </a:r>
            <a:endParaRPr lang="en-US" sz="1600" dirty="0"/>
          </a:p>
        </p:txBody>
      </p:sp>
      <p:sp>
        <p:nvSpPr>
          <p:cNvPr id="12" name="Oval 11"/>
          <p:cNvSpPr/>
          <p:nvPr/>
        </p:nvSpPr>
        <p:spPr>
          <a:xfrm>
            <a:off x="549185" y="3451673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Star</a:t>
            </a:r>
          </a:p>
          <a:p>
            <a:pPr algn="ctr"/>
            <a:r>
              <a:rPr lang="en-US" sz="1600" dirty="0" smtClean="0"/>
              <a:t>Light</a:t>
            </a:r>
            <a:endParaRPr lang="en-US" sz="1600" dirty="0"/>
          </a:p>
        </p:txBody>
      </p:sp>
      <p:sp>
        <p:nvSpPr>
          <p:cNvPr id="13" name="Oval 12"/>
          <p:cNvSpPr/>
          <p:nvPr/>
        </p:nvSpPr>
        <p:spPr>
          <a:xfrm>
            <a:off x="1000302" y="2421558"/>
            <a:ext cx="1043948" cy="971403"/>
          </a:xfrm>
          <a:prstGeom prst="ellipse">
            <a:avLst/>
          </a:prstGeom>
          <a:solidFill>
            <a:srgbClr val="31859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rIns="91440" rtlCol="0" anchor="ctr"/>
          <a:lstStyle/>
          <a:p>
            <a:pPr algn="ctr"/>
            <a:r>
              <a:rPr lang="en-US" sz="1400" dirty="0" smtClean="0"/>
              <a:t>GLORIAD</a:t>
            </a:r>
            <a:endParaRPr lang="en-US" sz="1400" dirty="0"/>
          </a:p>
        </p:txBody>
      </p:sp>
      <p:cxnSp>
        <p:nvCxnSpPr>
          <p:cNvPr id="81" name="Straight Connector 80"/>
          <p:cNvCxnSpPr>
            <a:stCxn id="4" idx="0"/>
            <a:endCxn id="5" idx="3"/>
          </p:cNvCxnSpPr>
          <p:nvPr/>
        </p:nvCxnSpPr>
        <p:spPr>
          <a:xfrm flipV="1">
            <a:off x="5615306" y="3144438"/>
            <a:ext cx="1193460" cy="656409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4" idx="7"/>
            <a:endCxn id="6" idx="2"/>
          </p:cNvCxnSpPr>
          <p:nvPr/>
        </p:nvCxnSpPr>
        <p:spPr>
          <a:xfrm flipV="1">
            <a:off x="5908996" y="3772399"/>
            <a:ext cx="1268861" cy="142665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4" idx="6"/>
          </p:cNvCxnSpPr>
          <p:nvPr/>
        </p:nvCxnSpPr>
        <p:spPr>
          <a:xfrm>
            <a:off x="6030647" y="4190809"/>
            <a:ext cx="1071011" cy="564060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4" idx="5"/>
            <a:endCxn id="8" idx="1"/>
          </p:cNvCxnSpPr>
          <p:nvPr/>
        </p:nvCxnSpPr>
        <p:spPr>
          <a:xfrm>
            <a:off x="5908996" y="4466554"/>
            <a:ext cx="680375" cy="905208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4" idx="4"/>
            <a:endCxn id="9" idx="0"/>
          </p:cNvCxnSpPr>
          <p:nvPr/>
        </p:nvCxnSpPr>
        <p:spPr>
          <a:xfrm>
            <a:off x="5615306" y="4580771"/>
            <a:ext cx="227055" cy="1047345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31" idx="3"/>
          </p:cNvCxnSpPr>
          <p:nvPr/>
        </p:nvCxnSpPr>
        <p:spPr>
          <a:xfrm flipH="1">
            <a:off x="1737876" y="4451320"/>
            <a:ext cx="819906" cy="383737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1" idx="2"/>
            <a:endCxn id="12" idx="6"/>
          </p:cNvCxnSpPr>
          <p:nvPr/>
        </p:nvCxnSpPr>
        <p:spPr>
          <a:xfrm flipH="1" flipV="1">
            <a:off x="1593133" y="3937375"/>
            <a:ext cx="852144" cy="258571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31" idx="4"/>
            <a:endCxn id="10" idx="7"/>
          </p:cNvCxnSpPr>
          <p:nvPr/>
        </p:nvCxnSpPr>
        <p:spPr>
          <a:xfrm flipH="1">
            <a:off x="2451441" y="4557100"/>
            <a:ext cx="377953" cy="943493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3" idx="5"/>
          </p:cNvCxnSpPr>
          <p:nvPr/>
        </p:nvCxnSpPr>
        <p:spPr>
          <a:xfrm flipH="1" flipV="1">
            <a:off x="1891367" y="3250702"/>
            <a:ext cx="764547" cy="607856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41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Scenario 3a:  Federated Domain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err="1" smtClean="0">
                <a:solidFill>
                  <a:srgbClr val="0000FF"/>
                </a:solidFill>
              </a:rPr>
              <a:t>NorthernLight.EFDX</a:t>
            </a:r>
            <a:r>
              <a:rPr lang="en-US" sz="2000" dirty="0">
                <a:solidFill>
                  <a:srgbClr val="0000FF"/>
                </a:solidFill>
              </a:rPr>
              <a:t/>
            </a:r>
            <a:br>
              <a:rPr lang="en-US" sz="2000" dirty="0">
                <a:solidFill>
                  <a:srgbClr val="0000FF"/>
                </a:solidFill>
              </a:rPr>
            </a:br>
            <a:r>
              <a:rPr lang="en-US" sz="1800" dirty="0" smtClean="0"/>
              <a:t>Internal topology is defined with [normal] global scope.</a:t>
            </a:r>
            <a:br>
              <a:rPr lang="en-US" sz="1800" dirty="0" smtClean="0"/>
            </a:br>
            <a:r>
              <a:rPr lang="en-US" sz="1800" dirty="0" smtClean="0"/>
              <a:t>Internal topology is announced e</a:t>
            </a:r>
            <a:r>
              <a:rPr lang="en-US" sz="1800" dirty="0" smtClean="0"/>
              <a:t>xternally, but with a federated </a:t>
            </a:r>
            <a:r>
              <a:rPr lang="en-US" sz="1800" dirty="0" smtClean="0"/>
              <a:t>internal control </a:t>
            </a:r>
            <a:r>
              <a:rPr lang="en-US" sz="1800" dirty="0" smtClean="0"/>
              <a:t>plane.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Regular</a:t>
            </a:r>
            <a:r>
              <a:rPr lang="en-US" sz="1800" dirty="0"/>
              <a:t> </a:t>
            </a:r>
            <a:r>
              <a:rPr lang="en-US" sz="1800" dirty="0" smtClean="0"/>
              <a:t>external </a:t>
            </a:r>
            <a:r>
              <a:rPr lang="en-US" sz="1800" dirty="0" smtClean="0"/>
              <a:t>control </a:t>
            </a:r>
            <a:r>
              <a:rPr lang="en-US" sz="1800" dirty="0" smtClean="0"/>
              <a:t>plane </a:t>
            </a:r>
            <a:r>
              <a:rPr lang="en-US" sz="1800" dirty="0" smtClean="0"/>
              <a:t>relations exist with NDN federating NSA.  </a:t>
            </a:r>
            <a:br>
              <a:rPr lang="en-US" sz="1800" dirty="0" smtClean="0"/>
            </a:br>
            <a:r>
              <a:rPr lang="en-US" sz="1800" dirty="0" smtClean="0"/>
              <a:t>I</a:t>
            </a:r>
            <a:r>
              <a:rPr lang="en-US" sz="1800" dirty="0" smtClean="0"/>
              <a:t>nternal </a:t>
            </a:r>
            <a:r>
              <a:rPr lang="en-US" sz="1800" dirty="0" err="1" smtClean="0"/>
              <a:t>subnetworks</a:t>
            </a:r>
            <a:r>
              <a:rPr lang="en-US" sz="1800" dirty="0" smtClean="0"/>
              <a:t> only exchange NSI protocol with the federating NSA.</a:t>
            </a:r>
            <a:endParaRPr lang="en-US" sz="1800" dirty="0"/>
          </a:p>
        </p:txBody>
      </p:sp>
      <p:sp>
        <p:nvSpPr>
          <p:cNvPr id="72" name="TextBox 71"/>
          <p:cNvSpPr txBox="1"/>
          <p:nvPr/>
        </p:nvSpPr>
        <p:spPr>
          <a:xfrm>
            <a:off x="5700947" y="3542598"/>
            <a:ext cx="663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A00..99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6211453" y="3819597"/>
            <a:ext cx="658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B00..99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6302160" y="4220825"/>
            <a:ext cx="6564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5" name="TextBox 74"/>
          <p:cNvSpPr txBox="1"/>
          <p:nvPr/>
        </p:nvSpPr>
        <p:spPr>
          <a:xfrm>
            <a:off x="6243624" y="4696557"/>
            <a:ext cx="669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D00..99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703779" y="4826148"/>
            <a:ext cx="649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2471440" y="4841258"/>
            <a:ext cx="645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F00..99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1773849" y="4258100"/>
            <a:ext cx="671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sp>
        <p:nvSpPr>
          <p:cNvPr id="79" name="TextBox 78"/>
          <p:cNvSpPr txBox="1"/>
          <p:nvPr/>
        </p:nvSpPr>
        <p:spPr>
          <a:xfrm>
            <a:off x="1942169" y="3762393"/>
            <a:ext cx="670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H00..99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2445277" y="3451673"/>
            <a:ext cx="61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</a:t>
            </a:r>
            <a:r>
              <a:rPr lang="en-US" sz="1200" dirty="0" smtClean="0"/>
              <a:t>00..99</a:t>
            </a:r>
            <a:endParaRPr lang="en-US" sz="1200" dirty="0"/>
          </a:p>
        </p:txBody>
      </p:sp>
      <p:cxnSp>
        <p:nvCxnSpPr>
          <p:cNvPr id="32" name="Straight Connector 31"/>
          <p:cNvCxnSpPr>
            <a:stCxn id="4" idx="2"/>
            <a:endCxn id="31" idx="6"/>
          </p:cNvCxnSpPr>
          <p:nvPr/>
        </p:nvCxnSpPr>
        <p:spPr>
          <a:xfrm flipH="1">
            <a:off x="3213510" y="4190809"/>
            <a:ext cx="1986455" cy="5137"/>
          </a:xfrm>
          <a:prstGeom prst="line">
            <a:avLst/>
          </a:prstGeom>
          <a:ln w="57150" cmpd="sng">
            <a:solidFill>
              <a:srgbClr val="FF000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509076" y="2320038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15" idx="3"/>
            <a:endCxn id="89" idx="1"/>
          </p:cNvCxnSpPr>
          <p:nvPr/>
        </p:nvCxnSpPr>
        <p:spPr>
          <a:xfrm>
            <a:off x="1737876" y="2430105"/>
            <a:ext cx="2251272" cy="350440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989711" y="3333419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>
            <a:stCxn id="47" idx="3"/>
            <a:endCxn id="89" idx="1"/>
          </p:cNvCxnSpPr>
          <p:nvPr/>
        </p:nvCxnSpPr>
        <p:spPr>
          <a:xfrm flipV="1">
            <a:off x="1218511" y="2780545"/>
            <a:ext cx="2770637" cy="662941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1305487" y="4453277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966676" y="5308440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89" idx="1"/>
          </p:cNvCxnSpPr>
          <p:nvPr/>
        </p:nvCxnSpPr>
        <p:spPr>
          <a:xfrm flipV="1">
            <a:off x="1534287" y="2780545"/>
            <a:ext cx="2454861" cy="1782799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2" idx="0"/>
            <a:endCxn id="89" idx="1"/>
          </p:cNvCxnSpPr>
          <p:nvPr/>
        </p:nvCxnSpPr>
        <p:spPr>
          <a:xfrm flipV="1">
            <a:off x="2081076" y="2780545"/>
            <a:ext cx="1908072" cy="2527895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0" idx="1"/>
            <a:endCxn id="89" idx="3"/>
          </p:cNvCxnSpPr>
          <p:nvPr/>
        </p:nvCxnSpPr>
        <p:spPr>
          <a:xfrm flipH="1">
            <a:off x="4217948" y="2446177"/>
            <a:ext cx="2464007" cy="334368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517700" y="3223352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>
            <a:stCxn id="62" idx="1"/>
            <a:endCxn id="89" idx="3"/>
          </p:cNvCxnSpPr>
          <p:nvPr/>
        </p:nvCxnSpPr>
        <p:spPr>
          <a:xfrm flipH="1" flipV="1">
            <a:off x="4217948" y="2780545"/>
            <a:ext cx="3299752" cy="552874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7251636" y="4360874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>
            <a:stCxn id="64" idx="1"/>
            <a:endCxn id="89" idx="3"/>
          </p:cNvCxnSpPr>
          <p:nvPr/>
        </p:nvCxnSpPr>
        <p:spPr>
          <a:xfrm flipH="1" flipV="1">
            <a:off x="4217948" y="2780545"/>
            <a:ext cx="3033688" cy="1690396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5419254" y="5628116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6755106" y="5138201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>
            <a:stCxn id="84" idx="0"/>
            <a:endCxn id="89" idx="3"/>
          </p:cNvCxnSpPr>
          <p:nvPr/>
        </p:nvCxnSpPr>
        <p:spPr>
          <a:xfrm flipH="1" flipV="1">
            <a:off x="4217948" y="2780545"/>
            <a:ext cx="2651558" cy="2357656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2" idx="0"/>
            <a:endCxn id="89" idx="3"/>
          </p:cNvCxnSpPr>
          <p:nvPr/>
        </p:nvCxnSpPr>
        <p:spPr>
          <a:xfrm flipH="1" flipV="1">
            <a:off x="4217948" y="2780545"/>
            <a:ext cx="1315706" cy="2847571"/>
          </a:xfrm>
          <a:prstGeom prst="line">
            <a:avLst/>
          </a:prstGeom>
          <a:ln w="28575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59" idx="1"/>
            <a:endCxn id="38" idx="3"/>
          </p:cNvCxnSpPr>
          <p:nvPr/>
        </p:nvCxnSpPr>
        <p:spPr>
          <a:xfrm flipH="1">
            <a:off x="3404113" y="3979089"/>
            <a:ext cx="1636233" cy="3707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175313" y="3872729"/>
            <a:ext cx="228800" cy="22013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5040346" y="3869022"/>
            <a:ext cx="228800" cy="22013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6681955" y="2336110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989148" y="2670478"/>
            <a:ext cx="228800" cy="220133"/>
          </a:xfrm>
          <a:prstGeom prst="rect">
            <a:avLst/>
          </a:prstGeom>
          <a:solidFill>
            <a:srgbClr val="0000FF"/>
          </a:solidFill>
          <a:ln>
            <a:solidFill>
              <a:srgbClr val="000000"/>
            </a:solidFill>
          </a:ln>
          <a:effectLst>
            <a:outerShdw blurRad="123825" dist="88900" dir="318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" name="Straight Connector 105"/>
          <p:cNvCxnSpPr>
            <a:stCxn id="89" idx="2"/>
            <a:endCxn id="38" idx="0"/>
          </p:cNvCxnSpPr>
          <p:nvPr/>
        </p:nvCxnSpPr>
        <p:spPr>
          <a:xfrm flipH="1">
            <a:off x="3289713" y="2890611"/>
            <a:ext cx="813835" cy="982118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59" idx="0"/>
            <a:endCxn id="89" idx="2"/>
          </p:cNvCxnSpPr>
          <p:nvPr/>
        </p:nvCxnSpPr>
        <p:spPr>
          <a:xfrm flipH="1" flipV="1">
            <a:off x="4103548" y="2890611"/>
            <a:ext cx="1051198" cy="978411"/>
          </a:xfrm>
          <a:prstGeom prst="line">
            <a:avLst/>
          </a:prstGeom>
          <a:ln w="28575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3116493" y="5103147"/>
            <a:ext cx="20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NorthernLight.EFDX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75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1075</Words>
  <Application>Microsoft Macintosh PowerPoint</Application>
  <PresentationFormat>On-screen Show (4:3)</PresentationFormat>
  <Paragraphs>245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Abstract NSI Topology Model</vt:lpstr>
      <vt:lpstr>The Network Service Agent</vt:lpstr>
      <vt:lpstr>Topology recursion and detail</vt:lpstr>
      <vt:lpstr>Topology recursion and detail</vt:lpstr>
      <vt:lpstr>[NorthernLight] Internal topology  (not publically announced)</vt:lpstr>
      <vt:lpstr>  externally announced topology</vt:lpstr>
      <vt:lpstr>NorthernLight.NYC.EFDX &amp;  NorthernLight.CPH.EFDX Physical Topology abstraction</vt:lpstr>
      <vt:lpstr>Scenario 2a:  Split Domain  NorthernLight.NYC.EFDX &amp; NorthernLight.CPH.EFDX Separately Announced NSI Networks  The control plane is added but is the same as for the general case </vt:lpstr>
      <vt:lpstr>Scenario 3a:  Federated Domain  NorthernLight.EFDX Internal topology is defined with [normal] global scope. Internal topology is announced externally, but with a federated internal control plane. Regular external control plane relations exist with NDN federating NSA.   Internal subnetworks only exchange NSI protocol with the federating NSA.</vt:lpstr>
      <vt:lpstr>Scenario 3a:  Federated Domain  Hierarchical NSI Topology Internal topology may be private or may be announced. Internal SDPs and external SDPs are linked via a common STP at the federation boundary. This approach allows internal topology to be scoped (named) locally. 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NSI Topology Model</dc:title>
  <dc:creator>Jerry Sobieski</dc:creator>
  <cp:lastModifiedBy>Jerry Sobieski</cp:lastModifiedBy>
  <cp:revision>31</cp:revision>
  <dcterms:created xsi:type="dcterms:W3CDTF">2012-02-17T10:57:02Z</dcterms:created>
  <dcterms:modified xsi:type="dcterms:W3CDTF">2012-02-17T16:44:00Z</dcterms:modified>
</cp:coreProperties>
</file>