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8" r:id="rId3"/>
    <p:sldId id="269" r:id="rId4"/>
    <p:sldId id="271" r:id="rId5"/>
    <p:sldId id="265" r:id="rId6"/>
    <p:sldId id="270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793" autoAdjust="0"/>
  </p:normalViewPr>
  <p:slideViewPr>
    <p:cSldViewPr snapToGrid="0" snapToObjects="1">
      <p:cViewPr>
        <p:scale>
          <a:sx n="150" d="100"/>
          <a:sy n="150" d="100"/>
        </p:scale>
        <p:origin x="-8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7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0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5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7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2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0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7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1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7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887DE-8F86-674A-9A4C-5D43EA4FE7ED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09FB-6594-3D42-BB02-54295582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0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orval.grid.aau.dk:9443/NSI/services/ConnectionServic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14938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hierarchical, NSI compatible, topology proposal for NML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1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 hierarchical topology?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existing NSI topology model does not provide a consistent mechanism for exposing intra-domain topological structure.</a:t>
            </a:r>
          </a:p>
          <a:p>
            <a:pPr lvl="1"/>
            <a:r>
              <a:rPr lang="en-US" dirty="0" smtClean="0"/>
              <a:t>The base model hides all internal structure…which is good in many cases….  But…</a:t>
            </a:r>
          </a:p>
          <a:p>
            <a:pPr lvl="1"/>
            <a:r>
              <a:rPr lang="en-US" dirty="0" smtClean="0"/>
              <a:t>Where a network wishes to do so, it should be able to expose additional internal structure or state in a measured and graduated degree…down to the hardware minutia if desired.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2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NML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proposal retains the NSI abstractions at the highest topological layer, </a:t>
            </a:r>
          </a:p>
          <a:p>
            <a:r>
              <a:rPr lang="en-US" dirty="0" smtClean="0"/>
              <a:t>and retains the NSI model  internally as smaller NSI domains are defined</a:t>
            </a:r>
          </a:p>
          <a:p>
            <a:r>
              <a:rPr lang="en-US" dirty="0" smtClean="0"/>
              <a:t>A key relation called an “alias” is defined to link STPs (NML Ports) at a particular level to STPs at the next lower (more detailed) level.</a:t>
            </a:r>
          </a:p>
          <a:p>
            <a:pPr lvl="1"/>
            <a:r>
              <a:rPr lang="en-US" dirty="0" smtClean="0"/>
              <a:t>An Alias is an internal topological construct that is stored at the lower level (more detailed level).  It therefore stays private until/unless that level is announced externally.    </a:t>
            </a:r>
          </a:p>
          <a:p>
            <a:r>
              <a:rPr lang="en-US" dirty="0" smtClean="0"/>
              <a:t>An Alias may reference a conventional NML topological object – thus mapping the NSI construct to the corresponding NML object as the local topology manager deems appropriate.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6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-116624" y="465613"/>
            <a:ext cx="8978900" cy="65156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76288" y="1624416"/>
            <a:ext cx="3722337" cy="33075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529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NSI Topology Example</a:t>
            </a:r>
            <a:br>
              <a:rPr lang="en-US" sz="3200" dirty="0" smtClean="0"/>
            </a:br>
            <a:r>
              <a:rPr lang="en-US" sz="1800" dirty="0" smtClean="0"/>
              <a:t>Current e</a:t>
            </a:r>
            <a:r>
              <a:rPr lang="en-US" sz="1800" dirty="0" smtClean="0"/>
              <a:t>xisting NSI topology model: </a:t>
            </a:r>
            <a:br>
              <a:rPr lang="en-US" sz="1800" dirty="0" smtClean="0"/>
            </a:br>
            <a:r>
              <a:rPr lang="en-US" sz="1800" dirty="0" smtClean="0"/>
              <a:t>only L0 has structure, L1+ is opaque</a:t>
            </a:r>
            <a:endParaRPr lang="en-US" sz="1800" dirty="0"/>
          </a:p>
        </p:txBody>
      </p:sp>
      <p:sp>
        <p:nvSpPr>
          <p:cNvPr id="5" name="Oval 4"/>
          <p:cNvSpPr/>
          <p:nvPr/>
        </p:nvSpPr>
        <p:spPr>
          <a:xfrm>
            <a:off x="6535579" y="1555418"/>
            <a:ext cx="1543930" cy="141209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PSNC </a:t>
            </a:r>
          </a:p>
          <a:p>
            <a:pPr algn="ctr"/>
            <a:r>
              <a:rPr lang="en-US" sz="1400" dirty="0" err="1" smtClean="0"/>
              <a:t>Topo</a:t>
            </a:r>
            <a:r>
              <a:rPr lang="en-US" sz="1400" dirty="0" smtClean="0"/>
              <a:t> level 1</a:t>
            </a:r>
            <a:endParaRPr lang="en-US" sz="1400" dirty="0"/>
          </a:p>
        </p:txBody>
      </p:sp>
      <p:sp>
        <p:nvSpPr>
          <p:cNvPr id="6" name="Oval 5"/>
          <p:cNvSpPr/>
          <p:nvPr/>
        </p:nvSpPr>
        <p:spPr>
          <a:xfrm>
            <a:off x="6083364" y="4811603"/>
            <a:ext cx="1498599" cy="143481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NetherLight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400" dirty="0" err="1" smtClean="0"/>
              <a:t>Topo</a:t>
            </a:r>
            <a:r>
              <a:rPr lang="en-US" sz="1400" dirty="0" smtClean="0"/>
              <a:t> level 1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1058351" y="3991848"/>
            <a:ext cx="1526501" cy="153716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Internet2</a:t>
            </a:r>
          </a:p>
          <a:p>
            <a:pPr algn="ctr"/>
            <a:r>
              <a:rPr lang="en-US" sz="1400" dirty="0" err="1" smtClean="0"/>
              <a:t>Topo</a:t>
            </a:r>
            <a:r>
              <a:rPr lang="en-US" sz="1400" dirty="0" smtClean="0"/>
              <a:t> level 1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3691466" y="1692133"/>
            <a:ext cx="17106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NDN.EFDX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Opaque internal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Topo</a:t>
            </a:r>
            <a:r>
              <a:rPr lang="en-US" dirty="0" smtClean="0">
                <a:solidFill>
                  <a:schemeClr val="bg1"/>
                </a:solidFill>
              </a:rPr>
              <a:t> level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62939" y="1388006"/>
            <a:ext cx="1647206" cy="646331"/>
          </a:xfrm>
          <a:prstGeom prst="rect">
            <a:avLst/>
          </a:prstGeom>
          <a:noFill/>
          <a:ln>
            <a:noFill/>
            <a:headEnd type="none"/>
            <a:tailEnd type="none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Universal space</a:t>
            </a:r>
          </a:p>
          <a:p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Topo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level 0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852497" y="2714650"/>
            <a:ext cx="911702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Pionier-i</a:t>
            </a:r>
            <a:endParaRPr lang="en-US" sz="1400" dirty="0"/>
          </a:p>
        </p:txBody>
      </p:sp>
      <p:sp>
        <p:nvSpPr>
          <p:cNvPr id="140" name="TextBox 139"/>
          <p:cNvSpPr txBox="1"/>
          <p:nvPr/>
        </p:nvSpPr>
        <p:spPr>
          <a:xfrm>
            <a:off x="4659950" y="4307460"/>
            <a:ext cx="1148096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NetherLight-i</a:t>
            </a:r>
            <a:endParaRPr lang="en-US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4856605" y="3948735"/>
            <a:ext cx="1201571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NetherLight</a:t>
            </a:r>
            <a:r>
              <a:rPr lang="en-US" sz="1400" dirty="0" smtClean="0"/>
              <a:t>-o</a:t>
            </a:r>
            <a:endParaRPr lang="en-US" sz="1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2505765" y="3467358"/>
            <a:ext cx="100783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Internet2-i</a:t>
            </a:r>
            <a:endParaRPr lang="en-US" sz="14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702563" y="3824150"/>
            <a:ext cx="106130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Internet2-o</a:t>
            </a:r>
            <a:endParaRPr lang="en-US" sz="1400" dirty="0"/>
          </a:p>
        </p:txBody>
      </p:sp>
      <p:sp>
        <p:nvSpPr>
          <p:cNvPr id="145" name="TextBox 144"/>
          <p:cNvSpPr txBox="1"/>
          <p:nvPr/>
        </p:nvSpPr>
        <p:spPr>
          <a:xfrm>
            <a:off x="5239692" y="2182187"/>
            <a:ext cx="890977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Pionier</a:t>
            </a:r>
            <a:r>
              <a:rPr lang="en-US" sz="1400" dirty="0" smtClean="0"/>
              <a:t>-o</a:t>
            </a:r>
            <a:endParaRPr lang="en-US" sz="1400" dirty="0"/>
          </a:p>
        </p:txBody>
      </p:sp>
      <p:grpSp>
        <p:nvGrpSpPr>
          <p:cNvPr id="82" name="Group 81"/>
          <p:cNvGrpSpPr/>
          <p:nvPr/>
        </p:nvGrpSpPr>
        <p:grpSpPr>
          <a:xfrm rot="4166048">
            <a:off x="2549296" y="3734072"/>
            <a:ext cx="282664" cy="180318"/>
            <a:chOff x="1019206" y="4259802"/>
            <a:chExt cx="282664" cy="180318"/>
          </a:xfrm>
        </p:grpSpPr>
        <p:sp>
          <p:nvSpPr>
            <p:cNvPr id="83" name="Isosceles Triangle 82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Isosceles Triangle 83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 rot="4315409">
            <a:off x="6007320" y="2505947"/>
            <a:ext cx="282664" cy="180318"/>
            <a:chOff x="1019206" y="4259802"/>
            <a:chExt cx="282664" cy="180318"/>
          </a:xfrm>
        </p:grpSpPr>
        <p:sp>
          <p:nvSpPr>
            <p:cNvPr id="98" name="Isosceles Triangle 97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Isosceles Triangle 98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 rot="8186671">
            <a:off x="5684349" y="4280135"/>
            <a:ext cx="282664" cy="180318"/>
            <a:chOff x="1019206" y="4259802"/>
            <a:chExt cx="282664" cy="180318"/>
          </a:xfrm>
        </p:grpSpPr>
        <p:sp>
          <p:nvSpPr>
            <p:cNvPr id="104" name="Isosceles Triangle 103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Isosceles Triangle 104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2990310" y="6246421"/>
            <a:ext cx="61430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ION-o</a:t>
            </a:r>
            <a:endParaRPr lang="en-US" sz="1400" dirty="0"/>
          </a:p>
        </p:txBody>
      </p:sp>
      <p:grpSp>
        <p:nvGrpSpPr>
          <p:cNvPr id="150" name="Group 149"/>
          <p:cNvGrpSpPr/>
          <p:nvPr/>
        </p:nvGrpSpPr>
        <p:grpSpPr>
          <a:xfrm rot="5400000">
            <a:off x="6394247" y="2248305"/>
            <a:ext cx="282664" cy="180318"/>
            <a:chOff x="1019206" y="4259802"/>
            <a:chExt cx="282664" cy="180318"/>
          </a:xfrm>
        </p:grpSpPr>
        <p:sp>
          <p:nvSpPr>
            <p:cNvPr id="151" name="Isosceles Triangle 150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Isosceles Triangle 151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6" name="Group 155"/>
          <p:cNvGrpSpPr/>
          <p:nvPr/>
        </p:nvGrpSpPr>
        <p:grpSpPr>
          <a:xfrm rot="8291363">
            <a:off x="6105509" y="4998123"/>
            <a:ext cx="282664" cy="180318"/>
            <a:chOff x="1019206" y="4259802"/>
            <a:chExt cx="282664" cy="180318"/>
          </a:xfrm>
        </p:grpSpPr>
        <p:sp>
          <p:nvSpPr>
            <p:cNvPr id="157" name="Isosceles Triangle 156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Isosceles Triangle 157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9" name="Straight Connector 33"/>
          <p:cNvCxnSpPr>
            <a:stCxn id="162" idx="0"/>
            <a:endCxn id="83" idx="3"/>
          </p:cNvCxnSpPr>
          <p:nvPr/>
        </p:nvCxnSpPr>
        <p:spPr>
          <a:xfrm flipV="1">
            <a:off x="2470931" y="3784502"/>
            <a:ext cx="108495" cy="434915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33"/>
          <p:cNvCxnSpPr>
            <a:stCxn id="163" idx="3"/>
            <a:endCxn id="84" idx="0"/>
          </p:cNvCxnSpPr>
          <p:nvPr/>
        </p:nvCxnSpPr>
        <p:spPr>
          <a:xfrm flipV="1">
            <a:off x="2550783" y="3927302"/>
            <a:ext cx="82221" cy="422061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 rot="3505759">
            <a:off x="2292710" y="4241434"/>
            <a:ext cx="282664" cy="180318"/>
            <a:chOff x="1019206" y="4259802"/>
            <a:chExt cx="282664" cy="180318"/>
          </a:xfrm>
        </p:grpSpPr>
        <p:sp>
          <p:nvSpPr>
            <p:cNvPr id="162" name="Isosceles Triangle 161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Isosceles Triangle 162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0" name="Straight Connector 33"/>
          <p:cNvCxnSpPr>
            <a:stCxn id="104" idx="0"/>
            <a:endCxn id="157" idx="3"/>
          </p:cNvCxnSpPr>
          <p:nvPr/>
        </p:nvCxnSpPr>
        <p:spPr>
          <a:xfrm rot="16200000" flipH="1">
            <a:off x="5799746" y="4526412"/>
            <a:ext cx="587156" cy="300504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33"/>
          <p:cNvCxnSpPr>
            <a:stCxn id="105" idx="3"/>
            <a:endCxn id="158" idx="0"/>
          </p:cNvCxnSpPr>
          <p:nvPr/>
        </p:nvCxnSpPr>
        <p:spPr>
          <a:xfrm rot="16200000" flipH="1">
            <a:off x="5689346" y="4631374"/>
            <a:ext cx="583742" cy="297354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33"/>
          <p:cNvCxnSpPr>
            <a:stCxn id="99" idx="3"/>
            <a:endCxn id="152" idx="0"/>
          </p:cNvCxnSpPr>
          <p:nvPr/>
        </p:nvCxnSpPr>
        <p:spPr>
          <a:xfrm flipV="1">
            <a:off x="6258023" y="2414724"/>
            <a:ext cx="187397" cy="225903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33"/>
          <p:cNvCxnSpPr>
            <a:stCxn id="98" idx="0"/>
            <a:endCxn id="151" idx="3"/>
          </p:cNvCxnSpPr>
          <p:nvPr/>
        </p:nvCxnSpPr>
        <p:spPr>
          <a:xfrm flipV="1">
            <a:off x="6210699" y="2262204"/>
            <a:ext cx="234721" cy="233431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6230891" y="1947684"/>
            <a:ext cx="60869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NDNi</a:t>
            </a:r>
            <a:endParaRPr lang="en-US" sz="1400" dirty="0"/>
          </a:p>
        </p:txBody>
      </p:sp>
      <p:sp>
        <p:nvSpPr>
          <p:cNvPr id="196" name="TextBox 195"/>
          <p:cNvSpPr txBox="1"/>
          <p:nvPr/>
        </p:nvSpPr>
        <p:spPr>
          <a:xfrm>
            <a:off x="6459850" y="2406873"/>
            <a:ext cx="66217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NDNo</a:t>
            </a:r>
            <a:endParaRPr lang="en-US" sz="1400" dirty="0"/>
          </a:p>
        </p:txBody>
      </p:sp>
      <p:sp>
        <p:nvSpPr>
          <p:cNvPr id="201" name="TextBox 200"/>
          <p:cNvSpPr txBox="1"/>
          <p:nvPr/>
        </p:nvSpPr>
        <p:spPr>
          <a:xfrm>
            <a:off x="2132143" y="4383085"/>
            <a:ext cx="60869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NDNi</a:t>
            </a:r>
            <a:endParaRPr lang="en-US" sz="1400" dirty="0"/>
          </a:p>
        </p:txBody>
      </p:sp>
      <p:sp>
        <p:nvSpPr>
          <p:cNvPr id="202" name="TextBox 201"/>
          <p:cNvSpPr txBox="1"/>
          <p:nvPr/>
        </p:nvSpPr>
        <p:spPr>
          <a:xfrm>
            <a:off x="1801182" y="4003439"/>
            <a:ext cx="66217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NDNo</a:t>
            </a:r>
            <a:endParaRPr lang="en-US" sz="1400" dirty="0"/>
          </a:p>
        </p:txBody>
      </p:sp>
      <p:sp>
        <p:nvSpPr>
          <p:cNvPr id="203" name="TextBox 202"/>
          <p:cNvSpPr txBox="1"/>
          <p:nvPr/>
        </p:nvSpPr>
        <p:spPr>
          <a:xfrm>
            <a:off x="6236719" y="4829739"/>
            <a:ext cx="60869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NDNi</a:t>
            </a:r>
            <a:endParaRPr lang="en-US" sz="1400" dirty="0"/>
          </a:p>
        </p:txBody>
      </p:sp>
      <p:sp>
        <p:nvSpPr>
          <p:cNvPr id="204" name="TextBox 203"/>
          <p:cNvSpPr txBox="1"/>
          <p:nvPr/>
        </p:nvSpPr>
        <p:spPr>
          <a:xfrm>
            <a:off x="5714740" y="5148024"/>
            <a:ext cx="66217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NDNo</a:t>
            </a:r>
            <a:endParaRPr lang="en-US" sz="1400" dirty="0"/>
          </a:p>
        </p:txBody>
      </p:sp>
      <p:sp>
        <p:nvSpPr>
          <p:cNvPr id="106" name="TextBox 105"/>
          <p:cNvSpPr txBox="1"/>
          <p:nvPr/>
        </p:nvSpPr>
        <p:spPr>
          <a:xfrm>
            <a:off x="5943072" y="4392874"/>
            <a:ext cx="1478940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 SDPs (NML Links)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764199" y="3313469"/>
            <a:ext cx="1473505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STPs (NML Ports)</a:t>
            </a:r>
            <a:endParaRPr lang="en-US" sz="1400" dirty="0"/>
          </a:p>
        </p:txBody>
      </p:sp>
      <p:cxnSp>
        <p:nvCxnSpPr>
          <p:cNvPr id="108" name="Straight Arrow Connector 107"/>
          <p:cNvCxnSpPr>
            <a:stCxn id="107" idx="1"/>
            <a:endCxn id="99" idx="3"/>
          </p:cNvCxnSpPr>
          <p:nvPr/>
        </p:nvCxnSpPr>
        <p:spPr>
          <a:xfrm flipH="1" flipV="1">
            <a:off x="6258023" y="2640627"/>
            <a:ext cx="506176" cy="826731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07" idx="1"/>
          </p:cNvCxnSpPr>
          <p:nvPr/>
        </p:nvCxnSpPr>
        <p:spPr>
          <a:xfrm flipH="1">
            <a:off x="5879699" y="3467358"/>
            <a:ext cx="884500" cy="826564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722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-116624" y="465613"/>
            <a:ext cx="8978900" cy="65156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76288" y="1624416"/>
            <a:ext cx="3722337" cy="33075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65533" cy="88529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Proposed Hierarchical NSI Topology Example</a:t>
            </a:r>
            <a:br>
              <a:rPr lang="en-US" sz="3200" dirty="0" smtClean="0"/>
            </a:br>
            <a:r>
              <a:rPr lang="en-US" sz="1800" dirty="0" smtClean="0"/>
              <a:t>Proposed </a:t>
            </a:r>
            <a:r>
              <a:rPr lang="en-US" sz="1800" dirty="0" err="1" smtClean="0"/>
              <a:t>NorthernLight</a:t>
            </a:r>
            <a:r>
              <a:rPr lang="en-US" sz="1800" dirty="0" smtClean="0"/>
              <a:t> topology:  L0 &amp; internal L1 objects are publically announced by </a:t>
            </a:r>
            <a:r>
              <a:rPr lang="en-US" sz="1800" dirty="0" err="1" smtClean="0"/>
              <a:t>NorthernLight</a:t>
            </a:r>
            <a:r>
              <a:rPr lang="en-US" sz="1800" dirty="0" smtClean="0"/>
              <a:t>; 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As a Worldview, this </a:t>
            </a:r>
            <a:r>
              <a:rPr lang="en-US" sz="1800" dirty="0" err="1" smtClean="0"/>
              <a:t>topo</a:t>
            </a:r>
            <a:r>
              <a:rPr lang="en-US" sz="1800" dirty="0" smtClean="0"/>
              <a:t> would say I2, PSNC, and NL only announced L0 information.</a:t>
            </a:r>
            <a:br>
              <a:rPr lang="en-US" sz="1800" dirty="0" smtClean="0"/>
            </a:br>
            <a:r>
              <a:rPr lang="en-US" sz="1800" dirty="0" smtClean="0"/>
              <a:t>As a Local Topology from NDN, this is the only L0 information that </a:t>
            </a:r>
            <a:r>
              <a:rPr lang="en-US" sz="1800" dirty="0" err="1" smtClean="0"/>
              <a:t>NorthernLight</a:t>
            </a:r>
            <a:r>
              <a:rPr lang="en-US" sz="1800" dirty="0" smtClean="0"/>
              <a:t> can  provide (i.e. its direct  adjacencies)</a:t>
            </a:r>
          </a:p>
        </p:txBody>
      </p:sp>
      <p:sp>
        <p:nvSpPr>
          <p:cNvPr id="5" name="Oval 4"/>
          <p:cNvSpPr/>
          <p:nvPr/>
        </p:nvSpPr>
        <p:spPr>
          <a:xfrm>
            <a:off x="6535579" y="1555418"/>
            <a:ext cx="1543930" cy="141209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PSNC </a:t>
            </a:r>
          </a:p>
          <a:p>
            <a:pPr algn="ctr"/>
            <a:r>
              <a:rPr lang="en-US" sz="1400" dirty="0" err="1" smtClean="0"/>
              <a:t>Topo</a:t>
            </a:r>
            <a:r>
              <a:rPr lang="en-US" sz="1400" dirty="0" smtClean="0"/>
              <a:t> level 1</a:t>
            </a:r>
            <a:endParaRPr lang="en-US" sz="1400" dirty="0"/>
          </a:p>
        </p:txBody>
      </p:sp>
      <p:sp>
        <p:nvSpPr>
          <p:cNvPr id="6" name="Oval 5"/>
          <p:cNvSpPr/>
          <p:nvPr/>
        </p:nvSpPr>
        <p:spPr>
          <a:xfrm>
            <a:off x="6083364" y="4811603"/>
            <a:ext cx="1498599" cy="143481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NetherLight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400" dirty="0" err="1" smtClean="0"/>
              <a:t>Topo</a:t>
            </a:r>
            <a:r>
              <a:rPr lang="en-US" sz="1400" dirty="0" smtClean="0"/>
              <a:t> level 1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1058351" y="3991848"/>
            <a:ext cx="1526501" cy="153716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Internet2</a:t>
            </a:r>
          </a:p>
          <a:p>
            <a:pPr algn="ctr"/>
            <a:r>
              <a:rPr lang="en-US" sz="1400" dirty="0" err="1" smtClean="0"/>
              <a:t>Topo</a:t>
            </a:r>
            <a:r>
              <a:rPr lang="en-US" sz="1400" dirty="0" smtClean="0"/>
              <a:t> level 1</a:t>
            </a:r>
            <a:endParaRPr lang="en-US" sz="1400" dirty="0"/>
          </a:p>
        </p:txBody>
      </p:sp>
      <p:cxnSp>
        <p:nvCxnSpPr>
          <p:cNvPr id="34" name="Straight Connector 33"/>
          <p:cNvCxnSpPr>
            <a:stCxn id="83" idx="0"/>
            <a:endCxn id="86" idx="3"/>
          </p:cNvCxnSpPr>
          <p:nvPr/>
        </p:nvCxnSpPr>
        <p:spPr>
          <a:xfrm flipV="1">
            <a:off x="2748252" y="3200814"/>
            <a:ext cx="217414" cy="520346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691466" y="1692133"/>
            <a:ext cx="1323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NDN.EFDX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Topo</a:t>
            </a:r>
            <a:r>
              <a:rPr lang="en-US" dirty="0" smtClean="0">
                <a:solidFill>
                  <a:schemeClr val="bg1"/>
                </a:solidFill>
              </a:rPr>
              <a:t> level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66778" y="1555418"/>
            <a:ext cx="1647206" cy="646331"/>
          </a:xfrm>
          <a:prstGeom prst="rect">
            <a:avLst/>
          </a:prstGeom>
          <a:noFill/>
          <a:ln>
            <a:noFill/>
            <a:headEnd type="none"/>
            <a:tailEnd type="none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Universal space</a:t>
            </a:r>
          </a:p>
          <a:p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Topo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level 0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146" name="Group 145"/>
          <p:cNvGrpSpPr/>
          <p:nvPr/>
        </p:nvGrpSpPr>
        <p:grpSpPr>
          <a:xfrm>
            <a:off x="2961580" y="2410050"/>
            <a:ext cx="1057599" cy="984618"/>
            <a:chOff x="3149217" y="2700869"/>
            <a:chExt cx="1057599" cy="984618"/>
          </a:xfrm>
        </p:grpSpPr>
        <p:sp>
          <p:nvSpPr>
            <p:cNvPr id="41" name="Oval 40"/>
            <p:cNvSpPr/>
            <p:nvPr/>
          </p:nvSpPr>
          <p:spPr>
            <a:xfrm>
              <a:off x="3149217" y="2700869"/>
              <a:ext cx="1015922" cy="9846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NYC</a:t>
              </a:r>
              <a:r>
                <a:rPr lang="en-US" sz="1400" dirty="0" smtClean="0"/>
                <a:t> </a:t>
              </a:r>
              <a:r>
                <a:rPr lang="en-US" sz="1400" dirty="0" smtClean="0"/>
                <a:t>Level 2</a:t>
              </a:r>
              <a:endParaRPr lang="en-US" sz="1400" dirty="0"/>
            </a:p>
          </p:txBody>
        </p:sp>
        <p:grpSp>
          <p:nvGrpSpPr>
            <p:cNvPr id="85" name="Group 84"/>
            <p:cNvGrpSpPr/>
            <p:nvPr/>
          </p:nvGrpSpPr>
          <p:grpSpPr>
            <a:xfrm rot="3505759">
              <a:off x="3128712" y="3419244"/>
              <a:ext cx="282664" cy="180318"/>
              <a:chOff x="1019206" y="4259802"/>
              <a:chExt cx="282664" cy="180318"/>
            </a:xfrm>
          </p:grpSpPr>
          <p:sp>
            <p:nvSpPr>
              <p:cNvPr id="86" name="Isosceles Triangle 85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 rot="5400000">
              <a:off x="3975325" y="3156989"/>
              <a:ext cx="282664" cy="180318"/>
              <a:chOff x="1019206" y="4259802"/>
              <a:chExt cx="282664" cy="180318"/>
            </a:xfrm>
          </p:grpSpPr>
          <p:sp>
            <p:nvSpPr>
              <p:cNvPr id="89" name="Isosceles Triangle 88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Isosceles Triangle 89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4456672" y="2813905"/>
            <a:ext cx="1123636" cy="927549"/>
            <a:chOff x="4602255" y="2794467"/>
            <a:chExt cx="1123636" cy="927549"/>
          </a:xfrm>
        </p:grpSpPr>
        <p:sp>
          <p:nvSpPr>
            <p:cNvPr id="42" name="Oval 41"/>
            <p:cNvSpPr/>
            <p:nvPr/>
          </p:nvSpPr>
          <p:spPr>
            <a:xfrm>
              <a:off x="4661357" y="2794467"/>
              <a:ext cx="985653" cy="91853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CPH</a:t>
              </a:r>
            </a:p>
            <a:p>
              <a:pPr algn="ctr"/>
              <a:r>
                <a:rPr lang="en-US" sz="1400" dirty="0" smtClean="0"/>
                <a:t>Level 2</a:t>
              </a:r>
              <a:endParaRPr lang="en-US" sz="1400" dirty="0"/>
            </a:p>
          </p:txBody>
        </p:sp>
        <p:grpSp>
          <p:nvGrpSpPr>
            <p:cNvPr id="91" name="Group 90"/>
            <p:cNvGrpSpPr/>
            <p:nvPr/>
          </p:nvGrpSpPr>
          <p:grpSpPr>
            <a:xfrm rot="5400000">
              <a:off x="4551082" y="3154111"/>
              <a:ext cx="282664" cy="180318"/>
              <a:chOff x="1019206" y="4259802"/>
              <a:chExt cx="282664" cy="180318"/>
            </a:xfrm>
          </p:grpSpPr>
          <p:sp>
            <p:nvSpPr>
              <p:cNvPr id="92" name="Isosceles Triangle 91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Isosceles Triangle 92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 rot="5400000">
              <a:off x="5494400" y="3110295"/>
              <a:ext cx="282664" cy="180318"/>
              <a:chOff x="1019206" y="4259802"/>
              <a:chExt cx="282664" cy="180318"/>
            </a:xfrm>
          </p:grpSpPr>
          <p:sp>
            <p:nvSpPr>
              <p:cNvPr id="95" name="Isosceles Triangle 94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Isosceles Triangle 95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 rot="8977894">
              <a:off x="5301904" y="3541698"/>
              <a:ext cx="282664" cy="180318"/>
              <a:chOff x="1019206" y="4259802"/>
              <a:chExt cx="282664" cy="180318"/>
            </a:xfrm>
          </p:grpSpPr>
          <p:sp>
            <p:nvSpPr>
              <p:cNvPr id="101" name="Isosceles Triangle 100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Isosceles Triangle 101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09" name="Straight Connector 33"/>
          <p:cNvCxnSpPr>
            <a:stCxn id="84" idx="3"/>
            <a:endCxn id="87" idx="0"/>
          </p:cNvCxnSpPr>
          <p:nvPr/>
        </p:nvCxnSpPr>
        <p:spPr>
          <a:xfrm flipV="1">
            <a:off x="2801830" y="3330760"/>
            <a:ext cx="243688" cy="533200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33"/>
          <p:cNvCxnSpPr>
            <a:stCxn id="89" idx="0"/>
            <a:endCxn id="92" idx="3"/>
          </p:cNvCxnSpPr>
          <p:nvPr/>
        </p:nvCxnSpPr>
        <p:spPr>
          <a:xfrm>
            <a:off x="4019179" y="2880069"/>
            <a:ext cx="437493" cy="307379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33"/>
          <p:cNvCxnSpPr>
            <a:stCxn id="90" idx="3"/>
            <a:endCxn id="93" idx="0"/>
          </p:cNvCxnSpPr>
          <p:nvPr/>
        </p:nvCxnSpPr>
        <p:spPr>
          <a:xfrm>
            <a:off x="4019179" y="3032589"/>
            <a:ext cx="437493" cy="307379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33"/>
          <p:cNvCxnSpPr>
            <a:stCxn id="95" idx="0"/>
            <a:endCxn id="98" idx="3"/>
          </p:cNvCxnSpPr>
          <p:nvPr/>
        </p:nvCxnSpPr>
        <p:spPr>
          <a:xfrm flipV="1">
            <a:off x="5580308" y="2551585"/>
            <a:ext cx="458973" cy="592047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33"/>
          <p:cNvCxnSpPr>
            <a:stCxn id="96" idx="3"/>
            <a:endCxn id="99" idx="0"/>
          </p:cNvCxnSpPr>
          <p:nvPr/>
        </p:nvCxnSpPr>
        <p:spPr>
          <a:xfrm flipV="1">
            <a:off x="5580308" y="2696577"/>
            <a:ext cx="506297" cy="599575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33"/>
          <p:cNvCxnSpPr>
            <a:stCxn id="101" idx="0"/>
            <a:endCxn id="104" idx="3"/>
          </p:cNvCxnSpPr>
          <p:nvPr/>
        </p:nvCxnSpPr>
        <p:spPr>
          <a:xfrm rot="16200000" flipH="1">
            <a:off x="5332987" y="3766572"/>
            <a:ext cx="561879" cy="409791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33"/>
          <p:cNvCxnSpPr>
            <a:stCxn id="102" idx="3"/>
            <a:endCxn id="105" idx="0"/>
          </p:cNvCxnSpPr>
          <p:nvPr/>
        </p:nvCxnSpPr>
        <p:spPr>
          <a:xfrm rot="16200000" flipH="1">
            <a:off x="5197931" y="3847142"/>
            <a:ext cx="589865" cy="430853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5852497" y="2714650"/>
            <a:ext cx="911702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Pionier-i</a:t>
            </a:r>
            <a:endParaRPr lang="en-US" sz="1400" dirty="0"/>
          </a:p>
        </p:txBody>
      </p:sp>
      <p:sp>
        <p:nvSpPr>
          <p:cNvPr id="140" name="TextBox 139"/>
          <p:cNvSpPr txBox="1"/>
          <p:nvPr/>
        </p:nvSpPr>
        <p:spPr>
          <a:xfrm>
            <a:off x="4659950" y="4307460"/>
            <a:ext cx="1148096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NetherLight-i</a:t>
            </a:r>
            <a:endParaRPr lang="en-US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4856605" y="3948735"/>
            <a:ext cx="1201571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NetherLight</a:t>
            </a:r>
            <a:r>
              <a:rPr lang="en-US" sz="1400" dirty="0" smtClean="0"/>
              <a:t>-o</a:t>
            </a:r>
            <a:endParaRPr lang="en-US" sz="1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2505765" y="3467358"/>
            <a:ext cx="100783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Internet2-i</a:t>
            </a:r>
            <a:endParaRPr lang="en-US" sz="14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702563" y="3824150"/>
            <a:ext cx="106130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Internet2-o</a:t>
            </a:r>
            <a:endParaRPr lang="en-US" sz="1400" dirty="0"/>
          </a:p>
        </p:txBody>
      </p:sp>
      <p:sp>
        <p:nvSpPr>
          <p:cNvPr id="145" name="TextBox 144"/>
          <p:cNvSpPr txBox="1"/>
          <p:nvPr/>
        </p:nvSpPr>
        <p:spPr>
          <a:xfrm>
            <a:off x="5239692" y="2182187"/>
            <a:ext cx="890977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Pionier</a:t>
            </a:r>
            <a:r>
              <a:rPr lang="en-US" sz="1400" dirty="0" smtClean="0"/>
              <a:t>-o</a:t>
            </a:r>
            <a:endParaRPr lang="en-US" sz="1400" dirty="0"/>
          </a:p>
        </p:txBody>
      </p:sp>
      <p:grpSp>
        <p:nvGrpSpPr>
          <p:cNvPr id="82" name="Group 81"/>
          <p:cNvGrpSpPr/>
          <p:nvPr/>
        </p:nvGrpSpPr>
        <p:grpSpPr>
          <a:xfrm rot="4166048">
            <a:off x="2549296" y="3734072"/>
            <a:ext cx="282664" cy="180318"/>
            <a:chOff x="1019206" y="4259802"/>
            <a:chExt cx="282664" cy="180318"/>
          </a:xfrm>
        </p:grpSpPr>
        <p:sp>
          <p:nvSpPr>
            <p:cNvPr id="83" name="Isosceles Triangle 82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Isosceles Triangle 83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 rot="4315409">
            <a:off x="6007320" y="2505947"/>
            <a:ext cx="282664" cy="180318"/>
            <a:chOff x="1019206" y="4259802"/>
            <a:chExt cx="282664" cy="180318"/>
          </a:xfrm>
        </p:grpSpPr>
        <p:sp>
          <p:nvSpPr>
            <p:cNvPr id="98" name="Isosceles Triangle 97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Isosceles Triangle 98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 rot="8186671">
            <a:off x="5684349" y="4280135"/>
            <a:ext cx="282664" cy="180318"/>
            <a:chOff x="1019206" y="4259802"/>
            <a:chExt cx="282664" cy="180318"/>
          </a:xfrm>
        </p:grpSpPr>
        <p:sp>
          <p:nvSpPr>
            <p:cNvPr id="104" name="Isosceles Triangle 103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Isosceles Triangle 104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2990310" y="6246421"/>
            <a:ext cx="61430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ION-o</a:t>
            </a:r>
            <a:endParaRPr lang="en-US" sz="1400" dirty="0"/>
          </a:p>
        </p:txBody>
      </p:sp>
      <p:grpSp>
        <p:nvGrpSpPr>
          <p:cNvPr id="150" name="Group 149"/>
          <p:cNvGrpSpPr/>
          <p:nvPr/>
        </p:nvGrpSpPr>
        <p:grpSpPr>
          <a:xfrm rot="5400000">
            <a:off x="6394247" y="2248305"/>
            <a:ext cx="282664" cy="180318"/>
            <a:chOff x="1019206" y="4259802"/>
            <a:chExt cx="282664" cy="180318"/>
          </a:xfrm>
        </p:grpSpPr>
        <p:sp>
          <p:nvSpPr>
            <p:cNvPr id="151" name="Isosceles Triangle 150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Isosceles Triangle 151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6" name="Group 155"/>
          <p:cNvGrpSpPr/>
          <p:nvPr/>
        </p:nvGrpSpPr>
        <p:grpSpPr>
          <a:xfrm rot="8291363">
            <a:off x="6105509" y="4998123"/>
            <a:ext cx="282664" cy="180318"/>
            <a:chOff x="1019206" y="4259802"/>
            <a:chExt cx="282664" cy="180318"/>
          </a:xfrm>
        </p:grpSpPr>
        <p:sp>
          <p:nvSpPr>
            <p:cNvPr id="157" name="Isosceles Triangle 156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Isosceles Triangle 157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9" name="Straight Connector 33"/>
          <p:cNvCxnSpPr>
            <a:stCxn id="162" idx="0"/>
            <a:endCxn id="83" idx="3"/>
          </p:cNvCxnSpPr>
          <p:nvPr/>
        </p:nvCxnSpPr>
        <p:spPr>
          <a:xfrm flipV="1">
            <a:off x="2470931" y="3784502"/>
            <a:ext cx="108495" cy="434915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33"/>
          <p:cNvCxnSpPr>
            <a:stCxn id="163" idx="3"/>
            <a:endCxn id="84" idx="0"/>
          </p:cNvCxnSpPr>
          <p:nvPr/>
        </p:nvCxnSpPr>
        <p:spPr>
          <a:xfrm flipV="1">
            <a:off x="2550783" y="3927302"/>
            <a:ext cx="82221" cy="422061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 rot="3505759">
            <a:off x="2292710" y="4241434"/>
            <a:ext cx="282664" cy="180318"/>
            <a:chOff x="1019206" y="4259802"/>
            <a:chExt cx="282664" cy="180318"/>
          </a:xfrm>
        </p:grpSpPr>
        <p:sp>
          <p:nvSpPr>
            <p:cNvPr id="162" name="Isosceles Triangle 161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Isosceles Triangle 162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0" name="Straight Connector 33"/>
          <p:cNvCxnSpPr>
            <a:stCxn id="104" idx="0"/>
            <a:endCxn id="157" idx="3"/>
          </p:cNvCxnSpPr>
          <p:nvPr/>
        </p:nvCxnSpPr>
        <p:spPr>
          <a:xfrm rot="16200000" flipH="1">
            <a:off x="5799746" y="4526412"/>
            <a:ext cx="587156" cy="300504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33"/>
          <p:cNvCxnSpPr>
            <a:stCxn id="105" idx="3"/>
            <a:endCxn id="158" idx="0"/>
          </p:cNvCxnSpPr>
          <p:nvPr/>
        </p:nvCxnSpPr>
        <p:spPr>
          <a:xfrm rot="16200000" flipH="1">
            <a:off x="5689346" y="4631374"/>
            <a:ext cx="583742" cy="297354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33"/>
          <p:cNvCxnSpPr>
            <a:stCxn id="99" idx="3"/>
            <a:endCxn id="152" idx="0"/>
          </p:cNvCxnSpPr>
          <p:nvPr/>
        </p:nvCxnSpPr>
        <p:spPr>
          <a:xfrm flipV="1">
            <a:off x="6258023" y="2414724"/>
            <a:ext cx="187397" cy="225903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33"/>
          <p:cNvCxnSpPr>
            <a:stCxn id="98" idx="0"/>
            <a:endCxn id="151" idx="3"/>
          </p:cNvCxnSpPr>
          <p:nvPr/>
        </p:nvCxnSpPr>
        <p:spPr>
          <a:xfrm flipV="1">
            <a:off x="6210699" y="2262204"/>
            <a:ext cx="234721" cy="233431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643725" y="3581548"/>
            <a:ext cx="606331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AMSi</a:t>
            </a:r>
            <a:endParaRPr lang="en-US" sz="1400" dirty="0"/>
          </a:p>
        </p:txBody>
      </p:sp>
      <p:sp>
        <p:nvSpPr>
          <p:cNvPr id="190" name="TextBox 189"/>
          <p:cNvSpPr txBox="1"/>
          <p:nvPr/>
        </p:nvSpPr>
        <p:spPr>
          <a:xfrm>
            <a:off x="5496028" y="3240779"/>
            <a:ext cx="56214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POZi</a:t>
            </a:r>
            <a:endParaRPr lang="en-US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4252602" y="2852789"/>
            <a:ext cx="565567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NYCi</a:t>
            </a:r>
            <a:endParaRPr lang="en-US" sz="1400" dirty="0"/>
          </a:p>
        </p:txBody>
      </p:sp>
      <p:sp>
        <p:nvSpPr>
          <p:cNvPr id="192" name="TextBox 191"/>
          <p:cNvSpPr txBox="1"/>
          <p:nvPr/>
        </p:nvSpPr>
        <p:spPr>
          <a:xfrm>
            <a:off x="4232990" y="3352456"/>
            <a:ext cx="619042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NYCo</a:t>
            </a:r>
            <a:endParaRPr lang="en-US" sz="1400" dirty="0"/>
          </a:p>
        </p:txBody>
      </p:sp>
      <p:sp>
        <p:nvSpPr>
          <p:cNvPr id="193" name="TextBox 192"/>
          <p:cNvSpPr txBox="1"/>
          <p:nvPr/>
        </p:nvSpPr>
        <p:spPr>
          <a:xfrm>
            <a:off x="5283266" y="3476627"/>
            <a:ext cx="659806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AMSo</a:t>
            </a:r>
            <a:endParaRPr lang="en-US" sz="1400" dirty="0"/>
          </a:p>
        </p:txBody>
      </p:sp>
      <p:sp>
        <p:nvSpPr>
          <p:cNvPr id="194" name="TextBox 193"/>
          <p:cNvSpPr txBox="1"/>
          <p:nvPr/>
        </p:nvSpPr>
        <p:spPr>
          <a:xfrm>
            <a:off x="5052507" y="2835855"/>
            <a:ext cx="61562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POZo</a:t>
            </a:r>
            <a:endParaRPr lang="en-US" sz="1400" dirty="0"/>
          </a:p>
        </p:txBody>
      </p:sp>
      <p:sp>
        <p:nvSpPr>
          <p:cNvPr id="195" name="TextBox 194"/>
          <p:cNvSpPr txBox="1"/>
          <p:nvPr/>
        </p:nvSpPr>
        <p:spPr>
          <a:xfrm>
            <a:off x="6230891" y="1947684"/>
            <a:ext cx="60869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NDNi</a:t>
            </a:r>
            <a:endParaRPr lang="en-US" sz="1400" dirty="0"/>
          </a:p>
        </p:txBody>
      </p:sp>
      <p:sp>
        <p:nvSpPr>
          <p:cNvPr id="196" name="TextBox 195"/>
          <p:cNvSpPr txBox="1"/>
          <p:nvPr/>
        </p:nvSpPr>
        <p:spPr>
          <a:xfrm>
            <a:off x="6459850" y="2406873"/>
            <a:ext cx="66217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NDNo</a:t>
            </a:r>
            <a:endParaRPr lang="en-US" sz="1400" dirty="0"/>
          </a:p>
        </p:txBody>
      </p:sp>
      <p:sp>
        <p:nvSpPr>
          <p:cNvPr id="197" name="TextBox 196"/>
          <p:cNvSpPr txBox="1"/>
          <p:nvPr/>
        </p:nvSpPr>
        <p:spPr>
          <a:xfrm>
            <a:off x="3752143" y="2560761"/>
            <a:ext cx="62068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CPHo</a:t>
            </a:r>
            <a:endParaRPr lang="en-US" sz="1400" dirty="0"/>
          </a:p>
        </p:txBody>
      </p:sp>
      <p:sp>
        <p:nvSpPr>
          <p:cNvPr id="198" name="TextBox 197"/>
          <p:cNvSpPr txBox="1"/>
          <p:nvPr/>
        </p:nvSpPr>
        <p:spPr>
          <a:xfrm>
            <a:off x="3562025" y="3032191"/>
            <a:ext cx="566794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CPHi</a:t>
            </a:r>
            <a:endParaRPr lang="en-US" sz="1400" dirty="0"/>
          </a:p>
        </p:txBody>
      </p:sp>
      <p:sp>
        <p:nvSpPr>
          <p:cNvPr id="199" name="TextBox 198"/>
          <p:cNvSpPr txBox="1"/>
          <p:nvPr/>
        </p:nvSpPr>
        <p:spPr>
          <a:xfrm>
            <a:off x="3045518" y="3251151"/>
            <a:ext cx="599931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IONo</a:t>
            </a:r>
            <a:endParaRPr lang="en-US" sz="1400" dirty="0"/>
          </a:p>
        </p:txBody>
      </p:sp>
      <p:sp>
        <p:nvSpPr>
          <p:cNvPr id="200" name="TextBox 199"/>
          <p:cNvSpPr txBox="1"/>
          <p:nvPr/>
        </p:nvSpPr>
        <p:spPr>
          <a:xfrm>
            <a:off x="2566730" y="2868538"/>
            <a:ext cx="546456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IONi</a:t>
            </a:r>
            <a:endParaRPr lang="en-US" sz="1400" dirty="0"/>
          </a:p>
        </p:txBody>
      </p:sp>
      <p:sp>
        <p:nvSpPr>
          <p:cNvPr id="201" name="TextBox 200"/>
          <p:cNvSpPr txBox="1"/>
          <p:nvPr/>
        </p:nvSpPr>
        <p:spPr>
          <a:xfrm>
            <a:off x="2132143" y="4383085"/>
            <a:ext cx="60869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NDNi</a:t>
            </a:r>
            <a:endParaRPr lang="en-US" sz="1400" dirty="0"/>
          </a:p>
        </p:txBody>
      </p:sp>
      <p:sp>
        <p:nvSpPr>
          <p:cNvPr id="202" name="TextBox 201"/>
          <p:cNvSpPr txBox="1"/>
          <p:nvPr/>
        </p:nvSpPr>
        <p:spPr>
          <a:xfrm>
            <a:off x="1801182" y="4003439"/>
            <a:ext cx="66217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NDNo</a:t>
            </a:r>
            <a:endParaRPr lang="en-US" sz="1400" dirty="0"/>
          </a:p>
        </p:txBody>
      </p:sp>
      <p:sp>
        <p:nvSpPr>
          <p:cNvPr id="203" name="TextBox 202"/>
          <p:cNvSpPr txBox="1"/>
          <p:nvPr/>
        </p:nvSpPr>
        <p:spPr>
          <a:xfrm>
            <a:off x="6236719" y="4829739"/>
            <a:ext cx="60869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NDNi</a:t>
            </a:r>
            <a:endParaRPr lang="en-US" sz="1400" dirty="0"/>
          </a:p>
        </p:txBody>
      </p:sp>
      <p:sp>
        <p:nvSpPr>
          <p:cNvPr id="204" name="TextBox 203"/>
          <p:cNvSpPr txBox="1"/>
          <p:nvPr/>
        </p:nvSpPr>
        <p:spPr>
          <a:xfrm>
            <a:off x="5714740" y="5148024"/>
            <a:ext cx="66217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NDNo</a:t>
            </a:r>
            <a:endParaRPr lang="en-US" sz="1400" dirty="0"/>
          </a:p>
        </p:txBody>
      </p:sp>
      <p:sp>
        <p:nvSpPr>
          <p:cNvPr id="205" name="TextBox 204"/>
          <p:cNvSpPr txBox="1"/>
          <p:nvPr/>
        </p:nvSpPr>
        <p:spPr>
          <a:xfrm>
            <a:off x="6672367" y="3274896"/>
            <a:ext cx="2471633" cy="738664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Blue links are “</a:t>
            </a:r>
            <a:r>
              <a:rPr lang="en-US" sz="1400" b="1" dirty="0" smtClean="0">
                <a:solidFill>
                  <a:srgbClr val="0000FF"/>
                </a:solidFill>
              </a:rPr>
              <a:t>aliases</a:t>
            </a:r>
            <a:r>
              <a:rPr lang="en-US" sz="1400" dirty="0" smtClean="0"/>
              <a:t>” indicating an external level transition in the topology</a:t>
            </a:r>
            <a:endParaRPr lang="en-US" sz="1400" dirty="0"/>
          </a:p>
        </p:txBody>
      </p:sp>
      <p:cxnSp>
        <p:nvCxnSpPr>
          <p:cNvPr id="207" name="Straight Arrow Connector 206"/>
          <p:cNvCxnSpPr>
            <a:stCxn id="205" idx="1"/>
          </p:cNvCxnSpPr>
          <p:nvPr/>
        </p:nvCxnSpPr>
        <p:spPr>
          <a:xfrm flipH="1" flipV="1">
            <a:off x="5879698" y="3097661"/>
            <a:ext cx="792669" cy="54656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>
            <a:stCxn id="205" idx="1"/>
          </p:cNvCxnSpPr>
          <p:nvPr/>
        </p:nvCxnSpPr>
        <p:spPr>
          <a:xfrm flipH="1">
            <a:off x="5661132" y="3644228"/>
            <a:ext cx="1011235" cy="283074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537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-116624" y="465613"/>
            <a:ext cx="8978900" cy="65156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11449" y="4064783"/>
            <a:ext cx="2051205" cy="192751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529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Hierarchical NSI Topology Example</a:t>
            </a:r>
            <a:br>
              <a:rPr lang="en-US" sz="3200" dirty="0" smtClean="0"/>
            </a:br>
            <a:r>
              <a:rPr lang="en-US" sz="3200" dirty="0" smtClean="0"/>
              <a:t>World view from a </a:t>
            </a:r>
            <a:r>
              <a:rPr lang="en-US" sz="3200" dirty="0" err="1" smtClean="0"/>
              <a:t>NorthernLight</a:t>
            </a:r>
            <a:r>
              <a:rPr lang="en-US" sz="3200" dirty="0" smtClean="0"/>
              <a:t> “internal” path perspective </a:t>
            </a:r>
            <a:endParaRPr lang="en-US" sz="3200" dirty="0"/>
          </a:p>
        </p:txBody>
      </p:sp>
      <p:cxnSp>
        <p:nvCxnSpPr>
          <p:cNvPr id="34" name="Straight Connector 33"/>
          <p:cNvCxnSpPr>
            <a:stCxn id="83" idx="0"/>
            <a:endCxn id="86" idx="3"/>
          </p:cNvCxnSpPr>
          <p:nvPr/>
        </p:nvCxnSpPr>
        <p:spPr>
          <a:xfrm rot="10800000">
            <a:off x="2965667" y="3200814"/>
            <a:ext cx="80975" cy="1364730"/>
          </a:xfrm>
          <a:prstGeom prst="curvedConnector3">
            <a:avLst>
              <a:gd name="adj1" fmla="val 367807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121484" y="2155230"/>
            <a:ext cx="13231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NDN.EFDX</a:t>
            </a:r>
          </a:p>
          <a:p>
            <a:r>
              <a:rPr lang="en-US" dirty="0" err="1" smtClean="0"/>
              <a:t>Topo</a:t>
            </a:r>
            <a:r>
              <a:rPr lang="en-US" dirty="0" smtClean="0"/>
              <a:t> level 1</a:t>
            </a:r>
          </a:p>
          <a:p>
            <a:r>
              <a:rPr lang="en-US" dirty="0" smtClean="0"/>
              <a:t>All internal </a:t>
            </a:r>
            <a:endParaRPr lang="en-US" dirty="0"/>
          </a:p>
        </p:txBody>
      </p:sp>
      <p:grpSp>
        <p:nvGrpSpPr>
          <p:cNvPr id="146" name="Group 145"/>
          <p:cNvGrpSpPr/>
          <p:nvPr/>
        </p:nvGrpSpPr>
        <p:grpSpPr>
          <a:xfrm>
            <a:off x="2961580" y="2410050"/>
            <a:ext cx="1057599" cy="984618"/>
            <a:chOff x="3149217" y="2700869"/>
            <a:chExt cx="1057599" cy="984618"/>
          </a:xfrm>
        </p:grpSpPr>
        <p:sp>
          <p:nvSpPr>
            <p:cNvPr id="41" name="Oval 40"/>
            <p:cNvSpPr/>
            <p:nvPr/>
          </p:nvSpPr>
          <p:spPr>
            <a:xfrm>
              <a:off x="3149217" y="2700869"/>
              <a:ext cx="1015922" cy="9846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NYC</a:t>
              </a:r>
              <a:r>
                <a:rPr lang="en-US" sz="1400" dirty="0" smtClean="0"/>
                <a:t> </a:t>
              </a:r>
              <a:r>
                <a:rPr lang="en-US" sz="1400" dirty="0" smtClean="0"/>
                <a:t>Level 2</a:t>
              </a:r>
              <a:endParaRPr lang="en-US" sz="1400" dirty="0"/>
            </a:p>
          </p:txBody>
        </p:sp>
        <p:grpSp>
          <p:nvGrpSpPr>
            <p:cNvPr id="85" name="Group 84"/>
            <p:cNvGrpSpPr/>
            <p:nvPr/>
          </p:nvGrpSpPr>
          <p:grpSpPr>
            <a:xfrm rot="3505759">
              <a:off x="3128712" y="3419244"/>
              <a:ext cx="282664" cy="180318"/>
              <a:chOff x="1019206" y="4259802"/>
              <a:chExt cx="282664" cy="180318"/>
            </a:xfrm>
          </p:grpSpPr>
          <p:sp>
            <p:nvSpPr>
              <p:cNvPr id="86" name="Isosceles Triangle 85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 rot="5400000">
              <a:off x="3975325" y="3156989"/>
              <a:ext cx="282664" cy="180318"/>
              <a:chOff x="1019206" y="4259802"/>
              <a:chExt cx="282664" cy="180318"/>
            </a:xfrm>
          </p:grpSpPr>
          <p:sp>
            <p:nvSpPr>
              <p:cNvPr id="89" name="Isosceles Triangle 88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Isosceles Triangle 89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4456672" y="2813905"/>
            <a:ext cx="1123636" cy="927549"/>
            <a:chOff x="4602255" y="2794467"/>
            <a:chExt cx="1123636" cy="927549"/>
          </a:xfrm>
        </p:grpSpPr>
        <p:sp>
          <p:nvSpPr>
            <p:cNvPr id="42" name="Oval 41"/>
            <p:cNvSpPr/>
            <p:nvPr/>
          </p:nvSpPr>
          <p:spPr>
            <a:xfrm>
              <a:off x="4661357" y="2794467"/>
              <a:ext cx="985653" cy="91853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CPH</a:t>
              </a:r>
            </a:p>
            <a:p>
              <a:pPr algn="ctr"/>
              <a:r>
                <a:rPr lang="en-US" sz="1400" dirty="0" smtClean="0"/>
                <a:t>Level 2</a:t>
              </a:r>
              <a:endParaRPr lang="en-US" sz="1400" dirty="0"/>
            </a:p>
          </p:txBody>
        </p:sp>
        <p:grpSp>
          <p:nvGrpSpPr>
            <p:cNvPr id="91" name="Group 90"/>
            <p:cNvGrpSpPr/>
            <p:nvPr/>
          </p:nvGrpSpPr>
          <p:grpSpPr>
            <a:xfrm rot="5400000">
              <a:off x="4551082" y="3154111"/>
              <a:ext cx="282664" cy="180318"/>
              <a:chOff x="1019206" y="4259802"/>
              <a:chExt cx="282664" cy="180318"/>
            </a:xfrm>
          </p:grpSpPr>
          <p:sp>
            <p:nvSpPr>
              <p:cNvPr id="92" name="Isosceles Triangle 91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Isosceles Triangle 92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 rot="5400000">
              <a:off x="5494400" y="3110295"/>
              <a:ext cx="282664" cy="180318"/>
              <a:chOff x="1019206" y="4259802"/>
              <a:chExt cx="282664" cy="180318"/>
            </a:xfrm>
          </p:grpSpPr>
          <p:sp>
            <p:nvSpPr>
              <p:cNvPr id="95" name="Isosceles Triangle 94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Isosceles Triangle 95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 rot="8977894">
              <a:off x="5301904" y="3541698"/>
              <a:ext cx="282664" cy="180318"/>
              <a:chOff x="1019206" y="4259802"/>
              <a:chExt cx="282664" cy="180318"/>
            </a:xfrm>
          </p:grpSpPr>
          <p:sp>
            <p:nvSpPr>
              <p:cNvPr id="101" name="Isosceles Triangle 100"/>
              <p:cNvSpPr/>
              <p:nvPr/>
            </p:nvSpPr>
            <p:spPr>
              <a:xfrm>
                <a:off x="101920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Isosceles Triangle 101"/>
              <p:cNvSpPr/>
              <p:nvPr/>
            </p:nvSpPr>
            <p:spPr>
              <a:xfrm flipV="1">
                <a:off x="1171726" y="4259802"/>
                <a:ext cx="130144" cy="180318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09" name="Straight Connector 33"/>
          <p:cNvCxnSpPr>
            <a:stCxn id="84" idx="3"/>
            <a:endCxn id="87" idx="0"/>
          </p:cNvCxnSpPr>
          <p:nvPr/>
        </p:nvCxnSpPr>
        <p:spPr>
          <a:xfrm rot="10800000">
            <a:off x="3045519" y="3330760"/>
            <a:ext cx="85429" cy="1107682"/>
          </a:xfrm>
          <a:prstGeom prst="curvedConnector3">
            <a:avLst>
              <a:gd name="adj1" fmla="val 353845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33"/>
          <p:cNvCxnSpPr>
            <a:stCxn id="89" idx="0"/>
            <a:endCxn id="92" idx="3"/>
          </p:cNvCxnSpPr>
          <p:nvPr/>
        </p:nvCxnSpPr>
        <p:spPr>
          <a:xfrm>
            <a:off x="4019179" y="2880069"/>
            <a:ext cx="437493" cy="307379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33"/>
          <p:cNvCxnSpPr>
            <a:stCxn id="90" idx="3"/>
            <a:endCxn id="93" idx="0"/>
          </p:cNvCxnSpPr>
          <p:nvPr/>
        </p:nvCxnSpPr>
        <p:spPr>
          <a:xfrm>
            <a:off x="4019179" y="3032589"/>
            <a:ext cx="437493" cy="307379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33"/>
          <p:cNvCxnSpPr>
            <a:stCxn id="95" idx="0"/>
            <a:endCxn id="98" idx="3"/>
          </p:cNvCxnSpPr>
          <p:nvPr/>
        </p:nvCxnSpPr>
        <p:spPr>
          <a:xfrm flipH="1">
            <a:off x="5142666" y="3143632"/>
            <a:ext cx="437642" cy="1918270"/>
          </a:xfrm>
          <a:prstGeom prst="curvedConnector3">
            <a:avLst>
              <a:gd name="adj1" fmla="val -46502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33"/>
          <p:cNvCxnSpPr>
            <a:stCxn id="96" idx="3"/>
            <a:endCxn id="99" idx="0"/>
          </p:cNvCxnSpPr>
          <p:nvPr/>
        </p:nvCxnSpPr>
        <p:spPr>
          <a:xfrm flipH="1">
            <a:off x="5142666" y="3296152"/>
            <a:ext cx="437642" cy="1613230"/>
          </a:xfrm>
          <a:prstGeom prst="curvedConnector3">
            <a:avLst>
              <a:gd name="adj1" fmla="val -46502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33"/>
          <p:cNvCxnSpPr>
            <a:stCxn id="101" idx="0"/>
            <a:endCxn id="104" idx="3"/>
          </p:cNvCxnSpPr>
          <p:nvPr/>
        </p:nvCxnSpPr>
        <p:spPr>
          <a:xfrm rot="5400000">
            <a:off x="4807987" y="3594823"/>
            <a:ext cx="505339" cy="696750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33"/>
          <p:cNvCxnSpPr>
            <a:stCxn id="102" idx="3"/>
            <a:endCxn id="105" idx="0"/>
          </p:cNvCxnSpPr>
          <p:nvPr/>
        </p:nvCxnSpPr>
        <p:spPr>
          <a:xfrm rot="5400000">
            <a:off x="4771194" y="3591750"/>
            <a:ext cx="330357" cy="682130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636990" y="4521800"/>
            <a:ext cx="911702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Pionier-i</a:t>
            </a:r>
            <a:endParaRPr lang="en-US" sz="1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2273380" y="4636862"/>
            <a:ext cx="100783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Internet2-i</a:t>
            </a:r>
            <a:endParaRPr lang="en-US" sz="14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825549" y="4037514"/>
            <a:ext cx="106130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Internet2-o</a:t>
            </a:r>
            <a:endParaRPr lang="en-US" sz="1400" dirty="0"/>
          </a:p>
        </p:txBody>
      </p:sp>
      <p:sp>
        <p:nvSpPr>
          <p:cNvPr id="145" name="TextBox 144"/>
          <p:cNvSpPr txBox="1"/>
          <p:nvPr/>
        </p:nvSpPr>
        <p:spPr>
          <a:xfrm>
            <a:off x="4954501" y="5116821"/>
            <a:ext cx="890977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Pionier</a:t>
            </a:r>
            <a:r>
              <a:rPr lang="en-US" sz="1400" dirty="0" smtClean="0"/>
              <a:t>-o</a:t>
            </a:r>
            <a:endParaRPr lang="en-US" sz="1400" dirty="0"/>
          </a:p>
        </p:txBody>
      </p:sp>
      <p:grpSp>
        <p:nvGrpSpPr>
          <p:cNvPr id="82" name="Group 81"/>
          <p:cNvGrpSpPr/>
          <p:nvPr/>
        </p:nvGrpSpPr>
        <p:grpSpPr>
          <a:xfrm rot="18213384">
            <a:off x="3022595" y="4461670"/>
            <a:ext cx="282664" cy="180318"/>
            <a:chOff x="1019206" y="4259802"/>
            <a:chExt cx="282664" cy="180318"/>
          </a:xfrm>
        </p:grpSpPr>
        <p:sp>
          <p:nvSpPr>
            <p:cNvPr id="83" name="Isosceles Triangle 82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Isosceles Triangle 83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 rot="16200000">
            <a:off x="4911175" y="4895483"/>
            <a:ext cx="282664" cy="180318"/>
            <a:chOff x="1019206" y="4259802"/>
            <a:chExt cx="282664" cy="180318"/>
          </a:xfrm>
        </p:grpSpPr>
        <p:sp>
          <p:nvSpPr>
            <p:cNvPr id="98" name="Isosceles Triangle 97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Isosceles Triangle 98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 rot="13195197">
            <a:off x="4454605" y="4125919"/>
            <a:ext cx="282664" cy="180318"/>
            <a:chOff x="1019206" y="4259802"/>
            <a:chExt cx="282664" cy="180318"/>
          </a:xfrm>
        </p:grpSpPr>
        <p:sp>
          <p:nvSpPr>
            <p:cNvPr id="104" name="Isosceles Triangle 103"/>
            <p:cNvSpPr/>
            <p:nvPr/>
          </p:nvSpPr>
          <p:spPr>
            <a:xfrm>
              <a:off x="101920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Isosceles Triangle 104"/>
            <p:cNvSpPr/>
            <p:nvPr/>
          </p:nvSpPr>
          <p:spPr>
            <a:xfrm flipV="1">
              <a:off x="1171726" y="4259802"/>
              <a:ext cx="130144" cy="180318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9" name="TextBox 188"/>
          <p:cNvSpPr txBox="1"/>
          <p:nvPr/>
        </p:nvSpPr>
        <p:spPr>
          <a:xfrm>
            <a:off x="4643725" y="3581548"/>
            <a:ext cx="606331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AMSi</a:t>
            </a:r>
            <a:endParaRPr lang="en-US" sz="1400" dirty="0"/>
          </a:p>
        </p:txBody>
      </p:sp>
      <p:sp>
        <p:nvSpPr>
          <p:cNvPr id="190" name="TextBox 189"/>
          <p:cNvSpPr txBox="1"/>
          <p:nvPr/>
        </p:nvSpPr>
        <p:spPr>
          <a:xfrm>
            <a:off x="5496028" y="3240779"/>
            <a:ext cx="562148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POZi</a:t>
            </a:r>
            <a:endParaRPr lang="en-US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4252602" y="2852789"/>
            <a:ext cx="565567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NYCi</a:t>
            </a:r>
            <a:endParaRPr lang="en-US" sz="1400" dirty="0"/>
          </a:p>
        </p:txBody>
      </p:sp>
      <p:sp>
        <p:nvSpPr>
          <p:cNvPr id="192" name="TextBox 191"/>
          <p:cNvSpPr txBox="1"/>
          <p:nvPr/>
        </p:nvSpPr>
        <p:spPr>
          <a:xfrm>
            <a:off x="4232990" y="3352456"/>
            <a:ext cx="619042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NYCo</a:t>
            </a:r>
            <a:endParaRPr lang="en-US" sz="1400" dirty="0"/>
          </a:p>
        </p:txBody>
      </p:sp>
      <p:sp>
        <p:nvSpPr>
          <p:cNvPr id="193" name="TextBox 192"/>
          <p:cNvSpPr txBox="1"/>
          <p:nvPr/>
        </p:nvSpPr>
        <p:spPr>
          <a:xfrm>
            <a:off x="5283266" y="3476627"/>
            <a:ext cx="659806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AMSo</a:t>
            </a:r>
            <a:endParaRPr lang="en-US" sz="1400" dirty="0"/>
          </a:p>
        </p:txBody>
      </p:sp>
      <p:sp>
        <p:nvSpPr>
          <p:cNvPr id="194" name="TextBox 193"/>
          <p:cNvSpPr txBox="1"/>
          <p:nvPr/>
        </p:nvSpPr>
        <p:spPr>
          <a:xfrm>
            <a:off x="5052507" y="2835855"/>
            <a:ext cx="61562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POZo</a:t>
            </a:r>
            <a:endParaRPr lang="en-US" sz="1400" dirty="0"/>
          </a:p>
        </p:txBody>
      </p:sp>
      <p:sp>
        <p:nvSpPr>
          <p:cNvPr id="197" name="TextBox 196"/>
          <p:cNvSpPr txBox="1"/>
          <p:nvPr/>
        </p:nvSpPr>
        <p:spPr>
          <a:xfrm>
            <a:off x="3752143" y="2560761"/>
            <a:ext cx="620683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CPHo</a:t>
            </a:r>
            <a:endParaRPr lang="en-US" sz="1400" dirty="0"/>
          </a:p>
        </p:txBody>
      </p:sp>
      <p:sp>
        <p:nvSpPr>
          <p:cNvPr id="198" name="TextBox 197"/>
          <p:cNvSpPr txBox="1"/>
          <p:nvPr/>
        </p:nvSpPr>
        <p:spPr>
          <a:xfrm>
            <a:off x="3562025" y="3032191"/>
            <a:ext cx="566794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CPHi</a:t>
            </a:r>
            <a:endParaRPr lang="en-US" sz="1400" dirty="0"/>
          </a:p>
        </p:txBody>
      </p:sp>
      <p:sp>
        <p:nvSpPr>
          <p:cNvPr id="199" name="TextBox 198"/>
          <p:cNvSpPr txBox="1"/>
          <p:nvPr/>
        </p:nvSpPr>
        <p:spPr>
          <a:xfrm>
            <a:off x="3045518" y="3251151"/>
            <a:ext cx="599931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IONo</a:t>
            </a:r>
            <a:endParaRPr lang="en-US" sz="1400" dirty="0"/>
          </a:p>
        </p:txBody>
      </p:sp>
      <p:sp>
        <p:nvSpPr>
          <p:cNvPr id="200" name="TextBox 199"/>
          <p:cNvSpPr txBox="1"/>
          <p:nvPr/>
        </p:nvSpPr>
        <p:spPr>
          <a:xfrm>
            <a:off x="2566730" y="2868538"/>
            <a:ext cx="546456" cy="307777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dirty="0" err="1" smtClean="0"/>
              <a:t>IONi</a:t>
            </a:r>
            <a:endParaRPr lang="en-US" sz="14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466172" y="4829577"/>
            <a:ext cx="1012216" cy="523220"/>
          </a:xfrm>
          <a:prstGeom prst="rect">
            <a:avLst/>
          </a:prstGeom>
          <a:solidFill>
            <a:schemeClr val="bg1"/>
          </a:solidFill>
          <a:ln>
            <a:noFill/>
            <a:headEnd type="none"/>
            <a:tailEnd type="none"/>
          </a:ln>
          <a:effectLst>
            <a:softEdge rad="889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 Level 0</a:t>
            </a:r>
          </a:p>
          <a:p>
            <a:r>
              <a:rPr lang="en-US" sz="1400" dirty="0" smtClean="0"/>
              <a:t>All external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3916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99533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Hierarchical Topology Proposal Example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70933" y="566082"/>
            <a:ext cx="8568268" cy="600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Consolas"/>
                <a:cs typeface="Consolas"/>
              </a:rPr>
              <a:t>t</a:t>
            </a:r>
            <a:r>
              <a:rPr lang="en-US" sz="1200" dirty="0" err="1" smtClean="0">
                <a:latin typeface="Consolas"/>
                <a:cs typeface="Consolas"/>
              </a:rPr>
              <a:t>opo</a:t>
            </a:r>
            <a:r>
              <a:rPr lang="en-US" sz="1200" dirty="0" smtClean="0">
                <a:latin typeface="Consolas"/>
                <a:cs typeface="Consolas"/>
              </a:rPr>
              <a:t>{ name $L0$;     							/* level 0 is the universal space */</a:t>
            </a:r>
          </a:p>
          <a:p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 err="1" smtClean="0">
                <a:latin typeface="Consolas"/>
                <a:cs typeface="Consolas"/>
              </a:rPr>
              <a:t>topo</a:t>
            </a:r>
            <a:r>
              <a:rPr lang="en-US" sz="1200" dirty="0" smtClean="0">
                <a:latin typeface="Consolas"/>
                <a:cs typeface="Consolas"/>
              </a:rPr>
              <a:t>{ name NDN.EFDX;								/</a:t>
            </a:r>
            <a:r>
              <a:rPr lang="en-US" sz="1200" dirty="0">
                <a:latin typeface="Consolas"/>
                <a:cs typeface="Consolas"/>
              </a:rPr>
              <a:t>* level 1 topology *</a:t>
            </a:r>
            <a:r>
              <a:rPr lang="en-US" sz="1200" dirty="0" smtClean="0">
                <a:latin typeface="Consolas"/>
                <a:cs typeface="Consolas"/>
              </a:rPr>
              <a:t>/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NSA </a:t>
            </a:r>
            <a:r>
              <a:rPr lang="en-US" sz="1200" dirty="0">
                <a:latin typeface="Consolas"/>
                <a:cs typeface="Consolas"/>
                <a:hlinkClick r:id="rId2"/>
              </a:rPr>
              <a:t>https://orval.grid.aau.dk:9443/NSI/services/</a:t>
            </a:r>
            <a:r>
              <a:rPr lang="en-US" sz="1200" dirty="0" smtClean="0">
                <a:latin typeface="Consolas"/>
                <a:cs typeface="Consolas"/>
                <a:hlinkClick r:id="rId2"/>
              </a:rPr>
              <a:t>ConnectionService</a:t>
            </a:r>
            <a:endParaRPr lang="en-US" sz="1200" dirty="0" smtClean="0">
              <a:latin typeface="Consolas"/>
              <a:cs typeface="Consolas"/>
            </a:endParaRP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port </a:t>
            </a:r>
            <a:r>
              <a:rPr lang="en-US" sz="1200" dirty="0" err="1" smtClean="0">
                <a:latin typeface="Consolas"/>
                <a:cs typeface="Consolas"/>
              </a:rPr>
              <a:t>Pionier-i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NetherLight-i</a:t>
            </a:r>
            <a:r>
              <a:rPr lang="en-US" sz="1200" dirty="0" smtClean="0">
                <a:latin typeface="Consolas"/>
                <a:cs typeface="Consolas"/>
              </a:rPr>
              <a:t>, Internet2-i inbound;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port </a:t>
            </a:r>
            <a:r>
              <a:rPr lang="en-US" sz="1200" dirty="0" err="1">
                <a:latin typeface="Consolas"/>
                <a:cs typeface="Consolas"/>
              </a:rPr>
              <a:t>Pionier</a:t>
            </a:r>
            <a:r>
              <a:rPr lang="en-US" sz="1200" dirty="0" smtClean="0">
                <a:latin typeface="Consolas"/>
                <a:cs typeface="Consolas"/>
              </a:rPr>
              <a:t>-o, </a:t>
            </a:r>
            <a:r>
              <a:rPr lang="en-US" sz="1200" dirty="0" err="1">
                <a:latin typeface="Consolas"/>
                <a:cs typeface="Consolas"/>
              </a:rPr>
              <a:t>NetherLight</a:t>
            </a:r>
            <a:r>
              <a:rPr lang="en-US" sz="1200" dirty="0" smtClean="0">
                <a:latin typeface="Consolas"/>
                <a:cs typeface="Consolas"/>
              </a:rPr>
              <a:t>-o, Internet2-o outbound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 err="1" smtClean="0">
                <a:latin typeface="Consolas"/>
                <a:cs typeface="Consolas"/>
              </a:rPr>
              <a:t>topo</a:t>
            </a:r>
            <a:r>
              <a:rPr lang="en-US" sz="1200" dirty="0" smtClean="0">
                <a:latin typeface="Consolas"/>
                <a:cs typeface="Consolas"/>
              </a:rPr>
              <a:t>{ name CPH;  location </a:t>
            </a:r>
            <a:r>
              <a:rPr lang="en-US" sz="1200" dirty="0" err="1" smtClean="0">
                <a:latin typeface="Consolas"/>
                <a:cs typeface="Consolas"/>
              </a:rPr>
              <a:t>lat</a:t>
            </a:r>
            <a:r>
              <a:rPr lang="en-US" sz="1200" dirty="0" smtClean="0">
                <a:latin typeface="Consolas"/>
                <a:cs typeface="Consolas"/>
              </a:rPr>
              <a:t> 24.1234 </a:t>
            </a:r>
            <a:r>
              <a:rPr lang="en-US" sz="1200" dirty="0" err="1" smtClean="0">
                <a:latin typeface="Consolas"/>
                <a:cs typeface="Consolas"/>
              </a:rPr>
              <a:t>lon</a:t>
            </a:r>
            <a:r>
              <a:rPr lang="en-US" sz="1200" dirty="0" smtClean="0">
                <a:latin typeface="Consolas"/>
                <a:cs typeface="Consolas"/>
              </a:rPr>
              <a:t> -57.2345; 		/</a:t>
            </a:r>
            <a:r>
              <a:rPr lang="en-US" sz="1200" dirty="0">
                <a:latin typeface="Consolas"/>
                <a:cs typeface="Consolas"/>
              </a:rPr>
              <a:t>* level 2 topology *</a:t>
            </a:r>
            <a:r>
              <a:rPr lang="en-US" sz="1200" dirty="0" smtClean="0">
                <a:latin typeface="Consolas"/>
                <a:cs typeface="Consolas"/>
              </a:rPr>
              <a:t>/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	port </a:t>
            </a:r>
            <a:r>
              <a:rPr lang="en-US" sz="1200" dirty="0" err="1" smtClean="0">
                <a:latin typeface="Consolas"/>
                <a:cs typeface="Consolas"/>
              </a:rPr>
              <a:t>AMSi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POZi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NYCi</a:t>
            </a:r>
            <a:r>
              <a:rPr lang="en-US" sz="1200" dirty="0" smtClean="0">
                <a:latin typeface="Consolas"/>
                <a:cs typeface="Consolas"/>
              </a:rPr>
              <a:t> inbound;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	port </a:t>
            </a:r>
            <a:r>
              <a:rPr lang="en-US" sz="1200" dirty="0" err="1" smtClean="0">
                <a:latin typeface="Consolas"/>
                <a:cs typeface="Consolas"/>
              </a:rPr>
              <a:t>AMSo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POZo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NYCo</a:t>
            </a:r>
            <a:r>
              <a:rPr lang="en-US" sz="1200" dirty="0" smtClean="0">
                <a:latin typeface="Consolas"/>
                <a:cs typeface="Consolas"/>
              </a:rPr>
              <a:t> </a:t>
            </a:r>
            <a:r>
              <a:rPr lang="en-US" sz="1200" dirty="0" err="1" smtClean="0">
                <a:latin typeface="Consolas"/>
                <a:cs typeface="Consolas"/>
              </a:rPr>
              <a:t>outbount</a:t>
            </a:r>
            <a:r>
              <a:rPr lang="en-US" sz="1200" dirty="0" smtClean="0">
                <a:latin typeface="Consolas"/>
                <a:cs typeface="Consolas"/>
              </a:rPr>
              <a:t>;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	}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 err="1" smtClean="0">
                <a:latin typeface="Consolas"/>
                <a:cs typeface="Consolas"/>
              </a:rPr>
              <a:t>topo</a:t>
            </a:r>
            <a:r>
              <a:rPr lang="en-US" sz="1200" dirty="0">
                <a:latin typeface="Consolas"/>
                <a:cs typeface="Consolas"/>
              </a:rPr>
              <a:t>{ </a:t>
            </a:r>
            <a:r>
              <a:rPr lang="en-US" sz="1200" dirty="0" smtClean="0">
                <a:latin typeface="Consolas"/>
                <a:cs typeface="Consolas"/>
              </a:rPr>
              <a:t>name NYC;  location </a:t>
            </a:r>
            <a:r>
              <a:rPr lang="en-US" sz="1200" dirty="0" err="1">
                <a:latin typeface="Consolas"/>
                <a:cs typeface="Consolas"/>
              </a:rPr>
              <a:t>lat</a:t>
            </a:r>
            <a:r>
              <a:rPr lang="en-US" sz="1200" dirty="0">
                <a:latin typeface="Consolas"/>
                <a:cs typeface="Consolas"/>
              </a:rPr>
              <a:t> 24.1234 </a:t>
            </a:r>
            <a:r>
              <a:rPr lang="en-US" sz="1200" dirty="0" err="1">
                <a:latin typeface="Consolas"/>
                <a:cs typeface="Consolas"/>
              </a:rPr>
              <a:t>lon</a:t>
            </a:r>
            <a:r>
              <a:rPr lang="en-US" sz="1200" dirty="0">
                <a:latin typeface="Consolas"/>
                <a:cs typeface="Consolas"/>
              </a:rPr>
              <a:t> -87.2345</a:t>
            </a:r>
            <a:r>
              <a:rPr lang="en-US" sz="1200" dirty="0" smtClean="0">
                <a:latin typeface="Consolas"/>
                <a:cs typeface="Consolas"/>
              </a:rPr>
              <a:t>;		/</a:t>
            </a:r>
            <a:r>
              <a:rPr lang="en-US" sz="1200" dirty="0">
                <a:latin typeface="Consolas"/>
                <a:cs typeface="Consolas"/>
              </a:rPr>
              <a:t>* level 2 topology *</a:t>
            </a:r>
            <a:r>
              <a:rPr lang="en-US" sz="1200" dirty="0" smtClean="0">
                <a:latin typeface="Consolas"/>
                <a:cs typeface="Consolas"/>
              </a:rPr>
              <a:t>/</a:t>
            </a:r>
            <a:endParaRPr lang="en-US" sz="1200" dirty="0">
              <a:latin typeface="Consolas"/>
              <a:cs typeface="Consolas"/>
            </a:endParaRP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>
                <a:latin typeface="Consolas"/>
                <a:cs typeface="Consolas"/>
              </a:rPr>
              <a:t>	port </a:t>
            </a:r>
            <a:r>
              <a:rPr lang="en-US" sz="1200" dirty="0" err="1" smtClean="0">
                <a:latin typeface="Consolas"/>
                <a:cs typeface="Consolas"/>
              </a:rPr>
              <a:t>IONi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CPHi</a:t>
            </a:r>
            <a:r>
              <a:rPr lang="en-US" sz="1200" dirty="0" smtClean="0">
                <a:latin typeface="Consolas"/>
                <a:cs typeface="Consolas"/>
              </a:rPr>
              <a:t> inbound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>
                <a:latin typeface="Consolas"/>
                <a:cs typeface="Consolas"/>
              </a:rPr>
              <a:t>	port </a:t>
            </a:r>
            <a:r>
              <a:rPr lang="en-US" sz="1200" dirty="0" err="1" smtClean="0">
                <a:latin typeface="Consolas"/>
                <a:cs typeface="Consolas"/>
              </a:rPr>
              <a:t>IONo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CPHo</a:t>
            </a:r>
            <a:r>
              <a:rPr lang="en-US" sz="1200" dirty="0" smtClean="0">
                <a:latin typeface="Consolas"/>
                <a:cs typeface="Consolas"/>
              </a:rPr>
              <a:t> </a:t>
            </a:r>
            <a:r>
              <a:rPr lang="en-US" sz="1200" dirty="0" err="1" smtClean="0">
                <a:latin typeface="Consolas"/>
                <a:cs typeface="Consolas"/>
              </a:rPr>
              <a:t>outbount</a:t>
            </a:r>
            <a:r>
              <a:rPr lang="en-US" sz="1200" dirty="0" smtClean="0">
                <a:latin typeface="Consolas"/>
                <a:cs typeface="Consolas"/>
              </a:rPr>
              <a:t>;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}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link </a:t>
            </a:r>
            <a:r>
              <a:rPr lang="en-US" sz="1200" dirty="0" err="1" smtClean="0">
                <a:latin typeface="Consolas"/>
                <a:cs typeface="Consolas"/>
              </a:rPr>
              <a:t>NYC:CPHi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CPH:NYCo</a:t>
            </a:r>
            <a:r>
              <a:rPr lang="en-US" sz="1200" dirty="0" smtClean="0">
                <a:latin typeface="Consolas"/>
                <a:cs typeface="Consolas"/>
              </a:rPr>
              <a:t>;             		/* level 2 to level 2 */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link </a:t>
            </a:r>
            <a:r>
              <a:rPr lang="en-US" sz="1200" dirty="0" err="1" smtClean="0">
                <a:latin typeface="Consolas"/>
                <a:cs typeface="Consolas"/>
              </a:rPr>
              <a:t>NYC:CPHo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CPH:NYCi</a:t>
            </a:r>
            <a:r>
              <a:rPr lang="en-US" sz="1200" dirty="0" smtClean="0">
                <a:latin typeface="Consolas"/>
                <a:cs typeface="Consolas"/>
              </a:rPr>
              <a:t>;				/</a:t>
            </a:r>
            <a:r>
              <a:rPr lang="en-US" sz="1200" dirty="0">
                <a:latin typeface="Consolas"/>
                <a:cs typeface="Consolas"/>
              </a:rPr>
              <a:t>* </a:t>
            </a:r>
            <a:r>
              <a:rPr lang="en-US" sz="1200" dirty="0" smtClean="0">
                <a:latin typeface="Consolas"/>
                <a:cs typeface="Consolas"/>
              </a:rPr>
              <a:t>level 2 to level 2 */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alias </a:t>
            </a:r>
            <a:r>
              <a:rPr lang="en-US" sz="1200" dirty="0" err="1" smtClean="0">
                <a:latin typeface="Consolas"/>
                <a:cs typeface="Consolas"/>
              </a:rPr>
              <a:t>NDN.EFDX:Pionier-i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CPH:POZi</a:t>
            </a:r>
            <a:r>
              <a:rPr lang="en-US" sz="1200" dirty="0">
                <a:latin typeface="Consolas"/>
                <a:cs typeface="Consolas"/>
              </a:rPr>
              <a:t>;</a:t>
            </a:r>
            <a:r>
              <a:rPr lang="en-US" sz="1200" dirty="0" smtClean="0">
                <a:latin typeface="Consolas"/>
                <a:cs typeface="Consolas"/>
              </a:rPr>
              <a:t>		/* level 1 to level 2 boundary links  */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>
                <a:latin typeface="Consolas"/>
                <a:cs typeface="Consolas"/>
              </a:rPr>
              <a:t>alias</a:t>
            </a:r>
            <a:r>
              <a:rPr lang="en-US" sz="1200" dirty="0" smtClean="0"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NDN.EFDX:Pionier</a:t>
            </a:r>
            <a:r>
              <a:rPr lang="en-US" sz="1200" dirty="0" err="1" smtClean="0">
                <a:latin typeface="Consolas"/>
                <a:cs typeface="Consolas"/>
              </a:rPr>
              <a:t>-o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CPH:POZo</a:t>
            </a:r>
            <a:r>
              <a:rPr lang="en-US" sz="1200" dirty="0" smtClean="0">
                <a:latin typeface="Consolas"/>
                <a:cs typeface="Consolas"/>
              </a:rPr>
              <a:t>;		</a:t>
            </a:r>
            <a:r>
              <a:rPr lang="en-US" sz="1200" dirty="0">
                <a:latin typeface="Consolas"/>
                <a:cs typeface="Consolas"/>
              </a:rPr>
              <a:t>/* level 1 to level 2 boundary links  */</a:t>
            </a: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>
                <a:latin typeface="Consolas"/>
                <a:cs typeface="Consolas"/>
              </a:rPr>
              <a:t>alias</a:t>
            </a:r>
            <a:r>
              <a:rPr lang="en-US" sz="1200" dirty="0" smtClean="0">
                <a:latin typeface="Consolas"/>
                <a:cs typeface="Consolas"/>
              </a:rPr>
              <a:t> </a:t>
            </a:r>
            <a:r>
              <a:rPr lang="en-US" sz="1200" dirty="0" err="1" smtClean="0">
                <a:latin typeface="Consolas"/>
                <a:cs typeface="Consolas"/>
              </a:rPr>
              <a:t>NDN.EFDX:NetherLight-</a:t>
            </a:r>
            <a:r>
              <a:rPr lang="en-US" sz="1200" dirty="0" err="1">
                <a:latin typeface="Consolas"/>
                <a:cs typeface="Consolas"/>
              </a:rPr>
              <a:t>i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CPH:AMSi</a:t>
            </a:r>
            <a:r>
              <a:rPr lang="en-US" sz="1200" dirty="0" smtClean="0">
                <a:latin typeface="Consolas"/>
                <a:cs typeface="Consolas"/>
              </a:rPr>
              <a:t>;</a:t>
            </a:r>
            <a:r>
              <a:rPr lang="en-US" sz="1200" dirty="0">
                <a:latin typeface="Consolas"/>
                <a:cs typeface="Consolas"/>
              </a:rPr>
              <a:t> 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>
                <a:latin typeface="Consolas"/>
                <a:cs typeface="Consolas"/>
              </a:rPr>
              <a:t>/* level 1 to level 2 boundary links  */</a:t>
            </a:r>
          </a:p>
          <a:p>
            <a:r>
              <a:rPr lang="en-US" sz="1200" dirty="0" smtClean="0">
                <a:latin typeface="Consolas"/>
                <a:cs typeface="Consolas"/>
              </a:rPr>
              <a:t>		</a:t>
            </a:r>
            <a:r>
              <a:rPr lang="en-US" sz="1200" dirty="0">
                <a:latin typeface="Consolas"/>
                <a:cs typeface="Consolas"/>
              </a:rPr>
              <a:t>alias</a:t>
            </a:r>
            <a:r>
              <a:rPr lang="en-US" sz="1200" dirty="0" smtClean="0"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NDN.EFDX:NetherLight</a:t>
            </a:r>
            <a:r>
              <a:rPr lang="en-US" sz="1200" dirty="0" err="1" smtClean="0">
                <a:latin typeface="Consolas"/>
                <a:cs typeface="Consolas"/>
              </a:rPr>
              <a:t>-o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CPH:AMSo</a:t>
            </a:r>
            <a:r>
              <a:rPr lang="en-US" sz="1200" dirty="0" smtClean="0">
                <a:latin typeface="Consolas"/>
                <a:cs typeface="Consolas"/>
              </a:rPr>
              <a:t>;</a:t>
            </a:r>
            <a:r>
              <a:rPr lang="en-US" sz="1200" dirty="0">
                <a:latin typeface="Consolas"/>
                <a:cs typeface="Consolas"/>
              </a:rPr>
              <a:t> </a:t>
            </a:r>
            <a:r>
              <a:rPr lang="en-US" sz="1200" dirty="0" smtClean="0">
                <a:latin typeface="Consolas"/>
                <a:cs typeface="Consolas"/>
              </a:rPr>
              <a:t>	/</a:t>
            </a:r>
            <a:r>
              <a:rPr lang="en-US" sz="1200" dirty="0">
                <a:latin typeface="Consolas"/>
                <a:cs typeface="Consolas"/>
              </a:rPr>
              <a:t>* level 1 to level </a:t>
            </a:r>
            <a:r>
              <a:rPr lang="en-US" sz="1200" dirty="0" smtClean="0">
                <a:latin typeface="Consolas"/>
                <a:cs typeface="Consolas"/>
              </a:rPr>
              <a:t>2 </a:t>
            </a:r>
            <a:r>
              <a:rPr lang="en-US" sz="1200" dirty="0">
                <a:latin typeface="Consolas"/>
                <a:cs typeface="Consolas"/>
              </a:rPr>
              <a:t>boundary links  *</a:t>
            </a:r>
            <a:r>
              <a:rPr lang="en-US" sz="1200" dirty="0" smtClean="0">
                <a:latin typeface="Consolas"/>
                <a:cs typeface="Consolas"/>
              </a:rPr>
              <a:t>/</a:t>
            </a:r>
            <a:endParaRPr lang="en-US" sz="1200" dirty="0">
              <a:latin typeface="Consolas"/>
              <a:cs typeface="Consolas"/>
            </a:endParaRP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>
                <a:latin typeface="Consolas"/>
                <a:cs typeface="Consolas"/>
              </a:rPr>
              <a:t>alias</a:t>
            </a:r>
            <a:r>
              <a:rPr lang="en-US" sz="1200" dirty="0" smtClean="0">
                <a:latin typeface="Consolas"/>
                <a:cs typeface="Consolas"/>
              </a:rPr>
              <a:t> NDN.EFDX:Internet2-i, </a:t>
            </a:r>
            <a:r>
              <a:rPr lang="en-US" sz="1200" dirty="0" err="1" smtClean="0">
                <a:latin typeface="Consolas"/>
                <a:cs typeface="Consolas"/>
              </a:rPr>
              <a:t>NYC:IONi</a:t>
            </a:r>
            <a:r>
              <a:rPr lang="en-US" sz="1200" dirty="0" smtClean="0">
                <a:latin typeface="Consolas"/>
                <a:cs typeface="Consolas"/>
              </a:rPr>
              <a:t>;		/</a:t>
            </a:r>
            <a:r>
              <a:rPr lang="en-US" sz="1200" dirty="0">
                <a:latin typeface="Consolas"/>
                <a:cs typeface="Consolas"/>
              </a:rPr>
              <a:t>* level 1 to level </a:t>
            </a:r>
            <a:r>
              <a:rPr lang="en-US" sz="1200" dirty="0" smtClean="0">
                <a:latin typeface="Consolas"/>
                <a:cs typeface="Consolas"/>
              </a:rPr>
              <a:t>2 </a:t>
            </a:r>
            <a:r>
              <a:rPr lang="en-US" sz="1200" dirty="0">
                <a:latin typeface="Consolas"/>
                <a:cs typeface="Consolas"/>
              </a:rPr>
              <a:t>boundary links  *</a:t>
            </a:r>
            <a:r>
              <a:rPr lang="en-US" sz="1200" dirty="0" smtClean="0">
                <a:latin typeface="Consolas"/>
                <a:cs typeface="Consolas"/>
              </a:rPr>
              <a:t>/</a:t>
            </a:r>
            <a:endParaRPr lang="en-US" sz="1200" dirty="0">
              <a:latin typeface="Consolas"/>
              <a:cs typeface="Consolas"/>
            </a:endParaRPr>
          </a:p>
          <a:p>
            <a:r>
              <a:rPr lang="en-US" sz="1200" dirty="0">
                <a:latin typeface="Consolas"/>
                <a:cs typeface="Consolas"/>
              </a:rPr>
              <a:t>	</a:t>
            </a:r>
            <a:r>
              <a:rPr lang="en-US" sz="1200" dirty="0" smtClean="0">
                <a:latin typeface="Consolas"/>
                <a:cs typeface="Consolas"/>
              </a:rPr>
              <a:t>	</a:t>
            </a:r>
            <a:r>
              <a:rPr lang="en-US" sz="1200" dirty="0">
                <a:latin typeface="Consolas"/>
                <a:cs typeface="Consolas"/>
              </a:rPr>
              <a:t>alias</a:t>
            </a:r>
            <a:r>
              <a:rPr lang="en-US" sz="1200" dirty="0" smtClean="0">
                <a:latin typeface="Consolas"/>
                <a:cs typeface="Consolas"/>
              </a:rPr>
              <a:t> NDN.EFDX:Internet2-</a:t>
            </a:r>
            <a:r>
              <a:rPr lang="en-US" sz="1200" dirty="0">
                <a:latin typeface="Consolas"/>
                <a:cs typeface="Consolas"/>
              </a:rPr>
              <a:t>o, </a:t>
            </a:r>
            <a:r>
              <a:rPr lang="en-US" sz="1200" dirty="0" err="1" smtClean="0">
                <a:latin typeface="Consolas"/>
                <a:cs typeface="Consolas"/>
              </a:rPr>
              <a:t>NYC:IONo</a:t>
            </a:r>
            <a:r>
              <a:rPr lang="en-US" sz="1200" dirty="0" smtClean="0">
                <a:latin typeface="Consolas"/>
                <a:cs typeface="Consolas"/>
              </a:rPr>
              <a:t>;</a:t>
            </a:r>
            <a:r>
              <a:rPr lang="en-US" sz="1200" dirty="0">
                <a:latin typeface="Consolas"/>
                <a:cs typeface="Consolas"/>
              </a:rPr>
              <a:t> </a:t>
            </a:r>
            <a:r>
              <a:rPr lang="en-US" sz="1200" dirty="0" smtClean="0">
                <a:latin typeface="Consolas"/>
                <a:cs typeface="Consolas"/>
              </a:rPr>
              <a:t>		/</a:t>
            </a:r>
            <a:r>
              <a:rPr lang="en-US" sz="1200" dirty="0">
                <a:latin typeface="Consolas"/>
                <a:cs typeface="Consolas"/>
              </a:rPr>
              <a:t>* level 1 to level </a:t>
            </a:r>
            <a:r>
              <a:rPr lang="en-US" sz="1200" dirty="0" smtClean="0">
                <a:latin typeface="Consolas"/>
                <a:cs typeface="Consolas"/>
              </a:rPr>
              <a:t>2 </a:t>
            </a:r>
            <a:r>
              <a:rPr lang="en-US" sz="1200" dirty="0">
                <a:latin typeface="Consolas"/>
                <a:cs typeface="Consolas"/>
              </a:rPr>
              <a:t>boundary links  *</a:t>
            </a:r>
            <a:r>
              <a:rPr lang="en-US" sz="1200" dirty="0" smtClean="0">
                <a:latin typeface="Consolas"/>
                <a:cs typeface="Consolas"/>
              </a:rPr>
              <a:t>/</a:t>
            </a:r>
          </a:p>
          <a:p>
            <a:r>
              <a:rPr lang="en-US" sz="1200" dirty="0" smtClean="0">
                <a:latin typeface="Consolas"/>
                <a:cs typeface="Consolas"/>
              </a:rPr>
              <a:t>	}	</a:t>
            </a:r>
            <a:endParaRPr lang="en-US" sz="1200" dirty="0">
              <a:latin typeface="Consolas"/>
              <a:cs typeface="Consolas"/>
            </a:endParaRPr>
          </a:p>
          <a:p>
            <a:r>
              <a:rPr lang="en-US" sz="1200" dirty="0" smtClean="0">
                <a:latin typeface="Consolas"/>
                <a:cs typeface="Consolas"/>
              </a:rPr>
              <a:t>	Link </a:t>
            </a:r>
            <a:r>
              <a:rPr lang="en-US" sz="1200" dirty="0" err="1" smtClean="0">
                <a:latin typeface="Consolas"/>
                <a:cs typeface="Consolas"/>
              </a:rPr>
              <a:t>NDN.EFDX:Pionier-i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Pionier.EFDX:NDNo</a:t>
            </a:r>
            <a:r>
              <a:rPr lang="en-US" sz="1200" dirty="0" smtClean="0">
                <a:latin typeface="Consolas"/>
                <a:cs typeface="Consolas"/>
              </a:rPr>
              <a:t>;    	/* NDN level 1 port to </a:t>
            </a:r>
            <a:r>
              <a:rPr lang="en-US" sz="1200" dirty="0" err="1" smtClean="0">
                <a:latin typeface="Consolas"/>
                <a:cs typeface="Consolas"/>
              </a:rPr>
              <a:t>Pionier</a:t>
            </a:r>
            <a:r>
              <a:rPr lang="en-US" sz="1200" dirty="0" smtClean="0">
                <a:latin typeface="Consolas"/>
                <a:cs typeface="Consolas"/>
              </a:rPr>
              <a:t> level 1 port *</a:t>
            </a:r>
          </a:p>
          <a:p>
            <a:r>
              <a:rPr lang="en-US" sz="1200" dirty="0" smtClean="0">
                <a:latin typeface="Consolas"/>
                <a:cs typeface="Consolas"/>
              </a:rPr>
              <a:t>	Link </a:t>
            </a:r>
            <a:r>
              <a:rPr lang="en-US" sz="1200" dirty="0" err="1" smtClean="0">
                <a:latin typeface="Consolas"/>
                <a:cs typeface="Consolas"/>
              </a:rPr>
              <a:t>NDN.EFDX:Pionier-o</a:t>
            </a:r>
            <a:r>
              <a:rPr lang="en-US" sz="1200" dirty="0" smtClean="0">
                <a:latin typeface="Consolas"/>
                <a:cs typeface="Consolas"/>
              </a:rPr>
              <a:t>, </a:t>
            </a:r>
            <a:r>
              <a:rPr lang="en-US" sz="1200" dirty="0" err="1">
                <a:latin typeface="Consolas"/>
                <a:cs typeface="Consolas"/>
              </a:rPr>
              <a:t>Pionier.EFDX:NDNi</a:t>
            </a:r>
            <a:r>
              <a:rPr lang="en-US" sz="1200" dirty="0" smtClean="0">
                <a:latin typeface="Consolas"/>
                <a:cs typeface="Consolas"/>
              </a:rPr>
              <a:t>;</a:t>
            </a:r>
          </a:p>
          <a:p>
            <a:r>
              <a:rPr lang="en-US" sz="1200" dirty="0" smtClean="0">
                <a:latin typeface="Consolas"/>
                <a:cs typeface="Consolas"/>
              </a:rPr>
              <a:t>	Link </a:t>
            </a:r>
            <a:r>
              <a:rPr lang="en-US" sz="1200" dirty="0" err="1" smtClean="0">
                <a:latin typeface="Consolas"/>
                <a:cs typeface="Consolas"/>
              </a:rPr>
              <a:t>NDN.EFDX:NetherLight-</a:t>
            </a:r>
            <a:r>
              <a:rPr lang="en-US" sz="1200" dirty="0" err="1">
                <a:latin typeface="Consolas"/>
                <a:cs typeface="Consolas"/>
              </a:rPr>
              <a:t>i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NetherLight.EFDX:NDNo</a:t>
            </a:r>
            <a:r>
              <a:rPr lang="en-US" sz="1200" dirty="0" smtClean="0">
                <a:latin typeface="Consolas"/>
                <a:cs typeface="Consolas"/>
              </a:rPr>
              <a:t>; /</a:t>
            </a:r>
            <a:r>
              <a:rPr lang="en-US" sz="1200" dirty="0">
                <a:latin typeface="Consolas"/>
                <a:cs typeface="Consolas"/>
              </a:rPr>
              <a:t>* </a:t>
            </a:r>
            <a:r>
              <a:rPr lang="en-US" sz="1200" dirty="0" smtClean="0">
                <a:latin typeface="Consolas"/>
                <a:cs typeface="Consolas"/>
              </a:rPr>
              <a:t>level </a:t>
            </a:r>
            <a:r>
              <a:rPr lang="en-US" sz="1200" dirty="0">
                <a:latin typeface="Consolas"/>
                <a:cs typeface="Consolas"/>
              </a:rPr>
              <a:t>1 port </a:t>
            </a:r>
            <a:r>
              <a:rPr lang="en-US" sz="1200" dirty="0" smtClean="0">
                <a:latin typeface="Consolas"/>
                <a:cs typeface="Consolas"/>
              </a:rPr>
              <a:t>to level </a:t>
            </a:r>
            <a:r>
              <a:rPr lang="en-US" sz="1200" dirty="0">
                <a:latin typeface="Consolas"/>
                <a:cs typeface="Consolas"/>
              </a:rPr>
              <a:t>1 port */</a:t>
            </a:r>
          </a:p>
          <a:p>
            <a:r>
              <a:rPr lang="en-US" sz="1200" dirty="0" smtClean="0">
                <a:latin typeface="Consolas"/>
                <a:cs typeface="Consolas"/>
              </a:rPr>
              <a:t>	Link </a:t>
            </a:r>
            <a:r>
              <a:rPr lang="en-US" sz="1200" dirty="0" err="1" smtClean="0">
                <a:latin typeface="Consolas"/>
                <a:cs typeface="Consolas"/>
              </a:rPr>
              <a:t>NDN.EFDX:NetherLight-</a:t>
            </a:r>
            <a:r>
              <a:rPr lang="en-US" sz="1200" dirty="0" err="1">
                <a:latin typeface="Consolas"/>
                <a:cs typeface="Consolas"/>
              </a:rPr>
              <a:t>o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dirty="0" err="1" smtClean="0">
                <a:latin typeface="Consolas"/>
                <a:cs typeface="Consolas"/>
              </a:rPr>
              <a:t>NetherLight.EFDX:NDNi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r>
              <a:rPr lang="en-US" sz="1200" dirty="0" smtClean="0">
                <a:latin typeface="Consolas"/>
                <a:cs typeface="Consolas"/>
              </a:rPr>
              <a:t>	Link NDN.EFDX:Internet2-</a:t>
            </a:r>
            <a:r>
              <a:rPr lang="en-US" sz="1200" dirty="0">
                <a:latin typeface="Consolas"/>
                <a:cs typeface="Consolas"/>
              </a:rPr>
              <a:t>i, </a:t>
            </a:r>
            <a:r>
              <a:rPr lang="en-US" sz="1200" dirty="0" smtClean="0">
                <a:latin typeface="Consolas"/>
                <a:cs typeface="Consolas"/>
              </a:rPr>
              <a:t>Internet2.EFDX:NDNo</a:t>
            </a:r>
            <a:r>
              <a:rPr lang="en-US" sz="1200" dirty="0">
                <a:latin typeface="Consolas"/>
                <a:cs typeface="Consolas"/>
              </a:rPr>
              <a:t>; /* level 1 port to level 1 port */</a:t>
            </a:r>
          </a:p>
          <a:p>
            <a:r>
              <a:rPr lang="en-US" sz="1200" dirty="0" smtClean="0">
                <a:latin typeface="Consolas"/>
                <a:cs typeface="Consolas"/>
              </a:rPr>
              <a:t>	Link NDN.EFDX:Internet2-</a:t>
            </a:r>
            <a:r>
              <a:rPr lang="en-US" sz="1200" dirty="0">
                <a:latin typeface="Consolas"/>
                <a:cs typeface="Consolas"/>
              </a:rPr>
              <a:t>o, </a:t>
            </a:r>
            <a:r>
              <a:rPr lang="en-US" sz="1200" dirty="0" smtClean="0">
                <a:latin typeface="Consolas"/>
                <a:cs typeface="Consolas"/>
              </a:rPr>
              <a:t>Internet2.EFDX:NDNi;</a:t>
            </a:r>
          </a:p>
          <a:p>
            <a:r>
              <a:rPr lang="en-US" sz="1200" dirty="0" smtClean="0">
                <a:latin typeface="Consolas"/>
                <a:cs typeface="Consolas"/>
              </a:rPr>
              <a:t>} </a:t>
            </a:r>
            <a:endParaRPr lang="en-US" sz="1200" dirty="0">
              <a:latin typeface="Consolas"/>
              <a:cs typeface="Consolas"/>
            </a:endParaRPr>
          </a:p>
          <a:p>
            <a:endParaRPr lang="en-US" sz="1200" dirty="0">
              <a:latin typeface="Consolas"/>
              <a:cs typeface="Consolas"/>
            </a:endParaRPr>
          </a:p>
          <a:p>
            <a:endParaRPr lang="en-US" sz="1200" dirty="0">
              <a:latin typeface="Courier New"/>
              <a:cs typeface="Courier New"/>
            </a:endParaRPr>
          </a:p>
          <a:p>
            <a:endParaRPr lang="en-US" sz="12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0965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topologies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Intelligent semantic analysis of topology descriptions is necessary when merging two topologies:</a:t>
            </a:r>
          </a:p>
          <a:p>
            <a:pPr lvl="1"/>
            <a:r>
              <a:rPr lang="en-US" dirty="0" smtClean="0"/>
              <a:t>E.g. “link aruba:a1, bonaire:b1” is equivalent to “link  bonaire:b1, aruba:a1”</a:t>
            </a:r>
          </a:p>
          <a:p>
            <a:pPr lvl="1"/>
            <a:r>
              <a:rPr lang="en-US" dirty="0" smtClean="0"/>
              <a:t>E.g. “port a1, a2, a3 inbound;” is equivalent to “port a1 inbound; port a3, a2 inbound;” </a:t>
            </a:r>
          </a:p>
          <a:p>
            <a:pPr lvl="1"/>
            <a:r>
              <a:rPr lang="en-US" dirty="0" smtClean="0"/>
              <a:t>E.g. “</a:t>
            </a:r>
            <a:r>
              <a:rPr lang="en-US" dirty="0" err="1" smtClean="0"/>
              <a:t>topo</a:t>
            </a:r>
            <a:r>
              <a:rPr lang="en-US" dirty="0" smtClean="0"/>
              <a:t>{ link </a:t>
            </a:r>
            <a:r>
              <a:rPr lang="en-US" dirty="0" err="1" smtClean="0"/>
              <a:t>a,b</a:t>
            </a:r>
            <a:r>
              <a:rPr lang="en-US" dirty="0" smtClean="0"/>
              <a:t>; </a:t>
            </a:r>
            <a:r>
              <a:rPr lang="en-US" dirty="0" err="1" smtClean="0"/>
              <a:t>topo</a:t>
            </a:r>
            <a:r>
              <a:rPr lang="en-US" dirty="0" smtClean="0"/>
              <a:t>{…}; }” is equivalent to “</a:t>
            </a:r>
            <a:r>
              <a:rPr lang="en-US" dirty="0" err="1" smtClean="0"/>
              <a:t>topo</a:t>
            </a:r>
            <a:r>
              <a:rPr lang="en-US" dirty="0" smtClean="0"/>
              <a:t>{ </a:t>
            </a:r>
            <a:r>
              <a:rPr lang="en-US" dirty="0" err="1" smtClean="0"/>
              <a:t>topo</a:t>
            </a:r>
            <a:r>
              <a:rPr lang="en-US" dirty="0" smtClean="0"/>
              <a:t>{…}; link a, b;}”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2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543</Words>
  <Application>Microsoft Macintosh PowerPoint</Application>
  <PresentationFormat>On-screen Show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 hierarchical, NSI compatible, topology proposal for NML</vt:lpstr>
      <vt:lpstr>Why a hierarchical topology?</vt:lpstr>
      <vt:lpstr>NML recommendations</vt:lpstr>
      <vt:lpstr>NSI Topology Example Current existing NSI topology model:  only L0 has structure, L1+ is opaque</vt:lpstr>
      <vt:lpstr>Proposed Hierarchical NSI Topology Example Proposed NorthernLight topology:  L0 &amp; internal L1 objects are publically announced by NorthernLight;   As a Worldview, this topo would say I2, PSNC, and NL only announced L0 information. As a Local Topology from NDN, this is the only L0 information that NorthernLight can  provide (i.e. its direct  adjacencies)</vt:lpstr>
      <vt:lpstr>Hierarchical NSI Topology Example World view from a NorthernLight “internal” path perspective </vt:lpstr>
      <vt:lpstr>Hierarchical Topology Proposal Example</vt:lpstr>
      <vt:lpstr>Merging topologies</vt:lpstr>
    </vt:vector>
  </TitlesOfParts>
  <Company>NORDUnet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NML Examples </dc:title>
  <dc:creator>Jerry Sobieski</dc:creator>
  <cp:lastModifiedBy>Jerry Sobieski</cp:lastModifiedBy>
  <cp:revision>94</cp:revision>
  <dcterms:created xsi:type="dcterms:W3CDTF">2012-02-27T12:06:03Z</dcterms:created>
  <dcterms:modified xsi:type="dcterms:W3CDTF">2012-03-01T15:39:15Z</dcterms:modified>
</cp:coreProperties>
</file>