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0"/>
  </p:notesMasterIdLst>
  <p:sldIdLst>
    <p:sldId id="263" r:id="rId2"/>
    <p:sldId id="267" r:id="rId3"/>
    <p:sldId id="345" r:id="rId4"/>
    <p:sldId id="338" r:id="rId5"/>
    <p:sldId id="268" r:id="rId6"/>
    <p:sldId id="344" r:id="rId7"/>
    <p:sldId id="343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Solagna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66207" autoAdjust="0"/>
  </p:normalViewPr>
  <p:slideViewPr>
    <p:cSldViewPr snapToGrid="0" snapToObjects="1">
      <p:cViewPr varScale="1">
        <p:scale>
          <a:sx n="113" d="100"/>
          <a:sy n="113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81306-8E17-9349-A706-9A5014B14E42}" type="datetimeFigureOut">
              <a:rPr lang="en-US" smtClean="0"/>
              <a:t>7/9/2014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CD58C-35B5-7445-B65D-75718C29E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22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CD58C-35B5-7445-B65D-75718C29E6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it-IT"/>
              <a:t>01/03/09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92055-C985-42ED-897D-7E5888DB5BA6}" type="slidenum">
              <a:rPr lang="it-IT"/>
              <a:pPr/>
              <a:t>3</a:t>
            </a:fld>
            <a:endParaRPr lang="it-IT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73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73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7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6F3D264-A8FF-DB4B-A924-EF4DEE43D91F}" type="datetimeFigureOut">
              <a:rPr lang="en-US" smtClean="0"/>
              <a:t>7/9/2014</a:t>
            </a:fld>
            <a:endParaRPr lang="en-GB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F1E6A14-6187-D344-84E0-CE6B25047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3D264-A8FF-DB4B-A924-EF4DEE43D91F}" type="datetimeFigureOut">
              <a:rPr lang="en-US" smtClean="0"/>
              <a:t>7/9/2014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E6A14-6187-D344-84E0-CE6B25047D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141-D2D5-493B-A3B0-6A089A0EB32A}" type="datetime1">
              <a:rPr lang="en-US" smtClean="0">
                <a:solidFill>
                  <a:prstClr val="white"/>
                </a:solidFill>
              </a:rPr>
              <a:pPr/>
              <a:t>7/9/2014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/>
                </a:solidFill>
              </a:rPr>
              <a:t>Project Overview:  EGI-InSPIRE Review 2013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E2CB-0116-4780-86D2-CC4FD60E873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5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6F3D264-A8FF-DB4B-A924-EF4DEE43D91F}" type="datetimeFigureOut">
              <a:rPr lang="en-US" smtClean="0"/>
              <a:t>7/9/2014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F1E6A14-6187-D344-84E0-CE6B25047D4B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357293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Representing Cloud Services with GLUE 2</a:t>
            </a:r>
            <a:endParaRPr lang="en-US" sz="3200" b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67744" y="4411362"/>
            <a:ext cx="5832648" cy="817838"/>
          </a:xfrm>
        </p:spPr>
        <p:txBody>
          <a:bodyPr/>
          <a:lstStyle/>
          <a:p>
            <a:r>
              <a:rPr lang="en-US" sz="1600" dirty="0" smtClean="0"/>
              <a:t>Salvatore Pinto</a:t>
            </a:r>
            <a:endParaRPr lang="en-US" sz="1600" dirty="0" smtClean="0"/>
          </a:p>
          <a:p>
            <a:r>
              <a:rPr lang="en-US" sz="1600" dirty="0" smtClean="0"/>
              <a:t>Cloud Technologist</a:t>
            </a:r>
            <a:endParaRPr lang="en-US" sz="1600" dirty="0" smtClean="0"/>
          </a:p>
          <a:p>
            <a:r>
              <a:rPr lang="en-US" sz="1600" dirty="0" smtClean="0"/>
              <a:t>EGI.eu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174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Objective</a:t>
            </a:r>
            <a:endParaRPr lang="en-GB" sz="3200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79413" y="1239920"/>
            <a:ext cx="8075612" cy="48643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/>
              <a:t>Describe </a:t>
            </a:r>
            <a:r>
              <a:rPr lang="en-GB" sz="2400" dirty="0"/>
              <a:t>the properties and state of all </a:t>
            </a:r>
            <a:r>
              <a:rPr lang="en-GB" sz="2400" dirty="0" smtClean="0"/>
              <a:t>the </a:t>
            </a:r>
            <a:r>
              <a:rPr lang="en-GB" sz="2400" b="1" dirty="0" smtClean="0"/>
              <a:t>Cloud Services </a:t>
            </a:r>
            <a:r>
              <a:rPr lang="en-GB" sz="2400" dirty="0"/>
              <a:t>in a uniform </a:t>
            </a:r>
            <a:r>
              <a:rPr lang="en-GB" sz="2400" dirty="0" smtClean="0"/>
              <a:t>way among multiple providers.</a:t>
            </a:r>
          </a:p>
          <a:p>
            <a:pPr marL="0" indent="0" algn="just">
              <a:buNone/>
            </a:pPr>
            <a:endParaRPr lang="en-GB" sz="2400" dirty="0"/>
          </a:p>
          <a:p>
            <a:pPr marL="0" indent="0" algn="just">
              <a:buNone/>
            </a:pPr>
            <a:r>
              <a:rPr lang="en-GB" sz="2400" dirty="0" smtClean="0"/>
              <a:t>To ensure:</a:t>
            </a:r>
          </a:p>
          <a:p>
            <a:pPr algn="just"/>
            <a:r>
              <a:rPr lang="en-GB" sz="2400" b="1" dirty="0" smtClean="0"/>
              <a:t>Interoperability</a:t>
            </a:r>
            <a:r>
              <a:rPr lang="en-GB" sz="2400" dirty="0" smtClean="0"/>
              <a:t> among different infrastructures and cloud services implemented with different </a:t>
            </a:r>
            <a:r>
              <a:rPr lang="en-GB" sz="2400" dirty="0" err="1" smtClean="0"/>
              <a:t>middlewares</a:t>
            </a:r>
            <a:r>
              <a:rPr lang="en-GB" sz="2400" dirty="0" smtClean="0"/>
              <a:t>.</a:t>
            </a:r>
          </a:p>
          <a:p>
            <a:pPr algn="just"/>
            <a:endParaRPr lang="en-GB" sz="2000" dirty="0"/>
          </a:p>
          <a:p>
            <a:pPr algn="just"/>
            <a:r>
              <a:rPr lang="en-GB" sz="2400" b="1" dirty="0" smtClean="0"/>
              <a:t>Aggregation</a:t>
            </a:r>
            <a:r>
              <a:rPr lang="en-GB" sz="2400" dirty="0" smtClean="0"/>
              <a:t> of the information coming from multiple providers, for comparison and automatic selection</a:t>
            </a:r>
            <a:endParaRPr lang="en-GB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92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733" y="4759850"/>
            <a:ext cx="10795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2368996"/>
            <a:ext cx="719604" cy="156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982141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204" y="1407457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6" name="AutoShape 6"/>
          <p:cNvSpPr>
            <a:spLocks noChangeArrowheads="1"/>
          </p:cNvSpPr>
          <p:nvPr/>
        </p:nvSpPr>
        <p:spPr bwMode="auto">
          <a:xfrm rot="10800000">
            <a:off x="1562100" y="1248716"/>
            <a:ext cx="2327275" cy="1041400"/>
          </a:xfrm>
          <a:prstGeom prst="wedgeRoundRectCallout">
            <a:avLst>
              <a:gd name="adj1" fmla="val 62819"/>
              <a:gd name="adj2" fmla="val -41468"/>
              <a:gd name="adj3" fmla="val 16667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>
                <a:solidFill>
                  <a:srgbClr val="0087CF"/>
                </a:solidFill>
              </a:rPr>
              <a:t>Where can I </a:t>
            </a:r>
            <a:r>
              <a:rPr lang="en-US" sz="1200" b="1" dirty="0" smtClean="0">
                <a:solidFill>
                  <a:srgbClr val="0087CF"/>
                </a:solidFill>
              </a:rPr>
              <a:t>start a VM </a:t>
            </a:r>
            <a:r>
              <a:rPr lang="en-US" sz="1200" b="1" dirty="0">
                <a:solidFill>
                  <a:srgbClr val="0087CF"/>
                </a:solidFill>
              </a:rPr>
              <a:t>requiring </a:t>
            </a:r>
            <a:r>
              <a:rPr lang="en-US" sz="1200" b="1" dirty="0" smtClean="0">
                <a:solidFill>
                  <a:srgbClr val="0087CF"/>
                </a:solidFill>
              </a:rPr>
              <a:t>Scientific Linux OS, </a:t>
            </a:r>
            <a:r>
              <a:rPr lang="en-US" sz="1200" b="1" dirty="0">
                <a:solidFill>
                  <a:srgbClr val="0087CF"/>
                </a:solidFill>
              </a:rPr>
              <a:t>IA64 architecture, with software package X </a:t>
            </a:r>
            <a:r>
              <a:rPr lang="en-US" sz="1200" b="1" dirty="0" smtClean="0">
                <a:solidFill>
                  <a:srgbClr val="0087CF"/>
                </a:solidFill>
              </a:rPr>
              <a:t>?</a:t>
            </a:r>
            <a:r>
              <a:rPr lang="en-US" sz="1200" b="1" dirty="0">
                <a:solidFill>
                  <a:srgbClr val="0087CF"/>
                </a:solidFill>
              </a:rPr>
              <a:t>		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733" y="4404250"/>
            <a:ext cx="10795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733" y="4048649"/>
            <a:ext cx="10795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9" name="AutoShape 9"/>
          <p:cNvSpPr>
            <a:spLocks noChangeArrowheads="1"/>
          </p:cNvSpPr>
          <p:nvPr/>
        </p:nvSpPr>
        <p:spPr bwMode="auto">
          <a:xfrm rot="10800000">
            <a:off x="5376332" y="1259863"/>
            <a:ext cx="1888982" cy="1041400"/>
          </a:xfrm>
          <a:prstGeom prst="wedgeRoundRectCallout">
            <a:avLst>
              <a:gd name="adj1" fmla="val -72419"/>
              <a:gd name="adj2" fmla="val 8097"/>
              <a:gd name="adj3" fmla="val 16667"/>
            </a:avLst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87CF"/>
                </a:solidFill>
              </a:rPr>
              <a:t>As part of the VO A, how much storage can I </a:t>
            </a:r>
            <a:r>
              <a:rPr lang="en-US" sz="1200" b="1" dirty="0" smtClean="0">
                <a:solidFill>
                  <a:srgbClr val="0087CF"/>
                </a:solidFill>
              </a:rPr>
              <a:t>attach to a VM?</a:t>
            </a:r>
            <a:endParaRPr lang="en-US" sz="1200" b="1" dirty="0">
              <a:solidFill>
                <a:srgbClr val="0087CF"/>
              </a:solidFill>
            </a:endParaRP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 rot="10800000">
            <a:off x="2882917" y="4621737"/>
            <a:ext cx="2374883" cy="1041400"/>
          </a:xfrm>
          <a:prstGeom prst="wedgeRoundRectCallout">
            <a:avLst>
              <a:gd name="adj1" fmla="val -58963"/>
              <a:gd name="adj2" fmla="val 68597"/>
              <a:gd name="adj3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87CF"/>
                </a:solidFill>
              </a:rPr>
              <a:t>I can offer </a:t>
            </a:r>
            <a:r>
              <a:rPr lang="en-US" sz="1200" b="1" dirty="0" smtClean="0">
                <a:solidFill>
                  <a:srgbClr val="0087CF"/>
                </a:solidFill>
              </a:rPr>
              <a:t>10 virtual cores, 10 GB of RAM,  </a:t>
            </a:r>
            <a:r>
              <a:rPr lang="en-US" sz="1200" b="1" dirty="0" err="1" smtClean="0">
                <a:solidFill>
                  <a:srgbClr val="0087CF"/>
                </a:solidFill>
              </a:rPr>
              <a:t>Debian</a:t>
            </a:r>
            <a:r>
              <a:rPr lang="en-US" sz="1200" b="1" dirty="0" smtClean="0">
                <a:solidFill>
                  <a:srgbClr val="0087CF"/>
                </a:solidFill>
              </a:rPr>
              <a:t> OS image, </a:t>
            </a:r>
            <a:r>
              <a:rPr lang="en-US" sz="1200" b="1" dirty="0" err="1" smtClean="0">
                <a:solidFill>
                  <a:srgbClr val="0087CF"/>
                </a:solidFill>
              </a:rPr>
              <a:t>CloudInit</a:t>
            </a:r>
            <a:r>
              <a:rPr lang="en-US" sz="1200" b="1" dirty="0" smtClean="0">
                <a:solidFill>
                  <a:srgbClr val="0087CF"/>
                </a:solidFill>
              </a:rPr>
              <a:t> contextualization, …</a:t>
            </a:r>
            <a:endParaRPr lang="en-US" sz="1200" b="1" dirty="0">
              <a:solidFill>
                <a:srgbClr val="0087CF"/>
              </a:solidFill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336550" y="4404250"/>
            <a:ext cx="1365250" cy="536575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1600 w 21600"/>
              <a:gd name="T7" fmla="*/ 10800 h 21600"/>
              <a:gd name="T8" fmla="*/ 10800 w 21600"/>
              <a:gd name="T9" fmla="*/ 21600 h 21600"/>
              <a:gd name="T10" fmla="*/ 0 w 21600"/>
              <a:gd name="T11" fmla="*/ 10800 h 21600"/>
              <a:gd name="T12" fmla="*/ 686 w 21600"/>
              <a:gd name="T13" fmla="*/ 23059 h 21600"/>
              <a:gd name="T14" fmla="*/ 21005 w 21600"/>
              <a:gd name="T15" fmla="*/ 30503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349250" y="4023250"/>
            <a:ext cx="1365250" cy="536575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800 w 21600"/>
              <a:gd name="T5" fmla="*/ 0 h 21600"/>
              <a:gd name="T6" fmla="*/ 21600 w 21600"/>
              <a:gd name="T7" fmla="*/ 10800 h 21600"/>
              <a:gd name="T8" fmla="*/ 10800 w 21600"/>
              <a:gd name="T9" fmla="*/ 21600 h 21600"/>
              <a:gd name="T10" fmla="*/ 0 w 21600"/>
              <a:gd name="T11" fmla="*/ 10800 h 21600"/>
              <a:gd name="T12" fmla="*/ 686 w 21600"/>
              <a:gd name="T13" fmla="*/ 23059 h 21600"/>
              <a:gd name="T14" fmla="*/ 21005 w 21600"/>
              <a:gd name="T15" fmla="*/ 30503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 rot="10800000">
            <a:off x="654049" y="5101692"/>
            <a:ext cx="2105338" cy="1041400"/>
          </a:xfrm>
          <a:prstGeom prst="wedgeRoundRectCallout">
            <a:avLst>
              <a:gd name="adj1" fmla="val -4436"/>
              <a:gd name="adj2" fmla="val 78757"/>
              <a:gd name="adj3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>
                <a:solidFill>
                  <a:srgbClr val="0087CF"/>
                </a:solidFill>
              </a:rPr>
              <a:t>I offer 15 TB of </a:t>
            </a:r>
            <a:r>
              <a:rPr lang="en-US" sz="1200" b="1" dirty="0" smtClean="0">
                <a:solidFill>
                  <a:srgbClr val="0087CF"/>
                </a:solidFill>
              </a:rPr>
              <a:t>storage for the VO A, maximum 1 TB disks can be attached to a VM, disks are volatile, …</a:t>
            </a:r>
            <a:endParaRPr lang="en-US" sz="1200" b="1" dirty="0">
              <a:solidFill>
                <a:srgbClr val="0087CF"/>
              </a:solidFill>
            </a:endParaRPr>
          </a:p>
        </p:txBody>
      </p: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2124075" y="115888"/>
            <a:ext cx="6840538" cy="865187"/>
          </a:xfrm>
        </p:spPr>
        <p:txBody>
          <a:bodyPr/>
          <a:lstStyle/>
          <a:p>
            <a:r>
              <a:rPr lang="en-US" sz="3600" dirty="0" smtClean="0"/>
              <a:t>The need for a standard</a:t>
            </a:r>
            <a:endParaRPr lang="en-US" sz="3600" dirty="0" smtClean="0"/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 rot="10800000">
            <a:off x="5738120" y="5367863"/>
            <a:ext cx="2374883" cy="815974"/>
          </a:xfrm>
          <a:prstGeom prst="wedgeRoundRectCallout">
            <a:avLst>
              <a:gd name="adj1" fmla="val -40068"/>
              <a:gd name="adj2" fmla="val 90387"/>
              <a:gd name="adj3" fmla="val 16667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lIns="90000" tIns="46800" rIns="90000" bIns="46800" anchor="ctr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200" b="1" dirty="0" smtClean="0">
                <a:solidFill>
                  <a:srgbClr val="0087CF"/>
                </a:solidFill>
              </a:rPr>
              <a:t>I have </a:t>
            </a:r>
            <a:r>
              <a:rPr lang="en-US" sz="1200" b="1" dirty="0" err="1" smtClean="0">
                <a:solidFill>
                  <a:srgbClr val="0087CF"/>
                </a:solidFill>
              </a:rPr>
              <a:t>CentOS</a:t>
            </a:r>
            <a:r>
              <a:rPr lang="en-US" sz="1200" b="1" dirty="0" smtClean="0">
                <a:solidFill>
                  <a:srgbClr val="0087CF"/>
                </a:solidFill>
              </a:rPr>
              <a:t> image, I cannot have more than 5GB of RAM per VM, I do not have public IPs, …</a:t>
            </a:r>
            <a:endParaRPr lang="en-US" sz="1200" b="1" dirty="0">
              <a:solidFill>
                <a:srgbClr val="0087CF"/>
              </a:solidFill>
            </a:endParaRPr>
          </a:p>
        </p:txBody>
      </p:sp>
      <p:sp>
        <p:nvSpPr>
          <p:cNvPr id="2" name="server"/>
          <p:cNvSpPr>
            <a:spLocks noEditPoints="1" noChangeArrowheads="1"/>
          </p:cNvSpPr>
          <p:nvPr/>
        </p:nvSpPr>
        <p:spPr bwMode="auto">
          <a:xfrm>
            <a:off x="7965366" y="4050232"/>
            <a:ext cx="904875" cy="1115488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82445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346" y="1276852"/>
            <a:ext cx="8263330" cy="47573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400" dirty="0" smtClean="0"/>
              <a:t>To </a:t>
            </a:r>
            <a:r>
              <a:rPr lang="en-GB" sz="2400" dirty="0"/>
              <a:t>represent Cloud </a:t>
            </a:r>
            <a:r>
              <a:rPr lang="en-GB" sz="2400" dirty="0" smtClean="0"/>
              <a:t>entities, two </a:t>
            </a:r>
            <a:r>
              <a:rPr lang="en-GB" sz="2400" dirty="0" smtClean="0"/>
              <a:t>strategies are under evaluation in GLUE WG :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>
              <a:buFont typeface="Arial" charset="0"/>
              <a:buChar char="•"/>
            </a:pPr>
            <a:r>
              <a:rPr lang="en-GB" sz="2400" b="1" dirty="0" smtClean="0"/>
              <a:t>Community </a:t>
            </a:r>
            <a:r>
              <a:rPr lang="en-GB" sz="2400" b="1" dirty="0"/>
              <a:t>Practice Profile</a:t>
            </a:r>
            <a:r>
              <a:rPr lang="en-GB" sz="2400" dirty="0"/>
              <a:t> for using GLUE 2.0 to describe Cloud </a:t>
            </a:r>
            <a:r>
              <a:rPr lang="en-GB" sz="2400" dirty="0" smtClean="0"/>
              <a:t>Infrastructures using Computing Service </a:t>
            </a:r>
            <a:r>
              <a:rPr lang="en-GB" sz="2400" dirty="0"/>
              <a:t>GLUE 2.0 </a:t>
            </a:r>
            <a:r>
              <a:rPr lang="en-GB" sz="2400" dirty="0" smtClean="0"/>
              <a:t>entities (proposed by </a:t>
            </a:r>
            <a:r>
              <a:rPr lang="nl-NL" sz="2400" dirty="0" smtClean="0"/>
              <a:t>XSEDE)</a:t>
            </a:r>
            <a:endParaRPr lang="en-GB" sz="2400" dirty="0" smtClean="0"/>
          </a:p>
          <a:p>
            <a:pPr>
              <a:buFont typeface="Arial" charset="0"/>
              <a:buChar char="•"/>
            </a:pPr>
            <a:endParaRPr lang="en-GB" sz="1400" dirty="0" smtClean="0"/>
          </a:p>
          <a:p>
            <a:pPr>
              <a:buFont typeface="Arial" charset="0"/>
              <a:buChar char="•"/>
            </a:pPr>
            <a:r>
              <a:rPr lang="en-GB" sz="2400" b="1" dirty="0" smtClean="0"/>
              <a:t>GLUE 2.1 revision</a:t>
            </a:r>
            <a:r>
              <a:rPr lang="en-GB" sz="2400" dirty="0" smtClean="0"/>
              <a:t>, with addition of separated Cloud Computing entities, starting from the GLUE 2.0 M</a:t>
            </a:r>
            <a:r>
              <a:rPr lang="en-GB" sz="2400" dirty="0" smtClean="0"/>
              <a:t>ain </a:t>
            </a:r>
            <a:r>
              <a:rPr lang="en-GB" sz="2400" dirty="0"/>
              <a:t>entities (proposed by EGI)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1764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Community Practice Profile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(Advantages &amp; Disadvantages)</a:t>
            </a:r>
            <a:endParaRPr lang="en-GB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71832" y="1255341"/>
            <a:ext cx="7891633" cy="4417326"/>
          </a:xfrm>
        </p:spPr>
        <p:txBody>
          <a:bodyPr/>
          <a:lstStyle/>
          <a:p>
            <a:pPr marL="271463" lvl="1" indent="-271463">
              <a:spcBef>
                <a:spcPts val="0"/>
              </a:spcBef>
              <a:buNone/>
            </a:pPr>
            <a:r>
              <a:rPr lang="en-GB" sz="2000" b="1" dirty="0" smtClean="0"/>
              <a:t>Advantages:</a:t>
            </a:r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Limited updates needed to the existing implementations.</a:t>
            </a:r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No </a:t>
            </a:r>
            <a:r>
              <a:rPr lang="en-GB" sz="2000" dirty="0"/>
              <a:t>need to manage two separate group of entities. </a:t>
            </a:r>
            <a:endParaRPr lang="en-GB" sz="2000" dirty="0" smtClean="0"/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Possibility to reuse old GLUE 2.0 tools.</a:t>
            </a: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pPr marL="271463" lvl="1" indent="-271463">
              <a:spcBef>
                <a:spcPts val="0"/>
              </a:spcBef>
              <a:buNone/>
            </a:pPr>
            <a:r>
              <a:rPr lang="en-GB" sz="2000" b="1" dirty="0" smtClean="0"/>
              <a:t>Disadvantages</a:t>
            </a:r>
            <a:r>
              <a:rPr lang="en-GB" sz="2000" b="1" dirty="0"/>
              <a:t>: </a:t>
            </a:r>
            <a:endParaRPr lang="en-GB" sz="2000" b="1" dirty="0" smtClean="0"/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Mapping between GLUE 2.0 computing entities and cloud services may not be straightforward</a:t>
            </a:r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More than half of the GLUE 2.0 Computing entities attributes are not usable because they cannot be mapped in the Cloud</a:t>
            </a:r>
          </a:p>
          <a:p>
            <a:pPr marL="752475" lvl="1">
              <a:spcBef>
                <a:spcPts val="0"/>
              </a:spcBef>
            </a:pPr>
            <a:endParaRPr lang="en-GB" sz="2000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40449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6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GLUE 2.1 revision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(Advantages &amp; Disadvantages)</a:t>
            </a:r>
            <a:endParaRPr lang="en-GB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8767" y="1289208"/>
            <a:ext cx="8075612" cy="4525963"/>
          </a:xfrm>
        </p:spPr>
        <p:txBody>
          <a:bodyPr/>
          <a:lstStyle/>
          <a:p>
            <a:pPr marL="355600" lvl="1" indent="-355600">
              <a:spcBef>
                <a:spcPts val="0"/>
              </a:spcBef>
              <a:buNone/>
            </a:pPr>
            <a:r>
              <a:rPr lang="en-GB" sz="2000" b="1" dirty="0" smtClean="0"/>
              <a:t>Advantages</a:t>
            </a:r>
            <a:r>
              <a:rPr lang="en-GB" sz="2000" b="1" dirty="0"/>
              <a:t>: </a:t>
            </a:r>
            <a:endParaRPr lang="en-GB" sz="2000" b="1" dirty="0" smtClean="0"/>
          </a:p>
          <a:p>
            <a:pPr marL="355600" lvl="1" indent="-355600">
              <a:spcBef>
                <a:spcPts val="0"/>
              </a:spcBef>
            </a:pPr>
            <a:r>
              <a:rPr lang="en-GB" sz="2000" dirty="0" smtClean="0"/>
              <a:t>Possibility </a:t>
            </a:r>
            <a:r>
              <a:rPr lang="en-GB" sz="2000" dirty="0"/>
              <a:t>to represent a different conceptual model, </a:t>
            </a:r>
            <a:r>
              <a:rPr lang="en-GB" sz="2000" dirty="0" smtClean="0"/>
              <a:t>more closer to the Cloud</a:t>
            </a:r>
          </a:p>
          <a:p>
            <a:pPr marL="355600" lvl="1" indent="-355600">
              <a:spcBef>
                <a:spcPts val="0"/>
              </a:spcBef>
            </a:pPr>
            <a:r>
              <a:rPr lang="en-GB" sz="2000" dirty="0" smtClean="0"/>
              <a:t>Easier </a:t>
            </a:r>
            <a:r>
              <a:rPr lang="en-GB" sz="2000" dirty="0"/>
              <a:t>extension to future non-</a:t>
            </a:r>
            <a:r>
              <a:rPr lang="en-GB" sz="2000" dirty="0" err="1"/>
              <a:t>IaaS</a:t>
            </a:r>
            <a:r>
              <a:rPr lang="en-GB" sz="2000" dirty="0"/>
              <a:t> computing </a:t>
            </a:r>
            <a:r>
              <a:rPr lang="en-GB" sz="2000" dirty="0" smtClean="0"/>
              <a:t>services</a:t>
            </a:r>
          </a:p>
          <a:p>
            <a:pPr marL="355600" lvl="1" indent="-355600">
              <a:spcBef>
                <a:spcPts val="0"/>
              </a:spcBef>
            </a:pPr>
            <a:r>
              <a:rPr lang="en-GB" sz="2000" dirty="0" smtClean="0"/>
              <a:t>Clearer entities definition, with nomenclature closer to the Cloud terminology</a:t>
            </a:r>
          </a:p>
          <a:p>
            <a:pPr marL="0" lvl="1" indent="0">
              <a:spcBef>
                <a:spcPts val="0"/>
              </a:spcBef>
              <a:buNone/>
            </a:pPr>
            <a:endParaRPr lang="en-GB" sz="2000" dirty="0" smtClean="0"/>
          </a:p>
          <a:p>
            <a:pPr marL="355600" lvl="1" indent="-355600">
              <a:spcBef>
                <a:spcPts val="0"/>
              </a:spcBef>
              <a:buNone/>
            </a:pPr>
            <a:r>
              <a:rPr lang="en-GB" sz="2000" b="1" dirty="0" smtClean="0"/>
              <a:t>Disadvantages</a:t>
            </a:r>
            <a:r>
              <a:rPr lang="en-GB" sz="2000" b="1" dirty="0"/>
              <a:t>: </a:t>
            </a:r>
            <a:endParaRPr lang="en-GB" sz="2000" b="1" dirty="0" smtClean="0"/>
          </a:p>
          <a:p>
            <a:pPr marL="355600" lvl="1" indent="-355600">
              <a:spcBef>
                <a:spcPts val="0"/>
              </a:spcBef>
            </a:pPr>
            <a:r>
              <a:rPr lang="en-GB" sz="2000" dirty="0" smtClean="0"/>
              <a:t>Need </a:t>
            </a:r>
            <a:r>
              <a:rPr lang="en-GB" sz="2000" dirty="0"/>
              <a:t>to update the implementation, adding the new cloud </a:t>
            </a:r>
            <a:r>
              <a:rPr lang="en-GB" sz="2000" dirty="0" smtClean="0"/>
              <a:t>entities.</a:t>
            </a:r>
          </a:p>
          <a:p>
            <a:pPr marL="355600" lvl="1" indent="-355600">
              <a:spcBef>
                <a:spcPts val="0"/>
              </a:spcBef>
            </a:pPr>
            <a:r>
              <a:rPr lang="en-GB" sz="2000" dirty="0"/>
              <a:t>New renderings for Cloud objects </a:t>
            </a:r>
            <a:r>
              <a:rPr lang="en-GB" sz="2000" dirty="0" smtClean="0"/>
              <a:t>need to be defined</a:t>
            </a:r>
            <a:endParaRPr lang="en-GB" sz="2000" dirty="0"/>
          </a:p>
          <a:p>
            <a:pPr marL="355600" lvl="1" indent="-355600">
              <a:spcBef>
                <a:spcPts val="0"/>
              </a:spcBef>
            </a:pPr>
            <a:r>
              <a:rPr lang="en-GB" sz="2000" dirty="0" smtClean="0"/>
              <a:t>Cloud </a:t>
            </a:r>
            <a:r>
              <a:rPr lang="en-GB" sz="2000" dirty="0"/>
              <a:t>and Grid are seen separated, not as an unique computing resource.</a:t>
            </a:r>
            <a:endParaRPr lang="en-US" sz="1800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40449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Final proposal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64053" y="1286934"/>
            <a:ext cx="8700559" cy="46482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GB" sz="2000" b="1" dirty="0" smtClean="0"/>
              <a:t>Proposal for the WG is to implement both approaches, with different targets:</a:t>
            </a:r>
          </a:p>
          <a:p>
            <a:pPr marL="0" lvl="1" indent="0">
              <a:spcBef>
                <a:spcPts val="0"/>
              </a:spcBef>
              <a:buNone/>
            </a:pPr>
            <a:endParaRPr lang="en-GB" sz="2000" b="1" dirty="0"/>
          </a:p>
          <a:p>
            <a:pPr marL="0" lvl="1" indent="0">
              <a:spcBef>
                <a:spcPts val="0"/>
              </a:spcBef>
              <a:buNone/>
            </a:pPr>
            <a:r>
              <a:rPr lang="en-GB" sz="2000" b="1" dirty="0" smtClean="0"/>
              <a:t>Community Practice Profile </a:t>
            </a:r>
            <a:r>
              <a:rPr lang="en-GB" sz="2000" dirty="0" smtClean="0"/>
              <a:t>for using GLUE 2.0 to describe Cloud Infrastructures</a:t>
            </a:r>
          </a:p>
          <a:p>
            <a:pPr marL="271463" lvl="1" indent="-271463">
              <a:spcBef>
                <a:spcPts val="0"/>
              </a:spcBef>
            </a:pPr>
            <a:r>
              <a:rPr lang="en-GB" sz="2000" dirty="0" smtClean="0"/>
              <a:t>To be used by </a:t>
            </a:r>
            <a:r>
              <a:rPr lang="nl-NL" sz="2000" dirty="0" smtClean="0"/>
              <a:t>XSEDE and other interested communities to represent internally Cloud entities without need to migrate to 2.1</a:t>
            </a:r>
          </a:p>
          <a:p>
            <a:pPr marL="271463" lvl="1" indent="-271463">
              <a:spcBef>
                <a:spcPts val="0"/>
              </a:spcBef>
            </a:pPr>
            <a:endParaRPr lang="en-US" sz="2000" dirty="0"/>
          </a:p>
          <a:p>
            <a:pPr marL="271463" lvl="1" indent="-271463">
              <a:spcBef>
                <a:spcPts val="0"/>
              </a:spcBef>
              <a:buNone/>
            </a:pPr>
            <a:r>
              <a:rPr lang="en-GB" sz="2000" b="1" dirty="0"/>
              <a:t>GLUE 2.1 </a:t>
            </a:r>
            <a:r>
              <a:rPr lang="en-GB" sz="2000" b="1" dirty="0" smtClean="0"/>
              <a:t>revision</a:t>
            </a:r>
          </a:p>
          <a:p>
            <a:pPr marL="271463" lvl="1" indent="-271463">
              <a:spcBef>
                <a:spcPts val="0"/>
              </a:spcBef>
            </a:pPr>
            <a:r>
              <a:rPr lang="en-US" sz="2000" dirty="0" smtClean="0"/>
              <a:t>As base for inter-project interoperability and for development of new broker and automatic systems solution to consume the information</a:t>
            </a:r>
            <a:endParaRPr lang="en-US" sz="2000" dirty="0"/>
          </a:p>
          <a:p>
            <a:pPr marL="271463" lvl="1" indent="-271463">
              <a:spcBef>
                <a:spcPts val="0"/>
              </a:spcBef>
              <a:buNone/>
            </a:pPr>
            <a:endParaRPr lang="en-US" sz="2000" dirty="0" smtClean="0"/>
          </a:p>
          <a:p>
            <a:pPr marL="271463" lvl="1" indent="-271463">
              <a:spcBef>
                <a:spcPts val="0"/>
              </a:spcBef>
            </a:pPr>
            <a:endParaRPr lang="en-US" sz="2000" dirty="0"/>
          </a:p>
          <a:p>
            <a:pPr marL="271463" lvl="1" indent="-271463">
              <a:spcBef>
                <a:spcPts val="0"/>
              </a:spcBef>
              <a:buNone/>
            </a:pPr>
            <a:endParaRPr lang="en-US" sz="2000" dirty="0" smtClean="0"/>
          </a:p>
          <a:p>
            <a:pPr marL="271463" lvl="1" indent="-271463">
              <a:spcBef>
                <a:spcPts val="0"/>
              </a:spcBef>
              <a:buNone/>
            </a:pPr>
            <a:endParaRPr lang="nl-NL" sz="2000" dirty="0" smtClean="0"/>
          </a:p>
          <a:p>
            <a:pPr marL="752475" lvl="1">
              <a:spcBef>
                <a:spcPts val="0"/>
              </a:spcBef>
            </a:pPr>
            <a:endParaRPr lang="en-US" sz="1800" dirty="0" smtClean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356350"/>
            <a:ext cx="2133600" cy="365125"/>
          </a:xfrm>
        </p:spPr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40449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5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827" y="1835341"/>
            <a:ext cx="8075612" cy="709539"/>
          </a:xfrm>
        </p:spPr>
        <p:txBody>
          <a:bodyPr anchor="b"/>
          <a:lstStyle/>
          <a:p>
            <a:pPr marL="0" indent="0" algn="ctr">
              <a:buNone/>
            </a:pPr>
            <a:r>
              <a:rPr lang="en-GB" b="1" dirty="0" smtClean="0"/>
              <a:t>Questions?</a:t>
            </a:r>
            <a:endParaRPr lang="en-GB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1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EGI-InSPIRE-Slide-Template_v4.potx</Template>
  <TotalTime>6644</TotalTime>
  <Words>420</Words>
  <Application>Microsoft Office PowerPoint</Application>
  <PresentationFormat>On-screen Show (4:3)</PresentationFormat>
  <Paragraphs>64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EGI-InSPIRE 2</vt:lpstr>
      <vt:lpstr>Representing Cloud Services with GLUE 2</vt:lpstr>
      <vt:lpstr>Objective</vt:lpstr>
      <vt:lpstr>The need for a standard</vt:lpstr>
      <vt:lpstr>Strategies</vt:lpstr>
      <vt:lpstr>Community Practice Profile (Advantages &amp; Disadvantages)</vt:lpstr>
      <vt:lpstr>GLUE 2.1 revision (Advantages &amp; Disadvantages)</vt:lpstr>
      <vt:lpstr>Final proposal</vt:lpstr>
      <vt:lpstr>Thank you!</vt:lpstr>
    </vt:vector>
  </TitlesOfParts>
  <Company>OeRC, University of Oxford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EGI Federated Cloud, a production IaaS infrastructure for the EEA</dc:title>
  <dc:creator>David Wallom</dc:creator>
  <cp:lastModifiedBy>Salvatore Pinto</cp:lastModifiedBy>
  <cp:revision>104</cp:revision>
  <dcterms:created xsi:type="dcterms:W3CDTF">2014-05-13T10:23:27Z</dcterms:created>
  <dcterms:modified xsi:type="dcterms:W3CDTF">2014-07-09T15:07:54Z</dcterms:modified>
</cp:coreProperties>
</file>